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88" r:id="rId2"/>
    <p:sldId id="291" r:id="rId3"/>
    <p:sldId id="295" r:id="rId4"/>
    <p:sldId id="272" r:id="rId5"/>
    <p:sldId id="273" r:id="rId6"/>
    <p:sldId id="27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5"/>
  </p:normalViewPr>
  <p:slideViewPr>
    <p:cSldViewPr snapToGrid="0" snapToObjects="1">
      <p:cViewPr varScale="1">
        <p:scale>
          <a:sx n="108" d="100"/>
          <a:sy n="108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264F1-A10B-E14A-922A-D11E43BC03D1}" type="datetimeFigureOut">
              <a:rPr lang="en-US" smtClean="0"/>
              <a:t>9/17/19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D5504C-4CF4-D547-B905-45F3EAAB9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31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000A63AD-EDB3-914F-A08C-3B07DCF31B3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7B458A92-A4CB-9C43-B605-7493B07183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0097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>
            <a:extLst>
              <a:ext uri="{FF2B5EF4-FFF2-40B4-BE49-F238E27FC236}">
                <a16:creationId xmlns:a16="http://schemas.microsoft.com/office/drawing/2014/main" id="{801A2DA2-D3C9-9E47-9809-DAFCA0C0F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304801"/>
            <a:ext cx="217170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3048000" y="1100138"/>
            <a:ext cx="8737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3251200" y="3886200"/>
            <a:ext cx="71120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96A9AC04-E139-6043-B58E-26CAACCE6A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>
                <a:solidFill>
                  <a:srgbClr val="660066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52A55DF3-7777-1F40-8882-129E8B6104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>
                <a:solidFill>
                  <a:srgbClr val="660066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08D3AC61-5B06-3746-A950-7967337B64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>
                <a:solidFill>
                  <a:srgbClr val="660066"/>
                </a:solidFill>
              </a:defRPr>
            </a:lvl1pPr>
          </a:lstStyle>
          <a:p>
            <a:pPr>
              <a:defRPr/>
            </a:pPr>
            <a:fld id="{BE96E6CC-4DA3-C140-B147-2A7D58C35C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611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7D70ECDF-8101-2E43-A890-3CB9E07D23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D1E7C017-3754-1E44-8E65-535C14042B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8D4455B1-8E3D-384C-9194-B7619E8979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0AE32-9113-0847-9DB7-2B2EDBF261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5151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90FEF536-71FB-7D47-AED8-23C83D0BA0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82B0409B-171B-334B-936E-35723EF575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F2E3546F-3EC3-BA4F-A9B7-6B3EB488F8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9E476-8930-2040-9B8E-AFBAB28AA1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7498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6400" y="1981200"/>
            <a:ext cx="4267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16800" y="1981200"/>
            <a:ext cx="4267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BCBE16E5-063D-CE45-B130-48C3564703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8B11E1CE-194B-1A40-952B-6FC36AD666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51EF1021-CEB5-1048-A01C-CFFC9C14DB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879E7-DBF0-364A-8D95-580C5955C2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6586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0DF0E3AE-FCF8-4641-9416-52066EA28D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6A52DEB8-7BA5-1740-8960-F7D9924400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4EC9E45B-725A-DC46-B91C-0BD22D1BEC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77614-4E57-8749-AA50-10BD654FB8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901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8B0EE306-7A39-5E4F-978E-D80F6427BF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A99359ED-983B-7E43-ACAB-F0B88D04DE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DAF0C822-6CD3-284C-B65B-EADF5F7CF1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9DBA6-34E5-D446-803A-7C8201F5D5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8000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6247462D-5B2A-834E-9F03-551580B7F2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C8B42762-BC50-B14C-8DE0-30D905E533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F2C2B937-F5C4-344A-8D7D-C43B196A4A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0644A-BACA-7B49-9958-EDD9CAFF4A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1901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CA50CD9C-51F7-E843-BF6D-A9048E2FC5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16D4938C-12EE-D349-B2C1-ABFFABEFEA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8AE4261E-431D-0A4E-821A-83C9C70111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E4BA6-520B-984D-AB0A-D05A59110D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201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B2C1D015-A7AD-E74D-9371-06C80B5A84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255BADF3-9611-B940-9855-EE52B18AE7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45BE1DE-A5F8-8A49-BB82-67B030D64B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1E211-16A6-6042-A40B-266CE76DC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56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96F2CE95-740C-9446-82B1-60CE106EB5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8A652176-16CF-B84C-9DF3-859FA1D6FB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C98F184-1C0F-BB4D-BAD1-0A3910DCD7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CB981-5BC0-C142-A8EE-93EF4F51EE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80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9600" y="609600"/>
            <a:ext cx="21844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6400" y="609600"/>
            <a:ext cx="63500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CEBBED29-316D-5647-85AE-B05820B085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24F7EFBA-CBFE-3A43-81AC-0A820ED4FD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EB241761-76F4-FD44-83D5-9CD1E0419A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AA077-0DE0-634B-9DBD-1FBD090858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02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CC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>
            <a:extLst>
              <a:ext uri="{FF2B5EF4-FFF2-40B4-BE49-F238E27FC236}">
                <a16:creationId xmlns:a16="http://schemas.microsoft.com/office/drawing/2014/main" id="{5ED1F07D-2AAC-CD40-8B6B-A8431D005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304801"/>
            <a:ext cx="217170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0" name="Rectangle 12">
            <a:extLst>
              <a:ext uri="{FF2B5EF4-FFF2-40B4-BE49-F238E27FC236}">
                <a16:creationId xmlns:a16="http://schemas.microsoft.com/office/drawing/2014/main" id="{06EDE3FE-1020-45DA-BDEB-63D1335FFA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46400" y="609600"/>
            <a:ext cx="873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61" name="Rectangle 13">
            <a:extLst>
              <a:ext uri="{FF2B5EF4-FFF2-40B4-BE49-F238E27FC236}">
                <a16:creationId xmlns:a16="http://schemas.microsoft.com/office/drawing/2014/main" id="{0AAD9B7B-FDF3-4F20-8A67-0E76D4CAF2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946400" y="1981200"/>
            <a:ext cx="8737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62" name="Rectangle 14">
            <a:extLst>
              <a:ext uri="{FF2B5EF4-FFF2-40B4-BE49-F238E27FC236}">
                <a16:creationId xmlns:a16="http://schemas.microsoft.com/office/drawing/2014/main" id="{38F8D8CA-7E59-4757-9F7E-477DD05D475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272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Impact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3" name="Rectangle 15">
            <a:extLst>
              <a:ext uri="{FF2B5EF4-FFF2-40B4-BE49-F238E27FC236}">
                <a16:creationId xmlns:a16="http://schemas.microsoft.com/office/drawing/2014/main" id="{70D75D6D-D861-45D1-AC3A-94F9DA5E3E6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9784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Impact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4" name="Rectangle 16">
            <a:extLst>
              <a:ext uri="{FF2B5EF4-FFF2-40B4-BE49-F238E27FC236}">
                <a16:creationId xmlns:a16="http://schemas.microsoft.com/office/drawing/2014/main" id="{155F0A73-3B3B-43A2-933B-F4361269E04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0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9EA3AE83-BD07-9146-8C44-B23184557A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682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5400" b="1" u="sng">
          <a:solidFill>
            <a:srgbClr val="6633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ＭＳ Ｐゴシック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5400" b="1" u="sng">
          <a:solidFill>
            <a:srgbClr val="6633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5400" b="1" u="sng">
          <a:solidFill>
            <a:srgbClr val="6633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5400" b="1" u="sng">
          <a:solidFill>
            <a:srgbClr val="6633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5400" b="1" u="sng">
          <a:solidFill>
            <a:srgbClr val="6633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5400" b="1" u="sng">
          <a:solidFill>
            <a:srgbClr val="6633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5400" b="1" u="sng">
          <a:solidFill>
            <a:srgbClr val="6633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5400" b="1" u="sng">
          <a:solidFill>
            <a:srgbClr val="6633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5400" b="1" u="sng">
          <a:solidFill>
            <a:srgbClr val="6633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600" b="1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3200" b="1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800" b="1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400" b="1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400" b="1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400" b="1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400" b="1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400" b="1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400" b="1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8AB2FD-D1D1-7C4B-9D21-95DA7169DF6A}"/>
              </a:ext>
            </a:extLst>
          </p:cNvPr>
          <p:cNvSpPr txBox="1"/>
          <p:nvPr/>
        </p:nvSpPr>
        <p:spPr>
          <a:xfrm>
            <a:off x="3230088" y="95014"/>
            <a:ext cx="799209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>
                <a:latin typeface="Chalkboard" panose="03050602040202020205" pitchFamily="66" charset="77"/>
              </a:rPr>
              <a:t>ENGLISH BIBLE STORY </a:t>
            </a:r>
          </a:p>
          <a:p>
            <a:pPr algn="ctr"/>
            <a:endParaRPr lang="en-US" sz="800" dirty="0">
              <a:latin typeface="Chalkboard" panose="03050602040202020205" pitchFamily="66" charset="77"/>
            </a:endParaRPr>
          </a:p>
          <a:p>
            <a:pPr algn="ctr"/>
            <a:r>
              <a:rPr lang="en-US" sz="2000" dirty="0">
                <a:latin typeface="Chalkboard" panose="03050602040202020205" pitchFamily="66" charset="77"/>
              </a:rPr>
              <a:t>1) TIMELINE/TRANSLATION LIST</a:t>
            </a:r>
            <a:br>
              <a:rPr lang="en-US" sz="2000" dirty="0">
                <a:latin typeface="Chalkboard" panose="03050602040202020205" pitchFamily="66" charset="77"/>
              </a:rPr>
            </a:br>
            <a:r>
              <a:rPr lang="en-US" sz="2000" dirty="0">
                <a:latin typeface="Chalkboard" panose="03050602040202020205" pitchFamily="66" charset="77"/>
              </a:rPr>
              <a:t>(color-coded by language)</a:t>
            </a:r>
            <a:br>
              <a:rPr lang="en-US" sz="2000" dirty="0">
                <a:latin typeface="Chalkboard" panose="03050602040202020205" pitchFamily="66" charset="77"/>
              </a:rPr>
            </a:br>
            <a:r>
              <a:rPr lang="en-US" sz="2000" dirty="0">
                <a:latin typeface="Chalkboard" panose="03050602040202020205" pitchFamily="66" charset="77"/>
              </a:rPr>
              <a:t>-check your handout (date, Bible name, language) by this </a:t>
            </a:r>
          </a:p>
          <a:p>
            <a:pPr algn="ctr"/>
            <a:endParaRPr lang="en-US" sz="2000" dirty="0">
              <a:latin typeface="Chalkboard" panose="03050602040202020205" pitchFamily="66" charset="77"/>
            </a:endParaRPr>
          </a:p>
          <a:p>
            <a:pPr algn="ctr"/>
            <a:r>
              <a:rPr lang="en-US" sz="2000" dirty="0">
                <a:latin typeface="Chalkboard" panose="03050602040202020205" pitchFamily="66" charset="77"/>
              </a:rPr>
              <a:t>2) SUPER-FUN-HANDMOTIONS!!</a:t>
            </a:r>
          </a:p>
          <a:p>
            <a:pPr algn="ctr"/>
            <a:r>
              <a:rPr lang="en-US" sz="2000" dirty="0">
                <a:latin typeface="Chalkboard" panose="03050602040202020205" pitchFamily="66" charset="77"/>
              </a:rPr>
              <a:t>-learn these with a partner</a:t>
            </a:r>
          </a:p>
          <a:p>
            <a:pPr algn="ctr"/>
            <a:r>
              <a:rPr lang="en-US" sz="2000" dirty="0">
                <a:latin typeface="Chalkboard" panose="03050602040202020205" pitchFamily="66" charset="77"/>
              </a:rPr>
              <a:t>-know them 100%!!</a:t>
            </a:r>
          </a:p>
          <a:p>
            <a:pPr algn="ctr"/>
            <a:endParaRPr lang="en-US" sz="2000" dirty="0">
              <a:latin typeface="Chalkboard" panose="03050602040202020205" pitchFamily="66" charset="77"/>
            </a:endParaRPr>
          </a:p>
          <a:p>
            <a:pPr algn="ctr"/>
            <a:r>
              <a:rPr lang="en-US" sz="2000" dirty="0">
                <a:latin typeface="Chalkboard" panose="03050602040202020205" pitchFamily="66" charset="77"/>
              </a:rPr>
              <a:t>3) ENGLISH BIBLE STORY CUTOUTS</a:t>
            </a:r>
          </a:p>
          <a:p>
            <a:pPr algn="ctr"/>
            <a:r>
              <a:rPr lang="en-US" sz="2000" dirty="0">
                <a:latin typeface="Chalkboard" panose="03050602040202020205" pitchFamily="66" charset="77"/>
              </a:rPr>
              <a:t>-cut out shapes (scrolls, books, etc.) for each Bible in list</a:t>
            </a:r>
            <a:br>
              <a:rPr lang="en-US" sz="2000" dirty="0">
                <a:latin typeface="Chalkboard" panose="03050602040202020205" pitchFamily="66" charset="77"/>
              </a:rPr>
            </a:br>
            <a:r>
              <a:rPr lang="en-US" sz="2000" dirty="0">
                <a:latin typeface="Chalkboard" panose="03050602040202020205" pitchFamily="66" charset="77"/>
              </a:rPr>
              <a:t>-use different colored paper per language</a:t>
            </a:r>
          </a:p>
          <a:p>
            <a:pPr algn="ctr"/>
            <a:r>
              <a:rPr lang="en-US" sz="2000" dirty="0">
                <a:latin typeface="Chalkboard" panose="03050602040202020205" pitchFamily="66" charset="77"/>
              </a:rPr>
              <a:t>-write Bible Name on outside</a:t>
            </a:r>
          </a:p>
          <a:p>
            <a:pPr algn="ctr"/>
            <a:r>
              <a:rPr lang="en-US" sz="2000" dirty="0">
                <a:latin typeface="Chalkboard" panose="03050602040202020205" pitchFamily="66" charset="77"/>
              </a:rPr>
              <a:t>-write translator, language, facts on inside  </a:t>
            </a:r>
          </a:p>
          <a:p>
            <a:pPr algn="ctr"/>
            <a:r>
              <a:rPr lang="en-US" sz="2000" dirty="0">
                <a:latin typeface="Chalkboard" panose="03050602040202020205" pitchFamily="66" charset="77"/>
              </a:rPr>
              <a:t>-attach them together by: string, staples, or glue them onto a larger sheet of paper</a:t>
            </a:r>
          </a:p>
        </p:txBody>
      </p:sp>
    </p:spTree>
    <p:extLst>
      <p:ext uri="{BB962C8B-B14F-4D97-AF65-F5344CB8AC3E}">
        <p14:creationId xmlns:p14="http://schemas.microsoft.com/office/powerpoint/2010/main" val="3320097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1">
            <a:extLst>
              <a:ext uri="{FF2B5EF4-FFF2-40B4-BE49-F238E27FC236}">
                <a16:creationId xmlns:a16="http://schemas.microsoft.com/office/drawing/2014/main" id="{987411D4-0463-4CB2-A665-893B765D8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152400"/>
            <a:ext cx="7086600" cy="59400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kumimoji="1" sz="36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32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8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u="sng" dirty="0">
                <a:latin typeface="Arial Black" panose="020B0A04020102020204" pitchFamily="34" charset="0"/>
              </a:rPr>
              <a:t>THE STORY OF THE ENGLISH BIBLE</a:t>
            </a:r>
            <a:br>
              <a:rPr kumimoji="0" lang="en-US" altLang="en-US" sz="2400" b="0" dirty="0">
                <a:latin typeface="Arial Black" panose="020B0A04020102020204" pitchFamily="34" charset="0"/>
              </a:rPr>
            </a:br>
            <a:r>
              <a:rPr kumimoji="0" lang="en-US" altLang="en-US" sz="2000" b="0" dirty="0">
                <a:latin typeface="Arial Black" panose="020B0A04020102020204" pitchFamily="34" charset="0"/>
              </a:rPr>
              <a:t>Translations Order with color coding</a:t>
            </a:r>
            <a:br>
              <a:rPr kumimoji="0" lang="en-US" altLang="en-US" sz="2000" b="0" dirty="0">
                <a:latin typeface="Arial Black" panose="020B0A04020102020204" pitchFamily="34" charset="0"/>
              </a:rPr>
            </a:br>
            <a:endParaRPr kumimoji="0" lang="en-US" altLang="en-US" sz="2400" b="0" u="sng" dirty="0">
              <a:latin typeface="Arial Black" panose="020B0A040201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0" lang="en-US" altLang="en-US" sz="2400" b="0" dirty="0">
                <a:solidFill>
                  <a:srgbClr val="996600"/>
                </a:solidFill>
                <a:latin typeface="Arial Black" panose="020B0A04020102020204" pitchFamily="34" charset="0"/>
              </a:rPr>
              <a:t>500BC - TANAK/O.T. 	        Hebrew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0" lang="en-US" altLang="en-US" sz="2400" b="0" dirty="0">
                <a:solidFill>
                  <a:srgbClr val="996600"/>
                </a:solidFill>
                <a:latin typeface="Arial Black" panose="020B0A04020102020204" pitchFamily="34" charset="0"/>
              </a:rPr>
              <a:t>200BC -</a:t>
            </a:r>
            <a:r>
              <a:rPr lang="en-US" altLang="en-US" sz="2400" dirty="0"/>
              <a:t> </a:t>
            </a:r>
            <a:r>
              <a:rPr kumimoji="0" lang="en-US" altLang="en-US" sz="2400" b="0" dirty="0">
                <a:solidFill>
                  <a:srgbClr val="99FF99">
                    <a:lumMod val="50000"/>
                  </a:srgbClr>
                </a:solidFill>
                <a:highlight>
                  <a:srgbClr val="996600"/>
                </a:highlight>
                <a:latin typeface="Arial Black" panose="020B0A04020102020204" pitchFamily="34" charset="0"/>
              </a:rPr>
              <a:t>SEPTUAGINT</a:t>
            </a:r>
            <a:r>
              <a:rPr kumimoji="0" lang="en-US" altLang="en-US" sz="2400" b="0" dirty="0">
                <a:solidFill>
                  <a:srgbClr val="660066"/>
                </a:solidFill>
                <a:latin typeface="Arial Black" panose="020B0A04020102020204" pitchFamily="34" charset="0"/>
              </a:rPr>
              <a:t>	        </a:t>
            </a:r>
            <a:r>
              <a:rPr kumimoji="0" lang="en-US" altLang="en-US" sz="2400" b="0" dirty="0">
                <a:solidFill>
                  <a:srgbClr val="99FF99">
                    <a:lumMod val="50000"/>
                  </a:srgbClr>
                </a:solidFill>
                <a:latin typeface="Arial Black" panose="020B0A04020102020204" pitchFamily="34" charset="0"/>
              </a:rPr>
              <a:t>Greek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0" lang="en-US" altLang="en-US" sz="2400" b="0" dirty="0">
                <a:solidFill>
                  <a:srgbClr val="99FF99">
                    <a:lumMod val="50000"/>
                  </a:srgbClr>
                </a:solidFill>
                <a:latin typeface="Arial Black" panose="020B0A04020102020204" pitchFamily="34" charset="0"/>
              </a:rPr>
              <a:t>100AD - NEW TESTAMENT      Greek</a:t>
            </a:r>
            <a:endParaRPr kumimoji="0" lang="en-US" altLang="en-US" sz="2400" b="0" dirty="0">
              <a:solidFill>
                <a:srgbClr val="0000FF"/>
              </a:solidFill>
              <a:latin typeface="Arial Black" panose="020B0A040201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0" lang="en-US" altLang="en-US" sz="2400" b="0" dirty="0">
                <a:solidFill>
                  <a:srgbClr val="7030A0"/>
                </a:solidFill>
                <a:latin typeface="Arial Black" panose="020B0A04020102020204" pitchFamily="34" charset="0"/>
              </a:rPr>
              <a:t>382AD - LATIN VULGATE		Latin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0" lang="en-US" altLang="en-US" sz="2400" b="0" dirty="0">
                <a:solidFill>
                  <a:srgbClr val="005DE1"/>
                </a:solidFill>
                <a:latin typeface="Arial Black" panose="020B0A04020102020204" pitchFamily="34" charset="0"/>
              </a:rPr>
              <a:t>1384AD – WYCLIFFE BIBLE	English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dirty="0">
                <a:solidFill>
                  <a:srgbClr val="7030A0"/>
                </a:solidFill>
                <a:latin typeface="Arial Black" panose="020B0A04020102020204" pitchFamily="34" charset="0"/>
              </a:rPr>
              <a:t>*1455AD -</a:t>
            </a:r>
            <a:r>
              <a:rPr kumimoji="0" lang="en-US" altLang="en-US" sz="2400" b="0" dirty="0">
                <a:solidFill>
                  <a:srgbClr val="660066">
                    <a:lumMod val="50000"/>
                  </a:srgbClr>
                </a:solidFill>
                <a:latin typeface="Arial Black" panose="020B0A04020102020204" pitchFamily="34" charset="0"/>
              </a:rPr>
              <a:t> </a:t>
            </a:r>
            <a:r>
              <a:rPr kumimoji="0" lang="en-US" altLang="en-US" sz="2400" b="0" i="1" dirty="0">
                <a:latin typeface="Arial Black" panose="020B0A04020102020204" pitchFamily="34" charset="0"/>
              </a:rPr>
              <a:t>Gutenberg…Printing Press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dirty="0">
                <a:solidFill>
                  <a:srgbClr val="7030A0"/>
                </a:solidFill>
                <a:latin typeface="Arial Black" panose="020B0A04020102020204" pitchFamily="34" charset="0"/>
              </a:rPr>
              <a:t>          Gutenberg Bible		Latin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dirty="0">
                <a:solidFill>
                  <a:srgbClr val="005DE1"/>
                </a:solidFill>
                <a:latin typeface="Arial Black" panose="020B0A04020102020204" pitchFamily="34" charset="0"/>
              </a:rPr>
              <a:t>6. 1526AD – TYNDALE N.T. 	         English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dirty="0">
                <a:solidFill>
                  <a:srgbClr val="005DE1"/>
                </a:solidFill>
                <a:latin typeface="Arial Black" panose="020B0A04020102020204" pitchFamily="34" charset="0"/>
              </a:rPr>
              <a:t>7. 1535AD -  COVERDALE BIBLE  English   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i="1" dirty="0">
                <a:solidFill>
                  <a:srgbClr val="005DE1"/>
                </a:solidFill>
                <a:latin typeface="Arial Black" panose="020B0A04020102020204" pitchFamily="34" charset="0"/>
              </a:rPr>
              <a:t>*1539AD -  The GREAT BIBLE	English</a:t>
            </a:r>
            <a:br>
              <a:rPr kumimoji="0" lang="en-US" altLang="en-US" sz="2400" b="0" dirty="0">
                <a:solidFill>
                  <a:srgbClr val="005DE1"/>
                </a:solidFill>
                <a:latin typeface="Arial Black" panose="020B0A04020102020204" pitchFamily="34" charset="0"/>
              </a:rPr>
            </a:br>
            <a:r>
              <a:rPr kumimoji="0" lang="en-US" altLang="en-US" sz="2400" b="0" dirty="0">
                <a:solidFill>
                  <a:srgbClr val="005DE1"/>
                </a:solidFill>
                <a:latin typeface="Arial Black" panose="020B0A04020102020204" pitchFamily="34" charset="0"/>
              </a:rPr>
              <a:t>8. 1560AD – GENEVA BIBLE 	English   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i="1" dirty="0">
                <a:solidFill>
                  <a:srgbClr val="005DE1"/>
                </a:solidFill>
                <a:latin typeface="Arial Black" panose="020B0A04020102020204" pitchFamily="34" charset="0"/>
              </a:rPr>
              <a:t>*1609AD – Douay (OT)-Rheims (NT) </a:t>
            </a:r>
            <a:r>
              <a:rPr kumimoji="0" lang="en-US" altLang="en-US" sz="2400" b="0" i="1" dirty="0" err="1">
                <a:solidFill>
                  <a:srgbClr val="005DE1"/>
                </a:solidFill>
                <a:latin typeface="Arial Black" panose="020B0A04020102020204" pitchFamily="34" charset="0"/>
              </a:rPr>
              <a:t>Eng</a:t>
            </a:r>
            <a:r>
              <a:rPr kumimoji="0" lang="en-US" altLang="en-US" sz="2400" b="0" dirty="0">
                <a:solidFill>
                  <a:srgbClr val="005DE1"/>
                </a:solidFill>
                <a:latin typeface="Arial Black" panose="020B0A04020102020204" pitchFamily="34" charset="0"/>
              </a:rPr>
              <a:t>     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dirty="0">
                <a:solidFill>
                  <a:srgbClr val="005DE1"/>
                </a:solidFill>
                <a:latin typeface="Arial Black" panose="020B0A04020102020204" pitchFamily="34" charset="0"/>
              </a:rPr>
              <a:t>9. 1611AD - KING JAMES BIBLE 	English</a:t>
            </a:r>
          </a:p>
        </p:txBody>
      </p:sp>
    </p:spTree>
    <p:extLst>
      <p:ext uri="{BB962C8B-B14F-4D97-AF65-F5344CB8AC3E}">
        <p14:creationId xmlns:p14="http://schemas.microsoft.com/office/powerpoint/2010/main" val="1503995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1">
            <a:extLst>
              <a:ext uri="{FF2B5EF4-FFF2-40B4-BE49-F238E27FC236}">
                <a16:creationId xmlns:a16="http://schemas.microsoft.com/office/drawing/2014/main" id="{987411D4-0463-4CB2-A665-893B765D8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152400"/>
            <a:ext cx="7086600" cy="59400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kumimoji="1" sz="36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32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8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u="sng" dirty="0">
                <a:latin typeface="Arial Black" panose="020B0A04020102020204" pitchFamily="34" charset="0"/>
              </a:rPr>
              <a:t>THE STORY OF THE ENGLISH BIBLE</a:t>
            </a:r>
            <a:br>
              <a:rPr kumimoji="0" lang="en-US" altLang="en-US" sz="2400" b="0" dirty="0">
                <a:latin typeface="Arial Black" panose="020B0A04020102020204" pitchFamily="34" charset="0"/>
              </a:rPr>
            </a:br>
            <a:r>
              <a:rPr kumimoji="0" lang="en-US" altLang="en-US" sz="2000" b="0" dirty="0">
                <a:latin typeface="Arial Black" panose="020B0A04020102020204" pitchFamily="34" charset="0"/>
              </a:rPr>
              <a:t>Translations Order with color coding</a:t>
            </a:r>
            <a:br>
              <a:rPr kumimoji="0" lang="en-US" altLang="en-US" sz="2000" b="0" dirty="0">
                <a:latin typeface="Arial Black" panose="020B0A04020102020204" pitchFamily="34" charset="0"/>
              </a:rPr>
            </a:br>
            <a:endParaRPr kumimoji="0" lang="en-US" altLang="en-US" sz="2400" b="0" u="sng" dirty="0">
              <a:latin typeface="Arial Black" panose="020B0A040201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u="sng" dirty="0">
                <a:latin typeface="Arial Black" panose="020B0A04020102020204" pitchFamily="34" charset="0"/>
              </a:rPr>
              <a:t>WELCOME TO AMERICA</a:t>
            </a:r>
            <a:r>
              <a:rPr kumimoji="0" lang="en-US" altLang="en-US" sz="2400" b="0" dirty="0">
                <a:latin typeface="Arial Black" panose="020B0A04020102020204" pitchFamily="34" charset="0"/>
              </a:rPr>
              <a:t>!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dirty="0">
                <a:solidFill>
                  <a:srgbClr val="005DE1"/>
                </a:solidFill>
                <a:latin typeface="Arial Black" panose="020B0A04020102020204" pitchFamily="34" charset="0"/>
              </a:rPr>
              <a:t>10. 1782AD – Rob Aitken Bible     English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dirty="0">
                <a:solidFill>
                  <a:srgbClr val="005DE1"/>
                </a:solidFill>
                <a:latin typeface="Arial Black" panose="020B0A04020102020204" pitchFamily="34" charset="0"/>
              </a:rPr>
              <a:t>    *1808AD – Jane Aitken Bible    English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0" lang="en-US" altLang="en-US" sz="2400" b="0" dirty="0">
              <a:solidFill>
                <a:srgbClr val="005DE1"/>
              </a:solidFill>
              <a:latin typeface="Arial Black" panose="020B0A040201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u="sng" dirty="0">
                <a:latin typeface="Arial Black" panose="020B0A04020102020204" pitchFamily="34" charset="0"/>
              </a:rPr>
              <a:t>MODERN ENGLISH BIBLES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dirty="0">
                <a:solidFill>
                  <a:srgbClr val="C00000"/>
                </a:solidFill>
                <a:latin typeface="Arial Black" panose="020B0A04020102020204" pitchFamily="34" charset="0"/>
              </a:rPr>
              <a:t>11.  1901 – American Standard Version</a:t>
            </a:r>
            <a:br>
              <a:rPr kumimoji="0" lang="en-US" altLang="en-US" sz="2400" b="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kumimoji="0" lang="en-US" altLang="en-US" sz="2400" b="0" dirty="0">
                <a:solidFill>
                  <a:srgbClr val="C00000"/>
                </a:solidFill>
                <a:latin typeface="Arial Black" panose="020B0A04020102020204" pitchFamily="34" charset="0"/>
              </a:rPr>
              <a:t>12.  1971 – NEW American Standard Ver.</a:t>
            </a:r>
            <a:br>
              <a:rPr kumimoji="0" lang="en-US" altLang="en-US" sz="2400" b="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kumimoji="0" lang="en-US" altLang="en-US" sz="2400" b="0" dirty="0">
                <a:solidFill>
                  <a:srgbClr val="C00000"/>
                </a:solidFill>
                <a:latin typeface="Arial Black" panose="020B0A04020102020204" pitchFamily="34" charset="0"/>
              </a:rPr>
              <a:t>13.  1973 – NEW International Version</a:t>
            </a:r>
            <a:br>
              <a:rPr kumimoji="0" lang="en-US" altLang="en-US" sz="2400" b="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kumimoji="0" lang="en-US" altLang="en-US" sz="2400" b="0" dirty="0">
                <a:solidFill>
                  <a:srgbClr val="C00000"/>
                </a:solidFill>
                <a:latin typeface="Arial Black" panose="020B0A04020102020204" pitchFamily="34" charset="0"/>
              </a:rPr>
              <a:t>14.  1978 – NEW King James Version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dirty="0">
                <a:solidFill>
                  <a:srgbClr val="C00000"/>
                </a:solidFill>
                <a:latin typeface="Arial Black" panose="020B0A04020102020204" pitchFamily="34" charset="0"/>
              </a:rPr>
              <a:t>15.  2000 – the MESSAGE Bible </a:t>
            </a:r>
            <a:br>
              <a:rPr kumimoji="0" lang="en-US" altLang="en-US" sz="2400" b="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kumimoji="0" lang="en-US" altLang="en-US" sz="2400" b="0" dirty="0">
                <a:solidFill>
                  <a:srgbClr val="C00000"/>
                </a:solidFill>
                <a:latin typeface="Arial Black" panose="020B0A04020102020204" pitchFamily="34" charset="0"/>
              </a:rPr>
              <a:t>                     *a paraphrase 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sz="2400" b="0" dirty="0">
                <a:solidFill>
                  <a:srgbClr val="C00000"/>
                </a:solidFill>
                <a:latin typeface="Arial Black" panose="020B0A04020102020204" pitchFamily="34" charset="0"/>
              </a:rPr>
              <a:t>16.  2002 – the English Standard Version</a:t>
            </a:r>
            <a:br>
              <a:rPr kumimoji="0" lang="en-US" altLang="en-US" sz="2400" b="0" dirty="0">
                <a:solidFill>
                  <a:srgbClr val="005DE1"/>
                </a:solidFill>
                <a:latin typeface="Arial Black" panose="020B0A04020102020204" pitchFamily="34" charset="0"/>
              </a:rPr>
            </a:br>
            <a:r>
              <a:rPr kumimoji="0" lang="en-US" altLang="en-US" sz="2400" b="0" dirty="0">
                <a:solidFill>
                  <a:srgbClr val="005DE1"/>
                </a:solidFill>
                <a:latin typeface="Arial Black" panose="020B0A04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3748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1">
            <a:extLst>
              <a:ext uri="{FF2B5EF4-FFF2-40B4-BE49-F238E27FC236}">
                <a16:creationId xmlns:a16="http://schemas.microsoft.com/office/drawing/2014/main" id="{3D0C2DDA-B809-FB4D-9315-4E8845E3F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76200"/>
            <a:ext cx="7086600" cy="476250"/>
          </a:xfrm>
          <a:prstGeom prst="rect">
            <a:avLst/>
          </a:prstGeom>
          <a:solidFill>
            <a:srgbClr val="00B0F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6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32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8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b="0" u="sng">
                <a:latin typeface="Chalkboard" panose="03050602040202020205" pitchFamily="66" charset="77"/>
              </a:rPr>
              <a:t>ENGLISH BIBLE HANDSIGNS!!</a:t>
            </a:r>
          </a:p>
        </p:txBody>
      </p:sp>
      <p:sp>
        <p:nvSpPr>
          <p:cNvPr id="46083" name="TextBox 2">
            <a:extLst>
              <a:ext uri="{FF2B5EF4-FFF2-40B4-BE49-F238E27FC236}">
                <a16:creationId xmlns:a16="http://schemas.microsoft.com/office/drawing/2014/main" id="{648F7B54-897B-A046-9CFD-E9C8836904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33400"/>
            <a:ext cx="7086600" cy="61247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6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32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8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u="sng" dirty="0">
                <a:latin typeface="Chalkboard" panose="03050602040202020205" pitchFamily="66" charset="77"/>
              </a:rPr>
              <a:t>HEBREW O.T.</a:t>
            </a:r>
            <a:r>
              <a:rPr kumimoji="0" lang="en-US" altLang="en-US" sz="2400" dirty="0">
                <a:latin typeface="Chalkboard" panose="03050602040202020205" pitchFamily="66" charset="77"/>
              </a:rPr>
              <a:t> </a:t>
            </a:r>
            <a:r>
              <a:rPr kumimoji="0" lang="en-US" altLang="en-US" sz="2400" b="0" dirty="0">
                <a:latin typeface="Chalkboard" panose="03050602040202020205" pitchFamily="66" charset="77"/>
              </a:rPr>
              <a:t>– point to a male(“He”) - make a 	stirring motion (“Brew”); make “O” “T”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br>
              <a:rPr kumimoji="0" lang="en-US" altLang="en-US" sz="800" u="sng" dirty="0">
                <a:latin typeface="Chalkboard" panose="03050602040202020205" pitchFamily="66" charset="77"/>
              </a:rPr>
            </a:br>
            <a:r>
              <a:rPr kumimoji="0" lang="en-US" altLang="en-US" sz="2400" u="sng" dirty="0">
                <a:latin typeface="Chalkboard" panose="03050602040202020205" pitchFamily="66" charset="77"/>
              </a:rPr>
              <a:t>SEPTUAGINT GREEK O.T.</a:t>
            </a:r>
            <a:r>
              <a:rPr kumimoji="0" lang="en-US" altLang="en-US" sz="2400" b="0" dirty="0">
                <a:latin typeface="Chalkboard" panose="03050602040202020205" pitchFamily="66" charset="77"/>
              </a:rPr>
              <a:t>- hold up 7 fingers; Zeus pose, “O” “T”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800" b="0" u="sng" dirty="0">
              <a:latin typeface="Chalkboard" panose="03050602040202020205" pitchFamily="66" charset="77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u="sng" dirty="0">
                <a:latin typeface="Chalkboard" panose="03050602040202020205" pitchFamily="66" charset="77"/>
              </a:rPr>
              <a:t>GREEK New Testament</a:t>
            </a:r>
            <a:r>
              <a:rPr kumimoji="0" lang="en-US" altLang="en-US" sz="2400" dirty="0">
                <a:latin typeface="Chalkboard" panose="03050602040202020205" pitchFamily="66" charset="77"/>
              </a:rPr>
              <a:t> </a:t>
            </a:r>
            <a:r>
              <a:rPr kumimoji="0" lang="en-US" altLang="en-US" sz="2400" b="0" dirty="0">
                <a:latin typeface="Chalkboard" panose="03050602040202020205" pitchFamily="66" charset="77"/>
              </a:rPr>
              <a:t>– Zeus pose 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(</a:t>
            </a:r>
            <a:r>
              <a:rPr kumimoji="0" lang="en-US" altLang="en-US" sz="2000" b="0" i="1" dirty="0">
                <a:latin typeface="Chalkboard" panose="03050602040202020205" pitchFamily="66" charset="77"/>
              </a:rPr>
              <a:t>throwing a lightening bolt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)</a:t>
            </a:r>
            <a:r>
              <a:rPr kumimoji="0" lang="en-US" altLang="en-US" sz="2400" b="0" dirty="0">
                <a:latin typeface="Chalkboard" panose="03050602040202020205" pitchFamily="66" charset="77"/>
              </a:rPr>
              <a:t> - “New” (hold up pointer finger) “T”</a:t>
            </a:r>
            <a:br>
              <a:rPr kumimoji="0" lang="en-US" altLang="en-US" sz="1200" b="0" dirty="0">
                <a:latin typeface="Chalkboard" panose="03050602040202020205" pitchFamily="66" charset="77"/>
              </a:rPr>
            </a:br>
            <a:endParaRPr kumimoji="0" lang="en-US" altLang="en-US" sz="800" b="0" dirty="0">
              <a:latin typeface="Chalkboard" panose="03050602040202020205" pitchFamily="66" charset="77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u="sng" dirty="0">
                <a:latin typeface="Chalkboard" panose="03050602040202020205" pitchFamily="66" charset="77"/>
              </a:rPr>
              <a:t>LATIN VULGATE BIBLE</a:t>
            </a:r>
            <a:r>
              <a:rPr kumimoji="0" lang="en-US" altLang="en-US" sz="2400" b="0" dirty="0">
                <a:latin typeface="Chalkboard" panose="03050602040202020205" pitchFamily="66" charset="77"/>
              </a:rPr>
              <a:t>- make “L” and “V” then open hands like a book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800" b="0" dirty="0">
              <a:latin typeface="Chalkboard" panose="03050602040202020205" pitchFamily="66" charset="77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u="sng" dirty="0">
                <a:latin typeface="Chalkboard" panose="03050602040202020205" pitchFamily="66" charset="77"/>
              </a:rPr>
              <a:t>WYCLIFFE BIBLE</a:t>
            </a:r>
            <a:r>
              <a:rPr kumimoji="0" lang="en-US" altLang="en-US" sz="2400" b="0" dirty="0">
                <a:latin typeface="Chalkboard" panose="03050602040202020205" pitchFamily="66" charset="77"/>
              </a:rPr>
              <a:t> – make “Y”; fall off a “cliff”…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000" b="0" i="1" dirty="0">
                <a:latin typeface="Chalkboard" panose="03050602040202020205" pitchFamily="66" charset="77"/>
              </a:rPr>
              <a:t>1</a:t>
            </a:r>
            <a:r>
              <a:rPr kumimoji="0" lang="en-US" altLang="en-US" sz="2000" b="0" i="1" baseline="30000" dirty="0">
                <a:latin typeface="Chalkboard" panose="03050602040202020205" pitchFamily="66" charset="77"/>
              </a:rPr>
              <a:t>st</a:t>
            </a:r>
            <a:r>
              <a:rPr kumimoji="0" lang="en-US" altLang="en-US" sz="2000" b="0" i="1" dirty="0">
                <a:latin typeface="Chalkboard" panose="03050602040202020205" pitchFamily="66" charset="77"/>
              </a:rPr>
              <a:t> English Bible – hold up index finger; drink a cup of tea with pinky finger extended; open hands like a book</a:t>
            </a:r>
            <a:br>
              <a:rPr kumimoji="0" lang="en-US" altLang="en-US" sz="1200" b="0" dirty="0">
                <a:latin typeface="Chalkboard" panose="03050602040202020205" pitchFamily="66" charset="77"/>
              </a:rPr>
            </a:br>
            <a:r>
              <a:rPr kumimoji="0" lang="en-US" altLang="en-US" sz="800" b="0" dirty="0">
                <a:latin typeface="Chalkboard" panose="03050602040202020205" pitchFamily="66" charset="77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u="sng" dirty="0">
                <a:latin typeface="Chalkboard" panose="03050602040202020205" pitchFamily="66" charset="77"/>
              </a:rPr>
              <a:t>TYNDALE BIBLE</a:t>
            </a:r>
            <a:r>
              <a:rPr kumimoji="0" lang="en-US" altLang="en-US" sz="2400" b="0" dirty="0">
                <a:latin typeface="Chalkboard" panose="03050602040202020205" pitchFamily="66" charset="77"/>
              </a:rPr>
              <a:t>– ten fingers; drive a </a:t>
            </a:r>
            <a:r>
              <a:rPr kumimoji="0" lang="en-US" altLang="en-US" sz="2400" b="0" dirty="0" err="1">
                <a:latin typeface="Chalkboard" panose="03050602040202020205" pitchFamily="66" charset="77"/>
              </a:rPr>
              <a:t>Nascar</a:t>
            </a:r>
            <a:r>
              <a:rPr kumimoji="0" lang="en-US" altLang="en-US" sz="2400" b="0" dirty="0">
                <a:latin typeface="Chalkboard" panose="03050602040202020205" pitchFamily="66" charset="77"/>
              </a:rPr>
              <a:t> steering wheel (10-Dale!)</a:t>
            </a:r>
            <a:br>
              <a:rPr kumimoji="0" lang="en-US" altLang="en-US" sz="2400" b="0" dirty="0">
                <a:latin typeface="Chalkboard" panose="03050602040202020205" pitchFamily="66" charset="77"/>
              </a:rPr>
            </a:br>
            <a:r>
              <a:rPr kumimoji="0" lang="en-US" altLang="en-US" sz="2000" b="0" i="1" dirty="0">
                <a:latin typeface="Chalkboard" panose="03050602040202020205" pitchFamily="66" charset="77"/>
              </a:rPr>
              <a:t>*1</a:t>
            </a:r>
            <a:r>
              <a:rPr kumimoji="0" lang="en-US" altLang="en-US" sz="2000" b="0" i="1" baseline="30000" dirty="0">
                <a:latin typeface="Chalkboard" panose="03050602040202020205" pitchFamily="66" charset="77"/>
              </a:rPr>
              <a:t>st</a:t>
            </a:r>
            <a:r>
              <a:rPr kumimoji="0" lang="en-US" altLang="en-US" sz="2000" b="0" i="1" dirty="0">
                <a:latin typeface="Chalkboard" panose="03050602040202020205" pitchFamily="66" charset="77"/>
              </a:rPr>
              <a:t> Printed English Bible- index finger; slap palms like printing, drink tea with pinky finger out, open hands</a:t>
            </a:r>
            <a:r>
              <a:rPr kumimoji="0" lang="en-US" altLang="en-US" sz="2400" b="0" dirty="0">
                <a:latin typeface="Chalkboard" panose="03050602040202020205" pitchFamily="66" charset="77"/>
              </a:rPr>
              <a:t>  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1526B36B-9798-BB45-AA23-8B6DA6325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233" y="838200"/>
            <a:ext cx="1241560" cy="258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AB008D-8F9C-1943-95A4-05EE012A7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3419856"/>
            <a:ext cx="1520865" cy="1380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02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D88E5EFA-6A2A-0840-9D27-87CCDE10E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33401"/>
            <a:ext cx="7086600" cy="655564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6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32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8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u="sng" dirty="0">
                <a:latin typeface="Chalkboard" panose="03050602040202020205" pitchFamily="66" charset="77"/>
              </a:rPr>
              <a:t>COVERDALE BIBLE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 – cover with hands; </a:t>
            </a:r>
            <a:r>
              <a:rPr kumimoji="0" lang="en-US" altLang="en-US" sz="2000" b="0" dirty="0" err="1">
                <a:latin typeface="Chalkboard" panose="03050602040202020205" pitchFamily="66" charset="77"/>
              </a:rPr>
              <a:t>Nascar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!; open book</a:t>
            </a:r>
            <a:endParaRPr kumimoji="0" lang="en-US" altLang="en-US" sz="2000" u="sng" dirty="0">
              <a:latin typeface="Chalkboard" panose="03050602040202020205" pitchFamily="66" charset="77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u="sng" dirty="0">
                <a:latin typeface="Chalkboard" panose="03050602040202020205" pitchFamily="66" charset="77"/>
              </a:rPr>
              <a:t>GENEVA BIBLE</a:t>
            </a:r>
            <a:r>
              <a:rPr kumimoji="0" lang="en-US" altLang="en-US" sz="2400" b="0" dirty="0">
                <a:latin typeface="Chalkboard" panose="03050602040202020205" pitchFamily="66" charset="77"/>
              </a:rPr>
              <a:t>- 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cup hands around mouth to “yodel!”; open book</a:t>
            </a:r>
            <a:br>
              <a:rPr kumimoji="0" lang="en-US" altLang="en-US" sz="2000" b="0" dirty="0">
                <a:latin typeface="Chalkboard" panose="03050602040202020205" pitchFamily="66" charset="77"/>
              </a:rPr>
            </a:br>
            <a:r>
              <a:rPr kumimoji="0" lang="en-US" altLang="en-US" sz="2400" u="sng" dirty="0">
                <a:latin typeface="Chalkboard" panose="03050602040202020205" pitchFamily="66" charset="77"/>
              </a:rPr>
              <a:t>KING JAMES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– put on  crown; make an air J.   </a:t>
            </a:r>
            <a:br>
              <a:rPr kumimoji="0" lang="en-US" altLang="en-US" sz="2000" b="0" dirty="0">
                <a:latin typeface="Chalkboard" panose="03050602040202020205" pitchFamily="66" charset="77"/>
              </a:rPr>
            </a:br>
            <a:r>
              <a:rPr kumimoji="0" lang="en-US" altLang="en-US" sz="2000" dirty="0">
                <a:latin typeface="Chalkboard" panose="03050602040202020205" pitchFamily="66" charset="77"/>
              </a:rPr>
              <a:t>1611 AUTHORIZED ENGLISH BIBLE- 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ten fingers+6 fingers; two index fingers; slam fist into palm; pinky tea cup; book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u="sng" dirty="0">
                <a:latin typeface="Chalkboard" panose="03050602040202020205" pitchFamily="66" charset="77"/>
              </a:rPr>
              <a:t>AITKEN BIBLE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- 8 fingers; arms out for family photo; open book hands </a:t>
            </a:r>
            <a:br>
              <a:rPr kumimoji="0" lang="en-US" altLang="en-US" sz="2000" b="0" dirty="0">
                <a:latin typeface="Chalkboard" panose="03050602040202020205" pitchFamily="66" charset="77"/>
              </a:rPr>
            </a:br>
            <a:r>
              <a:rPr kumimoji="0" lang="en-US" altLang="en-US" sz="2000" dirty="0">
                <a:latin typeface="Chalkboard" panose="03050602040202020205" pitchFamily="66" charset="77"/>
              </a:rPr>
              <a:t>1</a:t>
            </a:r>
            <a:r>
              <a:rPr kumimoji="0" lang="en-US" altLang="en-US" sz="2000" baseline="30000" dirty="0">
                <a:latin typeface="Chalkboard" panose="03050602040202020205" pitchFamily="66" charset="77"/>
              </a:rPr>
              <a:t>st</a:t>
            </a:r>
            <a:r>
              <a:rPr kumimoji="0" lang="en-US" altLang="en-US" sz="2000" dirty="0">
                <a:latin typeface="Chalkboard" panose="03050602040202020205" pitchFamily="66" charset="77"/>
              </a:rPr>
              <a:t> Bible printed in America 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– index finger; book hands, slap palms for printing, statue of Liberty pose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800" b="0" dirty="0">
              <a:latin typeface="Chalkboard" panose="03050602040202020205" pitchFamily="66" charset="77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u="sng" dirty="0">
                <a:latin typeface="Chalkboard" panose="03050602040202020205" pitchFamily="66" charset="77"/>
              </a:rPr>
              <a:t>MODERN BIBLES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– (say date with each)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000" dirty="0">
                <a:latin typeface="Chalkboard" panose="03050602040202020205" pitchFamily="66" charset="77"/>
              </a:rPr>
              <a:t>1901-“American Std. Bible”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- Statue of Liberty pose/book</a:t>
            </a:r>
            <a:br>
              <a:rPr kumimoji="0" lang="en-US" altLang="en-US" sz="2000" b="0" dirty="0">
                <a:latin typeface="Chalkboard" panose="03050602040202020205" pitchFamily="66" charset="77"/>
              </a:rPr>
            </a:br>
            <a:r>
              <a:rPr kumimoji="0" lang="en-US" altLang="en-US" sz="2000" dirty="0">
                <a:latin typeface="Chalkboard" panose="03050602040202020205" pitchFamily="66" charset="77"/>
              </a:rPr>
              <a:t>1971-“New! “ “ Bible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 – finger up/Statue of Liberty/book</a:t>
            </a:r>
            <a:br>
              <a:rPr kumimoji="0" lang="en-US" altLang="en-US" sz="2000" dirty="0">
                <a:latin typeface="Chalkboard" panose="03050602040202020205" pitchFamily="66" charset="77"/>
              </a:rPr>
            </a:br>
            <a:r>
              <a:rPr kumimoji="0" lang="en-US" altLang="en-US" sz="2000" dirty="0">
                <a:latin typeface="Chalkboard" panose="03050602040202020205" pitchFamily="66" charset="77"/>
              </a:rPr>
              <a:t>1973-“New! International Bible”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– finger up/make a globe</a:t>
            </a:r>
            <a:br>
              <a:rPr kumimoji="0" lang="en-US" altLang="en-US" sz="2000" b="0" dirty="0">
                <a:latin typeface="Chalkboard" panose="03050602040202020205" pitchFamily="66" charset="77"/>
              </a:rPr>
            </a:br>
            <a:r>
              <a:rPr kumimoji="0" lang="en-US" altLang="en-US" sz="2000" b="0" dirty="0">
                <a:latin typeface="Chalkboard" panose="03050602040202020205" pitchFamily="66" charset="77"/>
              </a:rPr>
              <a:t>        with hands/open hands like a book</a:t>
            </a:r>
            <a:br>
              <a:rPr kumimoji="0" lang="en-US" altLang="en-US" sz="2000" b="0" dirty="0">
                <a:latin typeface="Chalkboard" panose="03050602040202020205" pitchFamily="66" charset="77"/>
              </a:rPr>
            </a:br>
            <a:r>
              <a:rPr kumimoji="0" lang="en-US" altLang="en-US" sz="2000" dirty="0">
                <a:latin typeface="Chalkboard" panose="03050602040202020205" pitchFamily="66" charset="77"/>
              </a:rPr>
              <a:t>1978-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 </a:t>
            </a:r>
            <a:r>
              <a:rPr kumimoji="0" lang="en-US" altLang="en-US" sz="2000" dirty="0">
                <a:latin typeface="Chalkboard" panose="03050602040202020205" pitchFamily="66" charset="77"/>
              </a:rPr>
              <a:t>“New King James Bible”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– index finger/ put crown on; open hands like a book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000" dirty="0">
                <a:latin typeface="Chalkboard" panose="03050602040202020205" pitchFamily="66" charset="77"/>
              </a:rPr>
              <a:t>2000-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 “</a:t>
            </a:r>
            <a:r>
              <a:rPr kumimoji="0" lang="en-US" altLang="en-US" sz="2000" dirty="0">
                <a:latin typeface="Chalkboard" panose="03050602040202020205" pitchFamily="66" charset="77"/>
              </a:rPr>
              <a:t>The Message”</a:t>
            </a:r>
            <a:r>
              <a:rPr kumimoji="0" lang="en-US" altLang="en-US" sz="2000" b="0" dirty="0">
                <a:latin typeface="Chalkboard" panose="03050602040202020205" pitchFamily="66" charset="77"/>
              </a:rPr>
              <a:t> – act like typing a text message</a:t>
            </a:r>
            <a:endParaRPr kumimoji="0" lang="en-US" altLang="en-US" sz="2000" b="0" dirty="0">
              <a:solidFill>
                <a:srgbClr val="660066"/>
              </a:solidFill>
              <a:latin typeface="Chalkboard" panose="03050602040202020205" pitchFamily="66" charset="77"/>
            </a:endParaRP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0BAFB5ED-095D-DB40-ACAE-251B68DD8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2250" y="2270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6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32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8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2400" b="0">
              <a:solidFill>
                <a:srgbClr val="66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2" name="TextBox 1">
            <a:extLst>
              <a:ext uri="{FF2B5EF4-FFF2-40B4-BE49-F238E27FC236}">
                <a16:creationId xmlns:a16="http://schemas.microsoft.com/office/drawing/2014/main" id="{6C7E3FD5-8C8E-D34F-BBF3-780DF4A8B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76200"/>
            <a:ext cx="6858000" cy="476250"/>
          </a:xfrm>
          <a:prstGeom prst="rect">
            <a:avLst/>
          </a:prstGeom>
          <a:solidFill>
            <a:srgbClr val="00B0F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6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32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8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b="0" u="sng">
                <a:latin typeface="Chalkboard" panose="03050602040202020205" pitchFamily="66" charset="77"/>
              </a:rPr>
              <a:t>ENGLISH BIBLE HANDSIGNS!!</a:t>
            </a:r>
            <a:r>
              <a:rPr kumimoji="0" lang="en-US" altLang="en-US" sz="2400" b="0">
                <a:latin typeface="Chalkboard" panose="03050602040202020205" pitchFamily="66" charset="77"/>
              </a:rPr>
              <a:t> cont.</a:t>
            </a:r>
            <a:endParaRPr kumimoji="0" lang="en-US" altLang="en-US" sz="2400" b="0" u="sng">
              <a:latin typeface="Chalkboard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40409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1">
            <a:extLst>
              <a:ext uri="{FF2B5EF4-FFF2-40B4-BE49-F238E27FC236}">
                <a16:creationId xmlns:a16="http://schemas.microsoft.com/office/drawing/2014/main" id="{62DCDCEE-E6B1-CA40-864B-D356385BF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0" y="76200"/>
            <a:ext cx="6781800" cy="584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6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32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8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3200" b="0">
                <a:solidFill>
                  <a:srgbClr val="7030A0"/>
                </a:solidFill>
                <a:latin typeface="Stencil" pitchFamily="82" charset="77"/>
              </a:rPr>
              <a:t>ENGLISH BIBLE STORY PROJECT</a:t>
            </a:r>
          </a:p>
        </p:txBody>
      </p:sp>
      <p:sp>
        <p:nvSpPr>
          <p:cNvPr id="49155" name="TextBox 2">
            <a:extLst>
              <a:ext uri="{FF2B5EF4-FFF2-40B4-BE49-F238E27FC236}">
                <a16:creationId xmlns:a16="http://schemas.microsoft.com/office/drawing/2014/main" id="{410F2721-7524-CE42-A95C-8D1BF329D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1325" y="609600"/>
            <a:ext cx="9274628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6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32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8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000" b="0" dirty="0">
                <a:latin typeface="Cooper Black" panose="0208090404030B020404" pitchFamily="18" charset="77"/>
              </a:rPr>
              <a:t> Illustrate each Bible in the English Bible story from your handout</a:t>
            </a:r>
            <a:endParaRPr kumimoji="0" lang="en-US" altLang="en-US" sz="2000" b="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1200" b="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b="0" dirty="0">
                <a:latin typeface="Times New Roman" panose="02020603050405020304" pitchFamily="18" charset="0"/>
              </a:rPr>
              <a:t>1.  </a:t>
            </a:r>
            <a:r>
              <a:rPr kumimoji="0" lang="en-US" altLang="en-US" sz="2400" b="0" u="sng" dirty="0">
                <a:latin typeface="Times New Roman" panose="02020603050405020304" pitchFamily="18" charset="0"/>
              </a:rPr>
              <a:t>Make shapes</a:t>
            </a:r>
            <a:r>
              <a:rPr kumimoji="0" lang="en-US" altLang="en-US" sz="2400" b="0" dirty="0">
                <a:latin typeface="Times New Roman" panose="02020603050405020304" pitchFamily="18" charset="0"/>
              </a:rPr>
              <a:t>– one for each Bible on the English Bible </a:t>
            </a:r>
            <a:br>
              <a:rPr kumimoji="0" lang="en-US" altLang="en-US" sz="2400" b="0" dirty="0">
                <a:latin typeface="Times New Roman" panose="02020603050405020304" pitchFamily="18" charset="0"/>
              </a:rPr>
            </a:br>
            <a:r>
              <a:rPr kumimoji="0" lang="en-US" altLang="en-US" sz="2400" b="0" dirty="0">
                <a:latin typeface="Times New Roman" panose="02020603050405020304" pitchFamily="18" charset="0"/>
              </a:rPr>
              <a:t>      story handout;  use colored paper (different color per language)</a:t>
            </a:r>
            <a:br>
              <a:rPr kumimoji="0" lang="en-US" altLang="en-US" sz="2400" b="0" dirty="0">
                <a:latin typeface="Times New Roman" panose="02020603050405020304" pitchFamily="18" charset="0"/>
              </a:rPr>
            </a:br>
            <a:r>
              <a:rPr kumimoji="0" lang="en-US" altLang="en-US" sz="2400" b="0" dirty="0">
                <a:latin typeface="Times New Roman" panose="02020603050405020304" pitchFamily="18" charset="0"/>
              </a:rPr>
              <a:t>     </a:t>
            </a:r>
            <a:r>
              <a:rPr kumimoji="0" lang="en-US" altLang="en-US" sz="2000" i="1" dirty="0">
                <a:latin typeface="Times New Roman" panose="02020603050405020304" pitchFamily="18" charset="0"/>
              </a:rPr>
              <a:t>      </a:t>
            </a:r>
            <a:endParaRPr kumimoji="0" lang="en-US" altLang="en-US" sz="800" i="1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b="0" dirty="0">
                <a:latin typeface="Times New Roman" panose="02020603050405020304" pitchFamily="18" charset="0"/>
              </a:rPr>
              <a:t>2.  </a:t>
            </a:r>
            <a:r>
              <a:rPr kumimoji="0" lang="en-US" altLang="en-US" sz="2400" b="0" u="sng" dirty="0">
                <a:latin typeface="Times New Roman" panose="02020603050405020304" pitchFamily="18" charset="0"/>
              </a:rPr>
              <a:t>SHAPES</a:t>
            </a:r>
            <a:r>
              <a:rPr kumimoji="0" lang="en-US" altLang="en-US" sz="2400" b="0" dirty="0">
                <a:latin typeface="Times New Roman" panose="02020603050405020304" pitchFamily="18" charset="0"/>
              </a:rPr>
              <a:t> - Cut each into a shape to represent each Bible.  </a:t>
            </a:r>
            <a:br>
              <a:rPr kumimoji="0" lang="en-US" altLang="en-US" sz="2400" b="0" dirty="0">
                <a:latin typeface="Times New Roman" panose="02020603050405020304" pitchFamily="18" charset="0"/>
              </a:rPr>
            </a:br>
            <a:r>
              <a:rPr kumimoji="0" lang="en-US" altLang="en-US" sz="2400" b="0" dirty="0">
                <a:latin typeface="Times New Roman" panose="02020603050405020304" pitchFamily="18" charset="0"/>
              </a:rPr>
              <a:t>      Be creative!  Fold shapes if necessary</a:t>
            </a:r>
            <a:br>
              <a:rPr kumimoji="0" lang="en-US" altLang="en-US" sz="2400" b="0" dirty="0">
                <a:latin typeface="Times New Roman" panose="02020603050405020304" pitchFamily="18" charset="0"/>
              </a:rPr>
            </a:br>
            <a:endParaRPr kumimoji="0" lang="en-US" altLang="en-US" sz="800" b="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b="0" dirty="0">
                <a:latin typeface="Times New Roman" panose="02020603050405020304" pitchFamily="18" charset="0"/>
              </a:rPr>
              <a:t>3. </a:t>
            </a:r>
            <a:r>
              <a:rPr kumimoji="0" lang="en-US" altLang="en-US" sz="2400" b="0" u="sng" dirty="0">
                <a:latin typeface="Times New Roman" panose="02020603050405020304" pitchFamily="18" charset="0"/>
              </a:rPr>
              <a:t>INFO </a:t>
            </a:r>
            <a:r>
              <a:rPr kumimoji="0" lang="en-US" altLang="en-US" sz="2400" b="0" dirty="0">
                <a:latin typeface="Times New Roman" panose="02020603050405020304" pitchFamily="18" charset="0"/>
              </a:rPr>
              <a:t>– write the Bible Name on outside neatly &amp; large</a:t>
            </a:r>
            <a:br>
              <a:rPr kumimoji="0" lang="en-US" altLang="en-US" sz="2400" b="0" dirty="0">
                <a:latin typeface="Times New Roman" panose="02020603050405020304" pitchFamily="18" charset="0"/>
              </a:rPr>
            </a:br>
            <a:r>
              <a:rPr kumimoji="0" lang="en-US" altLang="en-US" sz="2400" b="0" dirty="0">
                <a:latin typeface="Times New Roman" panose="02020603050405020304" pitchFamily="18" charset="0"/>
              </a:rPr>
              <a:t>     -write translator name, language, and facts about inside; be </a:t>
            </a:r>
            <a:br>
              <a:rPr kumimoji="0" lang="en-US" altLang="en-US" sz="2400" b="0" dirty="0">
                <a:latin typeface="Times New Roman" panose="02020603050405020304" pitchFamily="18" charset="0"/>
              </a:rPr>
            </a:br>
            <a:r>
              <a:rPr kumimoji="0" lang="en-US" altLang="en-US" sz="2400" b="0" dirty="0">
                <a:latin typeface="Times New Roman" panose="02020603050405020304" pitchFamily="18" charset="0"/>
              </a:rPr>
              <a:t>       neat and clear!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2400" b="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b="0" dirty="0">
                <a:latin typeface="Times New Roman" panose="02020603050405020304" pitchFamily="18" charset="0"/>
              </a:rPr>
              <a:t>4.  </a:t>
            </a:r>
            <a:r>
              <a:rPr kumimoji="0" lang="en-US" altLang="en-US" sz="2400" b="0" u="sng" dirty="0">
                <a:latin typeface="Times New Roman" panose="02020603050405020304" pitchFamily="18" charset="0"/>
              </a:rPr>
              <a:t>CONNECT together</a:t>
            </a:r>
            <a:r>
              <a:rPr kumimoji="0" lang="en-US" altLang="en-US" sz="2400" b="0" dirty="0">
                <a:latin typeface="Times New Roman" panose="02020603050405020304" pitchFamily="18" charset="0"/>
              </a:rPr>
              <a:t>– with string, staples, or glue onto a larger sheet </a:t>
            </a:r>
            <a:r>
              <a:rPr kumimoji="0" lang="en-US" altLang="en-US" sz="2400" b="0">
                <a:latin typeface="Times New Roman" panose="02020603050405020304" pitchFamily="18" charset="0"/>
              </a:rPr>
              <a:t>of </a:t>
            </a:r>
            <a:br>
              <a:rPr kumimoji="0" lang="en-US" altLang="en-US" sz="2400" b="0">
                <a:latin typeface="Times New Roman" panose="02020603050405020304" pitchFamily="18" charset="0"/>
              </a:rPr>
            </a:br>
            <a:r>
              <a:rPr kumimoji="0" lang="en-US" altLang="en-US" sz="2400" b="0">
                <a:latin typeface="Times New Roman" panose="02020603050405020304" pitchFamily="18" charset="0"/>
              </a:rPr>
              <a:t>     paper</a:t>
            </a:r>
            <a:endParaRPr kumimoji="0" lang="en-US" altLang="en-US" sz="2400" b="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0312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 2">
      <a:dk1>
        <a:srgbClr val="660066"/>
      </a:dk1>
      <a:lt1>
        <a:srgbClr val="FFFFFF"/>
      </a:lt1>
      <a:dk2>
        <a:srgbClr val="FF00FF"/>
      </a:dk2>
      <a:lt2>
        <a:srgbClr val="FFCC99"/>
      </a:lt2>
      <a:accent1>
        <a:srgbClr val="99FF99"/>
      </a:accent1>
      <a:accent2>
        <a:srgbClr val="CC66FF"/>
      </a:accent2>
      <a:accent3>
        <a:srgbClr val="FFFFFF"/>
      </a:accent3>
      <a:accent4>
        <a:srgbClr val="560056"/>
      </a:accent4>
      <a:accent5>
        <a:srgbClr val="CAFFCA"/>
      </a:accent5>
      <a:accent6>
        <a:srgbClr val="B95CE7"/>
      </a:accent6>
      <a:hlink>
        <a:srgbClr val="FF99CC"/>
      </a:hlink>
      <a:folHlink>
        <a:srgbClr val="0066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6600CC"/>
        </a:dk2>
        <a:lt2>
          <a:srgbClr val="CCECFF"/>
        </a:lt2>
        <a:accent1>
          <a:srgbClr val="00FFCC"/>
        </a:accent1>
        <a:accent2>
          <a:srgbClr val="9933FF"/>
        </a:accent2>
        <a:accent3>
          <a:srgbClr val="B8AAE2"/>
        </a:accent3>
        <a:accent4>
          <a:srgbClr val="DADADA"/>
        </a:accent4>
        <a:accent5>
          <a:srgbClr val="AAFFE2"/>
        </a:accent5>
        <a:accent6>
          <a:srgbClr val="8A2DE7"/>
        </a:accent6>
        <a:hlink>
          <a:srgbClr val="660066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660066"/>
        </a:dk1>
        <a:lt1>
          <a:srgbClr val="FFFFFF"/>
        </a:lt1>
        <a:dk2>
          <a:srgbClr val="FF00FF"/>
        </a:dk2>
        <a:lt2>
          <a:srgbClr val="FFCC99"/>
        </a:lt2>
        <a:accent1>
          <a:srgbClr val="99FF99"/>
        </a:accent1>
        <a:accent2>
          <a:srgbClr val="CC66FF"/>
        </a:accent2>
        <a:accent3>
          <a:srgbClr val="FFFFFF"/>
        </a:accent3>
        <a:accent4>
          <a:srgbClr val="560056"/>
        </a:accent4>
        <a:accent5>
          <a:srgbClr val="CAFFCA"/>
        </a:accent5>
        <a:accent6>
          <a:srgbClr val="B95CE7"/>
        </a:accent6>
        <a:hlink>
          <a:srgbClr val="FF99CC"/>
        </a:hlink>
        <a:folHlink>
          <a:srgbClr val="00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CC0099"/>
        </a:dk2>
        <a:lt2>
          <a:srgbClr val="FFCCFF"/>
        </a:lt2>
        <a:accent1>
          <a:srgbClr val="00FF00"/>
        </a:accent1>
        <a:accent2>
          <a:srgbClr val="9933FF"/>
        </a:accent2>
        <a:accent3>
          <a:srgbClr val="E2AACA"/>
        </a:accent3>
        <a:accent4>
          <a:srgbClr val="DADADA"/>
        </a:accent4>
        <a:accent5>
          <a:srgbClr val="AAFFAA"/>
        </a:accent5>
        <a:accent6>
          <a:srgbClr val="8A2DE7"/>
        </a:accent6>
        <a:hlink>
          <a:srgbClr val="660066"/>
        </a:hlink>
        <a:folHlink>
          <a:srgbClr val="00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99</Words>
  <Application>Microsoft Macintosh PowerPoint</Application>
  <PresentationFormat>Widescreen</PresentationFormat>
  <Paragraphs>61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ＭＳ Ｐゴシック</vt:lpstr>
      <vt:lpstr>Arial</vt:lpstr>
      <vt:lpstr>Arial Black</vt:lpstr>
      <vt:lpstr>Calibri</vt:lpstr>
      <vt:lpstr>Chalkboard</vt:lpstr>
      <vt:lpstr>Cooper Black</vt:lpstr>
      <vt:lpstr>Impact</vt:lpstr>
      <vt:lpstr>Stencil</vt:lpstr>
      <vt:lpstr>Times New Roman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Dye</dc:creator>
  <cp:lastModifiedBy>Michael Dye</cp:lastModifiedBy>
  <cp:revision>4</cp:revision>
  <dcterms:created xsi:type="dcterms:W3CDTF">2019-09-18T03:07:26Z</dcterms:created>
  <dcterms:modified xsi:type="dcterms:W3CDTF">2019-09-18T03:53:16Z</dcterms:modified>
</cp:coreProperties>
</file>