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740" r:id="rId2"/>
  </p:sldMasterIdLst>
  <p:notesMasterIdLst>
    <p:notesMasterId r:id="rId37"/>
  </p:notesMasterIdLst>
  <p:sldIdLst>
    <p:sldId id="328" r:id="rId3"/>
    <p:sldId id="329" r:id="rId4"/>
    <p:sldId id="332" r:id="rId5"/>
    <p:sldId id="294" r:id="rId6"/>
    <p:sldId id="257" r:id="rId7"/>
    <p:sldId id="319" r:id="rId8"/>
    <p:sldId id="302" r:id="rId9"/>
    <p:sldId id="320" r:id="rId10"/>
    <p:sldId id="325" r:id="rId11"/>
    <p:sldId id="301" r:id="rId12"/>
    <p:sldId id="286" r:id="rId13"/>
    <p:sldId id="317" r:id="rId14"/>
    <p:sldId id="281" r:id="rId15"/>
    <p:sldId id="335" r:id="rId16"/>
    <p:sldId id="258" r:id="rId17"/>
    <p:sldId id="260" r:id="rId18"/>
    <p:sldId id="269" r:id="rId19"/>
    <p:sldId id="284" r:id="rId20"/>
    <p:sldId id="336" r:id="rId21"/>
    <p:sldId id="287" r:id="rId22"/>
    <p:sldId id="303" r:id="rId23"/>
    <p:sldId id="307" r:id="rId24"/>
    <p:sldId id="334" r:id="rId25"/>
    <p:sldId id="326" r:id="rId26"/>
    <p:sldId id="318" r:id="rId27"/>
    <p:sldId id="277" r:id="rId28"/>
    <p:sldId id="279" r:id="rId29"/>
    <p:sldId id="280" r:id="rId30"/>
    <p:sldId id="282" r:id="rId31"/>
    <p:sldId id="271" r:id="rId32"/>
    <p:sldId id="349" r:id="rId33"/>
    <p:sldId id="347" r:id="rId34"/>
    <p:sldId id="348" r:id="rId35"/>
    <p:sldId id="315" r:id="rId36"/>
  </p:sldIdLst>
  <p:sldSz cx="9144000" cy="6858000" type="screen4x3"/>
  <p:notesSz cx="68580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a:srgbClr val="FFFFFF"/>
    <a:srgbClr val="FF66FF"/>
    <a:srgbClr val="99CC00"/>
    <a:srgbClr val="009999"/>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9" autoAdjust="0"/>
    <p:restoredTop sz="90877" autoAdjust="0"/>
  </p:normalViewPr>
  <p:slideViewPr>
    <p:cSldViewPr snapToGrid="0">
      <p:cViewPr varScale="1">
        <p:scale>
          <a:sx n="71" d="100"/>
          <a:sy n="71" d="100"/>
        </p:scale>
        <p:origin x="492" y="78"/>
      </p:cViewPr>
      <p:guideLst>
        <p:guide orient="horz" pos="2160"/>
        <p:guide pos="2880"/>
      </p:guideLst>
    </p:cSldViewPr>
  </p:slideViewPr>
  <p:outlineViewPr>
    <p:cViewPr>
      <p:scale>
        <a:sx n="33" d="100"/>
        <a:sy n="33" d="100"/>
      </p:scale>
      <p:origin x="48" y="14544"/>
    </p:cViewPr>
  </p:outlineViewPr>
  <p:notesTextViewPr>
    <p:cViewPr>
      <p:scale>
        <a:sx n="100" d="100"/>
        <a:sy n="100" d="100"/>
      </p:scale>
      <p:origin x="0" y="0"/>
    </p:cViewPr>
  </p:notesTextViewPr>
  <p:sorterViewPr>
    <p:cViewPr varScale="1">
      <p:scale>
        <a:sx n="1" d="1"/>
        <a:sy n="1" d="1"/>
      </p:scale>
      <p:origin x="0" y="-2706"/>
    </p:cViewPr>
  </p:sorterViewPr>
  <p:notesViewPr>
    <p:cSldViewPr snapToGrid="0">
      <p:cViewPr>
        <p:scale>
          <a:sx n="75" d="100"/>
          <a:sy n="75" d="100"/>
        </p:scale>
        <p:origin x="-1832" y="-62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43" charset="0"/>
              </a:defRPr>
            </a:lvl1pPr>
          </a:lstStyle>
          <a:p>
            <a:pPr>
              <a:defRPr/>
            </a:pPr>
            <a:endParaRPr lang="en-US"/>
          </a:p>
        </p:txBody>
      </p:sp>
      <p:sp>
        <p:nvSpPr>
          <p:cNvPr id="31747" name="Rectangle 3"/>
          <p:cNvSpPr>
            <a:spLocks noGrp="1" noChangeArrowheads="1"/>
          </p:cNvSpPr>
          <p:nvPr>
            <p:ph type="dt" idx="1"/>
          </p:nvPr>
        </p:nvSpPr>
        <p:spPr bwMode="auto">
          <a:xfrm>
            <a:off x="388620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43" charset="0"/>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p:cNvSpPr>
            <a:spLocks noGrp="1" noChangeArrowheads="1"/>
          </p:cNvSpPr>
          <p:nvPr>
            <p:ph type="body" sz="quarter" idx="3"/>
          </p:nvPr>
        </p:nvSpPr>
        <p:spPr bwMode="auto">
          <a:xfrm>
            <a:off x="914400" y="4415790"/>
            <a:ext cx="502920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750" name="Rectangle 6"/>
          <p:cNvSpPr>
            <a:spLocks noGrp="1" noChangeArrowheads="1"/>
          </p:cNvSpPr>
          <p:nvPr>
            <p:ph type="ftr" sz="quarter" idx="4"/>
          </p:nvPr>
        </p:nvSpPr>
        <p:spPr bwMode="auto">
          <a:xfrm>
            <a:off x="0" y="8831580"/>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43" charset="0"/>
              </a:defRPr>
            </a:lvl1pPr>
          </a:lstStyle>
          <a:p>
            <a:pPr>
              <a:defRPr/>
            </a:pPr>
            <a:endParaRPr lang="en-US"/>
          </a:p>
        </p:txBody>
      </p:sp>
      <p:sp>
        <p:nvSpPr>
          <p:cNvPr id="31751" name="Rectangle 7"/>
          <p:cNvSpPr>
            <a:spLocks noGrp="1" noChangeArrowheads="1"/>
          </p:cNvSpPr>
          <p:nvPr>
            <p:ph type="sldNum" sz="quarter" idx="5"/>
          </p:nvPr>
        </p:nvSpPr>
        <p:spPr bwMode="auto">
          <a:xfrm>
            <a:off x="3886200" y="8831580"/>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43" charset="0"/>
              </a:defRPr>
            </a:lvl1pPr>
          </a:lstStyle>
          <a:p>
            <a:pPr>
              <a:defRPr/>
            </a:pPr>
            <a:fld id="{26972200-5CED-4328-8E7C-287C4653C7A0}" type="slidenum">
              <a:rPr lang="en-US"/>
              <a:pPr>
                <a:defRPr/>
              </a:pPr>
              <a:t>‹#›</a:t>
            </a:fld>
            <a:endParaRPr lang="en-US"/>
          </a:p>
        </p:txBody>
      </p:sp>
    </p:spTree>
    <p:extLst>
      <p:ext uri="{BB962C8B-B14F-4D97-AF65-F5344CB8AC3E}">
        <p14:creationId xmlns:p14="http://schemas.microsoft.com/office/powerpoint/2010/main" val="3426878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43"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43"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43"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43"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43"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B3B9339-9545-4490-A18E-0DCD9CA3B8BD}" type="slidenum">
              <a:rPr lang="en-US" altLang="en-US" sz="1200" smtClean="0"/>
              <a:pPr/>
              <a:t>4</a:t>
            </a:fld>
            <a:endParaRPr lang="en-US" altLang="en-US" sz="1200"/>
          </a:p>
        </p:txBody>
      </p:sp>
      <p:sp>
        <p:nvSpPr>
          <p:cNvPr id="31747" name="Rectangle 2"/>
          <p:cNvSpPr>
            <a:spLocks noGrp="1" noRot="1" noChangeAspect="1" noChangeArrowheads="1" noTextEdit="1"/>
          </p:cNvSpPr>
          <p:nvPr>
            <p:ph type="sldImg"/>
          </p:nvPr>
        </p:nvSpPr>
        <p:spPr>
          <a:ln/>
        </p:spPr>
      </p:sp>
      <p:graphicFrame>
        <p:nvGraphicFramePr>
          <p:cNvPr id="31748" name="Object 0"/>
          <p:cNvGraphicFramePr>
            <a:graphicFrameLocks noGrp="1" noChangeAspect="1"/>
          </p:cNvGraphicFramePr>
          <p:nvPr>
            <p:ph type="body" idx="1"/>
          </p:nvPr>
        </p:nvGraphicFramePr>
        <p:xfrm>
          <a:off x="663575" y="6042660"/>
          <a:ext cx="4832350" cy="942552"/>
        </p:xfrm>
        <a:graphic>
          <a:graphicData uri="http://schemas.openxmlformats.org/presentationml/2006/ole">
            <mc:AlternateContent xmlns:mc="http://schemas.openxmlformats.org/markup-compatibility/2006">
              <mc:Choice xmlns:v="urn:schemas-microsoft-com:vml" Requires="v">
                <p:oleObj spid="_x0000_s31814" name="Document" r:id="rId4" imgW="5477256" imgH="1051560" progId="Word.Document.8">
                  <p:embed/>
                </p:oleObj>
              </mc:Choice>
              <mc:Fallback>
                <p:oleObj name="Document" r:id="rId4" imgW="5477256" imgH="1051560" progId="Word.Document.8">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575" y="6042660"/>
                        <a:ext cx="4832350" cy="94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9343F01-4724-451E-BE33-90DA57D82B7E}" type="slidenum">
              <a:rPr lang="en-US" altLang="en-US" sz="1200" smtClean="0"/>
              <a:pPr/>
              <a:t>5</a:t>
            </a:fld>
            <a:endParaRPr lang="en-US" altLang="en-US" sz="1200"/>
          </a:p>
        </p:txBody>
      </p:sp>
      <p:sp>
        <p:nvSpPr>
          <p:cNvPr id="32771" name="Rectangle 2"/>
          <p:cNvSpPr>
            <a:spLocks noGrp="1" noRot="1" noChangeAspect="1" noChangeArrowheads="1" noTextEdit="1"/>
          </p:cNvSpPr>
          <p:nvPr>
            <p:ph type="sldImg"/>
          </p:nvPr>
        </p:nvSpPr>
        <p:spPr>
          <a:ln/>
        </p:spPr>
      </p:sp>
      <p:graphicFrame>
        <p:nvGraphicFramePr>
          <p:cNvPr id="32772" name="Object 0"/>
          <p:cNvGraphicFramePr>
            <a:graphicFrameLocks noGrp="1" noChangeAspect="1"/>
          </p:cNvGraphicFramePr>
          <p:nvPr>
            <p:ph type="body" idx="1"/>
          </p:nvPr>
        </p:nvGraphicFramePr>
        <p:xfrm>
          <a:off x="663575" y="6042660"/>
          <a:ext cx="4832350" cy="942552"/>
        </p:xfrm>
        <a:graphic>
          <a:graphicData uri="http://schemas.openxmlformats.org/presentationml/2006/ole">
            <mc:AlternateContent xmlns:mc="http://schemas.openxmlformats.org/markup-compatibility/2006">
              <mc:Choice xmlns:v="urn:schemas-microsoft-com:vml" Requires="v">
                <p:oleObj spid="_x0000_s32839" name="Document" r:id="rId4" imgW="5477256" imgH="1051560" progId="Word.Document.8">
                  <p:embed/>
                </p:oleObj>
              </mc:Choice>
              <mc:Fallback>
                <p:oleObj name="Document" r:id="rId4" imgW="5477256" imgH="1051560" progId="Word.Document.8">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575" y="6042660"/>
                        <a:ext cx="4832350" cy="94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B9211AF-E7E8-488B-943B-4418489214CF}" type="slidenum">
              <a:rPr lang="en-US" altLang="en-US" sz="1200" smtClean="0"/>
              <a:pPr/>
              <a:t>11</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6C88AE3-010A-466C-BCA8-A91257347DAD}" type="slidenum">
              <a:rPr lang="en-US" altLang="en-US" sz="1200" smtClean="0"/>
              <a:pPr/>
              <a:t>13</a:t>
            </a:fld>
            <a:endParaRPr lang="en-US" alt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itchFamily="18" charset="0"/>
              </a:rPr>
              <a:t>Cooler, nutrient rich waters associated with El Niño drop along with the thermocline, driving the anchovy population down with it, or killing off a large portion.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440EAD7-3D51-43F4-94B4-7C5E922A3384}" type="slidenum">
              <a:rPr lang="en-US" altLang="en-US" sz="1200" smtClean="0"/>
              <a:pPr/>
              <a:t>15</a:t>
            </a:fld>
            <a:endParaRPr lang="en-US" altLang="en-US" sz="1200"/>
          </a:p>
        </p:txBody>
      </p:sp>
      <p:sp>
        <p:nvSpPr>
          <p:cNvPr id="47107" name="Rectangle 1026"/>
          <p:cNvSpPr>
            <a:spLocks noGrp="1" noRot="1" noChangeAspect="1" noChangeArrowheads="1" noTextEdit="1"/>
          </p:cNvSpPr>
          <p:nvPr>
            <p:ph type="sldImg"/>
          </p:nvPr>
        </p:nvSpPr>
        <p:spPr>
          <a:ln/>
        </p:spPr>
      </p:sp>
      <p:sp>
        <p:nvSpPr>
          <p:cNvPr id="47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1451EAF-A1F6-4DA2-B615-366FC15E4B25}" type="slidenum">
              <a:rPr lang="en-US" altLang="en-US" sz="1200" smtClean="0"/>
              <a:pPr/>
              <a:t>16</a:t>
            </a:fld>
            <a:endParaRPr lang="en-US" altLang="en-US" sz="1200"/>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A072B35-9B91-4D32-BBFF-61C8093D4A1C}" type="slidenum">
              <a:rPr lang="en-US" altLang="en-US" sz="1200" smtClean="0"/>
              <a:pPr/>
              <a:t>17</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itchFamily="18" charset="0"/>
              </a:rPr>
              <a:t>Observations of conditions in the tropical Pacific are considered essential for the prediction of short term (a few months to 1 year) climate variations. To provide necessary data, NOAA operates a network of buoys which measure temperature, currents and winds </a:t>
            </a:r>
            <a:r>
              <a:rPr lang="en-US" altLang="en-US" i="1">
                <a:latin typeface="Times New Roman" pitchFamily="18" charset="0"/>
              </a:rPr>
              <a:t>in the equatorial band</a:t>
            </a:r>
            <a:r>
              <a:rPr lang="en-US" altLang="en-US">
                <a:latin typeface="Times New Roman" pitchFamily="18" charset="0"/>
              </a:rPr>
              <a:t>. These buoys daily transmit data which are available to researchers and forecasters around the world in real time.</a:t>
            </a:r>
          </a:p>
          <a:p>
            <a:r>
              <a:rPr lang="en-US" altLang="en-US">
                <a:latin typeface="Times New Roman" pitchFamily="18" charset="0"/>
              </a:rPr>
              <a:t>But what about the rest of the ocean outside the equatorial band?  Since oceans cover about 70% of the earth’s surface, our ships, buoys and other </a:t>
            </a:r>
            <a:r>
              <a:rPr lang="en-US" altLang="en-US" i="1">
                <a:latin typeface="Times New Roman" pitchFamily="18" charset="0"/>
              </a:rPr>
              <a:t>in situ</a:t>
            </a:r>
            <a:r>
              <a:rPr lang="en-US" altLang="en-US">
                <a:latin typeface="Times New Roman" pitchFamily="18" charset="0"/>
              </a:rPr>
              <a:t> (at the collection site) instruments can’t possible cover that much space.  Thanks to advanced space technology, we can now use satellites to help us collect large amounts of ocean data.</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41A8D70-C583-46E7-B0C1-955F1B664E0B}" type="slidenum">
              <a:rPr lang="en-US" altLang="en-US" sz="1200" smtClean="0"/>
              <a:pPr/>
              <a:t>18</a:t>
            </a:fld>
            <a:endParaRPr lang="en-US" altLang="en-US" sz="1200"/>
          </a:p>
        </p:txBody>
      </p:sp>
      <p:sp>
        <p:nvSpPr>
          <p:cNvPr id="50179" name="Rectangle 1026"/>
          <p:cNvSpPr>
            <a:spLocks noGrp="1" noRot="1" noChangeAspect="1" noChangeArrowheads="1" noTextEdit="1"/>
          </p:cNvSpPr>
          <p:nvPr>
            <p:ph type="sldImg"/>
          </p:nvPr>
        </p:nvSpPr>
        <p:spPr>
          <a:ln/>
        </p:spPr>
      </p:sp>
      <p:sp>
        <p:nvSpPr>
          <p:cNvPr id="50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itchFamily="18" charset="0"/>
              </a:rPr>
              <a:t>Satellites have revolutionized the ocean sciences. They have advanced our knowledge about the weather and ocean processes more than any other tool.  Instruments on satellites measure wind, waves, temperature of the sea surface, ocean color, ocean surface currents, and tides. Oceanographers can use these satellite measurements for numerical modeling to predict what is happening in the deep ocean.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DE850B0-CA63-45AF-B91E-E1A44463433D}" type="slidenum">
              <a:rPr lang="en-US" altLang="en-US" sz="1200" smtClean="0"/>
              <a:pPr/>
              <a:t>26</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itchFamily="18" charset="0"/>
              </a:rPr>
              <a:t>From the decline of anchovy populations to the increase of drought and tropical storms.  All of these phenomenon have been linked to El Niño and La Niña events.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385286A-739B-4C2E-85A9-E2D5E6ED7F5C}" type="slidenum">
              <a:rPr lang="en-US" altLang="en-US" sz="1200" smtClean="0"/>
              <a:pPr/>
              <a:t>27</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BD7C36A-A1CA-4341-8B0C-B1D5534F21A5}" type="slidenum">
              <a:rPr lang="en-US" altLang="en-US" sz="1200" smtClean="0"/>
              <a:pPr/>
              <a:t>29</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5013789-9CA3-42AF-A872-F8B4EA1C0EA5}" type="slidenum">
              <a:rPr lang="en-US" altLang="en-US" sz="1200" smtClean="0"/>
              <a:pPr/>
              <a:t>30</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A:\paint.GIF"/>
          <p:cNvPicPr>
            <a:picLocks noChangeAspect="1" noChangeArrowheads="1"/>
          </p:cNvPicPr>
          <p:nvPr/>
        </p:nvPicPr>
        <p:blipFill>
          <a:blip r:embed="rId2">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828800"/>
            <a:ext cx="822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Rectangle 2"/>
          <p:cNvSpPr>
            <a:spLocks noGrp="1" noChangeArrowheads="1"/>
          </p:cNvSpPr>
          <p:nvPr>
            <p:ph type="ctrTitle"/>
          </p:nvPr>
        </p:nvSpPr>
        <p:spPr>
          <a:xfrm>
            <a:off x="914400" y="685800"/>
            <a:ext cx="7721600" cy="1143000"/>
          </a:xfrm>
        </p:spPr>
        <p:txBody>
          <a:bodyPr/>
          <a:lstStyle>
            <a:lvl1pPr>
              <a:defRPr/>
            </a:lvl1pPr>
          </a:lstStyle>
          <a:p>
            <a:r>
              <a:rPr lang="en-US"/>
              <a:t>Click to edit Master title style</a:t>
            </a:r>
          </a:p>
        </p:txBody>
      </p:sp>
      <p:sp>
        <p:nvSpPr>
          <p:cNvPr id="24579" name="Rectangle 3"/>
          <p:cNvSpPr>
            <a:spLocks noGrp="1" noChangeArrowheads="1"/>
          </p:cNvSpPr>
          <p:nvPr>
            <p:ph type="subTitle" idx="1"/>
          </p:nvPr>
        </p:nvSpPr>
        <p:spPr>
          <a:xfrm>
            <a:off x="2133600" y="3886200"/>
            <a:ext cx="6400800" cy="1771650"/>
          </a:xfrm>
        </p:spPr>
        <p:txBody>
          <a:bodyPr/>
          <a:lstStyle>
            <a:lvl1pPr marL="0" indent="0">
              <a:buFont typeface="Monotype Sorts" charset="2"/>
              <a:buNone/>
              <a:defRPr>
                <a:latin typeface="Arial Black" charset="0"/>
              </a:defRPr>
            </a:lvl1pPr>
          </a:lstStyle>
          <a:p>
            <a:r>
              <a:rPr lang="en-US"/>
              <a:t>Click to edit Master subtitle style</a:t>
            </a:r>
          </a:p>
        </p:txBody>
      </p:sp>
      <p:sp>
        <p:nvSpPr>
          <p:cNvPr id="5" name="Rectangle 4"/>
          <p:cNvSpPr>
            <a:spLocks noGrp="1" noChangeArrowheads="1"/>
          </p:cNvSpPr>
          <p:nvPr>
            <p:ph type="dt" sz="half" idx="10"/>
          </p:nvPr>
        </p:nvSpPr>
        <p:spPr>
          <a:xfrm>
            <a:off x="711200" y="6229350"/>
            <a:ext cx="1930400" cy="514350"/>
          </a:xfrm>
        </p:spPr>
        <p:txBody>
          <a:bodyPr/>
          <a:lstStyle>
            <a:lvl1pPr>
              <a:defRPr>
                <a:solidFill>
                  <a:srgbClr val="5E574E"/>
                </a:solidFill>
              </a:defRPr>
            </a:lvl1pPr>
          </a:lstStyle>
          <a:p>
            <a:pPr>
              <a:defRPr/>
            </a:pPr>
            <a:endParaRPr lang="en-US"/>
          </a:p>
        </p:txBody>
      </p:sp>
      <p:sp>
        <p:nvSpPr>
          <p:cNvPr id="6" name="Rectangle 5"/>
          <p:cNvSpPr>
            <a:spLocks noGrp="1" noChangeArrowheads="1"/>
          </p:cNvSpPr>
          <p:nvPr>
            <p:ph type="ftr" sz="quarter" idx="11"/>
          </p:nvPr>
        </p:nvSpPr>
        <p:spPr>
          <a:xfrm>
            <a:off x="3149600" y="6229350"/>
            <a:ext cx="2844800" cy="514350"/>
          </a:xfrm>
        </p:spPr>
        <p:txBody>
          <a:bodyPr/>
          <a:lstStyle>
            <a:lvl1pPr>
              <a:defRPr>
                <a:solidFill>
                  <a:srgbClr val="5E574E"/>
                </a:solidFill>
              </a:defRPr>
            </a:lvl1pPr>
          </a:lstStyle>
          <a:p>
            <a:pPr>
              <a:defRPr/>
            </a:pPr>
            <a:endParaRPr lang="en-US"/>
          </a:p>
        </p:txBody>
      </p:sp>
      <p:sp>
        <p:nvSpPr>
          <p:cNvPr id="7" name="Rectangle 6"/>
          <p:cNvSpPr>
            <a:spLocks noGrp="1" noChangeArrowheads="1"/>
          </p:cNvSpPr>
          <p:nvPr>
            <p:ph type="sldNum" sz="quarter" idx="12"/>
          </p:nvPr>
        </p:nvSpPr>
        <p:spPr>
          <a:xfrm>
            <a:off x="6604000" y="6229350"/>
            <a:ext cx="1828800" cy="514350"/>
          </a:xfrm>
        </p:spPr>
        <p:txBody>
          <a:bodyPr/>
          <a:lstStyle>
            <a:lvl1pPr>
              <a:defRPr>
                <a:solidFill>
                  <a:srgbClr val="5E574E"/>
                </a:solidFill>
              </a:defRPr>
            </a:lvl1pPr>
          </a:lstStyle>
          <a:p>
            <a:pPr>
              <a:defRPr/>
            </a:pPr>
            <a:fld id="{C71DE52F-F491-4187-A9DB-0D473BFA49B8}" type="slidenum">
              <a:rPr lang="en-US"/>
              <a:pPr>
                <a:defRPr/>
              </a:pPr>
              <a:t>‹#›</a:t>
            </a:fld>
            <a:endParaRPr lang="en-US"/>
          </a:p>
        </p:txBody>
      </p:sp>
    </p:spTree>
    <p:extLst>
      <p:ext uri="{BB962C8B-B14F-4D97-AF65-F5344CB8AC3E}">
        <p14:creationId xmlns:p14="http://schemas.microsoft.com/office/powerpoint/2010/main" val="3281089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4425FC-033F-456A-B594-61781A3D2D12}" type="slidenum">
              <a:rPr lang="en-US"/>
              <a:pPr>
                <a:defRPr/>
              </a:pPr>
              <a:t>‹#›</a:t>
            </a:fld>
            <a:endParaRPr lang="en-US"/>
          </a:p>
        </p:txBody>
      </p:sp>
    </p:spTree>
    <p:extLst>
      <p:ext uri="{BB962C8B-B14F-4D97-AF65-F5344CB8AC3E}">
        <p14:creationId xmlns:p14="http://schemas.microsoft.com/office/powerpoint/2010/main" val="4235118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489368-03DA-4871-999C-EF2C81923BEE}" type="slidenum">
              <a:rPr lang="en-US"/>
              <a:pPr>
                <a:defRPr/>
              </a:pPr>
              <a:t>‹#›</a:t>
            </a:fld>
            <a:endParaRPr lang="en-US"/>
          </a:p>
        </p:txBody>
      </p:sp>
    </p:spTree>
    <p:extLst>
      <p:ext uri="{BB962C8B-B14F-4D97-AF65-F5344CB8AC3E}">
        <p14:creationId xmlns:p14="http://schemas.microsoft.com/office/powerpoint/2010/main" val="3403739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28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202059-0821-4E43-A472-D035BAB1396C}" type="slidenum">
              <a:rPr lang="en-US"/>
              <a:pPr>
                <a:defRPr/>
              </a:pPr>
              <a:t>‹#›</a:t>
            </a:fld>
            <a:endParaRPr lang="en-US"/>
          </a:p>
        </p:txBody>
      </p:sp>
    </p:spTree>
    <p:extLst>
      <p:ext uri="{BB962C8B-B14F-4D97-AF65-F5344CB8AC3E}">
        <p14:creationId xmlns:p14="http://schemas.microsoft.com/office/powerpoint/2010/main" val="2427801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27B0CDF-87D9-4938-84A0-FA59869F9568}" type="slidenum">
              <a:rPr lang="en-US"/>
              <a:pPr>
                <a:defRPr/>
              </a:pPr>
              <a:t>‹#›</a:t>
            </a:fld>
            <a:endParaRPr lang="en-US"/>
          </a:p>
        </p:txBody>
      </p:sp>
    </p:spTree>
    <p:extLst>
      <p:ext uri="{BB962C8B-B14F-4D97-AF65-F5344CB8AC3E}">
        <p14:creationId xmlns:p14="http://schemas.microsoft.com/office/powerpoint/2010/main" val="3589431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65C3EB7-E67C-4AAC-BDC1-A863929C2CF4}" type="slidenum">
              <a:rPr lang="en-US"/>
              <a:pPr>
                <a:defRPr/>
              </a:pPr>
              <a:t>‹#›</a:t>
            </a:fld>
            <a:endParaRPr lang="en-US"/>
          </a:p>
        </p:txBody>
      </p:sp>
    </p:spTree>
    <p:extLst>
      <p:ext uri="{BB962C8B-B14F-4D97-AF65-F5344CB8AC3E}">
        <p14:creationId xmlns:p14="http://schemas.microsoft.com/office/powerpoint/2010/main" val="791334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F379DB5-F1FD-4914-9525-20FB1635CFF9}" type="slidenum">
              <a:rPr lang="en-US"/>
              <a:pPr>
                <a:defRPr/>
              </a:pPr>
              <a:t>‹#›</a:t>
            </a:fld>
            <a:endParaRPr lang="en-US"/>
          </a:p>
        </p:txBody>
      </p:sp>
    </p:spTree>
    <p:extLst>
      <p:ext uri="{BB962C8B-B14F-4D97-AF65-F5344CB8AC3E}">
        <p14:creationId xmlns:p14="http://schemas.microsoft.com/office/powerpoint/2010/main" val="304385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E9B400-33D6-4BC2-8AA5-706A3C6FE3DE}" type="slidenum">
              <a:rPr lang="en-US"/>
              <a:pPr>
                <a:defRPr/>
              </a:pPr>
              <a:t>‹#›</a:t>
            </a:fld>
            <a:endParaRPr lang="en-US"/>
          </a:p>
        </p:txBody>
      </p:sp>
    </p:spTree>
    <p:extLst>
      <p:ext uri="{BB962C8B-B14F-4D97-AF65-F5344CB8AC3E}">
        <p14:creationId xmlns:p14="http://schemas.microsoft.com/office/powerpoint/2010/main" val="3363747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C378D5B-23FD-4794-BC8C-3758E4AF7CA9}" type="slidenum">
              <a:rPr lang="en-US"/>
              <a:pPr>
                <a:defRPr/>
              </a:pPr>
              <a:t>‹#›</a:t>
            </a:fld>
            <a:endParaRPr lang="en-US"/>
          </a:p>
        </p:txBody>
      </p:sp>
    </p:spTree>
    <p:extLst>
      <p:ext uri="{BB962C8B-B14F-4D97-AF65-F5344CB8AC3E}">
        <p14:creationId xmlns:p14="http://schemas.microsoft.com/office/powerpoint/2010/main" val="1924027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8BC2C0-9A8D-4464-9239-E91A928CE57D}" type="slidenum">
              <a:rPr lang="en-US"/>
              <a:pPr>
                <a:defRPr/>
              </a:pPr>
              <a:t>‹#›</a:t>
            </a:fld>
            <a:endParaRPr lang="en-US"/>
          </a:p>
        </p:txBody>
      </p:sp>
    </p:spTree>
    <p:extLst>
      <p:ext uri="{BB962C8B-B14F-4D97-AF65-F5344CB8AC3E}">
        <p14:creationId xmlns:p14="http://schemas.microsoft.com/office/powerpoint/2010/main" val="1620017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8600" y="228600"/>
            <a:ext cx="2057400" cy="5829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0" y="228600"/>
            <a:ext cx="6019800" cy="582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603B89-6C91-409C-BD64-03FF3B96A15D}" type="slidenum">
              <a:rPr lang="en-US"/>
              <a:pPr>
                <a:defRPr/>
              </a:pPr>
              <a:t>‹#›</a:t>
            </a:fld>
            <a:endParaRPr lang="en-US"/>
          </a:p>
        </p:txBody>
      </p:sp>
    </p:spTree>
    <p:extLst>
      <p:ext uri="{BB962C8B-B14F-4D97-AF65-F5344CB8AC3E}">
        <p14:creationId xmlns:p14="http://schemas.microsoft.com/office/powerpoint/2010/main" val="3748064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885950"/>
            <a:ext cx="4013200" cy="4171950"/>
          </a:xfrm>
        </p:spPr>
        <p:txBody>
          <a:bodyPr/>
          <a:lstStyle/>
          <a:p>
            <a:pPr lvl="0"/>
            <a:endParaRPr lang="en-US" noProof="0"/>
          </a:p>
        </p:txBody>
      </p:sp>
      <p:sp>
        <p:nvSpPr>
          <p:cNvPr id="4" name="Text Placeholder 3"/>
          <p:cNvSpPr>
            <a:spLocks noGrp="1"/>
          </p:cNvSpPr>
          <p:nvPr>
            <p:ph type="body" sz="half" idx="2"/>
          </p:nvPr>
        </p:nvSpPr>
        <p:spPr>
          <a:xfrm>
            <a:off x="46228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A37620-D3EC-4490-895E-004A0C40CEF6}" type="slidenum">
              <a:rPr lang="en-US"/>
              <a:pPr>
                <a:defRPr/>
              </a:pPr>
              <a:t>‹#›</a:t>
            </a:fld>
            <a:endParaRPr lang="en-US"/>
          </a:p>
        </p:txBody>
      </p:sp>
    </p:spTree>
    <p:extLst>
      <p:ext uri="{BB962C8B-B14F-4D97-AF65-F5344CB8AC3E}">
        <p14:creationId xmlns:p14="http://schemas.microsoft.com/office/powerpoint/2010/main" val="2078238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2E8D63E-7688-41B5-B73C-143EED387F47}"/>
              </a:ext>
            </a:extLst>
          </p:cNvPr>
          <p:cNvGrpSpPr>
            <a:grpSpLocks/>
          </p:cNvGrpSpPr>
          <p:nvPr/>
        </p:nvGrpSpPr>
        <p:grpSpPr bwMode="auto">
          <a:xfrm>
            <a:off x="0" y="0"/>
            <a:ext cx="9140825" cy="6850063"/>
            <a:chOff x="0" y="0"/>
            <a:chExt cx="5758" cy="4315"/>
          </a:xfrm>
        </p:grpSpPr>
        <p:grpSp>
          <p:nvGrpSpPr>
            <p:cNvPr id="5" name="Group 3">
              <a:extLst>
                <a:ext uri="{FF2B5EF4-FFF2-40B4-BE49-F238E27FC236}">
                  <a16:creationId xmlns:a16="http://schemas.microsoft.com/office/drawing/2014/main" id="{4C2C6CAB-DC84-4B1C-9D6D-3804B3EB31C2}"/>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B12EB0F2-8CCA-4F0E-A8B0-0297D54FDA0A}"/>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ea typeface="+mn-ea"/>
                </a:endParaRPr>
              </a:p>
            </p:txBody>
          </p:sp>
          <p:sp>
            <p:nvSpPr>
              <p:cNvPr id="9" name="Freeform 5">
                <a:extLst>
                  <a:ext uri="{FF2B5EF4-FFF2-40B4-BE49-F238E27FC236}">
                    <a16:creationId xmlns:a16="http://schemas.microsoft.com/office/drawing/2014/main" id="{3380CCC1-4C0A-4370-9E1A-DA1E087DD91B}"/>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ea typeface="+mn-ea"/>
                </a:endParaRPr>
              </a:p>
            </p:txBody>
          </p:sp>
          <p:sp>
            <p:nvSpPr>
              <p:cNvPr id="10" name="Freeform 6">
                <a:extLst>
                  <a:ext uri="{FF2B5EF4-FFF2-40B4-BE49-F238E27FC236}">
                    <a16:creationId xmlns:a16="http://schemas.microsoft.com/office/drawing/2014/main" id="{44A6EC9D-9E4D-4595-97D7-7C8ED3D7B38E}"/>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ea typeface="+mn-ea"/>
                </a:endParaRPr>
              </a:p>
            </p:txBody>
          </p:sp>
          <p:sp>
            <p:nvSpPr>
              <p:cNvPr id="11" name="Freeform 7">
                <a:extLst>
                  <a:ext uri="{FF2B5EF4-FFF2-40B4-BE49-F238E27FC236}">
                    <a16:creationId xmlns:a16="http://schemas.microsoft.com/office/drawing/2014/main" id="{16F382B8-E9C3-484D-9817-E8765D71A23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8">
                <a:extLst>
                  <a:ext uri="{FF2B5EF4-FFF2-40B4-BE49-F238E27FC236}">
                    <a16:creationId xmlns:a16="http://schemas.microsoft.com/office/drawing/2014/main" id="{517D3670-406B-49BA-A5F1-832250BD8099}"/>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ea typeface="+mn-ea"/>
                </a:endParaRPr>
              </a:p>
            </p:txBody>
          </p:sp>
        </p:grpSp>
        <p:sp>
          <p:nvSpPr>
            <p:cNvPr id="6" name="Freeform 9">
              <a:extLst>
                <a:ext uri="{FF2B5EF4-FFF2-40B4-BE49-F238E27FC236}">
                  <a16:creationId xmlns:a16="http://schemas.microsoft.com/office/drawing/2014/main" id="{CE606506-F1D0-4199-9FA0-F475D59A32FE}"/>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ea typeface="+mn-ea"/>
              </a:endParaRPr>
            </a:p>
          </p:txBody>
        </p:sp>
        <p:sp>
          <p:nvSpPr>
            <p:cNvPr id="7" name="Freeform 10">
              <a:extLst>
                <a:ext uri="{FF2B5EF4-FFF2-40B4-BE49-F238E27FC236}">
                  <a16:creationId xmlns:a16="http://schemas.microsoft.com/office/drawing/2014/main" id="{61392F88-7FA0-4A73-B1F5-ADB21F937A9E}"/>
                </a:ext>
              </a:extLst>
            </p:cNvPr>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31"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513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031F5F46-5034-468F-A9B2-51CEA48C988B}"/>
              </a:ext>
            </a:extLst>
          </p:cNvPr>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28117D1C-3192-4C8A-A8A2-871BA76E322F}"/>
              </a:ext>
            </a:extLst>
          </p:cNvPr>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5" name="Rectangle 15">
            <a:extLst>
              <a:ext uri="{FF2B5EF4-FFF2-40B4-BE49-F238E27FC236}">
                <a16:creationId xmlns:a16="http://schemas.microsoft.com/office/drawing/2014/main" id="{5D66F365-6A5F-47E2-BF39-A77FCE192B01}"/>
              </a:ext>
            </a:extLst>
          </p:cNvPr>
          <p:cNvSpPr>
            <a:spLocks noGrp="1" noChangeArrowheads="1"/>
          </p:cNvSpPr>
          <p:nvPr>
            <p:ph type="sldNum" sz="quarter" idx="12"/>
          </p:nvPr>
        </p:nvSpPr>
        <p:spPr>
          <a:xfrm>
            <a:off x="6553200" y="6254750"/>
            <a:ext cx="2133600" cy="476250"/>
          </a:xfrm>
        </p:spPr>
        <p:txBody>
          <a:bodyPr/>
          <a:lstStyle>
            <a:lvl1pPr>
              <a:defRPr/>
            </a:lvl1pPr>
          </a:lstStyle>
          <a:p>
            <a:pPr>
              <a:defRPr/>
            </a:pPr>
            <a:fld id="{50F59C52-8382-4A0B-8F2F-D69318A9FDDA}" type="slidenum">
              <a:rPr lang="en-US" altLang="en-US"/>
              <a:pPr>
                <a:defRPr/>
              </a:pPr>
              <a:t>‹#›</a:t>
            </a:fld>
            <a:endParaRPr lang="en-US" altLang="en-US"/>
          </a:p>
        </p:txBody>
      </p:sp>
    </p:spTree>
    <p:extLst>
      <p:ext uri="{BB962C8B-B14F-4D97-AF65-F5344CB8AC3E}">
        <p14:creationId xmlns:p14="http://schemas.microsoft.com/office/powerpoint/2010/main" val="4221857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E5CC2E4-284A-49FC-8E9A-F133EF70A49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F65C8775-471B-4B7B-87F8-8BA6F50C716F}"/>
              </a:ext>
            </a:extLst>
          </p:cNvPr>
          <p:cNvSpPr>
            <a:spLocks noGrp="1" noChangeArrowheads="1"/>
          </p:cNvSpPr>
          <p:nvPr>
            <p:ph type="sldNum" sz="quarter" idx="11"/>
          </p:nvPr>
        </p:nvSpPr>
        <p:spPr>
          <a:ln/>
        </p:spPr>
        <p:txBody>
          <a:bodyPr/>
          <a:lstStyle>
            <a:lvl1pPr>
              <a:defRPr/>
            </a:lvl1pPr>
          </a:lstStyle>
          <a:p>
            <a:pPr>
              <a:defRPr/>
            </a:pPr>
            <a:fld id="{97DFDAC5-3CF0-450D-A409-38B8E963E426}" type="slidenum">
              <a:rPr lang="en-US" altLang="en-US"/>
              <a:pPr>
                <a:defRPr/>
              </a:pPr>
              <a:t>‹#›</a:t>
            </a:fld>
            <a:endParaRPr lang="en-US" altLang="en-US"/>
          </a:p>
        </p:txBody>
      </p:sp>
      <p:sp>
        <p:nvSpPr>
          <p:cNvPr id="6" name="Rectangle 14">
            <a:extLst>
              <a:ext uri="{FF2B5EF4-FFF2-40B4-BE49-F238E27FC236}">
                <a16:creationId xmlns:a16="http://schemas.microsoft.com/office/drawing/2014/main" id="{0383D457-6047-4AFE-A97E-85835E2D493D}"/>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588716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2D563910-E89D-4BDB-A2E0-4925E679367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381384AA-39F1-4A18-B305-C3F5A3114592}"/>
              </a:ext>
            </a:extLst>
          </p:cNvPr>
          <p:cNvSpPr>
            <a:spLocks noGrp="1" noChangeArrowheads="1"/>
          </p:cNvSpPr>
          <p:nvPr>
            <p:ph type="sldNum" sz="quarter" idx="11"/>
          </p:nvPr>
        </p:nvSpPr>
        <p:spPr>
          <a:ln/>
        </p:spPr>
        <p:txBody>
          <a:bodyPr/>
          <a:lstStyle>
            <a:lvl1pPr>
              <a:defRPr/>
            </a:lvl1pPr>
          </a:lstStyle>
          <a:p>
            <a:pPr>
              <a:defRPr/>
            </a:pPr>
            <a:fld id="{27C9800D-4D79-4BAF-984B-B33BDE9FC099}" type="slidenum">
              <a:rPr lang="en-US" altLang="en-US"/>
              <a:pPr>
                <a:defRPr/>
              </a:pPr>
              <a:t>‹#›</a:t>
            </a:fld>
            <a:endParaRPr lang="en-US" altLang="en-US"/>
          </a:p>
        </p:txBody>
      </p:sp>
      <p:sp>
        <p:nvSpPr>
          <p:cNvPr id="6" name="Rectangle 14">
            <a:extLst>
              <a:ext uri="{FF2B5EF4-FFF2-40B4-BE49-F238E27FC236}">
                <a16:creationId xmlns:a16="http://schemas.microsoft.com/office/drawing/2014/main" id="{83CC2530-CFA5-4C11-9DE3-2803EE4D8666}"/>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05468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0081293E-0167-4A5A-BA84-8481FE9480B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6FE00958-EF82-4FF0-833A-AF2827487224}"/>
              </a:ext>
            </a:extLst>
          </p:cNvPr>
          <p:cNvSpPr>
            <a:spLocks noGrp="1" noChangeArrowheads="1"/>
          </p:cNvSpPr>
          <p:nvPr>
            <p:ph type="sldNum" sz="quarter" idx="11"/>
          </p:nvPr>
        </p:nvSpPr>
        <p:spPr>
          <a:ln/>
        </p:spPr>
        <p:txBody>
          <a:bodyPr/>
          <a:lstStyle>
            <a:lvl1pPr>
              <a:defRPr/>
            </a:lvl1pPr>
          </a:lstStyle>
          <a:p>
            <a:pPr>
              <a:defRPr/>
            </a:pPr>
            <a:fld id="{724628B0-6F80-4211-BD1B-C2C7FCB24532}" type="slidenum">
              <a:rPr lang="en-US" altLang="en-US"/>
              <a:pPr>
                <a:defRPr/>
              </a:pPr>
              <a:t>‹#›</a:t>
            </a:fld>
            <a:endParaRPr lang="en-US" altLang="en-US"/>
          </a:p>
        </p:txBody>
      </p:sp>
      <p:sp>
        <p:nvSpPr>
          <p:cNvPr id="7" name="Rectangle 14">
            <a:extLst>
              <a:ext uri="{FF2B5EF4-FFF2-40B4-BE49-F238E27FC236}">
                <a16:creationId xmlns:a16="http://schemas.microsoft.com/office/drawing/2014/main" id="{DFC72D9E-5CF9-4128-80FB-77238AC9B14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01448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EA62E3B0-B44D-4EF8-AB23-4B3AF24E925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302F26DF-52E6-4068-8059-12EF5703B778}"/>
              </a:ext>
            </a:extLst>
          </p:cNvPr>
          <p:cNvSpPr>
            <a:spLocks noGrp="1" noChangeArrowheads="1"/>
          </p:cNvSpPr>
          <p:nvPr>
            <p:ph type="sldNum" sz="quarter" idx="11"/>
          </p:nvPr>
        </p:nvSpPr>
        <p:spPr>
          <a:ln/>
        </p:spPr>
        <p:txBody>
          <a:bodyPr/>
          <a:lstStyle>
            <a:lvl1pPr>
              <a:defRPr/>
            </a:lvl1pPr>
          </a:lstStyle>
          <a:p>
            <a:pPr>
              <a:defRPr/>
            </a:pPr>
            <a:fld id="{99C2A95C-2D47-4A7C-9AC0-62DAFC42F038}" type="slidenum">
              <a:rPr lang="en-US" altLang="en-US"/>
              <a:pPr>
                <a:defRPr/>
              </a:pPr>
              <a:t>‹#›</a:t>
            </a:fld>
            <a:endParaRPr lang="en-US" altLang="en-US"/>
          </a:p>
        </p:txBody>
      </p:sp>
      <p:sp>
        <p:nvSpPr>
          <p:cNvPr id="9" name="Rectangle 14">
            <a:extLst>
              <a:ext uri="{FF2B5EF4-FFF2-40B4-BE49-F238E27FC236}">
                <a16:creationId xmlns:a16="http://schemas.microsoft.com/office/drawing/2014/main" id="{5D4C325E-4D76-4908-9B76-FDC3D273BDA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89986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EBBED7B4-6A6E-4085-86F7-707316F71B2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44C22622-044C-484C-8434-F78F1C6F35F0}"/>
              </a:ext>
            </a:extLst>
          </p:cNvPr>
          <p:cNvSpPr>
            <a:spLocks noGrp="1" noChangeArrowheads="1"/>
          </p:cNvSpPr>
          <p:nvPr>
            <p:ph type="sldNum" sz="quarter" idx="11"/>
          </p:nvPr>
        </p:nvSpPr>
        <p:spPr>
          <a:ln/>
        </p:spPr>
        <p:txBody>
          <a:bodyPr/>
          <a:lstStyle>
            <a:lvl1pPr>
              <a:defRPr/>
            </a:lvl1pPr>
          </a:lstStyle>
          <a:p>
            <a:pPr>
              <a:defRPr/>
            </a:pPr>
            <a:fld id="{EE21C279-D0C7-4310-96EC-B65E5AB0D622}" type="slidenum">
              <a:rPr lang="en-US" altLang="en-US"/>
              <a:pPr>
                <a:defRPr/>
              </a:pPr>
              <a:t>‹#›</a:t>
            </a:fld>
            <a:endParaRPr lang="en-US" altLang="en-US"/>
          </a:p>
        </p:txBody>
      </p:sp>
      <p:sp>
        <p:nvSpPr>
          <p:cNvPr id="5" name="Rectangle 14">
            <a:extLst>
              <a:ext uri="{FF2B5EF4-FFF2-40B4-BE49-F238E27FC236}">
                <a16:creationId xmlns:a16="http://schemas.microsoft.com/office/drawing/2014/main" id="{2F206008-4C37-4FEA-8205-8F39B09B1930}"/>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454746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8A5D0A9-E55B-4AAE-B1F5-660717F47DF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9D66D7BE-8887-4702-B453-8844CE560F9D}"/>
              </a:ext>
            </a:extLst>
          </p:cNvPr>
          <p:cNvSpPr>
            <a:spLocks noGrp="1" noChangeArrowheads="1"/>
          </p:cNvSpPr>
          <p:nvPr>
            <p:ph type="sldNum" sz="quarter" idx="11"/>
          </p:nvPr>
        </p:nvSpPr>
        <p:spPr>
          <a:ln/>
        </p:spPr>
        <p:txBody>
          <a:bodyPr/>
          <a:lstStyle>
            <a:lvl1pPr>
              <a:defRPr/>
            </a:lvl1pPr>
          </a:lstStyle>
          <a:p>
            <a:pPr>
              <a:defRPr/>
            </a:pPr>
            <a:fld id="{3CBBFAD5-F75A-43D9-9B4D-531F90C916D1}" type="slidenum">
              <a:rPr lang="en-US" altLang="en-US"/>
              <a:pPr>
                <a:defRPr/>
              </a:pPr>
              <a:t>‹#›</a:t>
            </a:fld>
            <a:endParaRPr lang="en-US" altLang="en-US"/>
          </a:p>
        </p:txBody>
      </p:sp>
      <p:sp>
        <p:nvSpPr>
          <p:cNvPr id="4" name="Rectangle 14">
            <a:extLst>
              <a:ext uri="{FF2B5EF4-FFF2-40B4-BE49-F238E27FC236}">
                <a16:creationId xmlns:a16="http://schemas.microsoft.com/office/drawing/2014/main" id="{6F1960C6-BD26-451A-A13B-881202EF60F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02353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A697FCC-6F72-4E1A-9300-B99279EE0D9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089F76A4-392E-46E6-91D5-51C6E36E9680}"/>
              </a:ext>
            </a:extLst>
          </p:cNvPr>
          <p:cNvSpPr>
            <a:spLocks noGrp="1" noChangeArrowheads="1"/>
          </p:cNvSpPr>
          <p:nvPr>
            <p:ph type="sldNum" sz="quarter" idx="11"/>
          </p:nvPr>
        </p:nvSpPr>
        <p:spPr>
          <a:ln/>
        </p:spPr>
        <p:txBody>
          <a:bodyPr/>
          <a:lstStyle>
            <a:lvl1pPr>
              <a:defRPr/>
            </a:lvl1pPr>
          </a:lstStyle>
          <a:p>
            <a:pPr>
              <a:defRPr/>
            </a:pPr>
            <a:fld id="{4F1CA5FC-95FE-4A09-9E1C-C9383B398C5E}" type="slidenum">
              <a:rPr lang="en-US" altLang="en-US"/>
              <a:pPr>
                <a:defRPr/>
              </a:pPr>
              <a:t>‹#›</a:t>
            </a:fld>
            <a:endParaRPr lang="en-US" altLang="en-US"/>
          </a:p>
        </p:txBody>
      </p:sp>
      <p:sp>
        <p:nvSpPr>
          <p:cNvPr id="7" name="Rectangle 14">
            <a:extLst>
              <a:ext uri="{FF2B5EF4-FFF2-40B4-BE49-F238E27FC236}">
                <a16:creationId xmlns:a16="http://schemas.microsoft.com/office/drawing/2014/main" id="{94FB9FBD-263F-42B6-AD2E-B78721B545EB}"/>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72480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EFC50278-3035-4B4B-BD31-8DBFE1FFE44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2EE88CFF-49F8-4208-8833-04C05B2185BE}"/>
              </a:ext>
            </a:extLst>
          </p:cNvPr>
          <p:cNvSpPr>
            <a:spLocks noGrp="1" noChangeArrowheads="1"/>
          </p:cNvSpPr>
          <p:nvPr>
            <p:ph type="sldNum" sz="quarter" idx="11"/>
          </p:nvPr>
        </p:nvSpPr>
        <p:spPr>
          <a:ln/>
        </p:spPr>
        <p:txBody>
          <a:bodyPr/>
          <a:lstStyle>
            <a:lvl1pPr>
              <a:defRPr/>
            </a:lvl1pPr>
          </a:lstStyle>
          <a:p>
            <a:pPr>
              <a:defRPr/>
            </a:pPr>
            <a:fld id="{AFF741DC-690A-442B-90CB-E968A40099CB}" type="slidenum">
              <a:rPr lang="en-US" altLang="en-US"/>
              <a:pPr>
                <a:defRPr/>
              </a:pPr>
              <a:t>‹#›</a:t>
            </a:fld>
            <a:endParaRPr lang="en-US" altLang="en-US"/>
          </a:p>
        </p:txBody>
      </p:sp>
      <p:sp>
        <p:nvSpPr>
          <p:cNvPr id="7" name="Rectangle 14">
            <a:extLst>
              <a:ext uri="{FF2B5EF4-FFF2-40B4-BE49-F238E27FC236}">
                <a16:creationId xmlns:a16="http://schemas.microsoft.com/office/drawing/2014/main" id="{5AED37DF-E416-4A37-86C5-AFFB1D7405B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62707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D6690B5-2170-4588-8633-837522BF8B5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F43F808C-2319-4E47-A8C8-1EB8EA282795}"/>
              </a:ext>
            </a:extLst>
          </p:cNvPr>
          <p:cNvSpPr>
            <a:spLocks noGrp="1" noChangeArrowheads="1"/>
          </p:cNvSpPr>
          <p:nvPr>
            <p:ph type="sldNum" sz="quarter" idx="11"/>
          </p:nvPr>
        </p:nvSpPr>
        <p:spPr>
          <a:ln/>
        </p:spPr>
        <p:txBody>
          <a:bodyPr/>
          <a:lstStyle>
            <a:lvl1pPr>
              <a:defRPr/>
            </a:lvl1pPr>
          </a:lstStyle>
          <a:p>
            <a:pPr>
              <a:defRPr/>
            </a:pPr>
            <a:fld id="{317D8EFD-9C49-433B-AAC1-0AEB445DF493}" type="slidenum">
              <a:rPr lang="en-US" altLang="en-US"/>
              <a:pPr>
                <a:defRPr/>
              </a:pPr>
              <a:t>‹#›</a:t>
            </a:fld>
            <a:endParaRPr lang="en-US" altLang="en-US"/>
          </a:p>
        </p:txBody>
      </p:sp>
      <p:sp>
        <p:nvSpPr>
          <p:cNvPr id="6" name="Rectangle 14">
            <a:extLst>
              <a:ext uri="{FF2B5EF4-FFF2-40B4-BE49-F238E27FC236}">
                <a16:creationId xmlns:a16="http://schemas.microsoft.com/office/drawing/2014/main" id="{38D6BBBA-EF81-4356-9272-A820BC01CF94}"/>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33851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F2D258CF-616B-4987-B573-D3479A39542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47DEAB6C-D39D-4270-9F99-BC74829F2ED1}"/>
              </a:ext>
            </a:extLst>
          </p:cNvPr>
          <p:cNvSpPr>
            <a:spLocks noGrp="1" noChangeArrowheads="1"/>
          </p:cNvSpPr>
          <p:nvPr>
            <p:ph type="sldNum" sz="quarter" idx="11"/>
          </p:nvPr>
        </p:nvSpPr>
        <p:spPr>
          <a:ln/>
        </p:spPr>
        <p:txBody>
          <a:bodyPr/>
          <a:lstStyle>
            <a:lvl1pPr>
              <a:defRPr/>
            </a:lvl1pPr>
          </a:lstStyle>
          <a:p>
            <a:pPr>
              <a:defRPr/>
            </a:pPr>
            <a:fld id="{AE203D5B-844F-4FC6-BDB9-C83E6B845760}" type="slidenum">
              <a:rPr lang="en-US" altLang="en-US"/>
              <a:pPr>
                <a:defRPr/>
              </a:pPr>
              <a:t>‹#›</a:t>
            </a:fld>
            <a:endParaRPr lang="en-US" altLang="en-US"/>
          </a:p>
        </p:txBody>
      </p:sp>
      <p:sp>
        <p:nvSpPr>
          <p:cNvPr id="6" name="Rectangle 14">
            <a:extLst>
              <a:ext uri="{FF2B5EF4-FFF2-40B4-BE49-F238E27FC236}">
                <a16:creationId xmlns:a16="http://schemas.microsoft.com/office/drawing/2014/main" id="{48C1C90F-0721-486D-B57D-BA2CBA5F0EEF}"/>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47474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064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885950"/>
            <a:ext cx="81788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556" name="Rectangle 4"/>
          <p:cNvSpPr>
            <a:spLocks noGrp="1" noChangeArrowheads="1"/>
          </p:cNvSpPr>
          <p:nvPr>
            <p:ph type="dt" sz="half" idx="2"/>
          </p:nvPr>
        </p:nvSpPr>
        <p:spPr bwMode="auto">
          <a:xfrm>
            <a:off x="431800" y="6229350"/>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spcBef>
                <a:spcPct val="50000"/>
              </a:spcBef>
              <a:defRPr sz="1400">
                <a:solidFill>
                  <a:schemeClr val="bg2"/>
                </a:solidFill>
                <a:latin typeface="Arial" charset="0"/>
              </a:defRPr>
            </a:lvl1pPr>
          </a:lstStyle>
          <a:p>
            <a:pPr>
              <a:defRPr/>
            </a:pPr>
            <a:endParaRPr lang="en-US"/>
          </a:p>
        </p:txBody>
      </p:sp>
      <p:sp>
        <p:nvSpPr>
          <p:cNvPr id="23557" name="Rectangle 5"/>
          <p:cNvSpPr>
            <a:spLocks noGrp="1" noChangeArrowheads="1"/>
          </p:cNvSpPr>
          <p:nvPr>
            <p:ph type="ftr" sz="quarter" idx="3"/>
          </p:nvPr>
        </p:nvSpPr>
        <p:spPr bwMode="auto">
          <a:xfrm>
            <a:off x="3124200" y="6229350"/>
            <a:ext cx="28956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a:spcBef>
                <a:spcPct val="50000"/>
              </a:spcBef>
              <a:defRPr sz="1400">
                <a:solidFill>
                  <a:schemeClr val="bg2"/>
                </a:solidFill>
                <a:latin typeface="Arial" charset="0"/>
              </a:defRPr>
            </a:lvl1pPr>
          </a:lstStyle>
          <a:p>
            <a:pPr>
              <a:defRPr/>
            </a:pPr>
            <a:endParaRPr lang="en-US"/>
          </a:p>
        </p:txBody>
      </p:sp>
      <p:sp>
        <p:nvSpPr>
          <p:cNvPr id="23558" name="Rectangle 6"/>
          <p:cNvSpPr>
            <a:spLocks noGrp="1" noChangeArrowheads="1"/>
          </p:cNvSpPr>
          <p:nvPr>
            <p:ph type="sldNum" sz="quarter" idx="4"/>
          </p:nvPr>
        </p:nvSpPr>
        <p:spPr bwMode="auto">
          <a:xfrm>
            <a:off x="6731000" y="6229350"/>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spcBef>
                <a:spcPct val="50000"/>
              </a:spcBef>
              <a:defRPr sz="1400">
                <a:solidFill>
                  <a:schemeClr val="bg2"/>
                </a:solidFill>
                <a:latin typeface="Arial" charset="0"/>
              </a:defRPr>
            </a:lvl1pPr>
          </a:lstStyle>
          <a:p>
            <a:pPr>
              <a:defRPr/>
            </a:pPr>
            <a:fld id="{922B4AE5-3953-4CB4-83BC-5CAA148F4584}" type="slidenum">
              <a:rPr lang="en-US"/>
              <a:pPr>
                <a:defRPr/>
              </a:pPr>
              <a:t>‹#›</a:t>
            </a:fld>
            <a:endParaRPr lang="en-US"/>
          </a:p>
        </p:txBody>
      </p:sp>
      <p:pic>
        <p:nvPicPr>
          <p:cNvPr id="1031" name="Picture 7" descr="A:\paint.GIF"/>
          <p:cNvPicPr>
            <a:picLocks noChangeAspect="1" noChangeArrowheads="1"/>
          </p:cNvPicPr>
          <p:nvPr/>
        </p:nvPicPr>
        <p:blipFill>
          <a:blip r:embed="rId14">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9"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rtl="0" eaLnBrk="0" fontAlgn="base" hangingPunct="0">
        <a:spcBef>
          <a:spcPct val="0"/>
        </a:spcBef>
        <a:spcAft>
          <a:spcPct val="0"/>
        </a:spcAft>
        <a:defRPr kumimoji="1" sz="4000">
          <a:solidFill>
            <a:schemeClr val="tx2"/>
          </a:solidFill>
          <a:latin typeface="+mj-lt"/>
          <a:ea typeface="+mj-ea"/>
          <a:cs typeface="+mj-cs"/>
        </a:defRPr>
      </a:lvl1pPr>
      <a:lvl2pPr algn="l" rtl="0" eaLnBrk="0" fontAlgn="base" hangingPunct="0">
        <a:spcBef>
          <a:spcPct val="0"/>
        </a:spcBef>
        <a:spcAft>
          <a:spcPct val="0"/>
        </a:spcAft>
        <a:defRPr kumimoji="1" sz="4000">
          <a:solidFill>
            <a:schemeClr val="tx2"/>
          </a:solidFill>
          <a:latin typeface="Arial Black" charset="0"/>
        </a:defRPr>
      </a:lvl2pPr>
      <a:lvl3pPr algn="l" rtl="0" eaLnBrk="0" fontAlgn="base" hangingPunct="0">
        <a:spcBef>
          <a:spcPct val="0"/>
        </a:spcBef>
        <a:spcAft>
          <a:spcPct val="0"/>
        </a:spcAft>
        <a:defRPr kumimoji="1" sz="4000">
          <a:solidFill>
            <a:schemeClr val="tx2"/>
          </a:solidFill>
          <a:latin typeface="Arial Black" charset="0"/>
        </a:defRPr>
      </a:lvl3pPr>
      <a:lvl4pPr algn="l" rtl="0" eaLnBrk="0" fontAlgn="base" hangingPunct="0">
        <a:spcBef>
          <a:spcPct val="0"/>
        </a:spcBef>
        <a:spcAft>
          <a:spcPct val="0"/>
        </a:spcAft>
        <a:defRPr kumimoji="1" sz="4000">
          <a:solidFill>
            <a:schemeClr val="tx2"/>
          </a:solidFill>
          <a:latin typeface="Arial Black" charset="0"/>
        </a:defRPr>
      </a:lvl4pPr>
      <a:lvl5pPr algn="l" rtl="0" eaLnBrk="0" fontAlgn="base" hangingPunct="0">
        <a:spcBef>
          <a:spcPct val="0"/>
        </a:spcBef>
        <a:spcAft>
          <a:spcPct val="0"/>
        </a:spcAft>
        <a:defRPr kumimoji="1" sz="4000">
          <a:solidFill>
            <a:schemeClr val="tx2"/>
          </a:solidFill>
          <a:latin typeface="Arial Black" charset="0"/>
        </a:defRPr>
      </a:lvl5pPr>
      <a:lvl6pPr marL="457200" algn="l" rtl="0" eaLnBrk="0" fontAlgn="base" hangingPunct="0">
        <a:spcBef>
          <a:spcPct val="0"/>
        </a:spcBef>
        <a:spcAft>
          <a:spcPct val="0"/>
        </a:spcAft>
        <a:defRPr kumimoji="1" sz="4000">
          <a:solidFill>
            <a:schemeClr val="tx2"/>
          </a:solidFill>
          <a:latin typeface="Arial Black" charset="0"/>
        </a:defRPr>
      </a:lvl6pPr>
      <a:lvl7pPr marL="914400" algn="l" rtl="0" eaLnBrk="0" fontAlgn="base" hangingPunct="0">
        <a:spcBef>
          <a:spcPct val="0"/>
        </a:spcBef>
        <a:spcAft>
          <a:spcPct val="0"/>
        </a:spcAft>
        <a:defRPr kumimoji="1" sz="4000">
          <a:solidFill>
            <a:schemeClr val="tx2"/>
          </a:solidFill>
          <a:latin typeface="Arial Black" charset="0"/>
        </a:defRPr>
      </a:lvl7pPr>
      <a:lvl8pPr marL="1371600" algn="l" rtl="0" eaLnBrk="0" fontAlgn="base" hangingPunct="0">
        <a:spcBef>
          <a:spcPct val="0"/>
        </a:spcBef>
        <a:spcAft>
          <a:spcPct val="0"/>
        </a:spcAft>
        <a:defRPr kumimoji="1" sz="4000">
          <a:solidFill>
            <a:schemeClr val="tx2"/>
          </a:solidFill>
          <a:latin typeface="Arial Black" charset="0"/>
        </a:defRPr>
      </a:lvl8pPr>
      <a:lvl9pPr marL="1828800" algn="l" rtl="0" eaLnBrk="0" fontAlgn="base" hangingPunct="0">
        <a:spcBef>
          <a:spcPct val="0"/>
        </a:spcBef>
        <a:spcAft>
          <a:spcPct val="0"/>
        </a:spcAft>
        <a:defRPr kumimoji="1" sz="4000">
          <a:solidFill>
            <a:schemeClr val="tx2"/>
          </a:solidFill>
          <a:latin typeface="Arial Black" charset="0"/>
        </a:defRPr>
      </a:lvl9pPr>
    </p:titleStyle>
    <p:bodyStyle>
      <a:lvl1pPr marL="342900" indent="-342900" algn="l" rtl="0" eaLnBrk="0" fontAlgn="base" hangingPunct="0">
        <a:spcBef>
          <a:spcPct val="20000"/>
        </a:spcBef>
        <a:spcAft>
          <a:spcPct val="0"/>
        </a:spcAft>
        <a:buClr>
          <a:schemeClr val="accent2"/>
        </a:buClr>
        <a:buFont typeface="Monotype Sorts" charset="2"/>
        <a:buChar char="z"/>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Monotype Sorts" charset="2"/>
        <a:buChar char="y"/>
        <a:defRPr kumimoji="1" sz="2800">
          <a:solidFill>
            <a:schemeClr val="tx1"/>
          </a:solidFill>
          <a:latin typeface="+mn-lt"/>
        </a:defRPr>
      </a:lvl2pPr>
      <a:lvl3pPr marL="1143000" indent="-228600" algn="l" rtl="0" eaLnBrk="0" fontAlgn="base" hangingPunct="0">
        <a:spcBef>
          <a:spcPct val="20000"/>
        </a:spcBef>
        <a:spcAft>
          <a:spcPct val="0"/>
        </a:spcAft>
        <a:buClr>
          <a:schemeClr val="accent2"/>
        </a:buClr>
        <a:buFont typeface="Monotype Sorts" charset="2"/>
        <a:buChar char="x"/>
        <a:defRPr kumimoji="1" sz="2400">
          <a:solidFill>
            <a:schemeClr val="tx1"/>
          </a:solidFill>
          <a:latin typeface="+mn-lt"/>
        </a:defRPr>
      </a:lvl3pPr>
      <a:lvl4pPr marL="1600200" indent="-228600" algn="l" rtl="0" eaLnBrk="0" fontAlgn="base" hangingPunct="0">
        <a:spcBef>
          <a:spcPct val="20000"/>
        </a:spcBef>
        <a:spcAft>
          <a:spcPct val="0"/>
        </a:spcAft>
        <a:buClr>
          <a:schemeClr val="accent2"/>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728B816-C3D0-408E-91D3-55C53BBACE11}"/>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4099" name="Rectangle 3">
            <a:extLst>
              <a:ext uri="{FF2B5EF4-FFF2-40B4-BE49-F238E27FC236}">
                <a16:creationId xmlns:a16="http://schemas.microsoft.com/office/drawing/2014/main" id="{60F71F7E-1EC7-4A21-A366-56D1829778AB}"/>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12C37443-C0BE-42A8-A6F4-A5F5874775BB}" type="slidenum">
              <a:rPr lang="en-US" altLang="en-US"/>
              <a:pPr>
                <a:defRPr/>
              </a:pPr>
              <a:t>‹#›</a:t>
            </a:fld>
            <a:endParaRPr lang="en-US" altLang="en-US"/>
          </a:p>
        </p:txBody>
      </p:sp>
      <p:grpSp>
        <p:nvGrpSpPr>
          <p:cNvPr id="1028" name="Group 4">
            <a:extLst>
              <a:ext uri="{FF2B5EF4-FFF2-40B4-BE49-F238E27FC236}">
                <a16:creationId xmlns:a16="http://schemas.microsoft.com/office/drawing/2014/main" id="{93CB7BBE-FC76-4A4E-83A6-AF23046EA51C}"/>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C8E50A21-8266-4354-AC1D-A8F40CE00E7A}"/>
                </a:ext>
              </a:extLst>
            </p:cNvPr>
            <p:cNvGrpSpPr>
              <a:grpSpLocks/>
            </p:cNvGrpSpPr>
            <p:nvPr userDrawn="1"/>
          </p:nvGrpSpPr>
          <p:grpSpPr bwMode="auto">
            <a:xfrm>
              <a:off x="1728" y="2230"/>
              <a:ext cx="4027" cy="2085"/>
              <a:chOff x="1728" y="2230"/>
              <a:chExt cx="4027" cy="2085"/>
            </a:xfrm>
          </p:grpSpPr>
          <p:sp>
            <p:nvSpPr>
              <p:cNvPr id="4102" name="Freeform 6">
                <a:extLst>
                  <a:ext uri="{FF2B5EF4-FFF2-40B4-BE49-F238E27FC236}">
                    <a16:creationId xmlns:a16="http://schemas.microsoft.com/office/drawing/2014/main" id="{C7774410-6FE8-48C0-8434-2FD2F310E72F}"/>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ea typeface="+mn-ea"/>
                </a:endParaRPr>
              </a:p>
            </p:txBody>
          </p:sp>
          <p:sp>
            <p:nvSpPr>
              <p:cNvPr id="4103" name="Freeform 7">
                <a:extLst>
                  <a:ext uri="{FF2B5EF4-FFF2-40B4-BE49-F238E27FC236}">
                    <a16:creationId xmlns:a16="http://schemas.microsoft.com/office/drawing/2014/main" id="{2B39757B-92EF-43F1-AD7E-ACD0216F37DA}"/>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ea typeface="+mn-ea"/>
                </a:endParaRPr>
              </a:p>
            </p:txBody>
          </p:sp>
          <p:sp>
            <p:nvSpPr>
              <p:cNvPr id="4104" name="Freeform 8">
                <a:extLst>
                  <a:ext uri="{FF2B5EF4-FFF2-40B4-BE49-F238E27FC236}">
                    <a16:creationId xmlns:a16="http://schemas.microsoft.com/office/drawing/2014/main" id="{87660A4A-C7AA-4C2C-B0EC-038C491E914C}"/>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ea typeface="+mn-ea"/>
                </a:endParaRPr>
              </a:p>
            </p:txBody>
          </p:sp>
          <p:sp>
            <p:nvSpPr>
              <p:cNvPr id="1038" name="Freeform 9">
                <a:extLst>
                  <a:ext uri="{FF2B5EF4-FFF2-40B4-BE49-F238E27FC236}">
                    <a16:creationId xmlns:a16="http://schemas.microsoft.com/office/drawing/2014/main" id="{403950C7-3437-49F2-9252-E8F9D0252BB8}"/>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6" name="Freeform 10">
                <a:extLst>
                  <a:ext uri="{FF2B5EF4-FFF2-40B4-BE49-F238E27FC236}">
                    <a16:creationId xmlns:a16="http://schemas.microsoft.com/office/drawing/2014/main" id="{74D5BE43-DDC3-44CD-A3EC-71E8942D6E0E}"/>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ea typeface="+mn-ea"/>
                </a:endParaRPr>
              </a:p>
            </p:txBody>
          </p:sp>
        </p:grpSp>
        <p:sp>
          <p:nvSpPr>
            <p:cNvPr id="4107" name="Freeform 11">
              <a:extLst>
                <a:ext uri="{FF2B5EF4-FFF2-40B4-BE49-F238E27FC236}">
                  <a16:creationId xmlns:a16="http://schemas.microsoft.com/office/drawing/2014/main" id="{5D665375-E037-449F-8BB1-AEB482B53746}"/>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ea typeface="+mn-ea"/>
              </a:endParaRPr>
            </a:p>
          </p:txBody>
        </p:sp>
        <p:sp>
          <p:nvSpPr>
            <p:cNvPr id="1034" name="Freeform 12">
              <a:extLst>
                <a:ext uri="{FF2B5EF4-FFF2-40B4-BE49-F238E27FC236}">
                  <a16:creationId xmlns:a16="http://schemas.microsoft.com/office/drawing/2014/main" id="{99CF7C17-CBC6-4386-A775-299C2ADEAA38}"/>
                </a:ext>
              </a:extLst>
            </p:cNvPr>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09" name="Rectangle 13">
            <a:extLst>
              <a:ext uri="{FF2B5EF4-FFF2-40B4-BE49-F238E27FC236}">
                <a16:creationId xmlns:a16="http://schemas.microsoft.com/office/drawing/2014/main" id="{2CB65B88-2BD0-43E0-AD15-B0DA6EFC1737}"/>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10" name="Rectangle 14">
            <a:extLst>
              <a:ext uri="{FF2B5EF4-FFF2-40B4-BE49-F238E27FC236}">
                <a16:creationId xmlns:a16="http://schemas.microsoft.com/office/drawing/2014/main" id="{CF964D60-1F92-4048-9C75-C7434B6CDD10}"/>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ea typeface="+mn-ea"/>
              </a:defRPr>
            </a:lvl1pPr>
          </a:lstStyle>
          <a:p>
            <a:pPr>
              <a:defRPr/>
            </a:pPr>
            <a:endParaRPr lang="en-US"/>
          </a:p>
        </p:txBody>
      </p:sp>
      <p:sp>
        <p:nvSpPr>
          <p:cNvPr id="4111" name="Rectangle 15">
            <a:extLst>
              <a:ext uri="{FF2B5EF4-FFF2-40B4-BE49-F238E27FC236}">
                <a16:creationId xmlns:a16="http://schemas.microsoft.com/office/drawing/2014/main" id="{38470C4C-7FB2-4D32-A519-801F0CF34B7F}"/>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1952423"/>
      </p:ext>
    </p:extLst>
  </p:cSld>
  <p:clrMap bg1="dk2" tx1="lt1" bg2="dk1"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charset="0"/>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ＭＳ Ｐゴシック" charset="0"/>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ＭＳ Ｐゴシック"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oceanservice.noaa.gov/facts/ninonina.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w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hyperlink" Target="http://app.discoveryeducation.com/player/view/assetGuid/DF73BF83-8F82-4C72-AFE6-876972E0D8B9" TargetMode="External"/><Relationship Id="rId2" Type="http://schemas.openxmlformats.org/officeDocument/2006/relationships/hyperlink" Target="http://science.discovery.com/tv-shows/cheat-sheet/videos/el-nino-and-la-nina.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30B8-76A6-47CD-B48F-B60145B2B520}"/>
              </a:ext>
            </a:extLst>
          </p:cNvPr>
          <p:cNvSpPr>
            <a:spLocks noGrp="1"/>
          </p:cNvSpPr>
          <p:nvPr>
            <p:ph type="title"/>
          </p:nvPr>
        </p:nvSpPr>
        <p:spPr/>
        <p:txBody>
          <a:bodyPr/>
          <a:lstStyle/>
          <a:p>
            <a:r>
              <a:rPr lang="en-US" dirty="0"/>
              <a:t>Science Starter:</a:t>
            </a:r>
          </a:p>
        </p:txBody>
      </p:sp>
      <p:sp>
        <p:nvSpPr>
          <p:cNvPr id="3" name="Content Placeholder 2">
            <a:extLst>
              <a:ext uri="{FF2B5EF4-FFF2-40B4-BE49-F238E27FC236}">
                <a16:creationId xmlns:a16="http://schemas.microsoft.com/office/drawing/2014/main" id="{63240FBD-C36B-4834-96DC-8D201574F65F}"/>
              </a:ext>
            </a:extLst>
          </p:cNvPr>
          <p:cNvSpPr>
            <a:spLocks noGrp="1"/>
          </p:cNvSpPr>
          <p:nvPr>
            <p:ph idx="1"/>
          </p:nvPr>
        </p:nvSpPr>
        <p:spPr/>
        <p:txBody>
          <a:bodyPr/>
          <a:lstStyle/>
          <a:p>
            <a:pPr marL="0" indent="0">
              <a:buNone/>
            </a:pPr>
            <a:r>
              <a:rPr lang="en-US" dirty="0"/>
              <a:t>Complete the next two questions on your </a:t>
            </a:r>
            <a:r>
              <a:rPr lang="en-US" b="1" u="sng" dirty="0">
                <a:solidFill>
                  <a:srgbClr val="FF0000"/>
                </a:solidFill>
              </a:rPr>
              <a:t>EOG Chemistry Science Starter</a:t>
            </a:r>
            <a:r>
              <a:rPr lang="en-US" dirty="0"/>
              <a:t>!</a:t>
            </a:r>
          </a:p>
          <a:p>
            <a:pPr marL="0" indent="0">
              <a:buNone/>
            </a:pPr>
            <a:endParaRPr lang="en-US" dirty="0"/>
          </a:p>
          <a:p>
            <a:pPr marL="0" indent="0" algn="ctr">
              <a:buNone/>
            </a:pPr>
            <a:r>
              <a:rPr lang="en-US" dirty="0">
                <a:solidFill>
                  <a:srgbClr val="0000FF"/>
                </a:solidFill>
              </a:rPr>
              <a:t>**Take out the ocean currents frame from yesterday**</a:t>
            </a:r>
          </a:p>
        </p:txBody>
      </p:sp>
    </p:spTree>
    <p:extLst>
      <p:ext uri="{BB962C8B-B14F-4D97-AF65-F5344CB8AC3E}">
        <p14:creationId xmlns:p14="http://schemas.microsoft.com/office/powerpoint/2010/main" val="1134458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DBE5B-C3CC-4268-9E76-D2C0B83B76E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8A78B64-E62E-46D4-A15D-2373BA5449B3}"/>
              </a:ext>
            </a:extLst>
          </p:cNvPr>
          <p:cNvSpPr>
            <a:spLocks noGrp="1"/>
          </p:cNvSpPr>
          <p:nvPr>
            <p:ph idx="1"/>
          </p:nvPr>
        </p:nvSpPr>
        <p:spPr/>
        <p:txBody>
          <a:bodyPr/>
          <a:lstStyle/>
          <a:p>
            <a:pPr marL="514350" indent="-514350">
              <a:buAutoNum type="arabicPeriod"/>
            </a:pPr>
            <a:r>
              <a:rPr lang="en-US" dirty="0"/>
              <a:t>Finish ocean currents frame</a:t>
            </a:r>
          </a:p>
          <a:p>
            <a:pPr marL="514350" indent="-514350">
              <a:buAutoNum type="arabicPeriod"/>
            </a:pPr>
            <a:r>
              <a:rPr lang="en-US" dirty="0"/>
              <a:t>El Nino Notes</a:t>
            </a:r>
          </a:p>
          <a:p>
            <a:pPr marL="514350" indent="-514350">
              <a:buAutoNum type="arabicPeriod"/>
            </a:pPr>
            <a:r>
              <a:rPr lang="en-US" dirty="0"/>
              <a:t>Ocean Resources</a:t>
            </a:r>
          </a:p>
        </p:txBody>
      </p:sp>
    </p:spTree>
    <p:extLst>
      <p:ext uri="{BB962C8B-B14F-4D97-AF65-F5344CB8AC3E}">
        <p14:creationId xmlns:p14="http://schemas.microsoft.com/office/powerpoint/2010/main" val="1857750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8639D-F5E8-4A5D-A8DA-2CEE82FA0C68}"/>
              </a:ext>
            </a:extLst>
          </p:cNvPr>
          <p:cNvSpPr>
            <a:spLocks noGrp="1"/>
          </p:cNvSpPr>
          <p:nvPr>
            <p:ph type="title"/>
          </p:nvPr>
        </p:nvSpPr>
        <p:spPr>
          <a:xfrm>
            <a:off x="406400" y="228600"/>
            <a:ext cx="8387976" cy="1143000"/>
          </a:xfrm>
        </p:spPr>
        <p:txBody>
          <a:bodyPr/>
          <a:lstStyle/>
          <a:p>
            <a:r>
              <a:rPr lang="en-US" dirty="0"/>
              <a:t>Let’s finish where we left off on currents …</a:t>
            </a:r>
          </a:p>
        </p:txBody>
      </p:sp>
      <p:sp>
        <p:nvSpPr>
          <p:cNvPr id="3" name="Content Placeholder 2">
            <a:extLst>
              <a:ext uri="{FF2B5EF4-FFF2-40B4-BE49-F238E27FC236}">
                <a16:creationId xmlns:a16="http://schemas.microsoft.com/office/drawing/2014/main" id="{E2D4D388-2CAA-434C-B223-C6A9D595CE2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74909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642938" y="846138"/>
            <a:ext cx="70104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6600" dirty="0">
                <a:solidFill>
                  <a:srgbClr val="00B0F0"/>
                </a:solidFill>
              </a:rPr>
              <a:t>What weather phenomena has the largest impact on weather in the western US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C:\Genny\NCSU\SST activity\el-nino-la-n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1599" y="682171"/>
            <a:ext cx="506888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1912" y="1586698"/>
            <a:ext cx="3849687" cy="3785652"/>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8000" b="1" spc="50" dirty="0">
                <a:ln w="11430"/>
                <a:solidFill>
                  <a:srgbClr val="FFC000"/>
                </a:solidFill>
                <a:effectLst>
                  <a:outerShdw blurRad="76200" dist="50800" dir="5400000" algn="tl" rotWithShape="0">
                    <a:srgbClr val="000000">
                      <a:alpha val="65000"/>
                    </a:srgbClr>
                  </a:outerShdw>
                </a:effectLst>
              </a:rPr>
              <a:t>El Niño </a:t>
            </a:r>
          </a:p>
          <a:p>
            <a:pPr algn="ctr">
              <a:defRPr/>
            </a:pPr>
            <a:r>
              <a:rPr lang="en-US" sz="8000" b="1" spc="50" dirty="0">
                <a:ln w="11430"/>
                <a:solidFill>
                  <a:srgbClr val="FFC000"/>
                </a:solidFill>
                <a:effectLst>
                  <a:outerShdw blurRad="76200" dist="50800" dir="5400000" algn="tl" rotWithShape="0">
                    <a:srgbClr val="000000">
                      <a:alpha val="65000"/>
                    </a:srgbClr>
                  </a:outerShdw>
                </a:effectLst>
              </a:rPr>
              <a:t>and </a:t>
            </a:r>
          </a:p>
          <a:p>
            <a:pPr algn="ctr">
              <a:defRPr/>
            </a:pPr>
            <a:r>
              <a:rPr lang="en-US" sz="8000" b="1" spc="50" dirty="0">
                <a:ln w="11430"/>
                <a:solidFill>
                  <a:srgbClr val="FFC000"/>
                </a:solidFill>
                <a:effectLst>
                  <a:outerShdw blurRad="76200" dist="50800" dir="5400000" algn="tl" rotWithShape="0">
                    <a:srgbClr val="000000">
                      <a:alpha val="65000"/>
                    </a:srgbClr>
                  </a:outerShdw>
                </a:effectLst>
              </a:rPr>
              <a:t>La Niña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C4979-5814-4E93-AF23-CF235757C8CB}"/>
              </a:ext>
            </a:extLst>
          </p:cNvPr>
          <p:cNvSpPr>
            <a:spLocks noGrp="1"/>
          </p:cNvSpPr>
          <p:nvPr>
            <p:ph type="title"/>
          </p:nvPr>
        </p:nvSpPr>
        <p:spPr>
          <a:xfrm>
            <a:off x="685800" y="632013"/>
            <a:ext cx="7772400" cy="4961963"/>
          </a:xfrm>
        </p:spPr>
        <p:txBody>
          <a:bodyPr/>
          <a:lstStyle/>
          <a:p>
            <a:pPr algn="ctr"/>
            <a:r>
              <a:rPr lang="en-US" sz="6000" dirty="0"/>
              <a:t>These weather phenomena's have to do with how the</a:t>
            </a:r>
            <a:r>
              <a:rPr lang="en-US" sz="6000" dirty="0">
                <a:solidFill>
                  <a:srgbClr val="0070C0"/>
                </a:solidFill>
              </a:rPr>
              <a:t> pacific </a:t>
            </a:r>
            <a:r>
              <a:rPr lang="en-US" sz="6000" dirty="0"/>
              <a:t>ocean behaves</a:t>
            </a:r>
          </a:p>
        </p:txBody>
      </p:sp>
    </p:spTree>
    <p:extLst>
      <p:ext uri="{BB962C8B-B14F-4D97-AF65-F5344CB8AC3E}">
        <p14:creationId xmlns:p14="http://schemas.microsoft.com/office/powerpoint/2010/main" val="2635051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228315" y="311539"/>
            <a:ext cx="84169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200" dirty="0">
                <a:solidFill>
                  <a:srgbClr val="FF0000"/>
                </a:solidFill>
                <a:latin typeface="Comic Sans MS Bold" charset="0"/>
              </a:rPr>
              <a:t>El Niño</a:t>
            </a:r>
            <a:r>
              <a:rPr lang="en-US" altLang="en-US" sz="3200" dirty="0">
                <a:latin typeface="Comic Sans MS Bold" charset="0"/>
              </a:rPr>
              <a:t> -  Unusually </a:t>
            </a:r>
            <a:r>
              <a:rPr lang="en-US" altLang="en-US" sz="3200" dirty="0">
                <a:solidFill>
                  <a:srgbClr val="FF0000"/>
                </a:solidFill>
                <a:latin typeface="Comic Sans MS Bold" charset="0"/>
              </a:rPr>
              <a:t>warm</a:t>
            </a:r>
            <a:r>
              <a:rPr lang="en-US" altLang="en-US" sz="3200" dirty="0">
                <a:latin typeface="Comic Sans MS Bold" charset="0"/>
              </a:rPr>
              <a:t> surface water temperatures in the Pacific ocean</a:t>
            </a:r>
            <a:endParaRPr lang="en-US" altLang="en-US" dirty="0">
              <a:solidFill>
                <a:srgbClr val="FF0000"/>
              </a:solidFill>
            </a:endParaRPr>
          </a:p>
        </p:txBody>
      </p:sp>
      <p:pic>
        <p:nvPicPr>
          <p:cNvPr id="2" name="Picture 1">
            <a:extLst>
              <a:ext uri="{FF2B5EF4-FFF2-40B4-BE49-F238E27FC236}">
                <a16:creationId xmlns:a16="http://schemas.microsoft.com/office/drawing/2014/main" id="{A18B456A-A228-485E-A8B2-5B0ECB4F3D5A}"/>
              </a:ext>
            </a:extLst>
          </p:cNvPr>
          <p:cNvPicPr>
            <a:picLocks noChangeAspect="1"/>
          </p:cNvPicPr>
          <p:nvPr/>
        </p:nvPicPr>
        <p:blipFill>
          <a:blip r:embed="rId2"/>
          <a:stretch>
            <a:fillRect/>
          </a:stretch>
        </p:blipFill>
        <p:spPr>
          <a:xfrm>
            <a:off x="404825" y="1909482"/>
            <a:ext cx="8240415" cy="4636979"/>
          </a:xfrm>
          <a:prstGeom prst="rect">
            <a:avLst/>
          </a:prstGeom>
        </p:spPr>
      </p:pic>
    </p:spTree>
    <p:extLst>
      <p:ext uri="{BB962C8B-B14F-4D97-AF65-F5344CB8AC3E}">
        <p14:creationId xmlns:p14="http://schemas.microsoft.com/office/powerpoint/2010/main" val="4078958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09D88-720F-4C0D-858C-8BAE31500FEC}"/>
              </a:ext>
            </a:extLst>
          </p:cNvPr>
          <p:cNvSpPr>
            <a:spLocks noGrp="1"/>
          </p:cNvSpPr>
          <p:nvPr>
            <p:ph type="title"/>
          </p:nvPr>
        </p:nvSpPr>
        <p:spPr/>
        <p:txBody>
          <a:bodyPr/>
          <a:lstStyle/>
          <a:p>
            <a:r>
              <a:rPr lang="en-US" altLang="en-US" dirty="0"/>
              <a:t>El Ni</a:t>
            </a:r>
            <a:r>
              <a:rPr lang="en-US" altLang="en-US" dirty="0">
                <a:cs typeface="Arial" charset="0"/>
              </a:rPr>
              <a:t>ño simplified…</a:t>
            </a:r>
            <a:endParaRPr lang="en-US" dirty="0"/>
          </a:p>
        </p:txBody>
      </p:sp>
      <p:sp>
        <p:nvSpPr>
          <p:cNvPr id="3" name="Content Placeholder 2">
            <a:extLst>
              <a:ext uri="{FF2B5EF4-FFF2-40B4-BE49-F238E27FC236}">
                <a16:creationId xmlns:a16="http://schemas.microsoft.com/office/drawing/2014/main" id="{B59B466D-B5D0-4C7C-A6C7-B6E2DCEEDE25}"/>
              </a:ext>
            </a:extLst>
          </p:cNvPr>
          <p:cNvSpPr>
            <a:spLocks noGrp="1"/>
          </p:cNvSpPr>
          <p:nvPr>
            <p:ph idx="1"/>
          </p:nvPr>
        </p:nvSpPr>
        <p:spPr/>
        <p:txBody>
          <a:bodyPr/>
          <a:lstStyle/>
          <a:p>
            <a:pPr marL="0" indent="0">
              <a:buNone/>
            </a:pPr>
            <a:r>
              <a:rPr lang="en-US" dirty="0"/>
              <a:t>WATCH</a:t>
            </a:r>
          </a:p>
          <a:p>
            <a:pPr marL="0" indent="0">
              <a:buNone/>
            </a:pPr>
            <a:endParaRPr lang="en-US" dirty="0"/>
          </a:p>
          <a:p>
            <a:pPr marL="0" indent="0" algn="ctr">
              <a:buNone/>
            </a:pPr>
            <a:r>
              <a:rPr lang="en-US" dirty="0">
                <a:hlinkClick r:id="rId2"/>
              </a:rPr>
              <a:t>https://oceanservice.noaa.gov/facts/ninonina.html</a:t>
            </a:r>
            <a:r>
              <a:rPr lang="en-US" dirty="0"/>
              <a:t> </a:t>
            </a:r>
          </a:p>
        </p:txBody>
      </p:sp>
    </p:spTree>
    <p:extLst>
      <p:ext uri="{BB962C8B-B14F-4D97-AF65-F5344CB8AC3E}">
        <p14:creationId xmlns:p14="http://schemas.microsoft.com/office/powerpoint/2010/main" val="3763939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DF3DE-97BA-47F2-9AE7-0C9C34BF34D8}"/>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B63432F5-8930-44A8-9524-61694814BCA4}"/>
              </a:ext>
            </a:extLst>
          </p:cNvPr>
          <p:cNvPicPr>
            <a:picLocks noGrp="1" noChangeAspect="1"/>
          </p:cNvPicPr>
          <p:nvPr>
            <p:ph idx="1"/>
          </p:nvPr>
        </p:nvPicPr>
        <p:blipFill>
          <a:blip r:embed="rId2"/>
          <a:stretch>
            <a:fillRect/>
          </a:stretch>
        </p:blipFill>
        <p:spPr>
          <a:xfrm>
            <a:off x="358507" y="117987"/>
            <a:ext cx="7820294" cy="6740013"/>
          </a:xfrm>
          <a:prstGeom prst="rect">
            <a:avLst/>
          </a:prstGeom>
        </p:spPr>
      </p:pic>
    </p:spTree>
    <p:extLst>
      <p:ext uri="{BB962C8B-B14F-4D97-AF65-F5344CB8AC3E}">
        <p14:creationId xmlns:p14="http://schemas.microsoft.com/office/powerpoint/2010/main" val="1302383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altLang="en-US" dirty="0"/>
              <a:t>Causes:</a:t>
            </a:r>
          </a:p>
        </p:txBody>
      </p:sp>
      <p:sp>
        <p:nvSpPr>
          <p:cNvPr id="4101" name="Rectangle 5"/>
          <p:cNvSpPr>
            <a:spLocks noGrp="1" noChangeArrowheads="1"/>
          </p:cNvSpPr>
          <p:nvPr>
            <p:ph type="body" sz="half" idx="1"/>
          </p:nvPr>
        </p:nvSpPr>
        <p:spPr>
          <a:xfrm>
            <a:off x="279400" y="1714500"/>
            <a:ext cx="4013200" cy="4171950"/>
          </a:xfrm>
        </p:spPr>
        <p:txBody>
          <a:bodyPr/>
          <a:lstStyle/>
          <a:p>
            <a:pPr>
              <a:lnSpc>
                <a:spcPct val="90000"/>
              </a:lnSpc>
            </a:pPr>
            <a:r>
              <a:rPr lang="en-US" altLang="en-US" b="1" u="sng" dirty="0"/>
              <a:t>El Nino </a:t>
            </a:r>
            <a:r>
              <a:rPr lang="en-US" altLang="en-US" dirty="0"/>
              <a:t>is caused when easterly trade winds </a:t>
            </a:r>
            <a:r>
              <a:rPr lang="en-US" altLang="en-US" b="1" dirty="0">
                <a:solidFill>
                  <a:srgbClr val="FF0000"/>
                </a:solidFill>
              </a:rPr>
              <a:t>weaken</a:t>
            </a:r>
            <a:r>
              <a:rPr lang="en-US" altLang="en-US" dirty="0"/>
              <a:t> allowing </a:t>
            </a:r>
            <a:r>
              <a:rPr lang="en-US" altLang="en-US" u="sng" dirty="0">
                <a:solidFill>
                  <a:srgbClr val="FF0000"/>
                </a:solidFill>
              </a:rPr>
              <a:t>warm ocean water</a:t>
            </a:r>
            <a:r>
              <a:rPr lang="en-US" altLang="en-US" dirty="0">
                <a:solidFill>
                  <a:srgbClr val="FF0000"/>
                </a:solidFill>
              </a:rPr>
              <a:t> </a:t>
            </a:r>
            <a:r>
              <a:rPr lang="en-US" altLang="en-US" dirty="0"/>
              <a:t>in the Pacific to </a:t>
            </a:r>
            <a:r>
              <a:rPr lang="en-US" altLang="en-US" dirty="0">
                <a:solidFill>
                  <a:schemeClr val="tx2"/>
                </a:solidFill>
              </a:rPr>
              <a:t>dominate </a:t>
            </a:r>
          </a:p>
          <a:p>
            <a:pPr>
              <a:lnSpc>
                <a:spcPct val="90000"/>
              </a:lnSpc>
            </a:pPr>
            <a:endParaRPr lang="en-US" altLang="en-US" dirty="0"/>
          </a:p>
        </p:txBody>
      </p:sp>
      <p:sp>
        <p:nvSpPr>
          <p:cNvPr id="4102" name="Rectangle 6"/>
          <p:cNvSpPr>
            <a:spLocks noGrp="1" noChangeArrowheads="1"/>
          </p:cNvSpPr>
          <p:nvPr>
            <p:ph type="body" sz="half" idx="2"/>
          </p:nvPr>
        </p:nvSpPr>
        <p:spPr>
          <a:xfrm>
            <a:off x="4572000" y="1714500"/>
            <a:ext cx="4013200" cy="4171950"/>
          </a:xfrm>
        </p:spPr>
        <p:txBody>
          <a:bodyPr/>
          <a:lstStyle/>
          <a:p>
            <a:pPr marL="0" indent="0" algn="ctr">
              <a:lnSpc>
                <a:spcPct val="90000"/>
              </a:lnSpc>
              <a:buNone/>
            </a:pPr>
            <a:r>
              <a:rPr lang="en-US" altLang="en-US" b="1" dirty="0">
                <a:solidFill>
                  <a:srgbClr val="FF0000"/>
                </a:solidFill>
              </a:rPr>
              <a:t>WEAK SURFACE WINDS </a:t>
            </a:r>
            <a:r>
              <a:rPr lang="en-US" altLang="en-US" b="1" dirty="0">
                <a:solidFill>
                  <a:schemeClr val="tx2"/>
                </a:solidFill>
              </a:rPr>
              <a:t>GIVES US…</a:t>
            </a:r>
          </a:p>
          <a:p>
            <a:pPr marL="0" indent="0" algn="ctr">
              <a:lnSpc>
                <a:spcPct val="90000"/>
              </a:lnSpc>
              <a:buNone/>
            </a:pPr>
            <a:endParaRPr lang="en-US" altLang="en-US" b="1" dirty="0">
              <a:solidFill>
                <a:schemeClr val="tx2"/>
              </a:solidFill>
            </a:endParaRPr>
          </a:p>
          <a:p>
            <a:pPr marL="0" indent="0" algn="ctr">
              <a:lnSpc>
                <a:spcPct val="90000"/>
              </a:lnSpc>
              <a:buNone/>
            </a:pPr>
            <a:r>
              <a:rPr lang="en-US" altLang="en-US" b="1" dirty="0">
                <a:solidFill>
                  <a:schemeClr val="tx2"/>
                </a:solidFill>
              </a:rPr>
              <a:t> </a:t>
            </a:r>
            <a:r>
              <a:rPr lang="en-US" altLang="en-US" b="1" dirty="0">
                <a:solidFill>
                  <a:srgbClr val="FF0000"/>
                </a:solidFill>
              </a:rPr>
              <a:t>WEAK UPWELLING</a:t>
            </a:r>
            <a:endParaRPr lang="en-US" altLang="en-US" dirty="0">
              <a:solidFill>
                <a:srgbClr val="FF0000"/>
              </a:solidFill>
            </a:endParaRPr>
          </a:p>
          <a:p>
            <a:pPr>
              <a:lnSpc>
                <a:spcPct val="90000"/>
              </a:lnSpc>
            </a:pPr>
            <a:endParaRPr lang="en-US" altLang="en-US" dirty="0"/>
          </a:p>
        </p:txBody>
      </p:sp>
      <p:pic>
        <p:nvPicPr>
          <p:cNvPr id="3" name="Picture 2">
            <a:extLst>
              <a:ext uri="{FF2B5EF4-FFF2-40B4-BE49-F238E27FC236}">
                <a16:creationId xmlns:a16="http://schemas.microsoft.com/office/drawing/2014/main" id="{33929FED-0418-4106-B78D-56CE7C5C4648}"/>
              </a:ext>
            </a:extLst>
          </p:cNvPr>
          <p:cNvPicPr>
            <a:picLocks noChangeAspect="1"/>
          </p:cNvPicPr>
          <p:nvPr/>
        </p:nvPicPr>
        <p:blipFill>
          <a:blip r:embed="rId2"/>
          <a:stretch>
            <a:fillRect/>
          </a:stretch>
        </p:blipFill>
        <p:spPr>
          <a:xfrm>
            <a:off x="3835400" y="3765176"/>
            <a:ext cx="5029200" cy="3057525"/>
          </a:xfrm>
          <a:prstGeom prst="rect">
            <a:avLst/>
          </a:prstGeom>
        </p:spPr>
      </p:pic>
    </p:spTree>
    <p:extLst>
      <p:ext uri="{BB962C8B-B14F-4D97-AF65-F5344CB8AC3E}">
        <p14:creationId xmlns:p14="http://schemas.microsoft.com/office/powerpoint/2010/main" val="3340828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591672"/>
            <a:ext cx="8229600" cy="4316504"/>
          </a:xfrm>
          <a:effectLst>
            <a:outerShdw dist="99190" dir="19211666" algn="ctr" rotWithShape="0">
              <a:srgbClr val="808080"/>
            </a:outerShdw>
          </a:effectLst>
        </p:spPr>
        <p:txBody>
          <a:bodyPr/>
          <a:lstStyle/>
          <a:p>
            <a:pPr algn="ctr"/>
            <a:r>
              <a:rPr lang="en-US" altLang="en-US" sz="6600" b="1" dirty="0">
                <a:solidFill>
                  <a:srgbClr val="FF0000"/>
                </a:solidFill>
                <a:latin typeface="Comic Sans MS" pitchFamily="66" charset="0"/>
              </a:rPr>
              <a:t>WEATHER EFFECTS</a:t>
            </a:r>
            <a:br>
              <a:rPr lang="en-US" altLang="en-US" b="1" dirty="0">
                <a:latin typeface="Comic Sans MS" pitchFamily="66" charset="0"/>
              </a:rPr>
            </a:br>
            <a:r>
              <a:rPr lang="en-US" altLang="en-US" b="1" dirty="0">
                <a:latin typeface="Comic Sans MS" pitchFamily="66" charset="0"/>
              </a:rPr>
              <a:t>Strange phenomenon </a:t>
            </a:r>
            <a:br>
              <a:rPr lang="en-US" altLang="en-US" b="1" dirty="0">
                <a:latin typeface="Comic Sans MS" pitchFamily="66" charset="0"/>
              </a:rPr>
            </a:br>
            <a:r>
              <a:rPr lang="en-US" altLang="en-US" b="1" dirty="0">
                <a:latin typeface="Comic Sans MS" pitchFamily="66" charset="0"/>
              </a:rPr>
              <a:t>occur during an El Niño like...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06400" y="228600"/>
            <a:ext cx="8534400" cy="1143000"/>
          </a:xfrm>
        </p:spPr>
        <p:txBody>
          <a:bodyPr/>
          <a:lstStyle/>
          <a:p>
            <a:r>
              <a:rPr lang="en-US" altLang="en-US" dirty="0"/>
              <a:t> El Nino’s Damage Done- USA</a:t>
            </a:r>
          </a:p>
        </p:txBody>
      </p:sp>
      <p:sp>
        <p:nvSpPr>
          <p:cNvPr id="6149" name="Rectangle 5"/>
          <p:cNvSpPr>
            <a:spLocks noGrp="1" noChangeArrowheads="1"/>
          </p:cNvSpPr>
          <p:nvPr>
            <p:ph type="body" sz="half" idx="1"/>
          </p:nvPr>
        </p:nvSpPr>
        <p:spPr>
          <a:xfrm>
            <a:off x="101600" y="463548"/>
            <a:ext cx="3933371" cy="5951765"/>
          </a:xfrm>
        </p:spPr>
        <p:txBody>
          <a:bodyPr/>
          <a:lstStyle/>
          <a:p>
            <a:endParaRPr lang="en-US" altLang="en-US" dirty="0"/>
          </a:p>
          <a:p>
            <a:endParaRPr lang="en-US" altLang="en-US" dirty="0"/>
          </a:p>
          <a:p>
            <a:pPr>
              <a:buFontTx/>
              <a:buNone/>
            </a:pPr>
            <a:endParaRPr lang="en-US" altLang="en-US" sz="2000" dirty="0"/>
          </a:p>
          <a:p>
            <a:r>
              <a:rPr lang="en-US" altLang="en-US" sz="2400" dirty="0"/>
              <a:t>Floods in the Pacific states</a:t>
            </a:r>
          </a:p>
          <a:p>
            <a:r>
              <a:rPr lang="en-US" altLang="en-US" sz="2400" dirty="0"/>
              <a:t>Causes severe thunderstorms in the south</a:t>
            </a:r>
          </a:p>
          <a:p>
            <a:r>
              <a:rPr lang="en-US" sz="2400" dirty="0"/>
              <a:t>Northeast typically has stormy winters, "</a:t>
            </a:r>
            <a:r>
              <a:rPr lang="en-US" sz="2400" dirty="0" err="1"/>
              <a:t>Snowmageddon</a:t>
            </a:r>
            <a:r>
              <a:rPr lang="en-US" sz="2400" dirty="0"/>
              <a:t>”</a:t>
            </a:r>
          </a:p>
          <a:p>
            <a:endParaRPr lang="en-US" altLang="en-US" sz="2400"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2115" y="1756226"/>
            <a:ext cx="5297714" cy="4310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9366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6850" y="403225"/>
            <a:ext cx="8461375" cy="1143000"/>
          </a:xfrm>
        </p:spPr>
        <p:txBody>
          <a:bodyPr/>
          <a:lstStyle/>
          <a:p>
            <a:pPr algn="ctr"/>
            <a:r>
              <a:rPr lang="en-US" altLang="en-US" sz="4400" b="1" dirty="0">
                <a:latin typeface="Comic Sans MS" pitchFamily="66" charset="0"/>
              </a:rPr>
              <a:t>Peruvian anchovy populations declined (El Niño)</a:t>
            </a:r>
            <a:endParaRPr lang="en-US" altLang="en-US" dirty="0"/>
          </a:p>
        </p:txBody>
      </p:sp>
      <p:pic>
        <p:nvPicPr>
          <p:cNvPr id="11267" name="Picture 4" descr="A:\NUR0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41488"/>
            <a:ext cx="735171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B23D-6131-4656-B1A6-62185146C4AC}"/>
              </a:ext>
            </a:extLst>
          </p:cNvPr>
          <p:cNvSpPr>
            <a:spLocks noGrp="1"/>
          </p:cNvSpPr>
          <p:nvPr>
            <p:ph type="title"/>
          </p:nvPr>
        </p:nvSpPr>
        <p:spPr>
          <a:xfrm>
            <a:off x="203200" y="97971"/>
            <a:ext cx="8737600" cy="1143000"/>
          </a:xfrm>
        </p:spPr>
        <p:txBody>
          <a:bodyPr/>
          <a:lstStyle/>
          <a:p>
            <a:pPr algn="ctr"/>
            <a:r>
              <a:rPr lang="en-US" sz="3200" dirty="0"/>
              <a:t>Different regions experience El Nino differently</a:t>
            </a:r>
          </a:p>
        </p:txBody>
      </p:sp>
      <p:pic>
        <p:nvPicPr>
          <p:cNvPr id="3" name="Picture 2">
            <a:extLst>
              <a:ext uri="{FF2B5EF4-FFF2-40B4-BE49-F238E27FC236}">
                <a16:creationId xmlns:a16="http://schemas.microsoft.com/office/drawing/2014/main" id="{02F5BD3A-BE3A-4F7D-9F5B-93C007D3D964}"/>
              </a:ext>
            </a:extLst>
          </p:cNvPr>
          <p:cNvPicPr>
            <a:picLocks noChangeAspect="1"/>
          </p:cNvPicPr>
          <p:nvPr/>
        </p:nvPicPr>
        <p:blipFill>
          <a:blip r:embed="rId2"/>
          <a:stretch>
            <a:fillRect/>
          </a:stretch>
        </p:blipFill>
        <p:spPr>
          <a:xfrm>
            <a:off x="0" y="1240971"/>
            <a:ext cx="9144000" cy="5617029"/>
          </a:xfrm>
          <a:prstGeom prst="rect">
            <a:avLst/>
          </a:prstGeom>
        </p:spPr>
      </p:pic>
    </p:spTree>
    <p:extLst>
      <p:ext uri="{BB962C8B-B14F-4D97-AF65-F5344CB8AC3E}">
        <p14:creationId xmlns:p14="http://schemas.microsoft.com/office/powerpoint/2010/main" val="658727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800100" y="2568575"/>
            <a:ext cx="7772400" cy="1143000"/>
          </a:xfrm>
        </p:spPr>
        <p:txBody>
          <a:bodyPr/>
          <a:lstStyle/>
          <a:p>
            <a:pPr algn="ctr"/>
            <a:r>
              <a:rPr lang="en-US" altLang="en-US" sz="4400" b="1" dirty="0">
                <a:latin typeface="Comic Sans MS" pitchFamily="66" charset="0"/>
              </a:rPr>
              <a:t>How can we predict an El Niño or La Niña event?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a:xfrm>
            <a:off x="1325563" y="931863"/>
            <a:ext cx="6789737" cy="395287"/>
          </a:xfrm>
        </p:spPr>
        <p:txBody>
          <a:bodyPr/>
          <a:lstStyle/>
          <a:p>
            <a:pPr algn="ctr"/>
            <a:r>
              <a:rPr lang="en-US" altLang="en-US" b="1" dirty="0">
                <a:latin typeface="Comic Sans MS" pitchFamily="66" charset="0"/>
              </a:rPr>
              <a:t>Need measurements </a:t>
            </a:r>
            <a:br>
              <a:rPr lang="en-US" altLang="en-US" b="1" dirty="0">
                <a:latin typeface="Comic Sans MS" pitchFamily="66" charset="0"/>
              </a:rPr>
            </a:br>
            <a:r>
              <a:rPr lang="en-US" altLang="en-US" b="1" dirty="0">
                <a:latin typeface="Comic Sans MS" pitchFamily="66" charset="0"/>
              </a:rPr>
              <a:t>to make predictions</a:t>
            </a:r>
          </a:p>
        </p:txBody>
      </p:sp>
      <p:pic>
        <p:nvPicPr>
          <p:cNvPr id="25603" name="Picture 5" descr="C:\Genny\NCSU\El Nino activity\sst-dv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825" y="1984375"/>
            <a:ext cx="5929313"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Genny\NCSU\El Nino activity\thesh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63" y="1728788"/>
            <a:ext cx="4924425"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title"/>
          </p:nvPr>
        </p:nvSpPr>
        <p:spPr>
          <a:xfrm>
            <a:off x="468313" y="104775"/>
            <a:ext cx="7772400" cy="1143000"/>
          </a:xfrm>
        </p:spPr>
        <p:txBody>
          <a:bodyPr/>
          <a:lstStyle/>
          <a:p>
            <a:pPr algn="ctr"/>
            <a:r>
              <a:rPr lang="en-US" altLang="en-US" sz="4400" b="1" dirty="0">
                <a:latin typeface="Comic Sans MS" pitchFamily="66" charset="0"/>
              </a:rPr>
              <a:t>NOAA drifting buoys</a:t>
            </a:r>
            <a:endParaRPr lang="en-US" altLang="en-US" dirty="0"/>
          </a:p>
        </p:txBody>
      </p:sp>
      <p:sp>
        <p:nvSpPr>
          <p:cNvPr id="26628" name="Rectangle 5"/>
          <p:cNvSpPr>
            <a:spLocks noGrp="1" noChangeArrowheads="1"/>
          </p:cNvSpPr>
          <p:nvPr>
            <p:ph type="body" sz="half" idx="2"/>
          </p:nvPr>
        </p:nvSpPr>
        <p:spPr>
          <a:xfrm>
            <a:off x="5948363" y="2632075"/>
            <a:ext cx="2855912" cy="2413000"/>
          </a:xfrm>
        </p:spPr>
        <p:txBody>
          <a:bodyPr/>
          <a:lstStyle/>
          <a:p>
            <a:pPr>
              <a:buFont typeface="Monotype Sorts" charset="2"/>
              <a:buNone/>
            </a:pPr>
            <a:r>
              <a:rPr lang="en-US" altLang="en-US" sz="2800" b="1" dirty="0">
                <a:latin typeface="Comic Sans MS" pitchFamily="66" charset="0"/>
              </a:rPr>
              <a:t>Measures...</a:t>
            </a:r>
          </a:p>
          <a:p>
            <a:r>
              <a:rPr lang="en-US" altLang="en-US" sz="2800" b="1" dirty="0">
                <a:solidFill>
                  <a:srgbClr val="000099"/>
                </a:solidFill>
                <a:latin typeface="Comic Sans MS" pitchFamily="66" charset="0"/>
              </a:rPr>
              <a:t>temperature</a:t>
            </a:r>
          </a:p>
          <a:p>
            <a:r>
              <a:rPr lang="en-US" altLang="en-US" sz="2800" b="1" dirty="0">
                <a:solidFill>
                  <a:srgbClr val="000099"/>
                </a:solidFill>
                <a:latin typeface="Comic Sans MS" pitchFamily="66" charset="0"/>
              </a:rPr>
              <a:t>currents</a:t>
            </a:r>
          </a:p>
          <a:p>
            <a:r>
              <a:rPr lang="en-US" altLang="en-US" sz="2800" b="1" dirty="0">
                <a:solidFill>
                  <a:srgbClr val="000099"/>
                </a:solidFill>
                <a:latin typeface="Comic Sans MS" pitchFamily="66" charset="0"/>
              </a:rPr>
              <a:t>winds</a:t>
            </a:r>
            <a:endParaRPr lang="en-US" alt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600325" y="436563"/>
            <a:ext cx="3467100" cy="666750"/>
          </a:xfrm>
        </p:spPr>
        <p:txBody>
          <a:bodyPr/>
          <a:lstStyle/>
          <a:p>
            <a:pPr algn="ctr"/>
            <a:r>
              <a:rPr lang="en-US" altLang="en-US" sz="4400" b="1" dirty="0">
                <a:latin typeface="Comic Sans MS" pitchFamily="66" charset="0"/>
              </a:rPr>
              <a:t>Satellites</a:t>
            </a:r>
            <a:endParaRPr lang="en-US" altLang="en-US" dirty="0"/>
          </a:p>
        </p:txBody>
      </p:sp>
      <p:pic>
        <p:nvPicPr>
          <p:cNvPr id="27651" name="Picture 3" descr="C:\Genny\NCSU\El Nino activity\altimetry_schemat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450" y="1887538"/>
            <a:ext cx="38227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4"/>
          <p:cNvSpPr txBox="1">
            <a:spLocks noChangeArrowheads="1"/>
          </p:cNvSpPr>
          <p:nvPr/>
        </p:nvSpPr>
        <p:spPr bwMode="auto">
          <a:xfrm>
            <a:off x="271463" y="1646238"/>
            <a:ext cx="4568825" cy="457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4200"/>
              <a:t>Instruments on satellites measure wind, waves, temperature of the sea surface, ocean color, ocean surface currents, and tides.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AEC8-6BBE-41E1-9433-1DD4ED349550}"/>
              </a:ext>
            </a:extLst>
          </p:cNvPr>
          <p:cNvSpPr>
            <a:spLocks noGrp="1"/>
          </p:cNvSpPr>
          <p:nvPr>
            <p:ph type="title"/>
          </p:nvPr>
        </p:nvSpPr>
        <p:spPr/>
        <p:txBody>
          <a:bodyPr/>
          <a:lstStyle/>
          <a:p>
            <a:r>
              <a:rPr lang="en-US" dirty="0"/>
              <a:t>There’s also a </a:t>
            </a:r>
            <a:r>
              <a:rPr lang="en-US"/>
              <a:t>La Nina...</a:t>
            </a:r>
            <a:endParaRPr lang="en-US" dirty="0"/>
          </a:p>
        </p:txBody>
      </p:sp>
      <p:sp>
        <p:nvSpPr>
          <p:cNvPr id="3" name="Content Placeholder 2">
            <a:extLst>
              <a:ext uri="{FF2B5EF4-FFF2-40B4-BE49-F238E27FC236}">
                <a16:creationId xmlns:a16="http://schemas.microsoft.com/office/drawing/2014/main" id="{34CAB040-9F01-44FC-8E64-3C8C60A4614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85014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dirty="0"/>
              <a:t>Definitions:</a:t>
            </a:r>
          </a:p>
        </p:txBody>
      </p:sp>
      <p:sp>
        <p:nvSpPr>
          <p:cNvPr id="5124" name="Text Box 4"/>
          <p:cNvSpPr txBox="1">
            <a:spLocks noChangeArrowheads="1"/>
          </p:cNvSpPr>
          <p:nvPr/>
        </p:nvSpPr>
        <p:spPr bwMode="auto">
          <a:xfrm>
            <a:off x="534081" y="1503136"/>
            <a:ext cx="84169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200" dirty="0">
                <a:solidFill>
                  <a:srgbClr val="0000FF"/>
                </a:solidFill>
                <a:latin typeface="Comic Sans MS Bold" charset="0"/>
              </a:rPr>
              <a:t>La Niña</a:t>
            </a:r>
            <a:r>
              <a:rPr lang="en-US" altLang="en-US" sz="3200" dirty="0">
                <a:latin typeface="Comic Sans MS Bold" charset="0"/>
              </a:rPr>
              <a:t> -  Unusually </a:t>
            </a:r>
            <a:r>
              <a:rPr lang="en-US" altLang="en-US" sz="3200" dirty="0">
                <a:solidFill>
                  <a:srgbClr val="0000FF"/>
                </a:solidFill>
                <a:latin typeface="Comic Sans MS Bold" charset="0"/>
              </a:rPr>
              <a:t>cold</a:t>
            </a:r>
            <a:r>
              <a:rPr lang="en-US" altLang="en-US" sz="3200" dirty="0">
                <a:latin typeface="Comic Sans MS Bold" charset="0"/>
              </a:rPr>
              <a:t> surface water temperatures in the Pacific ocean</a:t>
            </a:r>
            <a:endParaRPr lang="en-US" altLang="en-US" dirty="0"/>
          </a:p>
        </p:txBody>
      </p:sp>
      <p:pic>
        <p:nvPicPr>
          <p:cNvPr id="2" name="Picture 1">
            <a:extLst>
              <a:ext uri="{FF2B5EF4-FFF2-40B4-BE49-F238E27FC236}">
                <a16:creationId xmlns:a16="http://schemas.microsoft.com/office/drawing/2014/main" id="{6BF475DF-DA19-43AA-BE63-D76BD83E5FD5}"/>
              </a:ext>
            </a:extLst>
          </p:cNvPr>
          <p:cNvPicPr>
            <a:picLocks noChangeAspect="1"/>
          </p:cNvPicPr>
          <p:nvPr/>
        </p:nvPicPr>
        <p:blipFill>
          <a:blip r:embed="rId2"/>
          <a:stretch>
            <a:fillRect/>
          </a:stretch>
        </p:blipFill>
        <p:spPr>
          <a:xfrm>
            <a:off x="704850" y="2711890"/>
            <a:ext cx="7835020" cy="39175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06400" y="228600"/>
            <a:ext cx="8519886" cy="1143000"/>
          </a:xfrm>
        </p:spPr>
        <p:txBody>
          <a:bodyPr/>
          <a:lstStyle/>
          <a:p>
            <a:r>
              <a:rPr lang="en-US" altLang="en-US" dirty="0"/>
              <a:t>El Ni</a:t>
            </a:r>
            <a:r>
              <a:rPr lang="en-US" altLang="en-US" dirty="0">
                <a:cs typeface="Arial" charset="0"/>
              </a:rPr>
              <a:t>ño and La Niña</a:t>
            </a:r>
            <a:br>
              <a:rPr lang="en-US" altLang="en-US" dirty="0">
                <a:cs typeface="Arial" charset="0"/>
              </a:rPr>
            </a:br>
            <a:r>
              <a:rPr lang="en-US" altLang="en-US" dirty="0">
                <a:cs typeface="Arial" charset="0"/>
              </a:rPr>
              <a:t>simplified…</a:t>
            </a:r>
          </a:p>
        </p:txBody>
      </p:sp>
      <p:sp>
        <p:nvSpPr>
          <p:cNvPr id="3078" name="Rectangle 6"/>
          <p:cNvSpPr>
            <a:spLocks noGrp="1" noChangeArrowheads="1"/>
          </p:cNvSpPr>
          <p:nvPr>
            <p:ph type="body" sz="half" idx="1"/>
          </p:nvPr>
        </p:nvSpPr>
        <p:spPr>
          <a:xfrm>
            <a:off x="545646" y="905554"/>
            <a:ext cx="4013200" cy="3021693"/>
          </a:xfrm>
        </p:spPr>
        <p:txBody>
          <a:bodyPr/>
          <a:lstStyle/>
          <a:p>
            <a:endParaRPr lang="en-US" altLang="en-US" dirty="0"/>
          </a:p>
          <a:p>
            <a:endParaRPr lang="en-US" altLang="en-US" dirty="0"/>
          </a:p>
          <a:p>
            <a:r>
              <a:rPr lang="en-US" altLang="en-US" dirty="0"/>
              <a:t>El Nino is the </a:t>
            </a:r>
            <a:r>
              <a:rPr lang="en-US" altLang="en-US" dirty="0">
                <a:solidFill>
                  <a:srgbClr val="FF0000"/>
                </a:solidFill>
              </a:rPr>
              <a:t>abnormal heating </a:t>
            </a:r>
            <a:r>
              <a:rPr lang="en-US" altLang="en-US" dirty="0"/>
              <a:t>of Earth’s ocean surface in the Pacific.</a:t>
            </a:r>
          </a:p>
        </p:txBody>
      </p:sp>
      <p:sp>
        <p:nvSpPr>
          <p:cNvPr id="3079" name="Rectangle 7"/>
          <p:cNvSpPr>
            <a:spLocks noGrp="1" noChangeArrowheads="1"/>
          </p:cNvSpPr>
          <p:nvPr>
            <p:ph type="body" sz="half" idx="2"/>
          </p:nvPr>
        </p:nvSpPr>
        <p:spPr>
          <a:xfrm>
            <a:off x="4747532" y="1086091"/>
            <a:ext cx="4013200" cy="4171950"/>
          </a:xfrm>
        </p:spPr>
        <p:txBody>
          <a:bodyPr/>
          <a:lstStyle/>
          <a:p>
            <a:endParaRPr lang="en-US" altLang="en-US" dirty="0"/>
          </a:p>
          <a:p>
            <a:endParaRPr lang="en-US" altLang="en-US" dirty="0"/>
          </a:p>
          <a:p>
            <a:r>
              <a:rPr lang="en-US" altLang="en-US" dirty="0"/>
              <a:t>La Nina is the </a:t>
            </a:r>
            <a:r>
              <a:rPr lang="en-US" altLang="en-US" dirty="0">
                <a:solidFill>
                  <a:srgbClr val="0000FF"/>
                </a:solidFill>
              </a:rPr>
              <a:t>abnormal cooling </a:t>
            </a:r>
            <a:r>
              <a:rPr lang="en-US" altLang="en-US" dirty="0"/>
              <a:t>of Earth’s ocean surface in the Pacific.</a:t>
            </a:r>
          </a:p>
        </p:txBody>
      </p:sp>
      <p:pic>
        <p:nvPicPr>
          <p:cNvPr id="66565" name="Picture 5" descr="C:\Users\xae.xiong\AppData\Local\Microsoft\Windows\Temporary Internet Files\Content.IE5\N6PJ0EIE\MC90030352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6312" y="4518148"/>
            <a:ext cx="2035288" cy="1886759"/>
          </a:xfrm>
          <a:prstGeom prst="rect">
            <a:avLst/>
          </a:prstGeom>
          <a:noFill/>
          <a:extLst>
            <a:ext uri="{909E8E84-426E-40DD-AFC4-6F175D3DCCD1}">
              <a14:hiddenFill xmlns:a14="http://schemas.microsoft.com/office/drawing/2010/main">
                <a:solidFill>
                  <a:srgbClr val="FFFFFF"/>
                </a:solidFill>
              </a14:hiddenFill>
            </a:ext>
          </a:extLst>
        </p:spPr>
      </p:pic>
      <p:pic>
        <p:nvPicPr>
          <p:cNvPr id="66567" name="Picture 7" descr="http://www.adpc.net/pdr-sea/mp/december-images/elnino-cart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43" y="3721349"/>
            <a:ext cx="4297589" cy="3073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376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972" y="275771"/>
            <a:ext cx="8142514" cy="6183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6234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altLang="en-US" dirty="0"/>
              <a:t>Causes:</a:t>
            </a:r>
          </a:p>
        </p:txBody>
      </p:sp>
      <p:sp>
        <p:nvSpPr>
          <p:cNvPr id="4101" name="Rectangle 5"/>
          <p:cNvSpPr>
            <a:spLocks noGrp="1" noChangeArrowheads="1"/>
          </p:cNvSpPr>
          <p:nvPr>
            <p:ph type="body" sz="half" idx="1"/>
          </p:nvPr>
        </p:nvSpPr>
        <p:spPr>
          <a:xfrm>
            <a:off x="5002306" y="1912844"/>
            <a:ext cx="4013200" cy="4171950"/>
          </a:xfrm>
        </p:spPr>
        <p:txBody>
          <a:bodyPr/>
          <a:lstStyle/>
          <a:p>
            <a:pPr>
              <a:lnSpc>
                <a:spcPct val="90000"/>
              </a:lnSpc>
            </a:pPr>
            <a:r>
              <a:rPr lang="en-US" altLang="en-US" b="1" u="sng" dirty="0"/>
              <a:t>La Nina</a:t>
            </a:r>
          </a:p>
          <a:p>
            <a:pPr>
              <a:lnSpc>
                <a:spcPct val="90000"/>
              </a:lnSpc>
            </a:pPr>
            <a:endParaRPr lang="en-US" altLang="en-US" b="1" u="sng" dirty="0"/>
          </a:p>
          <a:p>
            <a:pPr marL="0" indent="0" algn="ctr">
              <a:lnSpc>
                <a:spcPct val="90000"/>
              </a:lnSpc>
              <a:buNone/>
            </a:pPr>
            <a:r>
              <a:rPr lang="en-US" altLang="en-US" b="1" dirty="0">
                <a:solidFill>
                  <a:srgbClr val="000099"/>
                </a:solidFill>
              </a:rPr>
              <a:t>STRONG SURFACE WINDS </a:t>
            </a:r>
            <a:r>
              <a:rPr lang="en-US" altLang="en-US" b="1" dirty="0">
                <a:solidFill>
                  <a:schemeClr val="tx2"/>
                </a:solidFill>
              </a:rPr>
              <a:t>GIVES US…</a:t>
            </a:r>
          </a:p>
          <a:p>
            <a:pPr marL="0" indent="0" algn="ctr">
              <a:lnSpc>
                <a:spcPct val="90000"/>
              </a:lnSpc>
              <a:buNone/>
            </a:pPr>
            <a:endParaRPr lang="en-US" altLang="en-US" b="1" dirty="0">
              <a:solidFill>
                <a:srgbClr val="000099"/>
              </a:solidFill>
            </a:endParaRPr>
          </a:p>
          <a:p>
            <a:pPr marL="0" indent="0" algn="ctr">
              <a:lnSpc>
                <a:spcPct val="90000"/>
              </a:lnSpc>
              <a:buNone/>
            </a:pPr>
            <a:r>
              <a:rPr lang="en-US" altLang="en-US" b="1" dirty="0">
                <a:solidFill>
                  <a:srgbClr val="000099"/>
                </a:solidFill>
              </a:rPr>
              <a:t> STONG UPWELLING</a:t>
            </a:r>
            <a:endParaRPr lang="en-US" altLang="en-US" dirty="0">
              <a:solidFill>
                <a:srgbClr val="000099"/>
              </a:solidFill>
            </a:endParaRPr>
          </a:p>
          <a:p>
            <a:pPr>
              <a:lnSpc>
                <a:spcPct val="90000"/>
              </a:lnSpc>
            </a:pPr>
            <a:endParaRPr lang="en-US" altLang="en-US" dirty="0"/>
          </a:p>
        </p:txBody>
      </p:sp>
      <p:sp>
        <p:nvSpPr>
          <p:cNvPr id="4102" name="Rectangle 6"/>
          <p:cNvSpPr>
            <a:spLocks noGrp="1" noChangeArrowheads="1"/>
          </p:cNvSpPr>
          <p:nvPr>
            <p:ph type="body" sz="half" idx="2"/>
          </p:nvPr>
        </p:nvSpPr>
        <p:spPr>
          <a:xfrm>
            <a:off x="279400" y="1811991"/>
            <a:ext cx="4013200" cy="4171950"/>
          </a:xfrm>
        </p:spPr>
        <p:txBody>
          <a:bodyPr/>
          <a:lstStyle/>
          <a:p>
            <a:pPr>
              <a:lnSpc>
                <a:spcPct val="90000"/>
              </a:lnSpc>
            </a:pPr>
            <a:r>
              <a:rPr lang="en-US" altLang="en-US" b="1" u="sng" dirty="0"/>
              <a:t>La Nina </a:t>
            </a:r>
            <a:r>
              <a:rPr lang="en-US" altLang="en-US" dirty="0"/>
              <a:t>is caused when the easterly trade winds are </a:t>
            </a:r>
            <a:r>
              <a:rPr lang="en-US" altLang="en-US" b="1" dirty="0">
                <a:solidFill>
                  <a:srgbClr val="0000FF"/>
                </a:solidFill>
              </a:rPr>
              <a:t>strong</a:t>
            </a:r>
            <a:r>
              <a:rPr lang="en-US" altLang="en-US" dirty="0"/>
              <a:t> pushing away warmer water and allowing </a:t>
            </a:r>
            <a:r>
              <a:rPr lang="en-US" altLang="en-US" dirty="0">
                <a:solidFill>
                  <a:srgbClr val="0000FF"/>
                </a:solidFill>
              </a:rPr>
              <a:t>colder ocean temperatures to dominate</a:t>
            </a:r>
          </a:p>
          <a:p>
            <a:pPr>
              <a:lnSpc>
                <a:spcPct val="90000"/>
              </a:lnSpc>
            </a:pPr>
            <a:endParaRPr lang="en-US" altLang="en-US" dirty="0"/>
          </a:p>
        </p:txBody>
      </p:sp>
    </p:spTree>
    <p:extLst>
      <p:ext uri="{BB962C8B-B14F-4D97-AF65-F5344CB8AC3E}">
        <p14:creationId xmlns:p14="http://schemas.microsoft.com/office/powerpoint/2010/main" val="2699375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6DD87F-0454-48CA-9019-6C4B8F1B10D0}"/>
              </a:ext>
            </a:extLst>
          </p:cNvPr>
          <p:cNvPicPr>
            <a:picLocks noChangeAspect="1"/>
          </p:cNvPicPr>
          <p:nvPr/>
        </p:nvPicPr>
        <p:blipFill>
          <a:blip r:embed="rId2"/>
          <a:stretch>
            <a:fillRect/>
          </a:stretch>
        </p:blipFill>
        <p:spPr>
          <a:xfrm>
            <a:off x="104864" y="442451"/>
            <a:ext cx="9039136" cy="5973097"/>
          </a:xfrm>
          <a:prstGeom prst="rect">
            <a:avLst/>
          </a:prstGeom>
        </p:spPr>
      </p:pic>
    </p:spTree>
    <p:extLst>
      <p:ext uri="{BB962C8B-B14F-4D97-AF65-F5344CB8AC3E}">
        <p14:creationId xmlns:p14="http://schemas.microsoft.com/office/powerpoint/2010/main" val="4095832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1" y="228600"/>
            <a:ext cx="8998856" cy="1143000"/>
          </a:xfrm>
        </p:spPr>
        <p:txBody>
          <a:bodyPr/>
          <a:lstStyle/>
          <a:p>
            <a:r>
              <a:rPr lang="en-US" altLang="en-US" dirty="0"/>
              <a:t> La Nina’s Damage Done - USA</a:t>
            </a:r>
          </a:p>
        </p:txBody>
      </p:sp>
      <p:sp>
        <p:nvSpPr>
          <p:cNvPr id="6150" name="Rectangle 6"/>
          <p:cNvSpPr>
            <a:spLocks noGrp="1" noChangeArrowheads="1"/>
          </p:cNvSpPr>
          <p:nvPr>
            <p:ph type="body" sz="half" idx="2"/>
          </p:nvPr>
        </p:nvSpPr>
        <p:spPr>
          <a:xfrm>
            <a:off x="500744" y="753836"/>
            <a:ext cx="4013200" cy="5821136"/>
          </a:xfrm>
        </p:spPr>
        <p:txBody>
          <a:bodyPr/>
          <a:lstStyle/>
          <a:p>
            <a:endParaRPr lang="en-US" altLang="en-US" dirty="0"/>
          </a:p>
          <a:p>
            <a:endParaRPr lang="en-US" altLang="en-US" dirty="0"/>
          </a:p>
          <a:p>
            <a:r>
              <a:rPr lang="en-US" altLang="en-US" sz="2400" dirty="0"/>
              <a:t>Drier and Milder conditions in the south.</a:t>
            </a:r>
          </a:p>
          <a:p>
            <a:r>
              <a:rPr lang="en-US" altLang="en-US" sz="2400" dirty="0"/>
              <a:t>Cause severe droughts in the southeast.</a:t>
            </a:r>
          </a:p>
          <a:p>
            <a:r>
              <a:rPr lang="en-US" altLang="en-US" sz="2400" dirty="0"/>
              <a:t>Cause unusual cold temperature changes along the Pacific coast.</a:t>
            </a:r>
          </a:p>
          <a:p>
            <a:r>
              <a:rPr lang="en-US" altLang="en-US" sz="2400" dirty="0"/>
              <a:t>Causes wetter conditions for the Pacific states.</a:t>
            </a:r>
          </a:p>
          <a:p>
            <a:r>
              <a:rPr lang="en-US" sz="2400" dirty="0"/>
              <a:t>Northeast will have cold periods</a:t>
            </a:r>
            <a:endParaRPr lang="en-US" altLang="en-US" sz="2400" dirty="0"/>
          </a:p>
        </p:txBody>
      </p:sp>
      <p:pic>
        <p:nvPicPr>
          <p:cNvPr id="47106" name="Picture 2" descr="http://vortex.accuweather.com/adc2004/pub/includes/columns/topheadline/2010/777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6857" y="1843313"/>
            <a:ext cx="4572000" cy="439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191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C:\Genny\NCSU\El Nino activity\nrelf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784350"/>
            <a:ext cx="7010400"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13"/>
          <p:cNvSpPr>
            <a:spLocks noGrp="1" noChangeArrowheads="1"/>
          </p:cNvSpPr>
          <p:nvPr>
            <p:ph type="title"/>
          </p:nvPr>
        </p:nvSpPr>
        <p:spPr>
          <a:xfrm>
            <a:off x="0" y="469900"/>
            <a:ext cx="9144000" cy="915988"/>
          </a:xfrm>
        </p:spPr>
        <p:txBody>
          <a:bodyPr/>
          <a:lstStyle/>
          <a:p>
            <a:pPr algn="ctr"/>
            <a:r>
              <a:rPr lang="en-US" altLang="en-US" b="1" dirty="0">
                <a:latin typeface="Comic Sans MS" pitchFamily="66" charset="0"/>
              </a:rPr>
              <a:t>Brush fires caused by drought in Texas (La Niña)</a:t>
            </a:r>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71500" y="0"/>
            <a:ext cx="8204200" cy="1143000"/>
          </a:xfrm>
        </p:spPr>
        <p:txBody>
          <a:bodyPr/>
          <a:lstStyle/>
          <a:p>
            <a:pPr algn="ctr"/>
            <a:r>
              <a:rPr lang="en-US" altLang="en-US" sz="3400" b="1" dirty="0">
                <a:latin typeface="Comic Sans MS" pitchFamily="66" charset="0"/>
              </a:rPr>
              <a:t>Increased Tropical Storms (La Niña)</a:t>
            </a:r>
            <a:endParaRPr lang="en-US" altLang="en-US" dirty="0"/>
          </a:p>
        </p:txBody>
      </p:sp>
      <p:pic>
        <p:nvPicPr>
          <p:cNvPr id="8195" name="Picture 4" descr="C:\Genny\NCSU\El Nino activity\andrew-t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463" y="1828800"/>
            <a:ext cx="7180262"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1143000"/>
          </a:xfrm>
        </p:spPr>
        <p:txBody>
          <a:bodyPr/>
          <a:lstStyle/>
          <a:p>
            <a:pPr algn="ctr"/>
            <a:r>
              <a:rPr lang="en-US" altLang="en-US" sz="3200" b="1" dirty="0">
                <a:latin typeface="Comic Sans MS" pitchFamily="66" charset="0"/>
              </a:rPr>
              <a:t>Hurricane Floyd was HUGE! </a:t>
            </a:r>
            <a:br>
              <a:rPr lang="en-US" altLang="en-US" sz="3200" b="1" dirty="0">
                <a:latin typeface="Comic Sans MS" pitchFamily="66" charset="0"/>
              </a:rPr>
            </a:br>
            <a:r>
              <a:rPr lang="en-US" altLang="en-US" sz="3200" b="1" dirty="0">
                <a:latin typeface="Comic Sans MS" pitchFamily="66" charset="0"/>
              </a:rPr>
              <a:t>(1999 - La Niña)</a:t>
            </a:r>
            <a:endParaRPr lang="en-US" altLang="en-US" sz="3200" dirty="0"/>
          </a:p>
        </p:txBody>
      </p:sp>
      <p:pic>
        <p:nvPicPr>
          <p:cNvPr id="9219" name="Picture 4" descr="A:\smFloyd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1722438"/>
            <a:ext cx="7994650" cy="467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69875" y="263525"/>
            <a:ext cx="8302625" cy="1143000"/>
          </a:xfrm>
        </p:spPr>
        <p:txBody>
          <a:bodyPr/>
          <a:lstStyle/>
          <a:p>
            <a:pPr algn="ctr"/>
            <a:r>
              <a:rPr lang="en-US" altLang="en-US" b="1" dirty="0">
                <a:latin typeface="Comic Sans MS" pitchFamily="66" charset="0"/>
              </a:rPr>
              <a:t>Causing devastating floods in Australia (2010-2011 La Niña)</a:t>
            </a:r>
            <a:endParaRPr lang="en-US" altLang="en-US" dirty="0"/>
          </a:p>
        </p:txBody>
      </p:sp>
      <p:pic>
        <p:nvPicPr>
          <p:cNvPr id="10243" name="Picture 4" descr="A:\4cFloyd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650" y="1673225"/>
            <a:ext cx="7497763" cy="493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8"/>
          <p:cNvSpPr txBox="1">
            <a:spLocks noChangeArrowheads="1"/>
          </p:cNvSpPr>
          <p:nvPr/>
        </p:nvSpPr>
        <p:spPr bwMode="auto">
          <a:xfrm>
            <a:off x="530225" y="2862263"/>
            <a:ext cx="2728913"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7200" b="1"/>
              <a:t>NO!!!</a:t>
            </a:r>
            <a:endParaRPr lang="en-US" altLang="en-US" b="1"/>
          </a:p>
        </p:txBody>
      </p:sp>
      <p:sp>
        <p:nvSpPr>
          <p:cNvPr id="12291" name="Text Box 10"/>
          <p:cNvSpPr txBox="1">
            <a:spLocks noChangeArrowheads="1"/>
          </p:cNvSpPr>
          <p:nvPr/>
        </p:nvSpPr>
        <p:spPr bwMode="auto">
          <a:xfrm>
            <a:off x="347663" y="5715000"/>
            <a:ext cx="84391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a:t>Scientists have found no </a:t>
            </a:r>
            <a:r>
              <a:rPr lang="en-US" altLang="en-US" b="1" u="sng"/>
              <a:t>significant</a:t>
            </a:r>
            <a:r>
              <a:rPr lang="en-US" altLang="en-US" b="1"/>
              <a:t> correlation between El Niño and La Niña weather patterns and increased tornadoes.</a:t>
            </a:r>
          </a:p>
        </p:txBody>
      </p:sp>
      <p:sp>
        <p:nvSpPr>
          <p:cNvPr id="12292" name="Text Box 12"/>
          <p:cNvSpPr txBox="1">
            <a:spLocks noChangeArrowheads="1"/>
          </p:cNvSpPr>
          <p:nvPr/>
        </p:nvSpPr>
        <p:spPr bwMode="auto">
          <a:xfrm>
            <a:off x="173038" y="352425"/>
            <a:ext cx="8643937"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3500" b="1">
                <a:latin typeface="Comic Sans MS" pitchFamily="66" charset="0"/>
              </a:rPr>
              <a:t>More tornadoes through tornado alley?</a:t>
            </a:r>
          </a:p>
        </p:txBody>
      </p:sp>
      <p:pic>
        <p:nvPicPr>
          <p:cNvPr id="12293" name="Picture 13" descr=" 131_0.jpg                                                      000B6513&#10;Macintosh HDD                  C53765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539875"/>
            <a:ext cx="5280025"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2E756-5E3E-42CD-B0F3-BDC68BE6761A}"/>
              </a:ext>
            </a:extLst>
          </p:cNvPr>
          <p:cNvSpPr>
            <a:spLocks noGrp="1"/>
          </p:cNvSpPr>
          <p:nvPr>
            <p:ph type="ctrTitle" sz="quarter"/>
          </p:nvPr>
        </p:nvSpPr>
        <p:spPr>
          <a:xfrm>
            <a:off x="685800" y="1736725"/>
            <a:ext cx="8001000" cy="1920875"/>
          </a:xfrm>
        </p:spPr>
        <p:txBody>
          <a:bodyPr/>
          <a:lstStyle/>
          <a:p>
            <a:pPr>
              <a:defRPr/>
            </a:pPr>
            <a:r>
              <a:rPr lang="en-US" dirty="0"/>
              <a:t>Ocean Resources</a:t>
            </a:r>
          </a:p>
        </p:txBody>
      </p:sp>
      <p:sp>
        <p:nvSpPr>
          <p:cNvPr id="3" name="Subtitle 2">
            <a:extLst>
              <a:ext uri="{FF2B5EF4-FFF2-40B4-BE49-F238E27FC236}">
                <a16:creationId xmlns:a16="http://schemas.microsoft.com/office/drawing/2014/main" id="{917FA5A0-9065-46C3-AF66-E7F01AF986CB}"/>
              </a:ext>
            </a:extLst>
          </p:cNvPr>
          <p:cNvSpPr>
            <a:spLocks noGrp="1"/>
          </p:cNvSpPr>
          <p:nvPr>
            <p:ph type="subTitle" sz="quarter" idx="1"/>
          </p:nvPr>
        </p:nvSpPr>
        <p:spPr>
          <a:xfrm>
            <a:off x="1371600" y="4572000"/>
            <a:ext cx="6400800" cy="1752600"/>
          </a:xfrm>
        </p:spPr>
        <p:txBody>
          <a:bodyPr/>
          <a:lstStyle/>
          <a:p>
            <a:pPr>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1F99-8DA3-4D2E-BC97-B29DC4E8D11A}"/>
              </a:ext>
            </a:extLst>
          </p:cNvPr>
          <p:cNvSpPr>
            <a:spLocks noGrp="1"/>
          </p:cNvSpPr>
          <p:nvPr>
            <p:ph type="title"/>
          </p:nvPr>
        </p:nvSpPr>
        <p:spPr>
          <a:xfrm>
            <a:off x="150813" y="196850"/>
            <a:ext cx="8229600" cy="1143000"/>
          </a:xfrm>
        </p:spPr>
        <p:txBody>
          <a:bodyPr/>
          <a:lstStyle/>
          <a:p>
            <a:pPr>
              <a:defRPr/>
            </a:pPr>
            <a:r>
              <a:rPr lang="en-US" dirty="0"/>
              <a:t>Ocean Resources</a:t>
            </a:r>
          </a:p>
        </p:txBody>
      </p:sp>
      <p:sp>
        <p:nvSpPr>
          <p:cNvPr id="3" name="Content Placeholder 2">
            <a:extLst>
              <a:ext uri="{FF2B5EF4-FFF2-40B4-BE49-F238E27FC236}">
                <a16:creationId xmlns:a16="http://schemas.microsoft.com/office/drawing/2014/main" id="{46FCCAC8-E5D5-4FF2-BDDE-60F2BDACF9E7}"/>
              </a:ext>
            </a:extLst>
          </p:cNvPr>
          <p:cNvSpPr>
            <a:spLocks noGrp="1"/>
          </p:cNvSpPr>
          <p:nvPr>
            <p:ph idx="1"/>
          </p:nvPr>
        </p:nvSpPr>
        <p:spPr>
          <a:xfrm>
            <a:off x="0" y="1620838"/>
            <a:ext cx="9144000" cy="4525962"/>
          </a:xfrm>
        </p:spPr>
        <p:txBody>
          <a:bodyPr/>
          <a:lstStyle/>
          <a:p>
            <a:pPr>
              <a:defRPr/>
            </a:pPr>
            <a:r>
              <a:rPr lang="en-US" dirty="0"/>
              <a:t>Oceans provide many resources. </a:t>
            </a:r>
          </a:p>
          <a:p>
            <a:pPr marL="0" indent="0">
              <a:buFont typeface="Wingdings" panose="05000000000000000000" pitchFamily="2" charset="2"/>
              <a:buNone/>
              <a:defRPr/>
            </a:pPr>
            <a:r>
              <a:rPr lang="en-US" dirty="0"/>
              <a:t>1. On a sheet of paper, make a 2-column table with column titles “Biotic Ocean Resources” and “Abiotic Ocean Resources”.</a:t>
            </a:r>
          </a:p>
          <a:p>
            <a:pPr marL="0" indent="0">
              <a:buFont typeface="Wingdings" panose="05000000000000000000" pitchFamily="2" charset="2"/>
              <a:buNone/>
              <a:defRPr/>
            </a:pPr>
            <a:r>
              <a:rPr lang="en-US" dirty="0"/>
              <a:t>2. Skim through pages 98-103 in the textbook and complete the table, listing a </a:t>
            </a:r>
            <a:r>
              <a:rPr lang="en-US" dirty="0">
                <a:solidFill>
                  <a:srgbClr val="FFFF00"/>
                </a:solidFill>
              </a:rPr>
              <a:t>minimum of 5 biotic and 5 abiotic resources.</a:t>
            </a:r>
          </a:p>
          <a:p>
            <a:pPr marL="0" indent="0">
              <a:buFont typeface="Wingdings" panose="05000000000000000000" pitchFamily="2" charset="2"/>
              <a:buNone/>
              <a:defRPr/>
            </a:pPr>
            <a:r>
              <a:rPr lang="en-US" dirty="0"/>
              <a:t>3. Beneath the table, explain fish farming and its purpose. What are some ocean organisms that are farmed?</a:t>
            </a:r>
          </a:p>
          <a:p>
            <a:pPr>
              <a:defRPr/>
            </a:pPr>
            <a:endParaRPr lang="en-US" dirty="0"/>
          </a:p>
        </p:txBody>
      </p:sp>
      <p:pic>
        <p:nvPicPr>
          <p:cNvPr id="31748" name="Picture 5">
            <a:extLst>
              <a:ext uri="{FF2B5EF4-FFF2-40B4-BE49-F238E27FC236}">
                <a16:creationId xmlns:a16="http://schemas.microsoft.com/office/drawing/2014/main" id="{94549019-92AF-4CB6-A5D8-49CB3F5D42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41538"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4">
            <a:extLst>
              <a:ext uri="{FF2B5EF4-FFF2-40B4-BE49-F238E27FC236}">
                <a16:creationId xmlns:a16="http://schemas.microsoft.com/office/drawing/2014/main" id="{40269683-13E1-4605-97FA-0062DC83C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9688" y="30163"/>
            <a:ext cx="2754312"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7D2A3-26E1-490A-93D8-5239C491C73D}"/>
              </a:ext>
            </a:extLst>
          </p:cNvPr>
          <p:cNvSpPr>
            <a:spLocks noGrp="1"/>
          </p:cNvSpPr>
          <p:nvPr>
            <p:ph type="title"/>
          </p:nvPr>
        </p:nvSpPr>
        <p:spPr/>
        <p:txBody>
          <a:bodyPr/>
          <a:lstStyle/>
          <a:p>
            <a:pPr>
              <a:defRPr/>
            </a:pPr>
            <a:r>
              <a:rPr lang="en-US" dirty="0"/>
              <a:t>Ocean Resources</a:t>
            </a:r>
          </a:p>
        </p:txBody>
      </p:sp>
      <p:sp>
        <p:nvSpPr>
          <p:cNvPr id="3" name="Text Placeholder 2">
            <a:extLst>
              <a:ext uri="{FF2B5EF4-FFF2-40B4-BE49-F238E27FC236}">
                <a16:creationId xmlns:a16="http://schemas.microsoft.com/office/drawing/2014/main" id="{37DC74A5-6617-48A1-8338-F146CE6257E2}"/>
              </a:ext>
            </a:extLst>
          </p:cNvPr>
          <p:cNvSpPr>
            <a:spLocks noGrp="1"/>
          </p:cNvSpPr>
          <p:nvPr>
            <p:ph type="body" idx="1"/>
          </p:nvPr>
        </p:nvSpPr>
        <p:spPr/>
        <p:txBody>
          <a:bodyPr/>
          <a:lstStyle/>
          <a:p>
            <a:pPr>
              <a:defRPr/>
            </a:pPr>
            <a:r>
              <a:rPr lang="en-US" dirty="0"/>
              <a:t>Biotic Ocean Resources</a:t>
            </a:r>
          </a:p>
        </p:txBody>
      </p:sp>
      <p:sp>
        <p:nvSpPr>
          <p:cNvPr id="4" name="Content Placeholder 3">
            <a:extLst>
              <a:ext uri="{FF2B5EF4-FFF2-40B4-BE49-F238E27FC236}">
                <a16:creationId xmlns:a16="http://schemas.microsoft.com/office/drawing/2014/main" id="{6FAE9132-EF6E-4487-94E9-222B616533D6}"/>
              </a:ext>
            </a:extLst>
          </p:cNvPr>
          <p:cNvSpPr>
            <a:spLocks noGrp="1"/>
          </p:cNvSpPr>
          <p:nvPr>
            <p:ph sz="half" idx="2"/>
          </p:nvPr>
        </p:nvSpPr>
        <p:spPr/>
        <p:txBody>
          <a:bodyPr/>
          <a:lstStyle/>
          <a:p>
            <a:pPr>
              <a:defRPr/>
            </a:pPr>
            <a:r>
              <a:rPr lang="en-US" dirty="0"/>
              <a:t>1. Fish</a:t>
            </a:r>
          </a:p>
          <a:p>
            <a:pPr>
              <a:defRPr/>
            </a:pPr>
            <a:r>
              <a:rPr lang="en-US" dirty="0"/>
              <a:t>2. Seaweed (kelp/algae)</a:t>
            </a:r>
          </a:p>
          <a:p>
            <a:pPr>
              <a:defRPr/>
            </a:pPr>
            <a:r>
              <a:rPr lang="en-US" dirty="0"/>
              <a:t>3. Shrimp</a:t>
            </a:r>
          </a:p>
          <a:p>
            <a:pPr>
              <a:defRPr/>
            </a:pPr>
            <a:r>
              <a:rPr lang="en-US" dirty="0"/>
              <a:t>4. Clams</a:t>
            </a:r>
          </a:p>
          <a:p>
            <a:pPr>
              <a:defRPr/>
            </a:pPr>
            <a:r>
              <a:rPr lang="en-US" dirty="0"/>
              <a:t>5. Oysters</a:t>
            </a:r>
          </a:p>
          <a:p>
            <a:pPr>
              <a:defRPr/>
            </a:pPr>
            <a:r>
              <a:rPr lang="en-US" dirty="0"/>
              <a:t>6. Phytoplankton</a:t>
            </a:r>
          </a:p>
        </p:txBody>
      </p:sp>
      <p:sp>
        <p:nvSpPr>
          <p:cNvPr id="5" name="Text Placeholder 4">
            <a:extLst>
              <a:ext uri="{FF2B5EF4-FFF2-40B4-BE49-F238E27FC236}">
                <a16:creationId xmlns:a16="http://schemas.microsoft.com/office/drawing/2014/main" id="{545927CF-7F7B-4C01-9596-423224E52BD6}"/>
              </a:ext>
            </a:extLst>
          </p:cNvPr>
          <p:cNvSpPr>
            <a:spLocks noGrp="1"/>
          </p:cNvSpPr>
          <p:nvPr>
            <p:ph type="body" sz="quarter" idx="3"/>
          </p:nvPr>
        </p:nvSpPr>
        <p:spPr/>
        <p:txBody>
          <a:bodyPr/>
          <a:lstStyle/>
          <a:p>
            <a:pPr>
              <a:defRPr/>
            </a:pPr>
            <a:r>
              <a:rPr lang="en-US" dirty="0"/>
              <a:t>Abiotic Ocean Resources</a:t>
            </a:r>
          </a:p>
        </p:txBody>
      </p:sp>
      <p:sp>
        <p:nvSpPr>
          <p:cNvPr id="6" name="Content Placeholder 5">
            <a:extLst>
              <a:ext uri="{FF2B5EF4-FFF2-40B4-BE49-F238E27FC236}">
                <a16:creationId xmlns:a16="http://schemas.microsoft.com/office/drawing/2014/main" id="{F4133F01-284E-4029-8770-DD39F25B88BD}"/>
              </a:ext>
            </a:extLst>
          </p:cNvPr>
          <p:cNvSpPr>
            <a:spLocks noGrp="1"/>
          </p:cNvSpPr>
          <p:nvPr>
            <p:ph sz="quarter" idx="4"/>
          </p:nvPr>
        </p:nvSpPr>
        <p:spPr/>
        <p:txBody>
          <a:bodyPr/>
          <a:lstStyle/>
          <a:p>
            <a:pPr>
              <a:defRPr/>
            </a:pPr>
            <a:r>
              <a:rPr lang="en-US" dirty="0"/>
              <a:t>1. Dissolved gases – oxygen, carbon dioxide, nitrogen</a:t>
            </a:r>
          </a:p>
          <a:p>
            <a:pPr>
              <a:defRPr/>
            </a:pPr>
            <a:r>
              <a:rPr lang="en-US" dirty="0"/>
              <a:t>2. Petroleum(oil)/natural gas</a:t>
            </a:r>
          </a:p>
          <a:p>
            <a:pPr>
              <a:defRPr/>
            </a:pPr>
            <a:r>
              <a:rPr lang="en-US" dirty="0"/>
              <a:t>3. Mineral nodules (manganese/iron/copper)</a:t>
            </a:r>
          </a:p>
          <a:p>
            <a:pPr>
              <a:defRPr/>
            </a:pPr>
            <a:r>
              <a:rPr lang="en-US" dirty="0"/>
              <a:t>4. Fresh water – has to go through the desalination process</a:t>
            </a:r>
          </a:p>
          <a:p>
            <a:pPr>
              <a:defRPr/>
            </a:pPr>
            <a:r>
              <a:rPr lang="en-US" dirty="0"/>
              <a:t>5. Wave and tidal energy for making electricity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Videos (3 minutes each)</a:t>
            </a:r>
          </a:p>
        </p:txBody>
      </p:sp>
      <p:sp>
        <p:nvSpPr>
          <p:cNvPr id="3" name="Content Placeholder 2"/>
          <p:cNvSpPr>
            <a:spLocks noGrp="1"/>
          </p:cNvSpPr>
          <p:nvPr>
            <p:ph idx="1"/>
          </p:nvPr>
        </p:nvSpPr>
        <p:spPr>
          <a:xfrm>
            <a:off x="457200" y="1885950"/>
            <a:ext cx="8178800" cy="4732564"/>
          </a:xfrm>
        </p:spPr>
        <p:txBody>
          <a:bodyPr/>
          <a:lstStyle/>
          <a:p>
            <a:r>
              <a:rPr lang="en-US" sz="2400" b="1" dirty="0">
                <a:solidFill>
                  <a:srgbClr val="C00000"/>
                </a:solidFill>
              </a:rPr>
              <a:t>Science Cheat Sheet</a:t>
            </a:r>
            <a:endParaRPr lang="en-US" sz="2400" b="1" dirty="0">
              <a:solidFill>
                <a:srgbClr val="C00000"/>
              </a:solidFill>
              <a:hlinkClick r:id="rId2"/>
            </a:endParaRPr>
          </a:p>
          <a:p>
            <a:pPr marL="0" indent="0">
              <a:buNone/>
            </a:pPr>
            <a:r>
              <a:rPr lang="en-US" sz="2400" dirty="0">
                <a:hlinkClick r:id="rId2"/>
              </a:rPr>
              <a:t>http://science.discovery.com/tv-shows/cheat-sheet/videos/el-nino-and-la-nina.htm</a:t>
            </a:r>
            <a:endParaRPr lang="en-US" sz="2400" dirty="0"/>
          </a:p>
          <a:p>
            <a:pPr marL="0" indent="0">
              <a:buNone/>
            </a:pPr>
            <a:endParaRPr lang="en-US" sz="2400" dirty="0"/>
          </a:p>
          <a:p>
            <a:r>
              <a:rPr lang="en-US" sz="2400" b="1" u="sng" dirty="0">
                <a:solidFill>
                  <a:srgbClr val="00B050"/>
                </a:solidFill>
              </a:rPr>
              <a:t>National Geographic Video</a:t>
            </a:r>
          </a:p>
          <a:p>
            <a:pPr marL="457200" lvl="1" indent="0">
              <a:buNone/>
            </a:pPr>
            <a:r>
              <a:rPr lang="en-US" sz="2400" dirty="0"/>
              <a:t>http://video.nationalgeographic.com/video/environment/environment-natural-disasters/landslides-and-more/el-nino</a:t>
            </a:r>
          </a:p>
          <a:p>
            <a:r>
              <a:rPr lang="en-US" sz="2400" b="1" dirty="0">
                <a:solidFill>
                  <a:srgbClr val="0000FF"/>
                </a:solidFill>
              </a:rPr>
              <a:t>Discovery Education</a:t>
            </a:r>
          </a:p>
          <a:p>
            <a:pPr lvl="1"/>
            <a:r>
              <a:rPr lang="en-US" sz="2400" u="sng" dirty="0"/>
              <a:t>El Nino and La Nina</a:t>
            </a:r>
          </a:p>
          <a:p>
            <a:pPr lvl="1"/>
            <a:r>
              <a:rPr lang="en-US" sz="2400" dirty="0">
                <a:hlinkClick r:id="rId3"/>
              </a:rPr>
              <a:t>El Nino: The Driving-Force of Weather Patterns </a:t>
            </a:r>
            <a:r>
              <a:rPr lang="en-US" sz="2400" dirty="0"/>
              <a:t>/</a:t>
            </a:r>
          </a:p>
        </p:txBody>
      </p:sp>
    </p:spTree>
    <p:extLst>
      <p:ext uri="{BB962C8B-B14F-4D97-AF65-F5344CB8AC3E}">
        <p14:creationId xmlns:p14="http://schemas.microsoft.com/office/powerpoint/2010/main" val="3132091321"/>
      </p:ext>
    </p:extLst>
  </p:cSld>
  <p:clrMapOvr>
    <a:masterClrMapping/>
  </p:clrMapOvr>
</p:sld>
</file>

<file path=ppt/theme/theme1.xml><?xml version="1.0" encoding="utf-8"?>
<a:theme xmlns:a="http://schemas.openxmlformats.org/drawingml/2006/main" name="Contemporary Portrait">
  <a:themeElements>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Contemporary Portrai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4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43" charset="0"/>
          </a:defRPr>
        </a:defPPr>
      </a:lstStyle>
    </a:lnDef>
  </a:objectDefaults>
  <a:extraClrSchemeLst>
    <a:extraClrScheme>
      <a:clrScheme name="Contemporary Portrait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Contemporary Portrai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temporary Portrait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Contemporary Portrait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Contemporary Portrait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Contemporary Portrait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2570</TotalTime>
  <Words>917</Words>
  <Application>Microsoft Office PowerPoint</Application>
  <PresentationFormat>On-screen Show (4:3)</PresentationFormat>
  <Paragraphs>121</Paragraphs>
  <Slides>34</Slides>
  <Notes>12</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8" baseType="lpstr">
      <vt:lpstr>ＭＳ Ｐゴシック</vt:lpstr>
      <vt:lpstr>Arial</vt:lpstr>
      <vt:lpstr>Arial Black</vt:lpstr>
      <vt:lpstr>Calibri</vt:lpstr>
      <vt:lpstr>Comic Sans MS</vt:lpstr>
      <vt:lpstr>Comic Sans MS Bold</vt:lpstr>
      <vt:lpstr>Garamond</vt:lpstr>
      <vt:lpstr>Monotype Sorts</vt:lpstr>
      <vt:lpstr>Tahoma</vt:lpstr>
      <vt:lpstr>Times New Roman</vt:lpstr>
      <vt:lpstr>Wingdings</vt:lpstr>
      <vt:lpstr>Contemporary Portrait</vt:lpstr>
      <vt:lpstr>Stream</vt:lpstr>
      <vt:lpstr>Document</vt:lpstr>
      <vt:lpstr>Science Starter:</vt:lpstr>
      <vt:lpstr>Agenda:</vt:lpstr>
      <vt:lpstr>Let’s finish where we left off on currents …</vt:lpstr>
      <vt:lpstr>PowerPoint Presentation</vt:lpstr>
      <vt:lpstr>PowerPoint Presentation</vt:lpstr>
      <vt:lpstr>These weather phenomena's have to do with how the pacific ocean behaves</vt:lpstr>
      <vt:lpstr>PowerPoint Presentation</vt:lpstr>
      <vt:lpstr>El Niño simplified…</vt:lpstr>
      <vt:lpstr>PowerPoint Presentation</vt:lpstr>
      <vt:lpstr>Causes:</vt:lpstr>
      <vt:lpstr>WEATHER EFFECTS Strange phenomenon  occur during an El Niño like...</vt:lpstr>
      <vt:lpstr> El Nino’s Damage Done- USA</vt:lpstr>
      <vt:lpstr>Peruvian anchovy populations declined (El Niño)</vt:lpstr>
      <vt:lpstr>Different regions experience El Nino differently</vt:lpstr>
      <vt:lpstr>How can we predict an El Niño or La Niña event?</vt:lpstr>
      <vt:lpstr>Need measurements  to make predictions</vt:lpstr>
      <vt:lpstr>NOAA drifting buoys</vt:lpstr>
      <vt:lpstr>Satellites</vt:lpstr>
      <vt:lpstr>There’s also a La Nina...</vt:lpstr>
      <vt:lpstr>Definitions:</vt:lpstr>
      <vt:lpstr>El Niño and La Niña simplified…</vt:lpstr>
      <vt:lpstr>PowerPoint Presentation</vt:lpstr>
      <vt:lpstr>Causes:</vt:lpstr>
      <vt:lpstr>PowerPoint Presentation</vt:lpstr>
      <vt:lpstr> La Nina’s Damage Done - USA</vt:lpstr>
      <vt:lpstr>Brush fires caused by drought in Texas (La Niña)</vt:lpstr>
      <vt:lpstr>Increased Tropical Storms (La Niña)</vt:lpstr>
      <vt:lpstr>Hurricane Floyd was HUGE!  (1999 - La Niña)</vt:lpstr>
      <vt:lpstr>Causing devastating floods in Australia (2010-2011 La Niña)</vt:lpstr>
      <vt:lpstr>PowerPoint Presentation</vt:lpstr>
      <vt:lpstr>Ocean Resources</vt:lpstr>
      <vt:lpstr>Ocean Resources</vt:lpstr>
      <vt:lpstr>Ocean Resources</vt:lpstr>
      <vt:lpstr>Videos (3 minutes each)</vt:lpstr>
    </vt:vector>
  </TitlesOfParts>
  <Company>Geoscience Exploration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No Slide Title</dc:title>
  <dc:creator>Genny Healy</dc:creator>
  <cp:lastModifiedBy>Stephanie Jacobs</cp:lastModifiedBy>
  <cp:revision>102</cp:revision>
  <cp:lastPrinted>2018-05-01T21:03:58Z</cp:lastPrinted>
  <dcterms:created xsi:type="dcterms:W3CDTF">2001-08-18T19:14:31Z</dcterms:created>
  <dcterms:modified xsi:type="dcterms:W3CDTF">2019-05-07T02:14:39Z</dcterms:modified>
</cp:coreProperties>
</file>