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02A6A3-6D82-4E72-9A09-1176AC960BC8}">
  <a:tblStyle styleId="{6502A6A3-6D82-4E72-9A09-1176AC960BC8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F5E6"/>
          </a:solidFill>
        </a:fill>
      </a:tcStyle>
    </a:wholeTbl>
    <a:band1H>
      <a:tcTxStyle/>
      <a:tcStyle>
        <a:tcBdr/>
        <a:fill>
          <a:solidFill>
            <a:srgbClr val="DCE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CE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1"/>
    <p:restoredTop sz="94656"/>
  </p:normalViewPr>
  <p:slideViewPr>
    <p:cSldViewPr snapToGrid="0">
      <p:cViewPr varScale="1">
        <p:scale>
          <a:sx n="107" d="100"/>
          <a:sy n="107" d="100"/>
        </p:scale>
        <p:origin x="177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B1024-CD51-0A47-B885-BA559ACD59C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765CB-50FC-864A-94C5-99EE8EC7D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36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484b18e81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484b18e81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484b18e815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484b18e815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4959a2e8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4959a2e82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4959a2e82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4959a2e82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4959a2e82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4959a2e82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4959a2e82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4959a2e82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49615cb3cf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g49615cb3cf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49615cb3c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g49615cb3c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2"/>
          <p:cNvGrpSpPr/>
          <p:nvPr/>
        </p:nvGrpSpPr>
        <p:grpSpPr>
          <a:xfrm>
            <a:off x="-644959" y="0"/>
            <a:ext cx="10458653" cy="7117071"/>
            <a:chOff x="-644959" y="0"/>
            <a:chExt cx="10458653" cy="7117071"/>
          </a:xfrm>
        </p:grpSpPr>
        <p:grpSp>
          <p:nvGrpSpPr>
            <p:cNvPr id="55" name="Google Shape;55;p2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6" name="Google Shape;56;p2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57" name="Google Shape;57;p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58" name="Google Shape;58;p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59" name="Google Shape;59;p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60" name="Google Shape;60;p2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61" name="Google Shape;61;p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63" name="Google Shape;63;p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64" name="Google Shape;64;p2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65" name="Google Shape;65;p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66" name="Google Shape;66;p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67" name="Google Shape;67;p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68" name="Google Shape;68;p2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71" name="Google Shape;71;p2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/>
              <a:ahLst/>
              <a:cxnLst/>
              <a:rect l="l" t="t" r="r" b="b"/>
              <a:pathLst>
                <a:path w="9144000" h="1175655" extrusionOk="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/>
              <a:ahLst/>
              <a:cxnLst/>
              <a:rect l="l" t="t" r="r" b="b"/>
              <a:pathLst>
                <a:path w="9144000" h="890650" extrusionOk="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/>
              <a:ahLst/>
              <a:cxnLst/>
              <a:rect l="l" t="t" r="r" b="b"/>
              <a:pathLst>
                <a:path w="3004457" h="1211283" extrusionOk="0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/>
              <a:ahLst/>
              <a:cxnLst/>
              <a:rect l="l" t="t" r="r" b="b"/>
              <a:pathLst>
                <a:path w="9144000" h="1478478" extrusionOk="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/>
              <a:ahLst/>
              <a:cxnLst/>
              <a:rect l="l" t="t" r="r" b="b"/>
              <a:pathLst>
                <a:path w="6982691" h="1719942" extrusionOk="0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/>
              <a:ahLst/>
              <a:cxnLst/>
              <a:rect l="l" t="t" r="r" b="b"/>
              <a:pathLst>
                <a:path w="1261499" h="1388236" extrusionOk="0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/>
              <a:ahLst/>
              <a:cxnLst/>
              <a:rect l="l" t="t" r="r" b="b"/>
              <a:pathLst>
                <a:path w="1243407" h="1388236" extrusionOk="0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/>
              <a:ahLst/>
              <a:cxnLst/>
              <a:rect l="l" t="t" r="r" b="b"/>
              <a:pathLst>
                <a:path w="1241871" h="1388822" extrusionOk="0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93" name="Google Shape;93;p2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" name="Google Shape;95;p2"/>
          <p:cNvSpPr txBox="1"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"/>
          <p:cNvSpPr txBox="1"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360"/>
              </a:spcBef>
              <a:spcAft>
                <a:spcPts val="0"/>
              </a:spcAft>
              <a:buSzPts val="1368"/>
              <a:buNone/>
              <a:defRPr sz="1800">
                <a:solidFill>
                  <a:srgbClr val="424242"/>
                </a:solidFill>
              </a:defRPr>
            </a:lvl1pPr>
            <a:lvl2pPr lvl="1" algn="ctr">
              <a:spcBef>
                <a:spcPts val="440"/>
              </a:spcBef>
              <a:spcAft>
                <a:spcPts val="0"/>
              </a:spcAft>
              <a:buSzPts val="1672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15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368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SzPts val="1216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"/>
          <p:cNvSpPr txBox="1">
            <a:spLocks noGrp="1"/>
          </p:cNvSpPr>
          <p:nvPr>
            <p:ph type="dt" idx="10"/>
          </p:nvPr>
        </p:nvSpPr>
        <p:spPr>
          <a:xfrm>
            <a:off x="4738744" y="1516828"/>
            <a:ext cx="2133600" cy="750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" name="Google Shape;99;p2"/>
          <p:cNvSpPr txBox="1">
            <a:spLocks noGrp="1"/>
          </p:cNvSpPr>
          <p:nvPr>
            <p:ph type="ftr" idx="11"/>
          </p:nvPr>
        </p:nvSpPr>
        <p:spPr>
          <a:xfrm>
            <a:off x="5303520" y="5719966"/>
            <a:ext cx="28315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"/>
          <p:cNvSpPr txBox="1">
            <a:spLocks noGrp="1"/>
          </p:cNvSpPr>
          <p:nvPr>
            <p:ph type="sldNum" idx="12"/>
          </p:nvPr>
        </p:nvSpPr>
        <p:spPr>
          <a:xfrm>
            <a:off x="4649096" y="5719966"/>
            <a:ext cx="6436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"/>
          <p:cNvSpPr txBox="1"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15468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1pPr>
            <a:lvl2pPr marL="914400" lvl="1" indent="-315468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2pPr>
            <a:lvl3pPr marL="1371600" lvl="2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3pPr>
            <a:lvl4pPr marL="1828800" lvl="3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4pPr>
            <a:lvl5pPr marL="2286000" lvl="4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5pPr>
            <a:lvl6pPr marL="2743200" lvl="5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6pPr>
            <a:lvl7pPr marL="3200400" lvl="6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7pPr>
            <a:lvl8pPr marL="3657600" lvl="7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8pPr>
            <a:lvl9pPr marL="4114800" lvl="8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9pPr>
          </a:lstStyle>
          <a:p>
            <a:endParaRPr/>
          </a:p>
        </p:txBody>
      </p:sp>
      <p:sp>
        <p:nvSpPr>
          <p:cNvPr id="105" name="Google Shape;105;p3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"/>
          <p:cNvSpPr txBox="1"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52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368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4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5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5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19856" cy="349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15468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1pPr>
            <a:lvl2pPr marL="914400" lvl="1" indent="-315468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2pPr>
            <a:lvl3pPr marL="1371600" lvl="2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3pPr>
            <a:lvl4pPr marL="1828800" lvl="3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4pPr>
            <a:lvl5pPr marL="2286000" lvl="4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5pPr>
            <a:lvl6pPr marL="2743200" lvl="5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6pPr>
            <a:lvl7pPr marL="3200400" lvl="6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7pPr>
            <a:lvl8pPr marL="3657600" lvl="7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8pPr>
            <a:lvl9pPr marL="4114800" lvl="8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9pPr>
          </a:lstStyle>
          <a:p>
            <a:endParaRPr/>
          </a:p>
        </p:txBody>
      </p:sp>
      <p:sp>
        <p:nvSpPr>
          <p:cNvPr id="120" name="Google Shape;120;p5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19856" cy="349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15468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1pPr>
            <a:lvl2pPr marL="914400" lvl="1" indent="-315468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2pPr>
            <a:lvl3pPr marL="1371600" lvl="2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3pPr>
            <a:lvl4pPr marL="1828800" lvl="3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4pPr>
            <a:lvl5pPr marL="2286000" lvl="4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5pPr>
            <a:lvl6pPr marL="2743200" lvl="5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6pPr>
            <a:lvl7pPr marL="3200400" lvl="6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7pPr>
            <a:lvl8pPr marL="3657600" lvl="7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8pPr>
            <a:lvl9pPr marL="4114800" lvl="8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6"/>
          <p:cNvSpPr txBox="1"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824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52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368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6"/>
          <p:cNvSpPr txBox="1">
            <a:spLocks noGrp="1"/>
          </p:cNvSpPr>
          <p:nvPr>
            <p:ph type="body" idx="2"/>
          </p:nvPr>
        </p:nvSpPr>
        <p:spPr>
          <a:xfrm>
            <a:off x="1041721" y="2974694"/>
            <a:ext cx="3419856" cy="28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4424" algn="l">
              <a:spcBef>
                <a:spcPts val="480"/>
              </a:spcBef>
              <a:spcAft>
                <a:spcPts val="0"/>
              </a:spcAft>
              <a:buSzPts val="1824"/>
              <a:buChar char="○"/>
              <a:defRPr sz="2400"/>
            </a:lvl1pPr>
            <a:lvl2pPr marL="914400" lvl="1" indent="-325119" algn="l">
              <a:spcBef>
                <a:spcPts val="400"/>
              </a:spcBef>
              <a:spcAft>
                <a:spcPts val="0"/>
              </a:spcAft>
              <a:buSzPts val="1520"/>
              <a:buChar char="○"/>
              <a:defRPr sz="2000"/>
            </a:lvl2pPr>
            <a:lvl3pPr marL="1371600" lvl="2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 sz="1800"/>
            </a:lvl3pPr>
            <a:lvl4pPr marL="1828800" lvl="3" indent="-305816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4pPr>
            <a:lvl5pPr marL="2286000" lvl="4" indent="-305816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5pPr>
            <a:lvl6pPr marL="2743200" lvl="5" indent="-305816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6pPr>
            <a:lvl7pPr marL="3200400" lvl="6" indent="-305816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7pPr>
            <a:lvl8pPr marL="3657600" lvl="7" indent="-305815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8pPr>
            <a:lvl9pPr marL="4114800" lvl="8" indent="-305815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9pPr>
          </a:lstStyle>
          <a:p>
            <a:endParaRPr/>
          </a:p>
        </p:txBody>
      </p:sp>
      <p:sp>
        <p:nvSpPr>
          <p:cNvPr id="125" name="Google Shape;125;p6"/>
          <p:cNvSpPr txBox="1">
            <a:spLocks noGrp="1"/>
          </p:cNvSpPr>
          <p:nvPr>
            <p:ph type="body" idx="3"/>
          </p:nvPr>
        </p:nvSpPr>
        <p:spPr>
          <a:xfrm>
            <a:off x="5011837" y="2316010"/>
            <a:ext cx="30557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824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52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368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 b="1"/>
            </a:lvl9pPr>
          </a:lstStyle>
          <a:p>
            <a:endParaRPr/>
          </a:p>
        </p:txBody>
      </p:sp>
      <p:sp>
        <p:nvSpPr>
          <p:cNvPr id="126" name="Google Shape;126;p6"/>
          <p:cNvSpPr txBox="1">
            <a:spLocks noGrp="1"/>
          </p:cNvSpPr>
          <p:nvPr>
            <p:ph type="body" idx="4"/>
          </p:nvPr>
        </p:nvSpPr>
        <p:spPr>
          <a:xfrm>
            <a:off x="4645152" y="2974694"/>
            <a:ext cx="3419856" cy="28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4424" algn="l">
              <a:spcBef>
                <a:spcPts val="480"/>
              </a:spcBef>
              <a:spcAft>
                <a:spcPts val="0"/>
              </a:spcAft>
              <a:buSzPts val="1824"/>
              <a:buChar char="○"/>
              <a:defRPr sz="2400"/>
            </a:lvl1pPr>
            <a:lvl2pPr marL="914400" lvl="1" indent="-325119" algn="l">
              <a:spcBef>
                <a:spcPts val="400"/>
              </a:spcBef>
              <a:spcAft>
                <a:spcPts val="0"/>
              </a:spcAft>
              <a:buSzPts val="1520"/>
              <a:buChar char="○"/>
              <a:defRPr sz="2000"/>
            </a:lvl2pPr>
            <a:lvl3pPr marL="1371600" lvl="2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 sz="1800"/>
            </a:lvl3pPr>
            <a:lvl4pPr marL="1828800" lvl="3" indent="-305816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4pPr>
            <a:lvl5pPr marL="2286000" lvl="4" indent="-305816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5pPr>
            <a:lvl6pPr marL="2743200" lvl="5" indent="-305816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6pPr>
            <a:lvl7pPr marL="3200400" lvl="6" indent="-305816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7pPr>
            <a:lvl8pPr marL="3657600" lvl="7" indent="-305815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8pPr>
            <a:lvl9pPr marL="4114800" lvl="8" indent="-305815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9pPr>
          </a:lstStyle>
          <a:p>
            <a:endParaRPr/>
          </a:p>
        </p:txBody>
      </p:sp>
      <p:sp>
        <p:nvSpPr>
          <p:cNvPr id="127" name="Google Shape;127;p6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6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6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7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7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8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8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9"/>
          <p:cNvGrpSpPr/>
          <p:nvPr/>
        </p:nvGrpSpPr>
        <p:grpSpPr>
          <a:xfrm>
            <a:off x="-644959" y="0"/>
            <a:ext cx="10458653" cy="7117071"/>
            <a:chOff x="-644959" y="0"/>
            <a:chExt cx="10458653" cy="7117071"/>
          </a:xfrm>
        </p:grpSpPr>
        <p:grpSp>
          <p:nvGrpSpPr>
            <p:cNvPr id="141" name="Google Shape;141;p9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2" name="Google Shape;142;p9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43" name="Google Shape;143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44" name="Google Shape;144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45" name="Google Shape;145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146" name="Google Shape;146;p9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47" name="Google Shape;147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48" name="Google Shape;148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49" name="Google Shape;149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150" name="Google Shape;150;p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51" name="Google Shape;151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52" name="Google Shape;152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53" name="Google Shape;153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154" name="Google Shape;154;p9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55" name="Google Shape;155;p9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56" name="Google Shape;156;p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157" name="Google Shape;157;p9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/>
              <a:ahLst/>
              <a:cxnLst/>
              <a:rect l="l" t="t" r="r" b="b"/>
              <a:pathLst>
                <a:path w="9144000" h="1175655" extrusionOk="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/>
              <a:ahLst/>
              <a:cxnLst/>
              <a:rect l="l" t="t" r="r" b="b"/>
              <a:pathLst>
                <a:path w="9144000" h="890650" extrusionOk="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/>
              <a:ahLst/>
              <a:cxnLst/>
              <a:rect l="l" t="t" r="r" b="b"/>
              <a:pathLst>
                <a:path w="3004457" h="1211283" extrusionOk="0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/>
              <a:ahLst/>
              <a:cxnLst/>
              <a:rect l="l" t="t" r="r" b="b"/>
              <a:pathLst>
                <a:path w="9144000" h="1478478" extrusionOk="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/>
              <a:ahLst/>
              <a:cxnLst/>
              <a:rect l="l" t="t" r="r" b="b"/>
              <a:pathLst>
                <a:path w="6982691" h="1719942" extrusionOk="0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2" name="Google Shape;162;p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3" name="Google Shape;163;p9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4" name="Google Shape;164;p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5" name="Google Shape;165;p9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6" name="Google Shape;166;p9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7" name="Google Shape;167;p9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/>
              <a:ahLst/>
              <a:cxnLst/>
              <a:rect l="l" t="t" r="r" b="b"/>
              <a:pathLst>
                <a:path w="1261499" h="1388236" extrusionOk="0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8" name="Google Shape;168;p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9" name="Google Shape;169;p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1" name="Google Shape;171;p9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" name="Google Shape;172;p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4" name="Google Shape;174;p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/>
              <a:ahLst/>
              <a:cxnLst/>
              <a:rect l="l" t="t" r="r" b="b"/>
              <a:pathLst>
                <a:path w="1243407" h="1388236" extrusionOk="0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8" name="Google Shape;178;p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/>
              <a:ahLst/>
              <a:cxnLst/>
              <a:rect l="l" t="t" r="r" b="b"/>
              <a:pathLst>
                <a:path w="1241871" h="1388822" extrusionOk="0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79" name="Google Shape;179;p9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1" name="Google Shape;181;p9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9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3" name="Google Shape;183;p9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4" name="Google Shape;184;p9"/>
          <p:cNvSpPr txBox="1">
            <a:spLocks noGrp="1"/>
          </p:cNvSpPr>
          <p:nvPr>
            <p:ph type="body" idx="1"/>
          </p:nvPr>
        </p:nvSpPr>
        <p:spPr>
          <a:xfrm>
            <a:off x="1145894" y="856527"/>
            <a:ext cx="3090440" cy="5150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4424" algn="l">
              <a:spcBef>
                <a:spcPts val="480"/>
              </a:spcBef>
              <a:spcAft>
                <a:spcPts val="0"/>
              </a:spcAft>
              <a:buSzPts val="1824"/>
              <a:buChar char="○"/>
              <a:defRPr sz="2400"/>
            </a:lvl1pPr>
            <a:lvl2pPr marL="914400" lvl="1" indent="-334772" algn="l">
              <a:spcBef>
                <a:spcPts val="440"/>
              </a:spcBef>
              <a:spcAft>
                <a:spcPts val="0"/>
              </a:spcAft>
              <a:buSzPts val="1672"/>
              <a:buChar char="○"/>
              <a:defRPr sz="2200"/>
            </a:lvl2pPr>
            <a:lvl3pPr marL="1371600" lvl="2" indent="-325119" algn="l">
              <a:spcBef>
                <a:spcPts val="400"/>
              </a:spcBef>
              <a:spcAft>
                <a:spcPts val="0"/>
              </a:spcAft>
              <a:buSzPts val="1520"/>
              <a:buChar char="○"/>
              <a:defRPr sz="2000"/>
            </a:lvl3pPr>
            <a:lvl4pPr marL="1828800" lvl="3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 sz="1800"/>
            </a:lvl4pPr>
            <a:lvl5pPr marL="2286000" lvl="4" indent="-305816" algn="l">
              <a:spcBef>
                <a:spcPts val="320"/>
              </a:spcBef>
              <a:spcAft>
                <a:spcPts val="0"/>
              </a:spcAft>
              <a:buSzPts val="1216"/>
              <a:buChar char="○"/>
              <a:defRPr sz="1600"/>
            </a:lvl5pPr>
            <a:lvl6pPr marL="2743200" lvl="5" indent="-325120" algn="l">
              <a:spcBef>
                <a:spcPts val="400"/>
              </a:spcBef>
              <a:spcAft>
                <a:spcPts val="0"/>
              </a:spcAft>
              <a:buSzPts val="1520"/>
              <a:buChar char="○"/>
              <a:defRPr sz="2000"/>
            </a:lvl6pPr>
            <a:lvl7pPr marL="3200400" lvl="6" indent="-325120" algn="l">
              <a:spcBef>
                <a:spcPts val="400"/>
              </a:spcBef>
              <a:spcAft>
                <a:spcPts val="0"/>
              </a:spcAft>
              <a:buSzPts val="1520"/>
              <a:buChar char="○"/>
              <a:defRPr sz="2000"/>
            </a:lvl7pPr>
            <a:lvl8pPr marL="3657600" lvl="7" indent="-325120" algn="l">
              <a:spcBef>
                <a:spcPts val="400"/>
              </a:spcBef>
              <a:spcAft>
                <a:spcPts val="0"/>
              </a:spcAft>
              <a:buSzPts val="1520"/>
              <a:buChar char="○"/>
              <a:defRPr sz="2000"/>
            </a:lvl8pPr>
            <a:lvl9pPr marL="4114800" lvl="8" indent="-325120" algn="l">
              <a:spcBef>
                <a:spcPts val="400"/>
              </a:spcBef>
              <a:spcAft>
                <a:spcPts val="0"/>
              </a:spcAft>
              <a:buSzPts val="1520"/>
              <a:buChar char="○"/>
              <a:defRPr sz="2000"/>
            </a:lvl9pPr>
          </a:lstStyle>
          <a:p>
            <a:endParaRPr/>
          </a:p>
        </p:txBody>
      </p:sp>
      <p:sp>
        <p:nvSpPr>
          <p:cNvPr id="185" name="Google Shape;185;p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9"/>
          <p:cNvSpPr txBox="1">
            <a:spLocks noGrp="1"/>
          </p:cNvSpPr>
          <p:nvPr>
            <p:ph type="ftr" idx="11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9"/>
          <p:cNvSpPr txBox="1"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entury Gothic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9"/>
          <p:cNvSpPr txBox="1">
            <a:spLocks noGrp="1"/>
          </p:cNvSpPr>
          <p:nvPr>
            <p:ph type="body" idx="2"/>
          </p:nvPr>
        </p:nvSpPr>
        <p:spPr>
          <a:xfrm>
            <a:off x="4736592" y="4136994"/>
            <a:ext cx="3298784" cy="1517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>
                <a:solidFill>
                  <a:srgbClr val="424242"/>
                </a:solidFill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912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76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10"/>
          <p:cNvGrpSpPr/>
          <p:nvPr/>
        </p:nvGrpSpPr>
        <p:grpSpPr>
          <a:xfrm>
            <a:off x="-644959" y="0"/>
            <a:ext cx="10458653" cy="7117071"/>
            <a:chOff x="-644959" y="0"/>
            <a:chExt cx="10458653" cy="7117071"/>
          </a:xfrm>
        </p:grpSpPr>
        <p:grpSp>
          <p:nvGrpSpPr>
            <p:cNvPr id="191" name="Google Shape;191;p10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2" name="Google Shape;192;p10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93" name="Google Shape;193;p1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94" name="Google Shape;194;p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95" name="Google Shape;195;p1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196" name="Google Shape;196;p10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97" name="Google Shape;197;p1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98" name="Google Shape;198;p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99" name="Google Shape;199;p1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200" name="Google Shape;200;p10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201" name="Google Shape;201;p1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202" name="Google Shape;202;p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203" name="Google Shape;203;p1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204" name="Google Shape;204;p10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05" name="Google Shape;205;p10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06" name="Google Shape;206;p10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207" name="Google Shape;207;p10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/>
              <a:ahLst/>
              <a:cxnLst/>
              <a:rect l="l" t="t" r="r" b="b"/>
              <a:pathLst>
                <a:path w="9144000" h="1175655" extrusionOk="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/>
              <a:ahLst/>
              <a:cxnLst/>
              <a:rect l="l" t="t" r="r" b="b"/>
              <a:pathLst>
                <a:path w="9144000" h="890650" extrusionOk="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/>
              <a:ahLst/>
              <a:cxnLst/>
              <a:rect l="l" t="t" r="r" b="b"/>
              <a:pathLst>
                <a:path w="3004457" h="1211283" extrusionOk="0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/>
              <a:ahLst/>
              <a:cxnLst/>
              <a:rect l="l" t="t" r="r" b="b"/>
              <a:pathLst>
                <a:path w="9144000" h="1478478" extrusionOk="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/>
              <a:ahLst/>
              <a:cxnLst/>
              <a:rect l="l" t="t" r="r" b="b"/>
              <a:pathLst>
                <a:path w="6982691" h="1719942" extrusionOk="0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2" name="Google Shape;212;p1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3" name="Google Shape;213;p1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4" name="Google Shape;214;p10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6" name="Google Shape;216;p10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/>
              <a:ahLst/>
              <a:cxnLst/>
              <a:rect l="l" t="t" r="r" b="b"/>
              <a:pathLst>
                <a:path w="1261499" h="1388236" extrusionOk="0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8" name="Google Shape;218;p10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0" name="Google Shape;220;p1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1" name="Google Shape;221;p10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2" name="Google Shape;222;p10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3" name="Google Shape;223;p10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10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5" name="Google Shape;225;p1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6" name="Google Shape;226;p10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7" name="Google Shape;227;p10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/>
              <a:ahLst/>
              <a:cxnLst/>
              <a:rect l="l" t="t" r="r" b="b"/>
              <a:pathLst>
                <a:path w="1243407" h="1388236" extrusionOk="0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8" name="Google Shape;228;p1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/>
              <a:ahLst/>
              <a:cxnLst/>
              <a:rect l="l" t="t" r="r" b="b"/>
              <a:pathLst>
                <a:path w="1241871" h="1388822" extrusionOk="0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29" name="Google Shape;229;p10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1E1E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3" name="Google Shape;233;p10"/>
          <p:cNvSpPr txBox="1"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entury Gothic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10"/>
          <p:cNvSpPr>
            <a:spLocks noGrp="1"/>
          </p:cNvSpPr>
          <p:nvPr>
            <p:ph type="pic" idx="2"/>
          </p:nvPr>
        </p:nvSpPr>
        <p:spPr>
          <a:xfrm>
            <a:off x="1005208" y="693795"/>
            <a:ext cx="3359623" cy="54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432"/>
              <a:buFont typeface="Noto Sans Symbols"/>
              <a:buNone/>
              <a:defRPr sz="3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128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35" name="Google Shape;235;p10"/>
          <p:cNvSpPr txBox="1">
            <a:spLocks noGrp="1"/>
          </p:cNvSpPr>
          <p:nvPr>
            <p:ph type="body" idx="1"/>
          </p:nvPr>
        </p:nvSpPr>
        <p:spPr>
          <a:xfrm>
            <a:off x="4734630" y="4133088"/>
            <a:ext cx="3300573" cy="151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>
                <a:solidFill>
                  <a:srgbClr val="424242"/>
                </a:solidFill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912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76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9pPr>
          </a:lstStyle>
          <a:p>
            <a:endParaRPr/>
          </a:p>
        </p:txBody>
      </p:sp>
      <p:sp>
        <p:nvSpPr>
          <p:cNvPr id="236" name="Google Shape;236;p10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10"/>
          <p:cNvSpPr txBox="1">
            <a:spLocks noGrp="1"/>
          </p:cNvSpPr>
          <p:nvPr>
            <p:ph type="ftr" idx="11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10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1"/>
          <p:cNvSpPr txBox="1">
            <a:spLocks noGrp="1"/>
          </p:cNvSpPr>
          <p:nvPr>
            <p:ph type="body" idx="1"/>
          </p:nvPr>
        </p:nvSpPr>
        <p:spPr>
          <a:xfrm rot="5400000">
            <a:off x="2677662" y="689482"/>
            <a:ext cx="3508977" cy="6777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15468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1pPr>
            <a:lvl2pPr marL="914400" lvl="1" indent="-315468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2pPr>
            <a:lvl3pPr marL="1371600" lvl="2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3pPr>
            <a:lvl4pPr marL="1828800" lvl="3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4pPr>
            <a:lvl5pPr marL="2286000" lvl="4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5pPr>
            <a:lvl6pPr marL="2743200" lvl="5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6pPr>
            <a:lvl7pPr marL="3200400" lvl="6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7pPr>
            <a:lvl8pPr marL="3657600" lvl="7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8pPr>
            <a:lvl9pPr marL="4114800" lvl="8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9pPr>
          </a:lstStyle>
          <a:p>
            <a:endParaRPr/>
          </a:p>
        </p:txBody>
      </p:sp>
      <p:sp>
        <p:nvSpPr>
          <p:cNvPr id="242" name="Google Shape;242;p11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11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11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"/>
          <p:cNvSpPr txBox="1">
            <a:spLocks noGrp="1"/>
          </p:cNvSpPr>
          <p:nvPr>
            <p:ph type="title"/>
          </p:nvPr>
        </p:nvSpPr>
        <p:spPr>
          <a:xfrm rot="5400000">
            <a:off x="4981455" y="2678093"/>
            <a:ext cx="4780344" cy="148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12"/>
          <p:cNvSpPr txBox="1">
            <a:spLocks noGrp="1"/>
          </p:cNvSpPr>
          <p:nvPr>
            <p:ph type="body" idx="1"/>
          </p:nvPr>
        </p:nvSpPr>
        <p:spPr>
          <a:xfrm rot="5400000">
            <a:off x="1374976" y="708467"/>
            <a:ext cx="4780344" cy="5423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15468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1pPr>
            <a:lvl2pPr marL="914400" lvl="1" indent="-315468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2pPr>
            <a:lvl3pPr marL="1371600" lvl="2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3pPr>
            <a:lvl4pPr marL="1828800" lvl="3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4pPr>
            <a:lvl5pPr marL="2286000" lvl="4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5pPr>
            <a:lvl6pPr marL="2743200" lvl="5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6pPr>
            <a:lvl7pPr marL="3200400" lvl="6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7pPr>
            <a:lvl8pPr marL="3657600" lvl="7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8pPr>
            <a:lvl9pPr marL="4114800" lvl="8" indent="-315467" algn="l">
              <a:spcBef>
                <a:spcPts val="360"/>
              </a:spcBef>
              <a:spcAft>
                <a:spcPts val="0"/>
              </a:spcAft>
              <a:buSzPts val="1368"/>
              <a:buChar char="○"/>
              <a:defRPr/>
            </a:lvl9pPr>
          </a:lstStyle>
          <a:p>
            <a:endParaRPr/>
          </a:p>
        </p:txBody>
      </p:sp>
      <p:sp>
        <p:nvSpPr>
          <p:cNvPr id="248" name="Google Shape;248;p12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12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12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1F15E"/>
            </a:gs>
            <a:gs pos="62000">
              <a:srgbClr val="90BA3F"/>
            </a:gs>
            <a:gs pos="100000">
              <a:srgbClr val="7FA03E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567355" y="0"/>
            <a:ext cx="10458653" cy="7117071"/>
            <a:chOff x="-644959" y="0"/>
            <a:chExt cx="10458653" cy="7117071"/>
          </a:xfrm>
        </p:grpSpPr>
        <p:grpSp>
          <p:nvGrpSpPr>
            <p:cNvPr id="7" name="Google Shape;7;p1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oogle Shape;8;p1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9" name="Google Shape;9;p1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0" name="Google Shape;10;p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1" name="Google Shape;11;p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12" name="Google Shape;12;p1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3" name="Google Shape;13;p1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4" name="Google Shape;14;p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5" name="Google Shape;15;p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16" name="Google Shape;16;p1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7" name="Google Shape;17;p1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8" name="Google Shape;18;p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9" name="Google Shape;19;p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20" name="Google Shape;20;p1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2" name="Google Shape;22;p1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23" name="Google Shape;23;p1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/>
              <a:ahLst/>
              <a:cxnLst/>
              <a:rect l="l" t="t" r="r" b="b"/>
              <a:pathLst>
                <a:path w="9144000" h="1175655" extrusionOk="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/>
              <a:ahLst/>
              <a:cxnLst/>
              <a:rect l="l" t="t" r="r" b="b"/>
              <a:pathLst>
                <a:path w="9144000" h="890650" extrusionOk="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/>
              <a:ahLst/>
              <a:cxnLst/>
              <a:rect l="l" t="t" r="r" b="b"/>
              <a:pathLst>
                <a:path w="3004457" h="1211283" extrusionOk="0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/>
              <a:ahLst/>
              <a:cxnLst/>
              <a:rect l="l" t="t" r="r" b="b"/>
              <a:pathLst>
                <a:path w="9144000" h="1478478" extrusionOk="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/>
              <a:ahLst/>
              <a:cxnLst/>
              <a:rect l="l" t="t" r="r" b="b"/>
              <a:pathLst>
                <a:path w="6982691" h="1719942" extrusionOk="0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" name="Google Shape;33;p1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/>
              <a:ahLst/>
              <a:cxnLst/>
              <a:rect l="l" t="t" r="r" b="b"/>
              <a:pathLst>
                <a:path w="1261499" h="1388236" extrusionOk="0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" name="Google Shape;34;p1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" name="Google Shape;35;p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" name="Google Shape;36;p1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" name="Google Shape;37;p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" name="Google Shape;40;p1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/>
              <a:ahLst/>
              <a:cxnLst/>
              <a:rect l="l" t="t" r="r" b="b"/>
              <a:pathLst>
                <a:path w="1243407" h="1388236" extrusionOk="0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/>
              <a:ahLst/>
              <a:cxnLst/>
              <a:rect l="l" t="t" r="r" b="b"/>
              <a:pathLst>
                <a:path w="1241871" h="1388822" extrusionOk="0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5" name="Google Shape;45;p1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" name="Google Shape;48;p1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"/>
          <p:cNvSpPr txBox="1"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4424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0" name="Google Shape;50;p1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1" name="Google Shape;51;p1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2" name="Google Shape;52;p1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science/earthsystem/landbiom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science/earthsystem/tropicalrainforest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science/earthsystem/taiga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science/earthsystem/tundra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science/earthsystem/savanna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science/earthsystem/desert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A5eeE93uEA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udyjams.scholastic.com/studyjams/jams/science/ecosystems/aquatic-ecosystems.ht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science/earthsystem/everglades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hyperlink" Target="https://www.youtube.com/watch?v=BeUPbGWg2KU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science/earthsystem/river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bslearningmedia.org/asset/lsps07_int_ecosyste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studyjams.scholastic.com/studyjams/jams/science/ecosystems/food-chains.htm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studyjams.scholastic.com/studyjams/jams/science/ecosystems/food-webs.htm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rainpop.com/science/ecologyandbehavior/foodchains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science/energy/energypyramid/preview.weml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studyjams.scholastic.com/studyjams/jams/science/animals/animal-adaptations.htm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studyjams.scholastic.com/studyjams/jams/science/ecosystems/symbiosis.htm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rainpop.com/science/ecologyandbehavior/symbiosis/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science/ecologyandbehavior/behavior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health/geneticsgrowthanddevelopment/heredity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udyjams.scholastic.com/studyjams/jams/science/human-body/heredity.htm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"/>
          <p:cNvSpPr txBox="1">
            <a:spLocks noGrp="1"/>
          </p:cNvSpPr>
          <p:nvPr>
            <p:ph type="ctrTitle"/>
          </p:nvPr>
        </p:nvSpPr>
        <p:spPr>
          <a:xfrm>
            <a:off x="4733365" y="2708475"/>
            <a:ext cx="3313355" cy="321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40"/>
              <a:buFont typeface="Century Gothic"/>
              <a:buNone/>
            </a:pPr>
            <a:br>
              <a:rPr lang="en-US" sz="3240"/>
            </a:br>
            <a:br>
              <a:rPr lang="en-US" sz="3240"/>
            </a:br>
            <a:br>
              <a:rPr lang="en-US" sz="3240"/>
            </a:br>
            <a:br>
              <a:rPr lang="en-US" sz="3240"/>
            </a:br>
            <a:r>
              <a:rPr lang="en-US" sz="3240"/>
              <a:t>Ecosystems</a:t>
            </a:r>
            <a:br>
              <a:rPr lang="en-US" sz="3240"/>
            </a:br>
            <a:br>
              <a:rPr lang="en-US" sz="3240"/>
            </a:br>
            <a:br>
              <a:rPr lang="en-US" sz="3240"/>
            </a:br>
            <a:br>
              <a:rPr lang="en-US" sz="3240"/>
            </a:br>
            <a:br>
              <a:rPr lang="en-US" sz="3240"/>
            </a:br>
            <a:endParaRPr sz="3240"/>
          </a:p>
        </p:txBody>
      </p:sp>
      <p:sp>
        <p:nvSpPr>
          <p:cNvPr id="256" name="Google Shape;256;p13"/>
          <p:cNvSpPr txBox="1">
            <a:spLocks noGrp="1"/>
          </p:cNvSpPr>
          <p:nvPr>
            <p:ph type="subTitle" idx="1"/>
          </p:nvPr>
        </p:nvSpPr>
        <p:spPr>
          <a:xfrm>
            <a:off x="4733365" y="5575300"/>
            <a:ext cx="105335" cy="106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42"/>
              <a:buNone/>
            </a:pPr>
            <a:endParaRPr sz="450"/>
          </a:p>
        </p:txBody>
      </p:sp>
      <p:pic>
        <p:nvPicPr>
          <p:cNvPr id="257" name="Google Shape;257;p13" descr="200235995-0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6019" y="3607558"/>
            <a:ext cx="2217543" cy="2217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Setting Up Your Journal</a:t>
            </a:r>
            <a:endParaRPr/>
          </a:p>
        </p:txBody>
      </p:sp>
      <p:sp>
        <p:nvSpPr>
          <p:cNvPr id="263" name="Google Shape;263;p14"/>
          <p:cNvSpPr txBox="1"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Title page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‘Ecosystems’ should be written on the page and you should include illustrations.</a:t>
            </a:r>
            <a:endParaRPr/>
          </a:p>
          <a:p>
            <a:pPr marL="640080" lvl="1" indent="-168148" algn="l" rtl="0">
              <a:spcBef>
                <a:spcPts val="440"/>
              </a:spcBef>
              <a:spcAft>
                <a:spcPts val="0"/>
              </a:spcAft>
              <a:buSzPts val="1672"/>
              <a:buNone/>
            </a:pPr>
            <a:endParaRPr/>
          </a:p>
          <a:p>
            <a:pPr marL="640080" lvl="1" indent="-168148" algn="l" rtl="0">
              <a:spcBef>
                <a:spcPts val="440"/>
              </a:spcBef>
              <a:spcAft>
                <a:spcPts val="0"/>
              </a:spcAft>
              <a:buSzPts val="1672"/>
              <a:buNone/>
            </a:pPr>
            <a:endParaRPr/>
          </a:p>
        </p:txBody>
      </p:sp>
      <p:pic>
        <p:nvPicPr>
          <p:cNvPr id="264" name="Google Shape;264;p14" descr="AA0274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784" y="3962618"/>
            <a:ext cx="1410716" cy="1903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4" descr="j0182676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3300" y="3962618"/>
            <a:ext cx="2590473" cy="1726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4" descr="j026286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59296" y="3557848"/>
            <a:ext cx="1508938" cy="2274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 txBox="1">
            <a:spLocks noGrp="1"/>
          </p:cNvSpPr>
          <p:nvPr>
            <p:ph type="title"/>
          </p:nvPr>
        </p:nvSpPr>
        <p:spPr>
          <a:xfrm>
            <a:off x="771785" y="846757"/>
            <a:ext cx="45719" cy="1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endParaRPr sz="3600"/>
          </a:p>
        </p:txBody>
      </p:sp>
      <p:sp>
        <p:nvSpPr>
          <p:cNvPr id="272" name="Google Shape;272;p15"/>
          <p:cNvSpPr txBox="1">
            <a:spLocks noGrp="1"/>
          </p:cNvSpPr>
          <p:nvPr>
            <p:ph type="body" idx="1"/>
          </p:nvPr>
        </p:nvSpPr>
        <p:spPr>
          <a:xfrm>
            <a:off x="1043492" y="1549400"/>
            <a:ext cx="6777317" cy="4786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Table of Contents – page 3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Page 4 – Essential Questions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Pages 5-7 - Vocabulary</a:t>
            </a:r>
            <a:endParaRPr/>
          </a:p>
          <a:p>
            <a:pPr marL="68580" lvl="0" indent="0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Essential Questions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In what ways are environmental systems connected?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How do changing environmental systems affect organisms, including people?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How does the location on Earth impact the characteristics of an ecosystem?</a:t>
            </a:r>
            <a:endParaRPr/>
          </a:p>
          <a:p>
            <a:pPr marL="640080" lvl="1" indent="-168148" algn="l" rtl="0">
              <a:spcBef>
                <a:spcPts val="440"/>
              </a:spcBef>
              <a:spcAft>
                <a:spcPts val="0"/>
              </a:spcAft>
              <a:buSzPts val="1672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6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22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br>
              <a:rPr lang="en-US" sz="3600"/>
            </a:br>
            <a:br>
              <a:rPr lang="en-US" sz="3600"/>
            </a:br>
            <a:r>
              <a:rPr lang="en-US" sz="3600"/>
              <a:t>Vocabulary</a:t>
            </a:r>
            <a:endParaRPr sz="3600"/>
          </a:p>
        </p:txBody>
      </p:sp>
      <p:sp>
        <p:nvSpPr>
          <p:cNvPr id="278" name="Google Shape;278;p16"/>
          <p:cNvSpPr txBox="1">
            <a:spLocks noGrp="1"/>
          </p:cNvSpPr>
          <p:nvPr>
            <p:ph type="body" idx="1"/>
          </p:nvPr>
        </p:nvSpPr>
        <p:spPr>
          <a:xfrm>
            <a:off x="1043492" y="1257114"/>
            <a:ext cx="6777317" cy="4575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Ecosystem: all the populations of living and nonliving things in an environment and the interaction among them</a:t>
            </a:r>
            <a:endParaRPr/>
          </a:p>
          <a:p>
            <a:pPr marL="68580" lvl="0" indent="0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Biome: a large scale ecosystem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Biomes Worksheet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Read and highlight information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Glue into journal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Add to Table of Contents</a:t>
            </a:r>
            <a:endParaRPr/>
          </a:p>
          <a:p>
            <a:pPr marL="640080" lvl="0" indent="0" algn="l" rtl="0">
              <a:spcBef>
                <a:spcPts val="440"/>
              </a:spcBef>
              <a:spcAft>
                <a:spcPts val="0"/>
              </a:spcAft>
              <a:buNone/>
            </a:pPr>
            <a:endParaRPr/>
          </a:p>
          <a:p>
            <a:pPr marL="342900" lvl="0" indent="-303276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 Land Biomes Brain Pop</a:t>
            </a:r>
            <a:endParaRPr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None/>
            </a:pPr>
            <a:endParaRPr/>
          </a:p>
          <a:p>
            <a:pPr marL="365760" lvl="1" indent="0" algn="l" rtl="0">
              <a:spcBef>
                <a:spcPts val="440"/>
              </a:spcBef>
              <a:spcAft>
                <a:spcPts val="0"/>
              </a:spcAft>
              <a:buSzPts val="1672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7"/>
          <p:cNvSpPr txBox="1">
            <a:spLocks noGrp="1"/>
          </p:cNvSpPr>
          <p:nvPr>
            <p:ph type="title"/>
          </p:nvPr>
        </p:nvSpPr>
        <p:spPr>
          <a:xfrm>
            <a:off x="608640" y="605264"/>
            <a:ext cx="7024800" cy="114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Rainforest Biome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7"/>
          <p:cNvSpPr txBox="1">
            <a:spLocks noGrp="1"/>
          </p:cNvSpPr>
          <p:nvPr>
            <p:ph type="body" idx="1"/>
          </p:nvPr>
        </p:nvSpPr>
        <p:spPr>
          <a:xfrm>
            <a:off x="608651" y="1304875"/>
            <a:ext cx="7963800" cy="386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Make up about 7% of Earth’s surface, yet contain more than 50% of all plant and animal species on the planet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Warm and wet year-round, never below about 75 degrees </a:t>
            </a:r>
            <a:r>
              <a:rPr lang="en-US" sz="1600" dirty="0" err="1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fahrenheit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78 inches to 354 inches of rain annually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Three major layers: 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600" b="1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Canopy</a:t>
            </a: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	Top layer, where the thick leaves and tall trees form an “umbrella” over the forest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600" b="1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Understory</a:t>
            </a: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Shorter trees, bushes, and ferns, and the animals that live there.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600" b="1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Forest </a:t>
            </a:r>
            <a:r>
              <a:rPr lang="en-US" sz="1600" b="1" dirty="0" err="1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floor</a:t>
            </a:r>
            <a:r>
              <a:rPr lang="en-US" sz="1600" dirty="0" err="1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:Very</a:t>
            </a: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little sunlight reaches the forest floor. Bugs, insects, and snakes make this place their home.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Rainforest video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2628" y="5174575"/>
            <a:ext cx="3981621" cy="1470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8"/>
          <p:cNvSpPr txBox="1">
            <a:spLocks noGrp="1"/>
          </p:cNvSpPr>
          <p:nvPr>
            <p:ph type="title"/>
          </p:nvPr>
        </p:nvSpPr>
        <p:spPr>
          <a:xfrm>
            <a:off x="1130465" y="413189"/>
            <a:ext cx="7024800" cy="114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Rainforest Biome examples</a:t>
            </a:r>
            <a:endParaRPr/>
          </a:p>
        </p:txBody>
      </p:sp>
      <p:sp>
        <p:nvSpPr>
          <p:cNvPr id="291" name="Google Shape;291;p18"/>
          <p:cNvSpPr txBox="1"/>
          <p:nvPr/>
        </p:nvSpPr>
        <p:spPr>
          <a:xfrm>
            <a:off x="5416825" y="3714800"/>
            <a:ext cx="2208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Forest Floor Layer</a:t>
            </a:r>
            <a:endParaRPr sz="1800" b="1"/>
          </a:p>
        </p:txBody>
      </p:sp>
      <p:sp>
        <p:nvSpPr>
          <p:cNvPr id="292" name="Google Shape;292;p18"/>
          <p:cNvSpPr/>
          <p:nvPr/>
        </p:nvSpPr>
        <p:spPr>
          <a:xfrm>
            <a:off x="7720575" y="3820550"/>
            <a:ext cx="434700" cy="434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8"/>
          <p:cNvSpPr txBox="1"/>
          <p:nvPr/>
        </p:nvSpPr>
        <p:spPr>
          <a:xfrm>
            <a:off x="908850" y="3105900"/>
            <a:ext cx="2770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Understory Layer</a:t>
            </a:r>
            <a:endParaRPr sz="1800" b="1"/>
          </a:p>
        </p:txBody>
      </p:sp>
      <p:sp>
        <p:nvSpPr>
          <p:cNvPr id="294" name="Google Shape;294;p18"/>
          <p:cNvSpPr/>
          <p:nvPr/>
        </p:nvSpPr>
        <p:spPr>
          <a:xfrm rot="2372228">
            <a:off x="3767949" y="3105860"/>
            <a:ext cx="434511" cy="43451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8"/>
          <p:cNvSpPr/>
          <p:nvPr/>
        </p:nvSpPr>
        <p:spPr>
          <a:xfrm rot="-5400000">
            <a:off x="4338699" y="1767496"/>
            <a:ext cx="434400" cy="434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8"/>
          <p:cNvSpPr txBox="1"/>
          <p:nvPr/>
        </p:nvSpPr>
        <p:spPr>
          <a:xfrm>
            <a:off x="2324300" y="1767500"/>
            <a:ext cx="17673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Canopy Layer</a:t>
            </a:r>
            <a:endParaRPr sz="1800" b="1"/>
          </a:p>
        </p:txBody>
      </p:sp>
      <p:pic>
        <p:nvPicPr>
          <p:cNvPr id="297" name="Google Shape;2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998" y="3628975"/>
            <a:ext cx="4382213" cy="19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200" y="1556200"/>
            <a:ext cx="3602075" cy="187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7611" y="4407650"/>
            <a:ext cx="4353989" cy="1904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"/>
          <p:cNvSpPr txBox="1">
            <a:spLocks noGrp="1"/>
          </p:cNvSpPr>
          <p:nvPr>
            <p:ph type="title"/>
          </p:nvPr>
        </p:nvSpPr>
        <p:spPr>
          <a:xfrm>
            <a:off x="977100" y="1015279"/>
            <a:ext cx="71898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3600"/>
              <a:t>Deciduous (Temperate) Forest</a:t>
            </a:r>
            <a:endParaRPr sz="3600"/>
          </a:p>
        </p:txBody>
      </p:sp>
      <p:sp>
        <p:nvSpPr>
          <p:cNvPr id="305" name="Google Shape;305;p19"/>
          <p:cNvSpPr txBox="1">
            <a:spLocks noGrp="1"/>
          </p:cNvSpPr>
          <p:nvPr>
            <p:ph type="body" idx="1"/>
          </p:nvPr>
        </p:nvSpPr>
        <p:spPr>
          <a:xfrm>
            <a:off x="977092" y="1147884"/>
            <a:ext cx="6777300" cy="47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718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87"/>
              <a:buNone/>
            </a:pPr>
            <a:endParaRPr sz="2220"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Deciduous (Temperate) Forest</a:t>
            </a:r>
            <a:endParaRPr/>
          </a:p>
          <a:p>
            <a:pPr marL="640080" lvl="1" indent="-274320" algn="l" rtl="0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SzPts val="1547"/>
              <a:buChar char="○"/>
            </a:pPr>
            <a:r>
              <a:rPr lang="en-US" sz="2035"/>
              <a:t>Average temperatures and average amount of rainfall</a:t>
            </a:r>
            <a:endParaRPr/>
          </a:p>
          <a:p>
            <a:pPr marL="640080" lvl="1" indent="-274320" algn="l" rtl="0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SzPts val="1547"/>
              <a:buChar char="○"/>
            </a:pPr>
            <a:r>
              <a:rPr lang="en-US" sz="2035"/>
              <a:t>Exists on every continent, except Antarctica and Africa</a:t>
            </a:r>
            <a:endParaRPr/>
          </a:p>
          <a:p>
            <a:pPr marL="640080" lvl="1" indent="-274320" algn="l" rtl="0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SzPts val="1547"/>
              <a:buChar char="○"/>
            </a:pPr>
            <a:r>
              <a:rPr lang="en-US" sz="2035"/>
              <a:t>Trees shed their leaves each year</a:t>
            </a:r>
            <a:endParaRPr/>
          </a:p>
          <a:p>
            <a:pPr marL="640080" lvl="1" indent="-274320" algn="l" rtl="0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SzPts val="1547"/>
              <a:buChar char="○"/>
            </a:pPr>
            <a:r>
              <a:rPr lang="en-US" sz="2035"/>
              <a:t>Multiple seasons occur due to the amount of sunlight</a:t>
            </a:r>
            <a:endParaRPr/>
          </a:p>
          <a:p>
            <a:pPr marL="640080" lvl="1" indent="-274320" algn="l" rtl="0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SzPts val="1547"/>
              <a:buChar char="○"/>
            </a:pPr>
            <a:r>
              <a:rPr lang="en-US" sz="2035"/>
              <a:t>Several layers of plants can be found here</a:t>
            </a:r>
            <a:endParaRPr/>
          </a:p>
          <a:p>
            <a:pPr marL="640080" lvl="1" indent="-274320" algn="l" rtl="0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SzPts val="1547"/>
              <a:buChar char="○"/>
            </a:pPr>
            <a:r>
              <a:rPr lang="en-US" sz="2035"/>
              <a:t>Tall trees (which create a canopy) let light reach the bottom where bushes and smaller trees grow (unlike in the rainforest)</a:t>
            </a:r>
            <a:endParaRPr/>
          </a:p>
          <a:p>
            <a:pPr marL="914400" lvl="2" indent="-22860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ts val="1406"/>
              <a:buChar char="○"/>
            </a:pPr>
            <a:r>
              <a:rPr lang="en-US" sz="1850"/>
              <a:t>These plants provide a variety of habitats for animal life</a:t>
            </a:r>
            <a:endParaRPr sz="1850"/>
          </a:p>
          <a:p>
            <a:pPr marL="6858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  <a:p>
            <a:pPr marL="342900" lvl="0" indent="-167182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  <a:p>
            <a:pPr marL="342900" lvl="0" indent="-167182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  <a:p>
            <a:pPr marL="342900" lvl="0" indent="-167182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  <a:p>
            <a:pPr marL="342900" lvl="0" indent="-167182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  <a:p>
            <a:pPr marL="342900" lvl="0" indent="-167182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0"/>
          <p:cNvSpPr txBox="1">
            <a:spLocks noGrp="1"/>
          </p:cNvSpPr>
          <p:nvPr>
            <p:ph type="title"/>
          </p:nvPr>
        </p:nvSpPr>
        <p:spPr>
          <a:xfrm>
            <a:off x="1043490" y="443739"/>
            <a:ext cx="7024800" cy="114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Taiga Biome (boreal forest)</a:t>
            </a:r>
            <a:endParaRPr/>
          </a:p>
        </p:txBody>
      </p:sp>
      <p:sp>
        <p:nvSpPr>
          <p:cNvPr id="311" name="Google Shape;311;p20"/>
          <p:cNvSpPr txBox="1">
            <a:spLocks noGrp="1"/>
          </p:cNvSpPr>
          <p:nvPr>
            <p:ph type="body" idx="1"/>
          </p:nvPr>
        </p:nvSpPr>
        <p:spPr>
          <a:xfrm>
            <a:off x="1043500" y="1674450"/>
            <a:ext cx="6777300" cy="3885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 dirty="0"/>
              <a:t>- One of the 3 forest biomes, and has the largest total land area.</a:t>
            </a:r>
            <a:endParaRPr sz="180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 dirty="0"/>
              <a:t>- Coniferous, evergreen trees have thin needles that have adapted to collect rain</a:t>
            </a:r>
            <a:endParaRPr sz="180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 dirty="0"/>
              <a:t>- Total rain is only between 12 to 30 inches a year</a:t>
            </a:r>
            <a:endParaRPr sz="180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 dirty="0"/>
              <a:t>- 6 month winters that can average -60 degrees </a:t>
            </a:r>
            <a:r>
              <a:rPr lang="en-US" sz="1800" dirty="0" err="1"/>
              <a:t>fahrenheit</a:t>
            </a:r>
            <a:endParaRPr sz="180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 dirty="0"/>
              <a:t>-Short, hot summers; because it’s so far north, the sun      hits it directly</a:t>
            </a:r>
            <a:endParaRPr sz="180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 dirty="0"/>
              <a:t>- Animals have adapted with thick fur to survive the winters. - Other animals will hibernate or migrate to stay safe.</a:t>
            </a:r>
            <a:endParaRPr sz="180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 dirty="0"/>
              <a:t>- Has many </a:t>
            </a:r>
            <a:r>
              <a:rPr lang="en-US" sz="1800" i="1" dirty="0"/>
              <a:t>bogs-</a:t>
            </a:r>
            <a:r>
              <a:rPr lang="en-US" sz="1800" dirty="0"/>
              <a:t> swampy pools of water and dead plants that have collected over time.</a:t>
            </a:r>
            <a:endParaRPr sz="180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400" dirty="0"/>
          </a:p>
          <a:p>
            <a:pPr marL="342900" lvl="0" indent="-310896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Taiga Biome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1"/>
          <p:cNvSpPr txBox="1">
            <a:spLocks noGrp="1"/>
          </p:cNvSpPr>
          <p:nvPr>
            <p:ph type="title"/>
          </p:nvPr>
        </p:nvSpPr>
        <p:spPr>
          <a:xfrm>
            <a:off x="1130465" y="413189"/>
            <a:ext cx="7024800" cy="114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Taiga Biome examples</a:t>
            </a:r>
            <a:endParaRPr/>
          </a:p>
        </p:txBody>
      </p:sp>
      <p:pic>
        <p:nvPicPr>
          <p:cNvPr id="317" name="Google Shape;3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7250" y="4301450"/>
            <a:ext cx="5006749" cy="222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725" y="3791600"/>
            <a:ext cx="3817376" cy="267215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1"/>
          <p:cNvSpPr txBox="1"/>
          <p:nvPr/>
        </p:nvSpPr>
        <p:spPr>
          <a:xfrm>
            <a:off x="4572000" y="3609050"/>
            <a:ext cx="2770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Taiga biome in winter</a:t>
            </a:r>
            <a:endParaRPr sz="1800" b="1"/>
          </a:p>
        </p:txBody>
      </p:sp>
      <p:sp>
        <p:nvSpPr>
          <p:cNvPr id="320" name="Google Shape;320;p21"/>
          <p:cNvSpPr/>
          <p:nvPr/>
        </p:nvSpPr>
        <p:spPr>
          <a:xfrm>
            <a:off x="7081725" y="3609050"/>
            <a:ext cx="434700" cy="434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1"/>
          <p:cNvSpPr txBox="1"/>
          <p:nvPr/>
        </p:nvSpPr>
        <p:spPr>
          <a:xfrm>
            <a:off x="908850" y="3105900"/>
            <a:ext cx="2770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Top-down view of bogs</a:t>
            </a:r>
            <a:endParaRPr sz="1800" b="1"/>
          </a:p>
        </p:txBody>
      </p:sp>
      <p:sp>
        <p:nvSpPr>
          <p:cNvPr id="322" name="Google Shape;322;p21"/>
          <p:cNvSpPr/>
          <p:nvPr/>
        </p:nvSpPr>
        <p:spPr>
          <a:xfrm rot="2372228">
            <a:off x="3767949" y="3105860"/>
            <a:ext cx="434511" cy="43451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3" name="Google Shape;32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4775" y="1556200"/>
            <a:ext cx="4067499" cy="2006651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1"/>
          <p:cNvSpPr/>
          <p:nvPr/>
        </p:nvSpPr>
        <p:spPr>
          <a:xfrm rot="-5400000">
            <a:off x="4338699" y="1767496"/>
            <a:ext cx="434400" cy="434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1"/>
          <p:cNvSpPr txBox="1"/>
          <p:nvPr/>
        </p:nvSpPr>
        <p:spPr>
          <a:xfrm>
            <a:off x="1276775" y="1767500"/>
            <a:ext cx="33822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Summertime in the Taiga</a:t>
            </a:r>
            <a:endParaRPr sz="18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2"/>
          <p:cNvSpPr txBox="1">
            <a:spLocks noGrp="1"/>
          </p:cNvSpPr>
          <p:nvPr>
            <p:ph type="title"/>
          </p:nvPr>
        </p:nvSpPr>
        <p:spPr>
          <a:xfrm>
            <a:off x="1059590" y="505864"/>
            <a:ext cx="7024800" cy="114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Tundra Biome</a:t>
            </a:r>
            <a:endParaRPr/>
          </a:p>
        </p:txBody>
      </p:sp>
      <p:sp>
        <p:nvSpPr>
          <p:cNvPr id="331" name="Google Shape;331;p22"/>
          <p:cNvSpPr txBox="1">
            <a:spLocks noGrp="1"/>
          </p:cNvSpPr>
          <p:nvPr>
            <p:ph type="body" idx="1"/>
          </p:nvPr>
        </p:nvSpPr>
        <p:spPr>
          <a:xfrm>
            <a:off x="1059601" y="1789425"/>
            <a:ext cx="7537800" cy="350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-Three types of Tundra: Arctic tundra, Antarctic tundra, and Alpine tundra. 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 Arctic tundra has many flat plains with no trees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spcBef>
                <a:spcPts val="360"/>
              </a:spcBef>
              <a:spcAft>
                <a:spcPts val="0"/>
              </a:spcAft>
              <a:buClr>
                <a:srgbClr val="343A41"/>
              </a:buClr>
              <a:buSzPts val="1600"/>
              <a:buFont typeface="Arial"/>
              <a:buChar char="○"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Formed from retreating glaciers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 Covered in ice and snow for seven to eight months of the year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 Winters can reach -90 degrees, Summer temperatures rarely hit 50 degrees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 Permafrost</a:t>
            </a: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layer beneath the surface layer always remains frozen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 In summer, the surface layer can melt, creating ponds and wet ground that will allow certain plants to grow.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 Arctic and Antarctic </a:t>
            </a:r>
            <a:r>
              <a:rPr lang="en-US" sz="1600" dirty="0" err="1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tundras</a:t>
            </a: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are cold deserts with less than 10 inches of rain annually. 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 Alpine </a:t>
            </a:r>
            <a:r>
              <a:rPr lang="en-US" sz="1600" dirty="0" err="1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tundras</a:t>
            </a: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exist on mountaintops all over the world.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spcBef>
                <a:spcPts val="360"/>
              </a:spcBef>
              <a:spcAft>
                <a:spcPts val="0"/>
              </a:spcAft>
              <a:buClr>
                <a:srgbClr val="343A41"/>
              </a:buClr>
              <a:buSzPts val="1600"/>
              <a:buFont typeface="Arial"/>
              <a:buChar char="○"/>
            </a:pPr>
            <a:r>
              <a:rPr lang="en-US" sz="1600" dirty="0">
                <a:solidFill>
                  <a:srgbClr val="343A4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High winds and heavy snowfall</a:t>
            </a:r>
            <a:endParaRPr sz="160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35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Tundra Biome</a:t>
            </a:r>
            <a:endParaRPr sz="1350" dirty="0">
              <a:solidFill>
                <a:srgbClr val="343A4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3"/>
          <p:cNvSpPr txBox="1">
            <a:spLocks noGrp="1"/>
          </p:cNvSpPr>
          <p:nvPr>
            <p:ph type="title"/>
          </p:nvPr>
        </p:nvSpPr>
        <p:spPr>
          <a:xfrm>
            <a:off x="1010615" y="285464"/>
            <a:ext cx="7024800" cy="114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Tundra Biome examples</a:t>
            </a:r>
            <a:endParaRPr/>
          </a:p>
        </p:txBody>
      </p:sp>
      <p:sp>
        <p:nvSpPr>
          <p:cNvPr id="337" name="Google Shape;337;p23"/>
          <p:cNvSpPr txBox="1"/>
          <p:nvPr/>
        </p:nvSpPr>
        <p:spPr>
          <a:xfrm>
            <a:off x="5264925" y="3752088"/>
            <a:ext cx="2770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Alpine biome</a:t>
            </a:r>
            <a:endParaRPr sz="1800" b="1"/>
          </a:p>
        </p:txBody>
      </p:sp>
      <p:sp>
        <p:nvSpPr>
          <p:cNvPr id="338" name="Google Shape;338;p23"/>
          <p:cNvSpPr/>
          <p:nvPr/>
        </p:nvSpPr>
        <p:spPr>
          <a:xfrm>
            <a:off x="7081725" y="3683675"/>
            <a:ext cx="434700" cy="434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3"/>
          <p:cNvSpPr txBox="1"/>
          <p:nvPr/>
        </p:nvSpPr>
        <p:spPr>
          <a:xfrm>
            <a:off x="646125" y="3105900"/>
            <a:ext cx="3033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Antarctic tundra with moss growing (Summer)</a:t>
            </a:r>
            <a:endParaRPr sz="1800" b="1"/>
          </a:p>
        </p:txBody>
      </p:sp>
      <p:sp>
        <p:nvSpPr>
          <p:cNvPr id="340" name="Google Shape;340;p23"/>
          <p:cNvSpPr/>
          <p:nvPr/>
        </p:nvSpPr>
        <p:spPr>
          <a:xfrm rot="2372228">
            <a:off x="3656124" y="3381385"/>
            <a:ext cx="434511" cy="43451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3"/>
          <p:cNvSpPr/>
          <p:nvPr/>
        </p:nvSpPr>
        <p:spPr>
          <a:xfrm rot="-5400000">
            <a:off x="4500486" y="1767496"/>
            <a:ext cx="434400" cy="434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3"/>
          <p:cNvSpPr txBox="1"/>
          <p:nvPr/>
        </p:nvSpPr>
        <p:spPr>
          <a:xfrm>
            <a:off x="1077975" y="1692950"/>
            <a:ext cx="33822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Arctic fox - coat turns white in the winters for camouflage</a:t>
            </a:r>
            <a:endParaRPr sz="1800" b="1"/>
          </a:p>
        </p:txBody>
      </p:sp>
      <p:pic>
        <p:nvPicPr>
          <p:cNvPr id="343" name="Google Shape;34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575" y="4366775"/>
            <a:ext cx="4267200" cy="256032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3"/>
          <p:cNvSpPr/>
          <p:nvPr/>
        </p:nvSpPr>
        <p:spPr>
          <a:xfrm>
            <a:off x="5081475" y="4193000"/>
            <a:ext cx="3640200" cy="1627500"/>
          </a:xfrm>
          <a:prstGeom prst="donut">
            <a:avLst>
              <a:gd name="adj" fmla="val 532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5" name="Google Shape;3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904500"/>
            <a:ext cx="4211775" cy="2409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5200" y="1428475"/>
            <a:ext cx="4032226" cy="218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4"/>
          <p:cNvSpPr txBox="1">
            <a:spLocks noGrp="1"/>
          </p:cNvSpPr>
          <p:nvPr>
            <p:ph type="title"/>
          </p:nvPr>
        </p:nvSpPr>
        <p:spPr>
          <a:xfrm rot="10800000" flipH="1">
            <a:off x="1043490" y="643324"/>
            <a:ext cx="7024744" cy="38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endParaRPr sz="3600"/>
          </a:p>
        </p:txBody>
      </p:sp>
      <p:sp>
        <p:nvSpPr>
          <p:cNvPr id="352" name="Google Shape;352;p24"/>
          <p:cNvSpPr txBox="1">
            <a:spLocks noGrp="1"/>
          </p:cNvSpPr>
          <p:nvPr>
            <p:ph type="body" idx="1"/>
          </p:nvPr>
        </p:nvSpPr>
        <p:spPr>
          <a:xfrm>
            <a:off x="1043492" y="1027664"/>
            <a:ext cx="6777317" cy="4804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Grasslands/Savanna Biome video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Grasslands, Savanna, Prairie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also known as Savanna(Africa) or Prairies(North America)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mainly have grasses growing and few trees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little rain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long slender leaves allow little water loss in plants</a:t>
            </a:r>
            <a:endParaRPr/>
          </a:p>
          <a:p>
            <a:pPr marL="640080" lvl="1" indent="-168148" algn="l" rtl="0">
              <a:spcBef>
                <a:spcPts val="440"/>
              </a:spcBef>
              <a:spcAft>
                <a:spcPts val="0"/>
              </a:spcAft>
              <a:buSzPts val="1672"/>
              <a:buNone/>
            </a:pP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Write down other info you found important from the video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5"/>
          <p:cNvSpPr txBox="1">
            <a:spLocks noGrp="1"/>
          </p:cNvSpPr>
          <p:nvPr>
            <p:ph type="title"/>
          </p:nvPr>
        </p:nvSpPr>
        <p:spPr>
          <a:xfrm rot="10800000" flipH="1">
            <a:off x="1043490" y="280422"/>
            <a:ext cx="7024744" cy="74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endParaRPr/>
          </a:p>
        </p:txBody>
      </p:sp>
      <p:sp>
        <p:nvSpPr>
          <p:cNvPr id="358" name="Google Shape;358;p25"/>
          <p:cNvSpPr txBox="1">
            <a:spLocks noGrp="1"/>
          </p:cNvSpPr>
          <p:nvPr>
            <p:ph type="body" idx="1"/>
          </p:nvPr>
        </p:nvSpPr>
        <p:spPr>
          <a:xfrm>
            <a:off x="1043492" y="1204172"/>
            <a:ext cx="6777317" cy="5146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Desert Biome video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Deserts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soil and air are dry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little rain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sun shines most of the time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temperature hot in day (summer) and can be  freezing at night (winter)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few plants: cactus and bushes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snakes, lizards, few mammals like rabbits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Write down other info you found important from the video</a:t>
            </a:r>
            <a:endParaRPr/>
          </a:p>
          <a:p>
            <a:pPr marL="365760" lvl="1" indent="0" algn="l" rtl="0">
              <a:spcBef>
                <a:spcPts val="440"/>
              </a:spcBef>
              <a:spcAft>
                <a:spcPts val="0"/>
              </a:spcAft>
              <a:buSzPts val="1672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6"/>
          <p:cNvSpPr txBox="1">
            <a:spLocks noGrp="1"/>
          </p:cNvSpPr>
          <p:nvPr>
            <p:ph type="title"/>
          </p:nvPr>
        </p:nvSpPr>
        <p:spPr>
          <a:xfrm rot="10800000" flipH="1">
            <a:off x="1043490" y="628556"/>
            <a:ext cx="7024744" cy="399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endParaRPr sz="3600"/>
          </a:p>
        </p:txBody>
      </p:sp>
      <p:sp>
        <p:nvSpPr>
          <p:cNvPr id="364" name="Google Shape;364;p26"/>
          <p:cNvSpPr txBox="1">
            <a:spLocks noGrp="1"/>
          </p:cNvSpPr>
          <p:nvPr>
            <p:ph type="body" idx="1"/>
          </p:nvPr>
        </p:nvSpPr>
        <p:spPr>
          <a:xfrm>
            <a:off x="1043492" y="1027664"/>
            <a:ext cx="6777317" cy="4804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Mr. Parr's Biome song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Terrestrial = land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Aquatic = water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4"/>
              </a:rPr>
              <a:t>Aquatic Ecosystems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Learn about the difference between a freshwater ecosystem and a saltwater ecosystem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7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Water Biomes</a:t>
            </a:r>
            <a:endParaRPr/>
          </a:p>
        </p:txBody>
      </p:sp>
      <p:sp>
        <p:nvSpPr>
          <p:cNvPr id="370" name="Google Shape;370;p27"/>
          <p:cNvSpPr txBox="1"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58496" algn="l" rtl="0">
              <a:spcBef>
                <a:spcPts val="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Water-based regions home to a unique group of living things.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  <p:pic>
        <p:nvPicPr>
          <p:cNvPr id="371" name="Google Shape;37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0" y="3720271"/>
            <a:ext cx="3657600" cy="2389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8"/>
          <p:cNvSpPr txBox="1">
            <a:spLocks noGrp="1"/>
          </p:cNvSpPr>
          <p:nvPr>
            <p:ph type="title"/>
          </p:nvPr>
        </p:nvSpPr>
        <p:spPr>
          <a:xfrm>
            <a:off x="1043490" y="651205"/>
            <a:ext cx="7024744" cy="94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Wetland</a:t>
            </a:r>
            <a:endParaRPr/>
          </a:p>
        </p:txBody>
      </p:sp>
      <p:sp>
        <p:nvSpPr>
          <p:cNvPr id="377" name="Google Shape;377;p28"/>
          <p:cNvSpPr txBox="1">
            <a:spLocks noGrp="1"/>
          </p:cNvSpPr>
          <p:nvPr>
            <p:ph type="body" idx="1"/>
          </p:nvPr>
        </p:nvSpPr>
        <p:spPr>
          <a:xfrm>
            <a:off x="651398" y="1595452"/>
            <a:ext cx="7947056" cy="478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Also known as swamp, marsh, or bog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Land covered with shallow water for all or part of the year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Water comes from rain, melted snow, underground spring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Marsh-grassy with reeds and cattails near river or lake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Bog- found in cool climate, spongy peat moss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Swamp- forested wetland full of trees and shrubs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Everglades Brainpop video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4"/>
              </a:rPr>
              <a:t>Bill Nye the Science Guy – Wetlands</a:t>
            </a:r>
            <a:r>
              <a:rPr lang="en-US"/>
              <a:t>           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  <p:pic>
        <p:nvPicPr>
          <p:cNvPr id="378" name="Google Shape;378;p28" descr="C:\Users\erin.plummer\AppData\Local\Microsoft\Windows\Temporary Internet Files\Content.IE5\M5YDDNNV\MP900403180[1]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0640" y="152401"/>
            <a:ext cx="2057400" cy="1371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8" descr="C:\Users\erin.plummer\AppData\Local\Microsoft\Windows\Temporary Internet Files\Content.IE5\0BESX6X3\MP910221067[1]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59448" y="5571504"/>
            <a:ext cx="1039006" cy="10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9"/>
          <p:cNvSpPr txBox="1">
            <a:spLocks noGrp="1"/>
          </p:cNvSpPr>
          <p:nvPr>
            <p:ph type="title"/>
          </p:nvPr>
        </p:nvSpPr>
        <p:spPr>
          <a:xfrm>
            <a:off x="1043490" y="586084"/>
            <a:ext cx="7024744" cy="81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River</a:t>
            </a:r>
            <a:endParaRPr/>
          </a:p>
        </p:txBody>
      </p:sp>
      <p:sp>
        <p:nvSpPr>
          <p:cNvPr id="385" name="Google Shape;385;p29"/>
          <p:cNvSpPr txBox="1">
            <a:spLocks noGrp="1"/>
          </p:cNvSpPr>
          <p:nvPr>
            <p:ph type="body" idx="1"/>
          </p:nvPr>
        </p:nvSpPr>
        <p:spPr>
          <a:xfrm>
            <a:off x="814248" y="1400090"/>
            <a:ext cx="7491077" cy="4818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 ribbon of water that weaves over land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Constantly moving and changing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Can carve canyons and form waterfalls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Water comes from melted snow, springs, rainwater, underground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Water flows downhill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Underwater plants anchor in the river bottom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Water level drops and rises depending on rain fall.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Rivers Brainpop video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  <p:pic>
        <p:nvPicPr>
          <p:cNvPr id="386" name="Google Shape;386;p29" descr="C:\Users\erin.plummer\AppData\Local\Microsoft\Windows\Temporary Internet Files\Content.IE5\31Y9N94U\MP900442668[1]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09160" y="5024800"/>
            <a:ext cx="2021864" cy="134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9" descr="C:\Users\erin.plummer\AppData\Local\Microsoft\Windows\Temporary Internet Files\Content.IE5\M5YDDNNV\MC900084058[1].w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968" y="212799"/>
            <a:ext cx="2945394" cy="1187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0"/>
          <p:cNvSpPr txBox="1">
            <a:spLocks noGrp="1"/>
          </p:cNvSpPr>
          <p:nvPr>
            <p:ph type="title"/>
          </p:nvPr>
        </p:nvSpPr>
        <p:spPr>
          <a:xfrm>
            <a:off x="1043490" y="553524"/>
            <a:ext cx="7024744" cy="94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Lake</a:t>
            </a:r>
            <a:endParaRPr/>
          </a:p>
        </p:txBody>
      </p:sp>
      <p:sp>
        <p:nvSpPr>
          <p:cNvPr id="393" name="Google Shape;393;p30"/>
          <p:cNvSpPr txBox="1">
            <a:spLocks noGrp="1"/>
          </p:cNvSpPr>
          <p:nvPr>
            <p:ph type="body" idx="1"/>
          </p:nvPr>
        </p:nvSpPr>
        <p:spPr>
          <a:xfrm>
            <a:off x="781678" y="1725693"/>
            <a:ext cx="7686497" cy="4558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58496" algn="l" rtl="0">
              <a:spcBef>
                <a:spcPts val="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 pool of freshwater that fills low spots in land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Form from mountain snow, natural springs, along rivers, or behind dams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Trees line the sides of the lake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Water lilies grow on top of the water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Tall grasses are on the water edge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  <p:pic>
        <p:nvPicPr>
          <p:cNvPr id="394" name="Google Shape;394;p30" descr="C:\Users\erin.plummer\AppData\Local\Microsoft\Windows\Temporary Internet Files\Content.IE5\0BESX6X3\MC900111374[1]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4630501"/>
            <a:ext cx="1838775" cy="1894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0" descr="C:\Users\erin.plummer\AppData\Local\Microsoft\Windows\Temporary Internet Files\Content.IE5\M5YDDNNV\MP900409227[1]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490" y="862275"/>
            <a:ext cx="2270160" cy="1514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0" descr="C:\Users\erin.plummer\AppData\Local\Microsoft\Windows\Temporary Internet Files\Content.IE5\M5YDDNNV\MC900057241[1].w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84863" y="862275"/>
            <a:ext cx="2421510" cy="1378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1"/>
          <p:cNvSpPr txBox="1">
            <a:spLocks noGrp="1"/>
          </p:cNvSpPr>
          <p:nvPr>
            <p:ph type="title"/>
          </p:nvPr>
        </p:nvSpPr>
        <p:spPr>
          <a:xfrm>
            <a:off x="1043490" y="520964"/>
            <a:ext cx="7024744" cy="976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Estuary</a:t>
            </a:r>
            <a:endParaRPr/>
          </a:p>
        </p:txBody>
      </p:sp>
      <p:sp>
        <p:nvSpPr>
          <p:cNvPr id="402" name="Google Shape;402;p31"/>
          <p:cNvSpPr txBox="1">
            <a:spLocks noGrp="1"/>
          </p:cNvSpPr>
          <p:nvPr>
            <p:ph type="body" idx="1"/>
          </p:nvPr>
        </p:nvSpPr>
        <p:spPr>
          <a:xfrm>
            <a:off x="749108" y="1725693"/>
            <a:ext cx="7653927" cy="4460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58496" algn="l" rtl="0">
              <a:spcBef>
                <a:spcPts val="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Where a river meets the ocean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Part wet part dry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Forms brackish water (fresh water and salty water mixed)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Found on edges of continents and islands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Experience high and low tides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Mud is full of nutrients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  <p:pic>
        <p:nvPicPr>
          <p:cNvPr id="403" name="Google Shape;403;p31" descr="C:\Users\erin.plummer\AppData\Local\Microsoft\Windows\Temporary Internet Files\Content.IE5\T2QK6D41\MP900262759[1]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3005" y="4572000"/>
            <a:ext cx="2778019" cy="1842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1" descr="C:\Users\erin.plummer\AppData\Local\Microsoft\Windows\Temporary Internet Files\Content.IE5\31Y9N94U\MC900052687[1].w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5784" y="962783"/>
            <a:ext cx="1822450" cy="106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1" descr="C:\Users\erin.plummer\AppData\Local\Microsoft\Windows\Temporary Internet Files\Content.IE5\M5YDDNNV\MP900255480[1]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08" y="523369"/>
            <a:ext cx="1817687" cy="1202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2"/>
          <p:cNvSpPr txBox="1">
            <a:spLocks noGrp="1"/>
          </p:cNvSpPr>
          <p:nvPr>
            <p:ph type="title"/>
          </p:nvPr>
        </p:nvSpPr>
        <p:spPr>
          <a:xfrm>
            <a:off x="1043490" y="651206"/>
            <a:ext cx="7024744" cy="846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Ocean</a:t>
            </a:r>
            <a:endParaRPr/>
          </a:p>
        </p:txBody>
      </p:sp>
      <p:sp>
        <p:nvSpPr>
          <p:cNvPr id="411" name="Google Shape;411;p32"/>
          <p:cNvSpPr txBox="1">
            <a:spLocks noGrp="1"/>
          </p:cNvSpPr>
          <p:nvPr>
            <p:ph type="body" idx="1"/>
          </p:nvPr>
        </p:nvSpPr>
        <p:spPr>
          <a:xfrm>
            <a:off x="749108" y="1758254"/>
            <a:ext cx="7621357" cy="4493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Covers 75% of earths surface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Very salty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Largest water biome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Waves move water and has high and low tide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Sea weed and algae grow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Deep water gets no light so few producers and cold temperatures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  <p:pic>
        <p:nvPicPr>
          <p:cNvPr id="412" name="Google Shape;412;p32" descr="C:\Users\erin.plummer\AppData\Local\Microsoft\Windows\Temporary Internet Files\Content.IE5\T2QK6D41\MP900431767[1]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58597" y="724884"/>
            <a:ext cx="2411868" cy="2066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2" descr="C:\Users\erin.plummer\AppData\Local\Microsoft\Windows\Temporary Internet Files\Content.IE5\T2QK6D41\MP900255540[1]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3411" y="4590993"/>
            <a:ext cx="2522389" cy="1660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2" descr="C:\Users\erin.plummer\AppData\Local\Microsoft\Windows\Temporary Internet Files\Content.IE5\31Y9N94U\MC900052740[1].w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77820" y="4796945"/>
            <a:ext cx="895349" cy="145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2" descr="C:\Users\erin.plummer\AppData\Local\Microsoft\Windows\Temporary Internet Files\Content.IE5\0BESX6X3\MP900262529[1]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9108" y="4796945"/>
            <a:ext cx="1009666" cy="1510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2" descr="C:\Users\erin.plummer\AppData\Local\Microsoft\Windows\Temporary Internet Files\Content.IE5\T2QK6D41\MC900057631[1].wmf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6800" y="432208"/>
            <a:ext cx="1484435" cy="1171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3"/>
          <p:cNvSpPr txBox="1">
            <a:spLocks noGrp="1"/>
          </p:cNvSpPr>
          <p:nvPr>
            <p:ph type="title"/>
          </p:nvPr>
        </p:nvSpPr>
        <p:spPr>
          <a:xfrm>
            <a:off x="1043490" y="748886"/>
            <a:ext cx="70248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Vocabulary</a:t>
            </a:r>
            <a:endParaRPr/>
          </a:p>
        </p:txBody>
      </p:sp>
      <p:sp>
        <p:nvSpPr>
          <p:cNvPr id="422" name="Google Shape;422;p33"/>
          <p:cNvSpPr txBox="1">
            <a:spLocks noGrp="1"/>
          </p:cNvSpPr>
          <p:nvPr>
            <p:ph type="body" idx="1"/>
          </p:nvPr>
        </p:nvSpPr>
        <p:spPr>
          <a:xfrm>
            <a:off x="1043492" y="1823374"/>
            <a:ext cx="6777300" cy="4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Organism: an individual plant, animal, or single-celled life form</a:t>
            </a:r>
            <a:endParaRPr/>
          </a:p>
          <a:p>
            <a:pPr marL="342900" lvl="0" indent="-167182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Individual:  a single organism in an environment</a:t>
            </a:r>
            <a:endParaRPr/>
          </a:p>
          <a:p>
            <a:pPr marL="342900" lvl="0" indent="-167182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Population:  individuals of the same kind living in the same environment</a:t>
            </a:r>
            <a:endParaRPr/>
          </a:p>
          <a:p>
            <a:pPr marL="342900" lvl="0" indent="-167182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Community:  all the populations of organisms living together</a:t>
            </a:r>
            <a:endParaRPr/>
          </a:p>
          <a:p>
            <a:pPr marL="342900" lvl="0" indent="-167182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4"/>
          <p:cNvSpPr txBox="1">
            <a:spLocks noGrp="1"/>
          </p:cNvSpPr>
          <p:nvPr>
            <p:ph type="title"/>
          </p:nvPr>
        </p:nvSpPr>
        <p:spPr>
          <a:xfrm>
            <a:off x="1043490" y="716325"/>
            <a:ext cx="7024800" cy="9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Vocabulary</a:t>
            </a:r>
            <a:endParaRPr/>
          </a:p>
        </p:txBody>
      </p:sp>
      <p:sp>
        <p:nvSpPr>
          <p:cNvPr id="428" name="Google Shape;428;p34"/>
          <p:cNvSpPr txBox="1">
            <a:spLocks noGrp="1"/>
          </p:cNvSpPr>
          <p:nvPr>
            <p:ph type="body" idx="1"/>
          </p:nvPr>
        </p:nvSpPr>
        <p:spPr>
          <a:xfrm>
            <a:off x="1043492" y="1921054"/>
            <a:ext cx="6777300" cy="39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Habitat:  a place in an ecosystem where a population lives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Niche:  the role each population has in a habitat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5"/>
          <p:cNvSpPr txBox="1">
            <a:spLocks noGrp="1"/>
          </p:cNvSpPr>
          <p:nvPr>
            <p:ph type="title"/>
          </p:nvPr>
        </p:nvSpPr>
        <p:spPr>
          <a:xfrm>
            <a:off x="1043490" y="748885"/>
            <a:ext cx="7024744" cy="879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Vocabulary</a:t>
            </a:r>
            <a:endParaRPr/>
          </a:p>
        </p:txBody>
      </p:sp>
      <p:sp>
        <p:nvSpPr>
          <p:cNvPr id="434" name="Google Shape;434;p35"/>
          <p:cNvSpPr txBox="1">
            <a:spLocks noGrp="1"/>
          </p:cNvSpPr>
          <p:nvPr>
            <p:ph type="body" idx="1"/>
          </p:nvPr>
        </p:nvSpPr>
        <p:spPr>
          <a:xfrm>
            <a:off x="1043490" y="1855934"/>
            <a:ext cx="6777319" cy="3976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Producers:  organisms that use sunlight to make the food they need from carbon dioxide and water 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Consumers:  all organisms in an ecosystem that eat to get the energy they need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Decomposers:  consumers that break down the tissues of dead organisms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6"/>
          <p:cNvSpPr txBox="1">
            <a:spLocks noGrp="1"/>
          </p:cNvSpPr>
          <p:nvPr>
            <p:ph type="title"/>
          </p:nvPr>
        </p:nvSpPr>
        <p:spPr>
          <a:xfrm>
            <a:off x="1043490" y="618646"/>
            <a:ext cx="7024744" cy="87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Biotic and Abiotic Factors</a:t>
            </a:r>
            <a:endParaRPr/>
          </a:p>
        </p:txBody>
      </p:sp>
      <p:sp>
        <p:nvSpPr>
          <p:cNvPr id="440" name="Google Shape;440;p36"/>
          <p:cNvSpPr txBox="1">
            <a:spLocks noGrp="1"/>
          </p:cNvSpPr>
          <p:nvPr>
            <p:ph type="body" idx="1"/>
          </p:nvPr>
        </p:nvSpPr>
        <p:spPr>
          <a:xfrm>
            <a:off x="1043492" y="1758254"/>
            <a:ext cx="6777317" cy="407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58496" algn="l" rtl="0">
              <a:spcBef>
                <a:spcPts val="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Abiotic:  a non-living organism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Biotic:  a living organism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‘A’ = not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‘Bio’ = living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http://www.pbslearningmedia.org/asset/lsps07_int_ecosystem/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7"/>
          <p:cNvSpPr txBox="1">
            <a:spLocks noGrp="1"/>
          </p:cNvSpPr>
          <p:nvPr>
            <p:ph type="title"/>
          </p:nvPr>
        </p:nvSpPr>
        <p:spPr>
          <a:xfrm>
            <a:off x="1043490" y="651205"/>
            <a:ext cx="7024744" cy="781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Venn Diagram</a:t>
            </a:r>
            <a:endParaRPr/>
          </a:p>
        </p:txBody>
      </p:sp>
      <p:grpSp>
        <p:nvGrpSpPr>
          <p:cNvPr id="446" name="Google Shape;446;p37"/>
          <p:cNvGrpSpPr/>
          <p:nvPr/>
        </p:nvGrpSpPr>
        <p:grpSpPr>
          <a:xfrm>
            <a:off x="888304" y="1678340"/>
            <a:ext cx="7342964" cy="4229853"/>
            <a:chOff x="139196" y="245690"/>
            <a:chExt cx="7342964" cy="4229853"/>
          </a:xfrm>
        </p:grpSpPr>
        <p:sp>
          <p:nvSpPr>
            <p:cNvPr id="447" name="Google Shape;447;p37"/>
            <p:cNvSpPr/>
            <p:nvPr/>
          </p:nvSpPr>
          <p:spPr>
            <a:xfrm>
              <a:off x="139196" y="245690"/>
              <a:ext cx="4229853" cy="4229853"/>
            </a:xfrm>
            <a:prstGeom prst="ellipse">
              <a:avLst/>
            </a:pr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7"/>
            <p:cNvSpPr txBox="1"/>
            <p:nvPr/>
          </p:nvSpPr>
          <p:spPr>
            <a:xfrm>
              <a:off x="729851" y="744481"/>
              <a:ext cx="2438834" cy="323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Abiotic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1260"/>
                </a:spcBef>
                <a:spcAft>
                  <a:spcPts val="0"/>
                </a:spcAft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60"/>
                </a:spcBef>
                <a:spcAft>
                  <a:spcPts val="0"/>
                </a:spcAft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60"/>
                </a:spcBef>
                <a:spcAft>
                  <a:spcPts val="0"/>
                </a:spcAft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60"/>
                </a:spcBef>
                <a:spcAft>
                  <a:spcPts val="0"/>
                </a:spcAft>
                <a:buNone/>
              </a:pPr>
              <a:endParaRPr sz="5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9" name="Google Shape;449;p37"/>
            <p:cNvSpPr/>
            <p:nvPr/>
          </p:nvSpPr>
          <p:spPr>
            <a:xfrm>
              <a:off x="3123170" y="245690"/>
              <a:ext cx="4358990" cy="4229853"/>
            </a:xfrm>
            <a:prstGeom prst="ellipse">
              <a:avLst/>
            </a:pr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7"/>
            <p:cNvSpPr txBox="1"/>
            <p:nvPr/>
          </p:nvSpPr>
          <p:spPr>
            <a:xfrm>
              <a:off x="4360181" y="744481"/>
              <a:ext cx="2513291" cy="323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Biotic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1260"/>
                </a:spcBef>
                <a:spcAft>
                  <a:spcPts val="0"/>
                </a:spcAft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60"/>
                </a:spcBef>
                <a:spcAft>
                  <a:spcPts val="0"/>
                </a:spcAft>
                <a:buNone/>
              </a:pPr>
              <a:endParaRPr sz="6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2170"/>
                </a:spcBef>
                <a:spcAft>
                  <a:spcPts val="0"/>
                </a:spcAft>
                <a:buNone/>
              </a:pPr>
              <a:endParaRPr sz="6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51" name="Google Shape;451;p37"/>
          <p:cNvSpPr txBox="1"/>
          <p:nvPr/>
        </p:nvSpPr>
        <p:spPr>
          <a:xfrm>
            <a:off x="4060719" y="2894573"/>
            <a:ext cx="82691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Desert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Tundra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Ocean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2" name="Google Shape;452;p37"/>
          <p:cNvSpPr txBox="1"/>
          <p:nvPr/>
        </p:nvSpPr>
        <p:spPr>
          <a:xfrm>
            <a:off x="1358495" y="2628745"/>
            <a:ext cx="2495496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-Water      -Glass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-Sand	   -Plastic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-Dirt          -Gold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-Oxygen   -Rocks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-Temperature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-Clouds    -Hair</a:t>
            </a:r>
            <a:endParaRPr sz="22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3" name="Google Shape;453;p37"/>
          <p:cNvSpPr txBox="1"/>
          <p:nvPr/>
        </p:nvSpPr>
        <p:spPr>
          <a:xfrm>
            <a:off x="5286317" y="2611007"/>
            <a:ext cx="2126340" cy="3108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</a:t>
            </a:r>
            <a:r>
              <a:rPr lang="en-US" sz="2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Whale    -Coral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-Mushroom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-Snail    -Paper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-Trees   -Steak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-Mold  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-Hair follicle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-Grapes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-Athlete’s Foot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-Salad    -Grass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"/>
          <p:cNvSpPr txBox="1">
            <a:spLocks noGrp="1"/>
          </p:cNvSpPr>
          <p:nvPr>
            <p:ph type="title"/>
          </p:nvPr>
        </p:nvSpPr>
        <p:spPr>
          <a:xfrm>
            <a:off x="1043490" y="575961"/>
            <a:ext cx="7024744" cy="797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Comprehending</a:t>
            </a:r>
            <a:endParaRPr/>
          </a:p>
        </p:txBody>
      </p:sp>
      <p:sp>
        <p:nvSpPr>
          <p:cNvPr id="459" name="Google Shape;459;p38"/>
          <p:cNvSpPr txBox="1">
            <a:spLocks noGrp="1"/>
          </p:cNvSpPr>
          <p:nvPr>
            <p:ph type="body" idx="1"/>
          </p:nvPr>
        </p:nvSpPr>
        <p:spPr>
          <a:xfrm>
            <a:off x="753080" y="1373446"/>
            <a:ext cx="7560318" cy="4814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20" algn="l" rtl="0">
              <a:spcBef>
                <a:spcPts val="0"/>
              </a:spcBef>
              <a:spcAft>
                <a:spcPts val="0"/>
              </a:spcAft>
              <a:buSzPts val="1368"/>
              <a:buChar char="○"/>
            </a:pPr>
            <a:r>
              <a:rPr lang="en-US" sz="1800"/>
              <a:t>1. If all of the </a:t>
            </a:r>
            <a:r>
              <a:rPr lang="en-US" sz="1800" b="1"/>
              <a:t>rocks</a:t>
            </a:r>
            <a:r>
              <a:rPr lang="en-US" sz="1800"/>
              <a:t> ( A ) are removed from a desert ecosystem, what would happen to the population of rock dwelling </a:t>
            </a:r>
            <a:r>
              <a:rPr lang="en-US" sz="1800" b="1"/>
              <a:t>lizards</a:t>
            </a:r>
            <a:r>
              <a:rPr lang="en-US" sz="1800"/>
              <a:t> ( B ) and  in turn the animals which eat them?</a:t>
            </a:r>
            <a:endParaRPr/>
          </a:p>
          <a:p>
            <a:pPr marL="342900" lvl="0" indent="-187452" algn="l" rtl="0">
              <a:spcBef>
                <a:spcPts val="360"/>
              </a:spcBef>
              <a:spcAft>
                <a:spcPts val="0"/>
              </a:spcAft>
              <a:buSzPts val="1368"/>
              <a:buNone/>
            </a:pPr>
            <a:endParaRPr sz="1800"/>
          </a:p>
          <a:p>
            <a:pPr marL="342900" lvl="0" indent="-187452" algn="l" rtl="0">
              <a:spcBef>
                <a:spcPts val="360"/>
              </a:spcBef>
              <a:spcAft>
                <a:spcPts val="0"/>
              </a:spcAft>
              <a:buSzPts val="1368"/>
              <a:buNone/>
            </a:pPr>
            <a:endParaRPr sz="1800"/>
          </a:p>
          <a:p>
            <a:pPr marL="342900" lvl="0" indent="-187452" algn="l" rtl="0">
              <a:spcBef>
                <a:spcPts val="360"/>
              </a:spcBef>
              <a:spcAft>
                <a:spcPts val="0"/>
              </a:spcAft>
              <a:buSzPts val="1368"/>
              <a:buNone/>
            </a:pPr>
            <a:endParaRPr sz="1800"/>
          </a:p>
          <a:p>
            <a:pPr marL="68580" lvl="0" indent="0" algn="l" rtl="0">
              <a:spcBef>
                <a:spcPts val="360"/>
              </a:spcBef>
              <a:spcAft>
                <a:spcPts val="0"/>
              </a:spcAft>
              <a:buSzPts val="1368"/>
              <a:buNone/>
            </a:pPr>
            <a:endParaRPr sz="1800"/>
          </a:p>
          <a:p>
            <a:pPr marL="342900" lvl="0" indent="-274320" algn="l" rtl="0">
              <a:spcBef>
                <a:spcPts val="360"/>
              </a:spcBef>
              <a:spcAft>
                <a:spcPts val="0"/>
              </a:spcAft>
              <a:buSzPts val="1368"/>
              <a:buChar char="○"/>
            </a:pPr>
            <a:r>
              <a:rPr lang="en-US" sz="1800"/>
              <a:t>2. A ten mile area of </a:t>
            </a:r>
            <a:r>
              <a:rPr lang="en-US" sz="1800" b="1"/>
              <a:t>trees </a:t>
            </a:r>
            <a:r>
              <a:rPr lang="en-US" sz="1800"/>
              <a:t>( B ) is removed from the tropical rainforest. How will this affect the amount of </a:t>
            </a:r>
            <a:r>
              <a:rPr lang="en-US" sz="1800" b="1"/>
              <a:t>water</a:t>
            </a:r>
            <a:r>
              <a:rPr lang="en-US" sz="1800"/>
              <a:t> ( A ) and the amount of </a:t>
            </a:r>
            <a:r>
              <a:rPr lang="en-US" sz="1800" b="1"/>
              <a:t>oxygen</a:t>
            </a:r>
            <a:r>
              <a:rPr lang="en-US" sz="1800"/>
              <a:t> ( A ) in the area?</a:t>
            </a:r>
            <a:endParaRPr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9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685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 sz="3600"/>
              <a:t>Producers</a:t>
            </a:r>
            <a:endParaRPr/>
          </a:p>
        </p:txBody>
      </p:sp>
      <p:sp>
        <p:nvSpPr>
          <p:cNvPr id="465" name="Google Shape;465;p39"/>
          <p:cNvSpPr txBox="1">
            <a:spLocks noGrp="1"/>
          </p:cNvSpPr>
          <p:nvPr>
            <p:ph type="body" idx="1"/>
          </p:nvPr>
        </p:nvSpPr>
        <p:spPr>
          <a:xfrm>
            <a:off x="1043492" y="1924378"/>
            <a:ext cx="6777317" cy="3908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 Producer is a living thing that makes its own food. 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Plants, grasses, shrubs, and trees are examples of producers. 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Other examples include algae and bacteria.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Plants use the energy in sunlight to make or produce their own food.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0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762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Consumers</a:t>
            </a:r>
            <a:endParaRPr/>
          </a:p>
        </p:txBody>
      </p:sp>
      <p:sp>
        <p:nvSpPr>
          <p:cNvPr id="471" name="Google Shape;471;p40"/>
          <p:cNvSpPr txBox="1">
            <a:spLocks noGrp="1"/>
          </p:cNvSpPr>
          <p:nvPr>
            <p:ph type="body" idx="1"/>
          </p:nvPr>
        </p:nvSpPr>
        <p:spPr>
          <a:xfrm>
            <a:off x="1043492" y="1962866"/>
            <a:ext cx="6777317" cy="3869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Animals and people can’t produce their own food.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 Consumer is a living thing that gets energy by eating other living things.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All animals are consumers.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1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608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 sz="3600"/>
              <a:t>Consumers Continued</a:t>
            </a:r>
            <a:endParaRPr sz="3600"/>
          </a:p>
        </p:txBody>
      </p:sp>
      <p:sp>
        <p:nvSpPr>
          <p:cNvPr id="477" name="Google Shape;477;p41"/>
          <p:cNvSpPr txBox="1">
            <a:spLocks noGrp="1"/>
          </p:cNvSpPr>
          <p:nvPr>
            <p:ph type="body" idx="1"/>
          </p:nvPr>
        </p:nvSpPr>
        <p:spPr>
          <a:xfrm>
            <a:off x="1043492" y="1635722"/>
            <a:ext cx="6777317" cy="4196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There are three types of consumers</a:t>
            </a:r>
            <a:endParaRPr/>
          </a:p>
          <a:p>
            <a:pPr marL="342900" lvl="0" indent="-158496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640080" lvl="1" indent="-27432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 b="1"/>
              <a:t>Herbivores</a:t>
            </a:r>
            <a:r>
              <a:rPr lang="en-US"/>
              <a:t>: consumers that eat only or mostly plants.</a:t>
            </a:r>
            <a:endParaRPr/>
          </a:p>
          <a:p>
            <a:pPr marL="9144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/>
              <a:t>Mice, rabbits, deer, and insects.</a:t>
            </a:r>
            <a:endParaRPr/>
          </a:p>
          <a:p>
            <a:pPr marL="640080" lvl="1" indent="-27432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 b="1"/>
              <a:t>Carnivores</a:t>
            </a:r>
            <a:r>
              <a:rPr lang="en-US"/>
              <a:t>: consumers that eat only or mostly animals.</a:t>
            </a:r>
            <a:endParaRPr/>
          </a:p>
          <a:p>
            <a:pPr marL="9144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/>
              <a:t>Sharks, walruses, cats, lions, foxes</a:t>
            </a:r>
            <a:endParaRPr/>
          </a:p>
          <a:p>
            <a:pPr marL="640080" lvl="1" indent="-27432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 b="1"/>
              <a:t>Omnivores</a:t>
            </a:r>
            <a:r>
              <a:rPr lang="en-US"/>
              <a:t>: consumers that eat both plants and animals.</a:t>
            </a:r>
            <a:endParaRPr/>
          </a:p>
          <a:p>
            <a:pPr marL="9144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/>
              <a:t>Pigs, bears, raccoons, and humans.</a:t>
            </a:r>
            <a:endParaRPr/>
          </a:p>
          <a:p>
            <a:pPr marL="342900" lvl="0" indent="-158496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2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723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Decomposers</a:t>
            </a:r>
            <a:endParaRPr/>
          </a:p>
        </p:txBody>
      </p:sp>
      <p:sp>
        <p:nvSpPr>
          <p:cNvPr id="483" name="Google Shape;483;p42"/>
          <p:cNvSpPr txBox="1">
            <a:spLocks noGrp="1"/>
          </p:cNvSpPr>
          <p:nvPr>
            <p:ph type="body" idx="1"/>
          </p:nvPr>
        </p:nvSpPr>
        <p:spPr>
          <a:xfrm>
            <a:off x="1043492" y="1924378"/>
            <a:ext cx="6777317" cy="3908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Living things give off waste material.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 decomposer is a living thing that gets energy by breaking down wastes and dead plants and animals.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Decomposers break the material down into simpler materials which become part of the soil that helps plants grow.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Examples: bacteria and fungi such as mushrooms.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3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 sz="3600"/>
              <a:t>The Flow of Energy in Ecosystems</a:t>
            </a:r>
            <a:endParaRPr/>
          </a:p>
        </p:txBody>
      </p:sp>
      <p:sp>
        <p:nvSpPr>
          <p:cNvPr id="489" name="Google Shape;489;p43"/>
          <p:cNvSpPr txBox="1"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http://studyjams.scholastic.com/studyjams/jams/science/ecosystems/food-chains.htm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4"/>
          <p:cNvSpPr txBox="1">
            <a:spLocks noGrp="1"/>
          </p:cNvSpPr>
          <p:nvPr>
            <p:ph type="title"/>
          </p:nvPr>
        </p:nvSpPr>
        <p:spPr>
          <a:xfrm>
            <a:off x="1043490" y="365633"/>
            <a:ext cx="7024744" cy="846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Food Chains</a:t>
            </a:r>
            <a:endParaRPr/>
          </a:p>
        </p:txBody>
      </p:sp>
      <p:sp>
        <p:nvSpPr>
          <p:cNvPr id="495" name="Google Shape;495;p44"/>
          <p:cNvSpPr txBox="1">
            <a:spLocks noGrp="1"/>
          </p:cNvSpPr>
          <p:nvPr>
            <p:ph type="body" idx="1"/>
          </p:nvPr>
        </p:nvSpPr>
        <p:spPr>
          <a:xfrm>
            <a:off x="1043492" y="1212359"/>
            <a:ext cx="6777317" cy="462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20" algn="l" rtl="0">
              <a:spcBef>
                <a:spcPts val="0"/>
              </a:spcBef>
              <a:spcAft>
                <a:spcPts val="0"/>
              </a:spcAft>
              <a:buSzPts val="1064"/>
              <a:buChar char="○"/>
            </a:pPr>
            <a:r>
              <a:rPr lang="en-US" sz="1400"/>
              <a:t>A </a:t>
            </a:r>
            <a:r>
              <a:rPr lang="en-US" sz="1400" b="1" u="sng"/>
              <a:t>food chain</a:t>
            </a:r>
            <a:r>
              <a:rPr lang="en-US" sz="1400"/>
              <a:t> is a model that shows the path of energy from one living thing to the next. </a:t>
            </a:r>
            <a:endParaRPr sz="1400"/>
          </a:p>
          <a:p>
            <a:pPr marL="342900" lvl="0" indent="-274320" algn="l" rtl="0">
              <a:spcBef>
                <a:spcPts val="280"/>
              </a:spcBef>
              <a:spcAft>
                <a:spcPts val="0"/>
              </a:spcAft>
              <a:buSzPts val="1064"/>
              <a:buChar char="○"/>
            </a:pPr>
            <a:r>
              <a:rPr lang="en-US" sz="1400"/>
              <a:t>If one kind of organism is removed from this food chain, all the other organisms in the food chain will be affected. </a:t>
            </a:r>
            <a:endParaRPr/>
          </a:p>
          <a:p>
            <a:pPr marL="342900" lvl="0" indent="-187452" algn="l" rtl="0">
              <a:spcBef>
                <a:spcPts val="360"/>
              </a:spcBef>
              <a:spcAft>
                <a:spcPts val="0"/>
              </a:spcAft>
              <a:buSzPts val="1368"/>
              <a:buNone/>
            </a:pPr>
            <a:endParaRPr sz="1800"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 b="1" u="sng"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  <p:pic>
        <p:nvPicPr>
          <p:cNvPr id="496" name="Google Shape;496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490" y="2193790"/>
            <a:ext cx="7233791" cy="402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5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74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Food Web</a:t>
            </a:r>
            <a:endParaRPr/>
          </a:p>
        </p:txBody>
      </p:sp>
      <p:sp>
        <p:nvSpPr>
          <p:cNvPr id="502" name="Google Shape;502;p45"/>
          <p:cNvSpPr txBox="1">
            <a:spLocks noGrp="1"/>
          </p:cNvSpPr>
          <p:nvPr>
            <p:ph type="body" idx="1"/>
          </p:nvPr>
        </p:nvSpPr>
        <p:spPr>
          <a:xfrm>
            <a:off x="1043492" y="1924378"/>
            <a:ext cx="6777317" cy="3908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 food chain shows the flow of energy from one living thing to the next. 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Several food chains connect to form a </a:t>
            </a:r>
            <a:r>
              <a:rPr lang="en-US" b="1" u="sng"/>
              <a:t>food web</a:t>
            </a:r>
            <a:r>
              <a:rPr lang="en-US"/>
              <a:t>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http://studyjams.scholastic.com/studyjams/jams/science/ecosystems/food-webs.htm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4"/>
              </a:rPr>
              <a:t>Food Chains and Webs - Brain Pop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6"/>
          <p:cNvSpPr txBox="1">
            <a:spLocks noGrp="1"/>
          </p:cNvSpPr>
          <p:nvPr>
            <p:ph type="title"/>
          </p:nvPr>
        </p:nvSpPr>
        <p:spPr>
          <a:xfrm>
            <a:off x="1043490" y="577313"/>
            <a:ext cx="7024744" cy="673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 sz="3600"/>
              <a:t>Example of a Food Web</a:t>
            </a:r>
            <a:endParaRPr sz="3600"/>
          </a:p>
        </p:txBody>
      </p:sp>
      <p:pic>
        <p:nvPicPr>
          <p:cNvPr id="508" name="Google Shape;508;p4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6566" b="6566"/>
          <a:stretch/>
        </p:blipFill>
        <p:spPr>
          <a:xfrm>
            <a:off x="1042988" y="1616075"/>
            <a:ext cx="6777037" cy="42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7"/>
          <p:cNvSpPr txBox="1">
            <a:spLocks noGrp="1"/>
          </p:cNvSpPr>
          <p:nvPr>
            <p:ph type="title"/>
          </p:nvPr>
        </p:nvSpPr>
        <p:spPr>
          <a:xfrm>
            <a:off x="1043490" y="769751"/>
            <a:ext cx="7024744" cy="769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Energy Pyramids</a:t>
            </a:r>
            <a:endParaRPr/>
          </a:p>
        </p:txBody>
      </p:sp>
      <p:sp>
        <p:nvSpPr>
          <p:cNvPr id="514" name="Google Shape;514;p47"/>
          <p:cNvSpPr txBox="1">
            <a:spLocks noGrp="1"/>
          </p:cNvSpPr>
          <p:nvPr>
            <p:ph type="body" idx="1"/>
          </p:nvPr>
        </p:nvSpPr>
        <p:spPr>
          <a:xfrm>
            <a:off x="1043492" y="1674208"/>
            <a:ext cx="6777317" cy="4158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Energy moves through ecosystems.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It goes from small animals to big animals to the biggest animals. 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As each animal eats it stores only the energy it gets from the plant or animal it eats.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The bottom level always contains producers and holds the most energy.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8"/>
          <p:cNvSpPr txBox="1">
            <a:spLocks noGrp="1"/>
          </p:cNvSpPr>
          <p:nvPr>
            <p:ph type="title"/>
          </p:nvPr>
        </p:nvSpPr>
        <p:spPr>
          <a:xfrm>
            <a:off x="1043490" y="692776"/>
            <a:ext cx="7024744" cy="846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Energy Pyramids Continued</a:t>
            </a:r>
            <a:endParaRPr/>
          </a:p>
        </p:txBody>
      </p:sp>
      <p:sp>
        <p:nvSpPr>
          <p:cNvPr id="520" name="Google Shape;520;p48"/>
          <p:cNvSpPr txBox="1">
            <a:spLocks noGrp="1"/>
          </p:cNvSpPr>
          <p:nvPr>
            <p:ph type="body" idx="1"/>
          </p:nvPr>
        </p:nvSpPr>
        <p:spPr>
          <a:xfrm>
            <a:off x="1043492" y="1982110"/>
            <a:ext cx="6777317" cy="38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Each higher level contains less energy and fewer living things.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The carnivores are at the top of the energy pyramid and contain least amount of energy.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https://www.brainpop.com/science/energy/energypyramid/preview.weml</a:t>
            </a: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9"/>
          <p:cNvSpPr txBox="1">
            <a:spLocks noGrp="1"/>
          </p:cNvSpPr>
          <p:nvPr>
            <p:ph type="title"/>
          </p:nvPr>
        </p:nvSpPr>
        <p:spPr>
          <a:xfrm>
            <a:off x="940397" y="4561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Energy Pyramids</a:t>
            </a:r>
            <a:endParaRPr/>
          </a:p>
        </p:txBody>
      </p:sp>
      <p:pic>
        <p:nvPicPr>
          <p:cNvPr id="526" name="Google Shape;526;p4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0335" b="10334"/>
          <a:stretch/>
        </p:blipFill>
        <p:spPr>
          <a:xfrm>
            <a:off x="1297849" y="1599165"/>
            <a:ext cx="6321349" cy="4905232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9"/>
          <p:cNvSpPr txBox="1"/>
          <p:nvPr/>
        </p:nvSpPr>
        <p:spPr>
          <a:xfrm>
            <a:off x="5732915" y="787671"/>
            <a:ext cx="2578651" cy="99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Each level gets 10x </a:t>
            </a: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less energy than the level below it.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0"/>
          <p:cNvSpPr txBox="1">
            <a:spLocks noGrp="1"/>
          </p:cNvSpPr>
          <p:nvPr>
            <p:ph type="title"/>
          </p:nvPr>
        </p:nvSpPr>
        <p:spPr>
          <a:xfrm>
            <a:off x="1043490" y="731264"/>
            <a:ext cx="7024744" cy="75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Competition </a:t>
            </a:r>
            <a:endParaRPr/>
          </a:p>
        </p:txBody>
      </p:sp>
      <p:sp>
        <p:nvSpPr>
          <p:cNvPr id="533" name="Google Shape;533;p50"/>
          <p:cNvSpPr txBox="1">
            <a:spLocks noGrp="1"/>
          </p:cNvSpPr>
          <p:nvPr>
            <p:ph type="body" idx="1"/>
          </p:nvPr>
        </p:nvSpPr>
        <p:spPr>
          <a:xfrm>
            <a:off x="1043492" y="1654965"/>
            <a:ext cx="6777317" cy="4753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687"/>
              <a:buChar char="○"/>
            </a:pPr>
            <a:r>
              <a:rPr lang="en-US" sz="2220" b="1" u="sng"/>
              <a:t>Competition:</a:t>
            </a:r>
            <a:r>
              <a:rPr lang="en-US" sz="2220"/>
              <a:t> the contest among organisms for the limited resources of an ecosystem</a:t>
            </a:r>
            <a:endParaRPr/>
          </a:p>
          <a:p>
            <a:pPr marL="342900" lvl="0" indent="-274319" algn="l" rtl="0"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Organisms compete for water, food, shelter, and sunlight</a:t>
            </a:r>
            <a:endParaRPr/>
          </a:p>
          <a:p>
            <a:pPr marL="342900" lvl="0" indent="-274319" algn="l" rtl="0"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Every animal has adaptations that help it compete for resources</a:t>
            </a:r>
            <a:endParaRPr/>
          </a:p>
          <a:p>
            <a:pPr marL="640080" lvl="1" indent="-274320" algn="l" rtl="0">
              <a:spcBef>
                <a:spcPts val="407"/>
              </a:spcBef>
              <a:spcAft>
                <a:spcPts val="0"/>
              </a:spcAft>
              <a:buSzPts val="1547"/>
              <a:buChar char="○"/>
            </a:pPr>
            <a:r>
              <a:rPr lang="en-US" sz="2035"/>
              <a:t>Camouflage (or patterns of body color) and hunting in packs are two examples of adaptations</a:t>
            </a:r>
            <a:endParaRPr/>
          </a:p>
          <a:p>
            <a:pPr marL="342900" lvl="0" indent="-274319" algn="l" rtl="0"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 In some communities, animals live together and share resources. These animals do not directly compete with one another.</a:t>
            </a:r>
            <a:endParaRPr/>
          </a:p>
          <a:p>
            <a:pPr marL="342900" lvl="0" indent="-274319" algn="l" rtl="0"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 u="sng">
                <a:solidFill>
                  <a:schemeClr val="hlink"/>
                </a:solidFill>
                <a:hlinkClick r:id="rId3"/>
              </a:rPr>
              <a:t>Study Jams - Animal Adaptations</a:t>
            </a:r>
            <a:endParaRPr sz="2220"/>
          </a:p>
          <a:p>
            <a:pPr marL="342900" lvl="0" indent="-167182" algn="l" rtl="0"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1"/>
          <p:cNvSpPr txBox="1">
            <a:spLocks noGrp="1"/>
          </p:cNvSpPr>
          <p:nvPr>
            <p:ph type="title"/>
          </p:nvPr>
        </p:nvSpPr>
        <p:spPr>
          <a:xfrm>
            <a:off x="1043490" y="538826"/>
            <a:ext cx="7024744" cy="75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Symbiosis</a:t>
            </a:r>
            <a:endParaRPr/>
          </a:p>
        </p:txBody>
      </p:sp>
      <p:sp>
        <p:nvSpPr>
          <p:cNvPr id="539" name="Google Shape;539;p51"/>
          <p:cNvSpPr txBox="1">
            <a:spLocks noGrp="1"/>
          </p:cNvSpPr>
          <p:nvPr>
            <p:ph type="body" idx="1"/>
          </p:nvPr>
        </p:nvSpPr>
        <p:spPr>
          <a:xfrm>
            <a:off x="1043492" y="1289333"/>
            <a:ext cx="6777317" cy="5157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20" algn="l" rtl="0">
              <a:spcBef>
                <a:spcPts val="0"/>
              </a:spcBef>
              <a:spcAft>
                <a:spcPts val="0"/>
              </a:spcAft>
              <a:buSzPts val="1520"/>
              <a:buChar char="○"/>
            </a:pPr>
            <a:r>
              <a:rPr lang="en-US" sz="2000" b="1" u="sng"/>
              <a:t>Symbiosis</a:t>
            </a:r>
            <a:r>
              <a:rPr lang="en-US" sz="2000"/>
              <a:t>: a long term relationship between different kinds of organisms</a:t>
            </a:r>
            <a:endParaRPr/>
          </a:p>
          <a:p>
            <a:pPr marL="342900" lvl="0" indent="-274320" algn="l" rtl="0"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 sz="2000"/>
              <a:t>Different kinds of organisms often live closely together for most or all of their lives.</a:t>
            </a:r>
            <a:endParaRPr/>
          </a:p>
          <a:p>
            <a:pPr marL="342900" lvl="0" indent="-274320" algn="l" rtl="0"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 sz="2000"/>
              <a:t>Symbiosis may benefit both organisms or it may only benefit one and not the other (</a:t>
            </a:r>
            <a:r>
              <a:rPr lang="en-US" sz="2000" i="1"/>
              <a:t>commensalism</a:t>
            </a:r>
            <a:r>
              <a:rPr lang="en-US" sz="2000"/>
              <a:t>)</a:t>
            </a:r>
            <a:endParaRPr/>
          </a:p>
          <a:p>
            <a:pPr marL="342900" lvl="0" indent="-274320" algn="l" rtl="0"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 sz="2000" i="1"/>
              <a:t>Parasitism</a:t>
            </a:r>
            <a:r>
              <a:rPr lang="en-US" sz="2000"/>
              <a:t> is when one species grows stronger by harming another species</a:t>
            </a:r>
            <a:endParaRPr/>
          </a:p>
          <a:p>
            <a:pPr marL="342900" lvl="0" indent="-274320" algn="l" rtl="0"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 sz="2000"/>
              <a:t>A relationship where both organisms benefit is called </a:t>
            </a:r>
            <a:r>
              <a:rPr lang="en-US" sz="2000" i="1"/>
              <a:t>mutualism.</a:t>
            </a:r>
            <a:endParaRPr/>
          </a:p>
          <a:p>
            <a:pPr marL="640080" lvl="1" indent="-274320" algn="l" rtl="0"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 sz="2000"/>
              <a:t>Flowers and bees and cleaner fish and sharks are both examples of mutualism.</a:t>
            </a:r>
            <a:endParaRPr/>
          </a:p>
          <a:p>
            <a:pPr marL="342900" lvl="0" indent="-274320" algn="l" rtl="0"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Symbiosis - Study Jams</a:t>
            </a:r>
            <a:endParaRPr sz="2000"/>
          </a:p>
          <a:p>
            <a:pPr marL="342900" lvl="0" indent="-274320" algn="l" rtl="0"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 sz="2000" u="sng">
                <a:solidFill>
                  <a:schemeClr val="hlink"/>
                </a:solidFill>
                <a:hlinkClick r:id="rId4"/>
              </a:rPr>
              <a:t>Symbiosis - Brain Pop</a:t>
            </a:r>
            <a:endParaRPr sz="2000"/>
          </a:p>
          <a:p>
            <a:pPr marL="342900" lvl="0" indent="-177800" algn="l" rtl="0">
              <a:spcBef>
                <a:spcPts val="400"/>
              </a:spcBef>
              <a:spcAft>
                <a:spcPts val="0"/>
              </a:spcAft>
              <a:buSzPts val="1520"/>
              <a:buNone/>
            </a:pPr>
            <a:endParaRPr sz="2000"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2"/>
          <p:cNvSpPr txBox="1">
            <a:spLocks noGrp="1"/>
          </p:cNvSpPr>
          <p:nvPr>
            <p:ph type="title"/>
          </p:nvPr>
        </p:nvSpPr>
        <p:spPr>
          <a:xfrm>
            <a:off x="1043490" y="712020"/>
            <a:ext cx="7024744" cy="111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 sz="3600"/>
              <a:t>Instincts and Learned Behaviors</a:t>
            </a:r>
            <a:endParaRPr sz="3600"/>
          </a:p>
        </p:txBody>
      </p:sp>
      <p:sp>
        <p:nvSpPr>
          <p:cNvPr id="545" name="Google Shape;545;p52"/>
          <p:cNvSpPr txBox="1">
            <a:spLocks noGrp="1"/>
          </p:cNvSpPr>
          <p:nvPr>
            <p:ph type="body" idx="1"/>
          </p:nvPr>
        </p:nvSpPr>
        <p:spPr>
          <a:xfrm>
            <a:off x="1043492" y="1828159"/>
            <a:ext cx="6777317" cy="4406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/>
              <a:t>Some animal behavior is </a:t>
            </a:r>
            <a:r>
              <a:rPr lang="en-US" i="1"/>
              <a:t>inherited</a:t>
            </a:r>
            <a:r>
              <a:rPr lang="en-US"/>
              <a:t> and some is </a:t>
            </a:r>
            <a:r>
              <a:rPr lang="en-US" i="1"/>
              <a:t>learned</a:t>
            </a:r>
            <a:r>
              <a:rPr lang="en-US"/>
              <a:t>.</a:t>
            </a:r>
            <a:endParaRPr/>
          </a:p>
          <a:p>
            <a:pPr marL="342900" lvl="0" indent="-274319" algn="l" rtl="0">
              <a:spcBef>
                <a:spcPts val="480"/>
              </a:spcBef>
              <a:spcAft>
                <a:spcPts val="0"/>
              </a:spcAft>
              <a:buSzPts val="1824"/>
              <a:buChar char="○"/>
            </a:pPr>
            <a:r>
              <a:rPr lang="en-US" b="1" u="sng"/>
              <a:t>Instinct</a:t>
            </a:r>
            <a:r>
              <a:rPr lang="en-US"/>
              <a:t>: a behavior that an organism inherits 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Shared by an entire population (or some only for males and some only for females)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Examples include building shelters and finding mates</a:t>
            </a:r>
            <a:endParaRPr/>
          </a:p>
          <a:p>
            <a:pPr marL="914400" lvl="2" indent="-228600" algn="l" rtl="0">
              <a:spcBef>
                <a:spcPts val="400"/>
              </a:spcBef>
              <a:spcAft>
                <a:spcPts val="0"/>
              </a:spcAft>
              <a:buSzPts val="1520"/>
              <a:buChar char="○"/>
            </a:pPr>
            <a:r>
              <a:rPr lang="en-US"/>
              <a:t>Squirrels instinctively bury acorns and Canadian geese fly south for the winter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3"/>
          <p:cNvSpPr txBox="1">
            <a:spLocks noGrp="1"/>
          </p:cNvSpPr>
          <p:nvPr>
            <p:ph type="title"/>
          </p:nvPr>
        </p:nvSpPr>
        <p:spPr>
          <a:xfrm>
            <a:off x="1043490" y="538826"/>
            <a:ext cx="7024744" cy="1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endParaRPr sz="3600"/>
          </a:p>
        </p:txBody>
      </p:sp>
      <p:sp>
        <p:nvSpPr>
          <p:cNvPr id="551" name="Google Shape;551;p53"/>
          <p:cNvSpPr txBox="1">
            <a:spLocks noGrp="1"/>
          </p:cNvSpPr>
          <p:nvPr>
            <p:ph type="body" idx="1"/>
          </p:nvPr>
        </p:nvSpPr>
        <p:spPr>
          <a:xfrm>
            <a:off x="1043492" y="1039164"/>
            <a:ext cx="6777317" cy="4793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spcBef>
                <a:spcPts val="0"/>
              </a:spcBef>
              <a:spcAft>
                <a:spcPts val="0"/>
              </a:spcAft>
              <a:buSzPts val="1824"/>
              <a:buChar char="○"/>
            </a:pPr>
            <a:r>
              <a:rPr lang="en-US" b="1" u="sng"/>
              <a:t>Learned Behaviors</a:t>
            </a:r>
            <a:r>
              <a:rPr lang="en-US"/>
              <a:t>: behaviors animals learn from their parents, not inherit from them.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Young lions must learn hunting skills from adult lions in order to survive</a:t>
            </a: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/>
              <a:t>Birds learn what kind of nests to build from adult birds</a:t>
            </a:r>
            <a:endParaRPr/>
          </a:p>
          <a:p>
            <a:pPr marL="640080" lvl="1" indent="-168148" algn="l" rtl="0">
              <a:spcBef>
                <a:spcPts val="440"/>
              </a:spcBef>
              <a:spcAft>
                <a:spcPts val="0"/>
              </a:spcAft>
              <a:buSzPts val="1672"/>
              <a:buNone/>
            </a:pPr>
            <a:endParaRPr/>
          </a:p>
          <a:p>
            <a:pPr marL="640080" lvl="1" indent="-274320" algn="l" rtl="0">
              <a:spcBef>
                <a:spcPts val="440"/>
              </a:spcBef>
              <a:spcAft>
                <a:spcPts val="0"/>
              </a:spcAft>
              <a:buSzPts val="1672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Brain Pop – Behavior</a:t>
            </a:r>
            <a:endParaRPr/>
          </a:p>
          <a:p>
            <a:pPr marL="640080" lvl="1" indent="-168148" algn="l" rtl="0">
              <a:spcBef>
                <a:spcPts val="440"/>
              </a:spcBef>
              <a:spcAft>
                <a:spcPts val="0"/>
              </a:spcAft>
              <a:buSzPts val="1672"/>
              <a:buNone/>
            </a:pPr>
            <a:endParaRPr/>
          </a:p>
          <a:p>
            <a:pPr marL="342900" lvl="0" indent="-158496" algn="l" rtl="0">
              <a:spcBef>
                <a:spcPts val="480"/>
              </a:spcBef>
              <a:spcAft>
                <a:spcPts val="0"/>
              </a:spcAft>
              <a:buSzPts val="1824"/>
              <a:buNone/>
            </a:pPr>
            <a:endParaRPr b="1" u="sng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54"/>
          <p:cNvSpPr txBox="1">
            <a:spLocks noGrp="1"/>
          </p:cNvSpPr>
          <p:nvPr>
            <p:ph type="title"/>
          </p:nvPr>
        </p:nvSpPr>
        <p:spPr>
          <a:xfrm>
            <a:off x="1043490" y="731264"/>
            <a:ext cx="7024744" cy="865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Inherited Traits</a:t>
            </a:r>
            <a:endParaRPr/>
          </a:p>
        </p:txBody>
      </p:sp>
      <p:sp>
        <p:nvSpPr>
          <p:cNvPr id="557" name="Google Shape;557;p54"/>
          <p:cNvSpPr txBox="1">
            <a:spLocks noGrp="1"/>
          </p:cNvSpPr>
          <p:nvPr>
            <p:ph type="body" idx="1"/>
          </p:nvPr>
        </p:nvSpPr>
        <p:spPr>
          <a:xfrm>
            <a:off x="1043492" y="1731940"/>
            <a:ext cx="6777317" cy="4387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A trait is a quality or characteristics of a living thing.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A behavior is a way in which a living thing acts or responds to its surroundings.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You inherit the color of your eyes and hair and the shape of your nose.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If you can roll your tongue you were born with this trait.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These traits are passed from parents to offspring.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Plants inherit ways of responding to their surrounding such as roots grow down and toward water. Stems grow up toward the sun.</a:t>
            </a:r>
            <a:endParaRPr/>
          </a:p>
          <a:p>
            <a:pPr marL="342900" lvl="0" indent="-167182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None/>
            </a:pPr>
            <a:endParaRPr sz="222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55"/>
          <p:cNvSpPr txBox="1">
            <a:spLocks noGrp="1"/>
          </p:cNvSpPr>
          <p:nvPr>
            <p:ph type="title"/>
          </p:nvPr>
        </p:nvSpPr>
        <p:spPr>
          <a:xfrm>
            <a:off x="1043490" y="808239"/>
            <a:ext cx="7024744" cy="904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</a:pPr>
            <a:r>
              <a:rPr lang="en-US"/>
              <a:t>Acquired Traits</a:t>
            </a:r>
            <a:endParaRPr/>
          </a:p>
        </p:txBody>
      </p:sp>
      <p:sp>
        <p:nvSpPr>
          <p:cNvPr id="563" name="Google Shape;563;p55"/>
          <p:cNvSpPr txBox="1">
            <a:spLocks noGrp="1"/>
          </p:cNvSpPr>
          <p:nvPr>
            <p:ph type="body" idx="1"/>
          </p:nvPr>
        </p:nvSpPr>
        <p:spPr>
          <a:xfrm>
            <a:off x="1043492" y="1712696"/>
            <a:ext cx="6777317" cy="4513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7431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Not all traits are inherited. </a:t>
            </a:r>
            <a:endParaRPr sz="2220"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An </a:t>
            </a:r>
            <a:r>
              <a:rPr lang="en-US" sz="2220" b="1"/>
              <a:t>acquired trait</a:t>
            </a:r>
            <a:r>
              <a:rPr lang="en-US" sz="2220"/>
              <a:t> is a characteristic that a living thing gets during its lifetime.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Acquire=to get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A scar is a physical trait that is acquired.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Many acquired traits are learned behaviors.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Example: young chimpanzees learn to use sticks as tools to get food.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You were not born knowing how to speak or read a book.</a:t>
            </a:r>
            <a:endParaRPr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/>
              <a:t> </a:t>
            </a:r>
            <a:r>
              <a:rPr lang="en-US" sz="2220" u="sng">
                <a:solidFill>
                  <a:schemeClr val="hlink"/>
                </a:solidFill>
                <a:hlinkClick r:id="rId3"/>
              </a:rPr>
              <a:t>Brain Pop – Heredity</a:t>
            </a:r>
            <a:endParaRPr sz="2220"/>
          </a:p>
          <a:p>
            <a:pPr marL="342900" lvl="0" indent="-274319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1687"/>
              <a:buChar char="○"/>
            </a:pPr>
            <a:r>
              <a:rPr lang="en-US" sz="2220" u="sng">
                <a:solidFill>
                  <a:schemeClr val="hlink"/>
                </a:solidFill>
                <a:hlinkClick r:id="rId4"/>
              </a:rPr>
              <a:t>Study Jams - Heredity</a:t>
            </a:r>
            <a:endParaRPr sz="222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56"/>
          <p:cNvSpPr txBox="1">
            <a:spLocks noGrp="1"/>
          </p:cNvSpPr>
          <p:nvPr>
            <p:ph type="title"/>
          </p:nvPr>
        </p:nvSpPr>
        <p:spPr>
          <a:xfrm>
            <a:off x="1043490" y="731264"/>
            <a:ext cx="7024744" cy="1077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 sz="3600"/>
              <a:t>Inherited Traits and Acquired Traits</a:t>
            </a:r>
            <a:endParaRPr sz="3600"/>
          </a:p>
        </p:txBody>
      </p:sp>
      <p:graphicFrame>
        <p:nvGraphicFramePr>
          <p:cNvPr id="569" name="Google Shape;569;p56"/>
          <p:cNvGraphicFramePr/>
          <p:nvPr/>
        </p:nvGraphicFramePr>
        <p:xfrm>
          <a:off x="1042988" y="1808915"/>
          <a:ext cx="6777050" cy="4503075"/>
        </p:xfrm>
        <a:graphic>
          <a:graphicData uri="http://schemas.openxmlformats.org/drawingml/2006/table">
            <a:tbl>
              <a:tblPr firstRow="1" bandRow="1">
                <a:noFill/>
                <a:tableStyleId>{6502A6A3-6D82-4E72-9A09-1176AC960BC8}</a:tableStyleId>
              </a:tblPr>
              <a:tblGrid>
                <a:gridCol w="3388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8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Inherited Traits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Acquired Traits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girl has brown eyes.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girl can speak Spanish.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boy has long fingers.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boy knows how to play the piano.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plant has red flowers.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plant’s leaves have spots from a disease.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bird knows how to build a nest.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bird knows where to find a feeder.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tree has large, round leaves.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tree’s trunk is bent by the wind.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3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dog has curly fur.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 dog knows how to fetch on command.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Austin">
  <a:themeElements>
    <a:clrScheme name="Austin">
      <a:dk1>
        <a:srgbClr val="000000"/>
      </a:dk1>
      <a:lt1>
        <a:srgbClr val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14412</TotalTime>
  <Words>2184</Words>
  <Application>Microsoft Macintosh PowerPoint</Application>
  <PresentationFormat>On-screen Show (4:3)</PresentationFormat>
  <Paragraphs>330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Century Gothic</vt:lpstr>
      <vt:lpstr>Noto Sans Symbols</vt:lpstr>
      <vt:lpstr>Austin</vt:lpstr>
      <vt:lpstr>    Ecosystems     </vt:lpstr>
      <vt:lpstr>Setting Up Your Journal</vt:lpstr>
      <vt:lpstr>PowerPoint Presentation</vt:lpstr>
      <vt:lpstr>  Vocabulary</vt:lpstr>
      <vt:lpstr>Rainforest Biome  </vt:lpstr>
      <vt:lpstr>Rainforest Biome examples</vt:lpstr>
      <vt:lpstr>Deciduous (Temperate) Forest</vt:lpstr>
      <vt:lpstr>Taiga Biome (boreal forest)</vt:lpstr>
      <vt:lpstr>Taiga Biome examples</vt:lpstr>
      <vt:lpstr>Tundra Biome</vt:lpstr>
      <vt:lpstr>Tundra Biome examples</vt:lpstr>
      <vt:lpstr>PowerPoint Presentation</vt:lpstr>
      <vt:lpstr>PowerPoint Presentation</vt:lpstr>
      <vt:lpstr>PowerPoint Presentation</vt:lpstr>
      <vt:lpstr>Water Biomes</vt:lpstr>
      <vt:lpstr>Wetland</vt:lpstr>
      <vt:lpstr>River</vt:lpstr>
      <vt:lpstr>Lake</vt:lpstr>
      <vt:lpstr>Estuary</vt:lpstr>
      <vt:lpstr>Ocean</vt:lpstr>
      <vt:lpstr>Vocabulary</vt:lpstr>
      <vt:lpstr>Vocabulary</vt:lpstr>
      <vt:lpstr>Vocabulary</vt:lpstr>
      <vt:lpstr>Biotic and Abiotic Factors</vt:lpstr>
      <vt:lpstr>Venn Diagram</vt:lpstr>
      <vt:lpstr>Comprehending</vt:lpstr>
      <vt:lpstr>Producers</vt:lpstr>
      <vt:lpstr>Consumers</vt:lpstr>
      <vt:lpstr>Consumers Continued</vt:lpstr>
      <vt:lpstr>Decomposers</vt:lpstr>
      <vt:lpstr>The Flow of Energy in Ecosystems</vt:lpstr>
      <vt:lpstr>Food Chains</vt:lpstr>
      <vt:lpstr>Food Web</vt:lpstr>
      <vt:lpstr>Example of a Food Web</vt:lpstr>
      <vt:lpstr>Energy Pyramids</vt:lpstr>
      <vt:lpstr>Energy Pyramids Continued</vt:lpstr>
      <vt:lpstr>Energy Pyramids</vt:lpstr>
      <vt:lpstr>Competition </vt:lpstr>
      <vt:lpstr>Symbiosis</vt:lpstr>
      <vt:lpstr>Instincts and Learned Behaviors</vt:lpstr>
      <vt:lpstr>PowerPoint Presentation</vt:lpstr>
      <vt:lpstr>Inherited Traits</vt:lpstr>
      <vt:lpstr>Acquired Traits</vt:lpstr>
      <vt:lpstr>Inherited Traits and Acquired Traits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Ecosystems     </dc:title>
  <cp:lastModifiedBy>Marissa Piersanti</cp:lastModifiedBy>
  <cp:revision>5</cp:revision>
  <cp:lastPrinted>2018-11-29T13:08:45Z</cp:lastPrinted>
  <dcterms:modified xsi:type="dcterms:W3CDTF">2019-10-28T12:26:19Z</dcterms:modified>
</cp:coreProperties>
</file>