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>
        <p:scale>
          <a:sx n="100" d="100"/>
          <a:sy n="100" d="100"/>
        </p:scale>
        <p:origin x="760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7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0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5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4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9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4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8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8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8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8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63F3E-93AB-CF47-B2DF-BDC1B14BB3CE}" type="datetimeFigureOut">
              <a:rPr lang="en-US" smtClean="0"/>
              <a:t>3/30/18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EC3AE-76A5-E84B-88F1-F025D4C4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2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google.com/imgres?imgurl=http://theartmad.com/wp-content/uploads/2015/04/Forest-Clipart-1.png&amp;imgrefurl=http://funmozar.com/forest-clipart/&amp;h=346&amp;w=495&amp;tbnid=tdoFpKA11fjEsM:&amp;zoom=1&amp;q=free+clip+art++forest&amp;docid=nlssivMKPEl8kM&amp;ei=0EuEVcHOD8jn-QH4i4C4Cw&amp;tbm=isch&amp;ved=0CB0QMygBMAE" TargetMode="Externa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263526"/>
            <a:ext cx="36449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Food Chain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283200" y="1600200"/>
            <a:ext cx="3403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The flow of energy in an ecosystem from producer to primary consumer to secondary consumer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1701800"/>
            <a:ext cx="4324350" cy="30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Food Web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1217768"/>
            <a:ext cx="353483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kern="1200" dirty="0" smtClean="0"/>
          </a:p>
          <a:p>
            <a:endParaRPr lang="en-US" dirty="0"/>
          </a:p>
          <a:p>
            <a:endParaRPr lang="en-US" kern="1200" dirty="0" smtClean="0"/>
          </a:p>
          <a:p>
            <a:r>
              <a:rPr lang="en-US" sz="4000" kern="1200" dirty="0" smtClean="0">
                <a:latin typeface="DJB Number 2 Pencil" charset="0"/>
                <a:ea typeface="DJB Number 2 Pencil" charset="0"/>
                <a:cs typeface="DJB Number 2 Pencil" charset="0"/>
              </a:rPr>
              <a:t>Interconnected food chains with many food energy paths in an ecosystem</a:t>
            </a:r>
            <a:endParaRPr lang="en-US" sz="4000" kern="1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24" y="1308100"/>
            <a:ext cx="4005276" cy="4525963"/>
          </a:xfrm>
        </p:spPr>
      </p:pic>
    </p:spTree>
    <p:extLst>
      <p:ext uri="{BB962C8B-B14F-4D97-AF65-F5344CB8AC3E}">
        <p14:creationId xmlns:p14="http://schemas.microsoft.com/office/powerpoint/2010/main" val="8795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635000"/>
            <a:ext cx="3619500" cy="965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Energy Pyramid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4419600" cy="4106187"/>
          </a:xfrm>
        </p:spPr>
      </p:pic>
      <p:sp>
        <p:nvSpPr>
          <p:cNvPr id="8" name="Rectangle 7"/>
          <p:cNvSpPr/>
          <p:nvPr/>
        </p:nvSpPr>
        <p:spPr>
          <a:xfrm>
            <a:off x="5283200" y="1600200"/>
            <a:ext cx="2806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diagram that shows the amount of energy at each level of the food chain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8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Prey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42000" y="1600200"/>
            <a:ext cx="23241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000" dirty="0" smtClean="0"/>
          </a:p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Animal caught or hunted for food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65300"/>
            <a:ext cx="4726264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274638"/>
            <a:ext cx="29210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Predator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511422"/>
            <a:ext cx="5102184" cy="3860677"/>
          </a:xfrm>
        </p:spPr>
      </p:pic>
      <p:sp>
        <p:nvSpPr>
          <p:cNvPr id="6" name="Rectangle 5"/>
          <p:cNvSpPr/>
          <p:nvPr/>
        </p:nvSpPr>
        <p:spPr>
          <a:xfrm>
            <a:off x="6159500" y="1686467"/>
            <a:ext cx="26035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An animal that hunts another animal for food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6100"/>
            <a:ext cx="4038600" cy="8715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Competition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3700" y="1016000"/>
            <a:ext cx="3213100" cy="4555067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When 2 or more organisms use the same resource that is in short supply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7" name="Content Placeholder 6" descr="lions_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20280"/>
          <a:stretch>
            <a:fillRect/>
          </a:stretch>
        </p:blipFill>
        <p:spPr>
          <a:xfrm>
            <a:off x="559275" y="1701800"/>
            <a:ext cx="3792591" cy="3869267"/>
          </a:xfrm>
        </p:spPr>
      </p:pic>
    </p:spTree>
    <p:extLst>
      <p:ext uri="{BB962C8B-B14F-4D97-AF65-F5344CB8AC3E}">
        <p14:creationId xmlns:p14="http://schemas.microsoft.com/office/powerpoint/2010/main" val="25674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Population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231900"/>
            <a:ext cx="3048000" cy="48942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group of organisms of the same species in an ecosystem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7" name="Content Placeholder 6" descr="elephant-family-Sylvia-Flannery-570x37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 r="20647"/>
          <a:stretch>
            <a:fillRect/>
          </a:stretch>
        </p:blipFill>
        <p:spPr>
          <a:xfrm>
            <a:off x="457200" y="1600201"/>
            <a:ext cx="4521200" cy="4267200"/>
          </a:xfrm>
        </p:spPr>
      </p:pic>
    </p:spTree>
    <p:extLst>
      <p:ext uri="{BB962C8B-B14F-4D97-AF65-F5344CB8AC3E}">
        <p14:creationId xmlns:p14="http://schemas.microsoft.com/office/powerpoint/2010/main" val="39408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508000"/>
            <a:ext cx="3670300" cy="9096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Communities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876300"/>
            <a:ext cx="3276600" cy="4470401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group of organisms of different species in an ecosystem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8500"/>
            <a:ext cx="4593448" cy="3056731"/>
          </a:xfrm>
        </p:spPr>
      </p:pic>
    </p:spTree>
    <p:extLst>
      <p:ext uri="{BB962C8B-B14F-4D97-AF65-F5344CB8AC3E}">
        <p14:creationId xmlns:p14="http://schemas.microsoft.com/office/powerpoint/2010/main" val="187755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Habitat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9900" y="508001"/>
            <a:ext cx="3136900" cy="468630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The natural home or environment of a plant, animal or other organism.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62100"/>
            <a:ext cx="4622800" cy="3467100"/>
          </a:xfrm>
        </p:spPr>
      </p:pic>
    </p:spTree>
    <p:extLst>
      <p:ext uri="{BB962C8B-B14F-4D97-AF65-F5344CB8AC3E}">
        <p14:creationId xmlns:p14="http://schemas.microsoft.com/office/powerpoint/2010/main" val="7334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Producer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 descr="image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1" r="16581"/>
          <a:stretch>
            <a:fillRect/>
          </a:stretch>
        </p:blipFill>
        <p:spPr>
          <a:xfrm>
            <a:off x="457200" y="1659467"/>
            <a:ext cx="3985715" cy="446669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965200"/>
            <a:ext cx="3530600" cy="51609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Plants that get energy from the sun through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photosynthesis. Producers make their own food.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Consumer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 descr="images-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0" r="2031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257300"/>
            <a:ext cx="3530600" cy="48688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An organism that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gets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energy from eating other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organisms.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Decomposer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4800" y="1104900"/>
            <a:ext cx="3302000" cy="50212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An organism that breaks down the cells of dead plants and animals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39198"/>
            <a:ext cx="4637482" cy="3086033"/>
          </a:xfrm>
        </p:spPr>
      </p:pic>
    </p:spTree>
    <p:extLst>
      <p:ext uri="{BB962C8B-B14F-4D97-AF65-F5344CB8AC3E}">
        <p14:creationId xmlns:p14="http://schemas.microsoft.com/office/powerpoint/2010/main" val="90435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Biotic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0" y="1600200"/>
            <a:ext cx="33401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Living things in an ecosystem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9300"/>
            <a:ext cx="4645861" cy="2434431"/>
          </a:xfrm>
        </p:spPr>
      </p:pic>
    </p:spTree>
    <p:extLst>
      <p:ext uri="{BB962C8B-B14F-4D97-AF65-F5344CB8AC3E}">
        <p14:creationId xmlns:p14="http://schemas.microsoft.com/office/powerpoint/2010/main" val="290094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Abiotic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0" y="1600200"/>
            <a:ext cx="3289300" cy="45259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Non-living things in an ecosystem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34" y="1600200"/>
            <a:ext cx="3891566" cy="4525963"/>
          </a:xfrm>
        </p:spPr>
      </p:pic>
    </p:spTree>
    <p:extLst>
      <p:ext uri="{BB962C8B-B14F-4D97-AF65-F5344CB8AC3E}">
        <p14:creationId xmlns:p14="http://schemas.microsoft.com/office/powerpoint/2010/main" val="8436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Biome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638"/>
            <a:ext cx="4038600" cy="5851525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A large region with specific climate and certain plants and animals</a:t>
            </a:r>
            <a:endParaRPr lang="en-US" sz="3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3035300"/>
            <a:ext cx="5921565" cy="2932937"/>
          </a:xfrm>
        </p:spPr>
      </p:pic>
    </p:spTree>
    <p:extLst>
      <p:ext uri="{BB962C8B-B14F-4D97-AF65-F5344CB8AC3E}">
        <p14:creationId xmlns:p14="http://schemas.microsoft.com/office/powerpoint/2010/main" val="175223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78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Aquatic Ecosystems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417638"/>
            <a:ext cx="3327400" cy="42465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An ecosystem in a body of water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 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(estuaries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, salt marshes, oceans, lakes, ponds)</a:t>
            </a:r>
            <a:endParaRPr lang="en-US" sz="3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4428474" cy="3317081"/>
          </a:xfrm>
        </p:spPr>
      </p:pic>
    </p:spTree>
    <p:extLst>
      <p:ext uri="{BB962C8B-B14F-4D97-AF65-F5344CB8AC3E}">
        <p14:creationId xmlns:p14="http://schemas.microsoft.com/office/powerpoint/2010/main" val="261823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Terrestrial Ecosystem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 smtClean="0">
              <a:hlinkClick r:id="rId2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274638"/>
            <a:ext cx="3467100" cy="5851525"/>
          </a:xfrm>
        </p:spPr>
        <p:txBody>
          <a:bodyPr/>
          <a:lstStyle/>
          <a:p>
            <a:endParaRPr lang="en-US" dirty="0" smtClean="0"/>
          </a:p>
          <a:p>
            <a:endParaRPr lang="en-US" sz="4000" dirty="0" smtClean="0"/>
          </a:p>
          <a:p>
            <a:pPr marL="0" indent="0">
              <a:buNone/>
            </a:pP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An ecosystem on land 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(temperate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/ deciduous 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forest, rainforest, grasslands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/ savannas, taiga, tundra, desert)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.</a:t>
            </a:r>
            <a:endParaRPr lang="en-US" sz="3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14500"/>
            <a:ext cx="4191000" cy="359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2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Mutualism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1155701"/>
            <a:ext cx="3670300" cy="407670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 mutualistic 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 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        </a:t>
            </a:r>
          </a:p>
          <a:p>
            <a:pPr marL="0" indent="0">
              <a:buNone/>
            </a:pP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relationship 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is when two organisms of different species </a:t>
            </a:r>
            <a:r>
              <a:rPr lang="en-US" sz="3200" dirty="0" smtClean="0">
                <a:latin typeface="DJB Number 2 Pencil" charset="0"/>
                <a:ea typeface="DJB Number 2 Pencil" charset="0"/>
                <a:cs typeface="DJB Number 2 Pencil" charset="0"/>
              </a:rPr>
              <a:t>“work together” each </a:t>
            </a: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benefiting from the relationship</a:t>
            </a:r>
            <a:endParaRPr lang="en-US" sz="3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9300"/>
            <a:ext cx="4333723" cy="2844006"/>
          </a:xfrm>
        </p:spPr>
      </p:pic>
    </p:spTree>
    <p:extLst>
      <p:ext uri="{BB962C8B-B14F-4D97-AF65-F5344CB8AC3E}">
        <p14:creationId xmlns:p14="http://schemas.microsoft.com/office/powerpoint/2010/main" val="346280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Symbiosis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5700" y="274638"/>
            <a:ext cx="3721100" cy="5851525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500" dirty="0">
                <a:latin typeface="DJB Number 2 Pencil" charset="0"/>
                <a:ea typeface="DJB Number 2 Pencil" charset="0"/>
                <a:cs typeface="DJB Number 2 Pencil" charset="0"/>
              </a:rPr>
              <a:t>A</a:t>
            </a:r>
            <a:r>
              <a:rPr lang="en-US" sz="3500" dirty="0" smtClean="0">
                <a:latin typeface="DJB Number 2 Pencil" charset="0"/>
                <a:ea typeface="DJB Number 2 Pencil" charset="0"/>
                <a:cs typeface="DJB Number 2 Pencil" charset="0"/>
              </a:rPr>
              <a:t>ny </a:t>
            </a:r>
            <a:r>
              <a:rPr lang="en-US" sz="3500" dirty="0">
                <a:latin typeface="DJB Number 2 Pencil" charset="0"/>
                <a:ea typeface="DJB Number 2 Pencil" charset="0"/>
                <a:cs typeface="DJB Number 2 Pencil" charset="0"/>
              </a:rPr>
              <a:t>of several living arrangements between members of two different species, including mutualism, commensalism, and </a:t>
            </a:r>
            <a:r>
              <a:rPr lang="en-US" sz="3500" dirty="0" smtClean="0">
                <a:latin typeface="DJB Number 2 Pencil" charset="0"/>
                <a:ea typeface="DJB Number 2 Pencil" charset="0"/>
                <a:cs typeface="DJB Number 2 Pencil" charset="0"/>
              </a:rPr>
              <a:t>parasitism (at least one organism benefits)</a:t>
            </a:r>
            <a:endParaRPr lang="en-US" sz="35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1500"/>
            <a:ext cx="4292833" cy="3215481"/>
          </a:xfrm>
        </p:spPr>
      </p:pic>
    </p:spTree>
    <p:extLst>
      <p:ext uri="{BB962C8B-B14F-4D97-AF65-F5344CB8AC3E}">
        <p14:creationId xmlns:p14="http://schemas.microsoft.com/office/powerpoint/2010/main" val="12938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Photosynthesis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8400" y="622300"/>
            <a:ext cx="3708400" cy="50212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500" dirty="0" smtClean="0">
                <a:latin typeface="DJB Number 2 Pencil" charset="0"/>
                <a:ea typeface="DJB Number 2 Pencil" charset="0"/>
                <a:cs typeface="DJB Number 2 Pencil" charset="0"/>
              </a:rPr>
              <a:t>Photosynthesis</a:t>
            </a:r>
            <a:r>
              <a:rPr lang="en-US" sz="3500" dirty="0">
                <a:latin typeface="DJB Number 2 Pencil" charset="0"/>
                <a:ea typeface="DJB Number 2 Pencil" charset="0"/>
                <a:cs typeface="DJB Number 2 Pencil" charset="0"/>
              </a:rPr>
              <a:t> is the process though which plants use water, light and carbon dioxide to create their food and release oxygen into the air.</a:t>
            </a:r>
            <a:endParaRPr lang="en-US" sz="35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92" y="1638300"/>
            <a:ext cx="3892108" cy="3545681"/>
          </a:xfrm>
        </p:spPr>
      </p:pic>
    </p:spTree>
    <p:extLst>
      <p:ext uri="{BB962C8B-B14F-4D97-AF65-F5344CB8AC3E}">
        <p14:creationId xmlns:p14="http://schemas.microsoft.com/office/powerpoint/2010/main" val="15355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738" y="6683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Estuary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092200"/>
            <a:ext cx="3581400" cy="5033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200" dirty="0">
                <a:latin typeface="DJB Number 2 Pencil" charset="0"/>
                <a:ea typeface="DJB Number 2 Pencil" charset="0"/>
                <a:cs typeface="DJB Number 2 Pencil" charset="0"/>
              </a:rPr>
              <a:t>An estuary is a partially enclosed, coastal water body where freshwater from rivers and streams mixes with salt water from the ocean</a:t>
            </a:r>
            <a:endParaRPr lang="en-US" sz="32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2133600"/>
            <a:ext cx="4317703" cy="2847181"/>
          </a:xfrm>
        </p:spPr>
      </p:pic>
    </p:spTree>
    <p:extLst>
      <p:ext uri="{BB962C8B-B14F-4D97-AF65-F5344CB8AC3E}">
        <p14:creationId xmlns:p14="http://schemas.microsoft.com/office/powerpoint/2010/main" val="35604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Salt Marsh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3994" r="1399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100" y="850900"/>
            <a:ext cx="3568700" cy="52752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600" b="1" dirty="0">
                <a:latin typeface="DJB Number 2 Pencil" charset="0"/>
                <a:ea typeface="DJB Number 2 Pencil" charset="0"/>
                <a:cs typeface="DJB Number 2 Pencil" charset="0"/>
              </a:rPr>
              <a:t>Salt marshes</a:t>
            </a:r>
            <a:r>
              <a:rPr lang="en-US" sz="3600" dirty="0">
                <a:latin typeface="DJB Number 2 Pencil" charset="0"/>
                <a:ea typeface="DJB Number 2 Pencil" charset="0"/>
                <a:cs typeface="DJB Number 2 Pencil" charset="0"/>
              </a:rPr>
              <a:t> are coastal wetlands that are flooded and drained by </a:t>
            </a:r>
            <a:r>
              <a:rPr lang="en-US" sz="3600" b="1" dirty="0">
                <a:latin typeface="DJB Number 2 Pencil" charset="0"/>
                <a:ea typeface="DJB Number 2 Pencil" charset="0"/>
                <a:cs typeface="DJB Number 2 Pencil" charset="0"/>
              </a:rPr>
              <a:t>salt</a:t>
            </a:r>
            <a:r>
              <a:rPr lang="en-US" sz="3600" dirty="0">
                <a:latin typeface="DJB Number 2 Pencil" charset="0"/>
                <a:ea typeface="DJB Number 2 Pencil" charset="0"/>
                <a:cs typeface="DJB Number 2 Pencil" charset="0"/>
              </a:rPr>
              <a:t> water brought in by the tides. </a:t>
            </a:r>
            <a:endParaRPr lang="en-US" sz="36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3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Ocean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538" r="165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5700" y="1701800"/>
            <a:ext cx="3721100" cy="44243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An area of salt water which surrounds a land mass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Lake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1900" y="1417638"/>
            <a:ext cx="3644900" cy="4708525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body of fresh water completely surrounded by land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0330" r="203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83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45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Pond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42363" b="-42363"/>
          <a:stretch>
            <a:fillRect/>
          </a:stretch>
        </p:blipFill>
        <p:spPr>
          <a:xfrm>
            <a:off x="457200" y="1308100"/>
            <a:ext cx="4299246" cy="48180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4300" y="1041401"/>
            <a:ext cx="34925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body </a:t>
            </a: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of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freshwater, </a:t>
            </a: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smaller than a lake, sometimes artificially formed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8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DJB Number 2 Pencil" charset="0"/>
                <a:ea typeface="DJB Number 2 Pencil" charset="0"/>
                <a:cs typeface="DJB Number 2 Pencil" charset="0"/>
              </a:rPr>
              <a:t>Deciduous/ Temperate </a:t>
            </a:r>
            <a:r>
              <a:rPr lang="en-US" sz="3600" dirty="0" smtClean="0">
                <a:latin typeface="DJB Number 2 Pencil" charset="0"/>
                <a:ea typeface="DJB Number 2 Pencil" charset="0"/>
                <a:cs typeface="DJB Number 2 Pencil" charset="0"/>
              </a:rPr>
              <a:t>Forest</a:t>
            </a:r>
            <a:endParaRPr lang="en-US" sz="36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450" r="2245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622300"/>
            <a:ext cx="3619500" cy="5503863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A</a:t>
            </a:r>
            <a:r>
              <a:rPr lang="en-US" sz="4000" dirty="0">
                <a:latin typeface="DJB Number 2 Pencil" charset="0"/>
                <a:ea typeface="DJB Number 2 Pencil" charset="0"/>
                <a:cs typeface="DJB Number 2 Pencil" charset="0"/>
              </a:rPr>
              <a:t> forest in which the leaves fall off the trees when the winter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comes. This forest experiences all four seasons.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49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Rainforest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5015" r="250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244600"/>
            <a:ext cx="3822700" cy="488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forest with heavy annual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rainfall. Thick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canopy prevents sunlight from reaching forest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floor.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8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Desert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115" r="221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1841500"/>
            <a:ext cx="3683000" cy="4284663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Hot and dry area with little or no rainfall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6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Tundra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581" r="1658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863600"/>
            <a:ext cx="3683000" cy="5262563"/>
          </a:xfrm>
        </p:spPr>
        <p:txBody>
          <a:bodyPr/>
          <a:lstStyle/>
          <a:p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vast treeless plain in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the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Arctic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regions where the ground is covered </a:t>
            </a: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in permafrost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Taiga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825500"/>
            <a:ext cx="3886200" cy="5300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The largest terrestrial biome on Earth, also known as the coniferous forest because of the abundance of pine trees.</a:t>
            </a:r>
            <a:endParaRPr lang="en-US" sz="4000" dirty="0" smtClean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70100"/>
            <a:ext cx="4154500" cy="2764631"/>
          </a:xfrm>
        </p:spPr>
      </p:pic>
    </p:spTree>
    <p:extLst>
      <p:ext uri="{BB962C8B-B14F-4D97-AF65-F5344CB8AC3E}">
        <p14:creationId xmlns:p14="http://schemas.microsoft.com/office/powerpoint/2010/main" val="8899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Grasslands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1500" y="1320800"/>
            <a:ext cx="3035300" cy="48053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Land dominated by grasses rather than shrubs and trees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171700"/>
            <a:ext cx="5092062" cy="3202781"/>
          </a:xfrm>
        </p:spPr>
      </p:pic>
    </p:spTree>
    <p:extLst>
      <p:ext uri="{BB962C8B-B14F-4D97-AF65-F5344CB8AC3E}">
        <p14:creationId xmlns:p14="http://schemas.microsoft.com/office/powerpoint/2010/main" val="232436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Savanna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5015" r="2501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990600"/>
            <a:ext cx="3467100" cy="5135563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rolling grassland with scattered trees and shrubs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737" y="457200"/>
            <a:ext cx="2984500" cy="1143000"/>
          </a:xfrm>
        </p:spPr>
        <p:txBody>
          <a:bodyPr/>
          <a:lstStyle/>
          <a:p>
            <a:pPr algn="l"/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Ecosystem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9100" y="1600200"/>
            <a:ext cx="31877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Living and nonliving parts of the environment in a specific area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827576"/>
            <a:ext cx="4633572" cy="3470706"/>
          </a:xfrm>
        </p:spPr>
      </p:pic>
    </p:spTree>
    <p:extLst>
      <p:ext uri="{BB962C8B-B14F-4D97-AF65-F5344CB8AC3E}">
        <p14:creationId xmlns:p14="http://schemas.microsoft.com/office/powerpoint/2010/main" val="28199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976" y="515938"/>
            <a:ext cx="4038600" cy="1143000"/>
          </a:xfrm>
        </p:spPr>
        <p:txBody>
          <a:bodyPr/>
          <a:lstStyle/>
          <a:p>
            <a:r>
              <a:rPr lang="en-US" smtClean="0">
                <a:latin typeface="DJB Number 2 Pencil" charset="0"/>
                <a:ea typeface="DJB Number 2 Pencil" charset="0"/>
                <a:cs typeface="DJB Number 2 Pencil" charset="0"/>
              </a:rPr>
              <a:t>Carnivore</a:t>
            </a:r>
            <a:endParaRPr lang="en-US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4384"/>
            <a:ext cx="5016153" cy="278304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6600" y="2064384"/>
            <a:ext cx="3022600" cy="271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consumer that eats only meat for energy.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415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40386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Herbivore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7" y="1930400"/>
            <a:ext cx="5379073" cy="301228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600200"/>
            <a:ext cx="2590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consumer that eats only plants for energy.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4839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155" y="363538"/>
            <a:ext cx="4114800" cy="1143000"/>
          </a:xfrm>
        </p:spPr>
        <p:txBody>
          <a:bodyPr/>
          <a:lstStyle/>
          <a:p>
            <a:r>
              <a:rPr lang="en-US" dirty="0" smtClean="0">
                <a:latin typeface="DJB Number 2 Pencil" charset="0"/>
                <a:ea typeface="DJB Number 2 Pencil" charset="0"/>
                <a:cs typeface="DJB Number 2 Pencil" charset="0"/>
              </a:rPr>
              <a:t>Omnivore</a:t>
            </a:r>
            <a:endParaRPr lang="en-US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71" y="1689100"/>
            <a:ext cx="4750768" cy="3530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4700" y="1727200"/>
            <a:ext cx="2832100" cy="3492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DJB Number 2 Pencil" charset="0"/>
                <a:ea typeface="DJB Number 2 Pencil" charset="0"/>
                <a:cs typeface="DJB Number 2 Pencil" charset="0"/>
              </a:rPr>
              <a:t>A consumer that eats both plants and animals for energy.</a:t>
            </a:r>
            <a:endParaRPr lang="en-US" sz="4000" dirty="0">
              <a:latin typeface="DJB Number 2 Pencil" charset="0"/>
              <a:ea typeface="DJB Number 2 Pencil" charset="0"/>
              <a:cs typeface="DJB Number 2 Penc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0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9170</TotalTime>
  <Words>431</Words>
  <Application>Microsoft Macintosh PowerPoint</Application>
  <PresentationFormat>On-screen Show (4:3)</PresentationFormat>
  <Paragraphs>108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Calibri</vt:lpstr>
      <vt:lpstr>DJB Number 2 Pencil</vt:lpstr>
      <vt:lpstr>Arial</vt:lpstr>
      <vt:lpstr>Office Theme</vt:lpstr>
      <vt:lpstr>Food Chain</vt:lpstr>
      <vt:lpstr>Food Web</vt:lpstr>
      <vt:lpstr>Energy Pyramid</vt:lpstr>
      <vt:lpstr>Prey</vt:lpstr>
      <vt:lpstr>Predator</vt:lpstr>
      <vt:lpstr>Competition</vt:lpstr>
      <vt:lpstr>Population</vt:lpstr>
      <vt:lpstr>Communities</vt:lpstr>
      <vt:lpstr>Habitat</vt:lpstr>
      <vt:lpstr>Producer</vt:lpstr>
      <vt:lpstr>Consumer</vt:lpstr>
      <vt:lpstr>Decomposer</vt:lpstr>
      <vt:lpstr>Biotic</vt:lpstr>
      <vt:lpstr>Abiotic</vt:lpstr>
      <vt:lpstr>Biome</vt:lpstr>
      <vt:lpstr>Aquatic Ecosystems</vt:lpstr>
      <vt:lpstr>Terrestrial Ecosystem</vt:lpstr>
      <vt:lpstr>Mutualism</vt:lpstr>
      <vt:lpstr>Symbiosis</vt:lpstr>
      <vt:lpstr>Photosynthesis</vt:lpstr>
      <vt:lpstr>Estuary</vt:lpstr>
      <vt:lpstr>Salt Marsh</vt:lpstr>
      <vt:lpstr>Ocean</vt:lpstr>
      <vt:lpstr>Lake</vt:lpstr>
      <vt:lpstr>Pond</vt:lpstr>
      <vt:lpstr>Deciduous/ Temperate Forest</vt:lpstr>
      <vt:lpstr>Rainforest</vt:lpstr>
      <vt:lpstr>Desert</vt:lpstr>
      <vt:lpstr>Tundra</vt:lpstr>
      <vt:lpstr>Taiga</vt:lpstr>
      <vt:lpstr>Grasslands</vt:lpstr>
      <vt:lpstr>Savanna</vt:lpstr>
      <vt:lpstr>Ecosystem</vt:lpstr>
      <vt:lpstr>Carnivore</vt:lpstr>
      <vt:lpstr>Herbivore</vt:lpstr>
      <vt:lpstr>Omnivore</vt:lpstr>
    </vt:vector>
  </TitlesOfParts>
  <Company>ccs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Chain</dc:title>
  <dc:creator>authorized user</dc:creator>
  <cp:lastModifiedBy>Crista Lantz</cp:lastModifiedBy>
  <cp:revision>34</cp:revision>
  <dcterms:created xsi:type="dcterms:W3CDTF">2015-06-19T12:53:18Z</dcterms:created>
  <dcterms:modified xsi:type="dcterms:W3CDTF">2018-04-06T04:21:55Z</dcterms:modified>
</cp:coreProperties>
</file>