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-134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CF133-5F40-9F4E-B262-92F62C1FE17B}" type="datetimeFigureOut">
              <a:rPr lang="en-US" smtClean="0"/>
              <a:t>8/26/15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396-A346-B040-8E71-56C8292B41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04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CF133-5F40-9F4E-B262-92F62C1FE17B}" type="datetimeFigureOut">
              <a:rPr lang="en-US" smtClean="0"/>
              <a:t>8/26/15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396-A346-B040-8E71-56C8292B41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642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CF133-5F40-9F4E-B262-92F62C1FE17B}" type="datetimeFigureOut">
              <a:rPr lang="en-US" smtClean="0"/>
              <a:t>8/26/15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396-A346-B040-8E71-56C8292B41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022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CF133-5F40-9F4E-B262-92F62C1FE17B}" type="datetimeFigureOut">
              <a:rPr lang="en-US" smtClean="0"/>
              <a:t>8/26/15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396-A346-B040-8E71-56C8292B41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917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CF133-5F40-9F4E-B262-92F62C1FE17B}" type="datetimeFigureOut">
              <a:rPr lang="en-US" smtClean="0"/>
              <a:t>8/26/15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396-A346-B040-8E71-56C8292B41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987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CF133-5F40-9F4E-B262-92F62C1FE17B}" type="datetimeFigureOut">
              <a:rPr lang="en-US" smtClean="0"/>
              <a:t>8/26/15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396-A346-B040-8E71-56C8292B41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80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CF133-5F40-9F4E-B262-92F62C1FE17B}" type="datetimeFigureOut">
              <a:rPr lang="en-US" smtClean="0"/>
              <a:t>8/26/15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396-A346-B040-8E71-56C8292B41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539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CF133-5F40-9F4E-B262-92F62C1FE17B}" type="datetimeFigureOut">
              <a:rPr lang="en-US" smtClean="0"/>
              <a:t>8/26/15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396-A346-B040-8E71-56C8292B41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689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CF133-5F40-9F4E-B262-92F62C1FE17B}" type="datetimeFigureOut">
              <a:rPr lang="en-US" smtClean="0"/>
              <a:t>8/26/15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396-A346-B040-8E71-56C8292B41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14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CF133-5F40-9F4E-B262-92F62C1FE17B}" type="datetimeFigureOut">
              <a:rPr lang="en-US" smtClean="0"/>
              <a:t>8/26/15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396-A346-B040-8E71-56C8292B41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317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CF133-5F40-9F4E-B262-92F62C1FE17B}" type="datetimeFigureOut">
              <a:rPr lang="en-US" smtClean="0"/>
              <a:t>8/26/15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396-A346-B040-8E71-56C8292B41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73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CF133-5F40-9F4E-B262-92F62C1FE17B}" type="datetimeFigureOut">
              <a:rPr lang="en-US" smtClean="0"/>
              <a:t>8/26/15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5CC396-A346-B040-8E71-56C8292B41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388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5" Type="http://schemas.openxmlformats.org/officeDocument/2006/relationships/image" Target="../media/image7.jpg"/><Relationship Id="rId6" Type="http://schemas.openxmlformats.org/officeDocument/2006/relationships/image" Target="../media/image8.jpg"/><Relationship Id="rId7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46497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dirty="0" smtClean="0">
                <a:latin typeface="Chalkboard SE Bold"/>
                <a:cs typeface="Chalkboard SE Bold"/>
              </a:rPr>
              <a:t>Economy and Me!</a:t>
            </a:r>
            <a:endParaRPr lang="en-US" sz="6000" dirty="0">
              <a:latin typeface="Chalkboard SE Bold"/>
              <a:cs typeface="Chalkboard SE Bold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8567" y="3886200"/>
            <a:ext cx="7264675" cy="1752600"/>
          </a:xfrm>
        </p:spPr>
        <p:txBody>
          <a:bodyPr>
            <a:normAutofit lnSpcReduction="10000"/>
          </a:bodyPr>
          <a:lstStyle/>
          <a:p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</a:rPr>
              <a:t>View the following power point and take notes to help you understand economies.</a:t>
            </a:r>
            <a:endParaRPr lang="en-US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791" y="2016522"/>
            <a:ext cx="4929600" cy="1492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967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3898" y="274638"/>
            <a:ext cx="6542902" cy="1143000"/>
          </a:xfrm>
        </p:spPr>
        <p:txBody>
          <a:bodyPr>
            <a:normAutofit fontScale="90000"/>
          </a:bodyPr>
          <a:lstStyle/>
          <a:p>
            <a:r>
              <a:rPr lang="en-US" sz="6600" dirty="0" smtClean="0">
                <a:solidFill>
                  <a:schemeClr val="accent6">
                    <a:lumMod val="75000"/>
                  </a:schemeClr>
                </a:solidFill>
                <a:latin typeface="Chalkboard SE Bold"/>
                <a:cs typeface="Chalkboard SE Bold"/>
              </a:rPr>
              <a:t>What is economy?</a:t>
            </a:r>
            <a:endParaRPr lang="en-US" sz="6600" dirty="0">
              <a:solidFill>
                <a:schemeClr val="accent6">
                  <a:lumMod val="75000"/>
                </a:schemeClr>
              </a:solidFill>
              <a:latin typeface="Chalkboard SE Bold"/>
              <a:cs typeface="Chalkboard SE Bold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860113"/>
            <a:ext cx="8229600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  <a:latin typeface="Avenir Heavy Oblique"/>
                <a:cs typeface="Avenir Heavy Oblique"/>
              </a:rPr>
              <a:t>Every country, region, state and city has an economy.  The economy determines if the area is poor or wealthy.  Economy is, the wealth and resources of a country or region having to do with the production (making) and consumption (using) goods and services.</a:t>
            </a:r>
          </a:p>
        </p:txBody>
      </p:sp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0395"/>
            <a:ext cx="2143898" cy="1242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102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7134" y="368674"/>
            <a:ext cx="6601065" cy="1583927"/>
          </a:xfrm>
        </p:spPr>
        <p:txBody>
          <a:bodyPr>
            <a:normAutofit fontScale="90000"/>
          </a:bodyPr>
          <a:lstStyle/>
          <a:p>
            <a:r>
              <a:rPr lang="en-US" sz="6000" dirty="0" smtClean="0">
                <a:solidFill>
                  <a:schemeClr val="accent3">
                    <a:lumMod val="50000"/>
                  </a:schemeClr>
                </a:solidFill>
                <a:latin typeface="Chalkboard SE Bold"/>
                <a:cs typeface="Chalkboard SE Bold"/>
              </a:rPr>
              <a:t>Economies deal with three major issues:</a:t>
            </a:r>
            <a:endParaRPr lang="en-US" sz="6000" dirty="0">
              <a:solidFill>
                <a:schemeClr val="accent3">
                  <a:lumMod val="50000"/>
                </a:schemeClr>
              </a:solidFill>
              <a:latin typeface="Chalkboard SE Bold"/>
              <a:cs typeface="Chalkboard SE Bold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3527" y="3126893"/>
            <a:ext cx="8234209" cy="3399984"/>
          </a:xfrm>
        </p:spPr>
        <p:txBody>
          <a:bodyPr>
            <a:noAutofit/>
          </a:bodyPr>
          <a:lstStyle/>
          <a:p>
            <a:pPr marL="457200" indent="-457200" algn="l">
              <a:buFont typeface="Wingdings" charset="2"/>
              <a:buChar char="v"/>
            </a:pPr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</a:rPr>
              <a:t>What (good or service) is produced?</a:t>
            </a:r>
          </a:p>
          <a:p>
            <a:pPr marL="457200" indent="-457200" algn="l">
              <a:buFont typeface="Wingdings" charset="2"/>
              <a:buChar char="v"/>
            </a:pPr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</a:rPr>
              <a:t>How it is produced? (businesses, industry)</a:t>
            </a:r>
          </a:p>
          <a:p>
            <a:pPr marL="457200" indent="-457200" algn="l">
              <a:buFont typeface="Wingdings" charset="2"/>
              <a:buChar char="v"/>
            </a:pPr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</a:rPr>
              <a:t>Who gets what is produced? (consumer, or people)</a:t>
            </a:r>
            <a:endParaRPr lang="en-US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3" descr="fist-full-of-money-clip-art133710738465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64" y="1146983"/>
            <a:ext cx="1802513" cy="197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434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4831" y="0"/>
            <a:ext cx="8939169" cy="2130110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accent2"/>
                </a:solidFill>
                <a:latin typeface="Chalkboard SE Bold"/>
                <a:cs typeface="Chalkboard SE Bold"/>
              </a:rPr>
              <a:t>So….what is a good and what is a service? Can you tell from the pictures below? </a:t>
            </a:r>
            <a:endParaRPr lang="en-US" sz="4800" dirty="0">
              <a:solidFill>
                <a:schemeClr val="accent2"/>
              </a:solidFill>
              <a:latin typeface="Chalkboard SE Bold"/>
              <a:cs typeface="Chalkboard SE Bold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images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73" y="2130110"/>
            <a:ext cx="8288829" cy="4301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233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5799"/>
          </a:xfrm>
        </p:spPr>
        <p:txBody>
          <a:bodyPr>
            <a:normAutofit fontScale="90000"/>
          </a:bodyPr>
          <a:lstStyle/>
          <a:p>
            <a:r>
              <a:rPr lang="en-US" sz="6000" dirty="0" smtClean="0">
                <a:solidFill>
                  <a:srgbClr val="FF0000"/>
                </a:solidFill>
                <a:latin typeface="Chalkboard SE Bold"/>
                <a:cs typeface="Chalkboard SE Bold"/>
              </a:rPr>
              <a:t>Goods and Services</a:t>
            </a:r>
            <a:endParaRPr lang="en-US" sz="6000" dirty="0">
              <a:solidFill>
                <a:srgbClr val="FF0000"/>
              </a:solidFill>
              <a:latin typeface="Chalkboard SE Bold"/>
              <a:cs typeface="Chalkboard SE 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1602"/>
            <a:ext cx="4038600" cy="4924562"/>
          </a:xfrm>
        </p:spPr>
        <p:txBody>
          <a:bodyPr>
            <a:normAutofit/>
          </a:bodyPr>
          <a:lstStyle/>
          <a:p>
            <a:r>
              <a:rPr lang="en-US" sz="6600" dirty="0" smtClean="0">
                <a:latin typeface="Avenir Heavy"/>
                <a:cs typeface="Avenir Heavy"/>
              </a:rPr>
              <a:t>Goods</a:t>
            </a:r>
          </a:p>
          <a:p>
            <a:pPr marL="0" indent="0">
              <a:buNone/>
            </a:pPr>
            <a:endParaRPr lang="en-US" sz="6600" dirty="0">
              <a:latin typeface="Avenir Heavy"/>
              <a:cs typeface="Avenir Heavy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57157"/>
            <a:ext cx="4038600" cy="5428226"/>
          </a:xfrm>
        </p:spPr>
        <p:txBody>
          <a:bodyPr>
            <a:normAutofit/>
          </a:bodyPr>
          <a:lstStyle/>
          <a:p>
            <a:r>
              <a:rPr lang="en-US" sz="6000" dirty="0" smtClean="0">
                <a:latin typeface="Avenir Heavy"/>
                <a:cs typeface="Avenir Heavy"/>
              </a:rPr>
              <a:t>Services</a:t>
            </a:r>
            <a:endParaRPr lang="en-US" sz="6000" dirty="0">
              <a:latin typeface="Avenir Heavy"/>
              <a:cs typeface="Avenir Heavy"/>
            </a:endParaRPr>
          </a:p>
        </p:txBody>
      </p:sp>
      <p:pic>
        <p:nvPicPr>
          <p:cNvPr id="5" name="Picture 4" descr="sporting-goods-stores01-640x480-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70" y="2260157"/>
            <a:ext cx="2130243" cy="1159982"/>
          </a:xfrm>
          <a:prstGeom prst="rect">
            <a:avLst/>
          </a:prstGeom>
        </p:spPr>
      </p:pic>
      <p:pic>
        <p:nvPicPr>
          <p:cNvPr id="6" name="Picture 5" descr="634763001102852123_CM_dept_overview_goods_NE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368" y="3364867"/>
            <a:ext cx="2130243" cy="1467700"/>
          </a:xfrm>
          <a:prstGeom prst="rect">
            <a:avLst/>
          </a:prstGeom>
        </p:spPr>
      </p:pic>
      <p:pic>
        <p:nvPicPr>
          <p:cNvPr id="7" name="Picture 6" descr="Toy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832567"/>
            <a:ext cx="3595411" cy="1752816"/>
          </a:xfrm>
          <a:prstGeom prst="rect">
            <a:avLst/>
          </a:prstGeom>
        </p:spPr>
      </p:pic>
      <p:pic>
        <p:nvPicPr>
          <p:cNvPr id="8" name="Picture 7" descr="images-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095" y="2260157"/>
            <a:ext cx="1933705" cy="1691992"/>
          </a:xfrm>
          <a:prstGeom prst="rect">
            <a:avLst/>
          </a:prstGeom>
        </p:spPr>
      </p:pic>
      <p:pic>
        <p:nvPicPr>
          <p:cNvPr id="9" name="Picture 8" descr="barber-clipart-Barber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987" y="2630695"/>
            <a:ext cx="1380256" cy="2201872"/>
          </a:xfrm>
          <a:prstGeom prst="rect">
            <a:avLst/>
          </a:prstGeom>
        </p:spPr>
      </p:pic>
      <p:pic>
        <p:nvPicPr>
          <p:cNvPr id="10" name="Picture 9" descr="images-3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243" y="3991967"/>
            <a:ext cx="2234399" cy="224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467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0212" y="478224"/>
            <a:ext cx="7772400" cy="243019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halkboard SE Bold"/>
                <a:cs typeface="Chalkboard SE Bold"/>
              </a:rPr>
              <a:t>Good – Something you buy and consume, or use.  They are things that you can keep, eat or use.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halkboard SE Bold"/>
              <a:cs typeface="Chalkboard SE Bold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5041" y="3009900"/>
            <a:ext cx="8275173" cy="3339468"/>
          </a:xfrm>
        </p:spPr>
        <p:txBody>
          <a:bodyPr>
            <a:normAutofit fontScale="92500"/>
          </a:bodyPr>
          <a:lstStyle/>
          <a:p>
            <a:r>
              <a:rPr lang="en-US" sz="4000" dirty="0" smtClean="0">
                <a:solidFill>
                  <a:schemeClr val="accent3">
                    <a:lumMod val="50000"/>
                  </a:schemeClr>
                </a:solidFill>
                <a:latin typeface="Chalkboard SE Bold"/>
                <a:cs typeface="Chalkboard SE Bold"/>
              </a:rPr>
              <a:t>Service – Something that someone does for you.  When you buy a service, you hire someone to do the work for you. You are not buying something you can touch or hold. </a:t>
            </a:r>
            <a:endParaRPr lang="en-US" sz="4000" dirty="0">
              <a:solidFill>
                <a:schemeClr val="accent3">
                  <a:lumMod val="50000"/>
                </a:schemeClr>
              </a:solidFill>
              <a:latin typeface="Chalkboard SE Bold"/>
              <a:cs typeface="Chalkboard SE Bold"/>
            </a:endParaRPr>
          </a:p>
        </p:txBody>
      </p:sp>
    </p:spTree>
    <p:extLst>
      <p:ext uri="{BB962C8B-B14F-4D97-AF65-F5344CB8AC3E}">
        <p14:creationId xmlns:p14="http://schemas.microsoft.com/office/powerpoint/2010/main" val="2816981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521" y="274638"/>
            <a:ext cx="8794080" cy="3152656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Most economies are determined by supply and demand of products.  How much of a product is available and do the consumers, or people want or need that product.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3" name="Picture 2" descr="imag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39" y="3708103"/>
            <a:ext cx="3606800" cy="2247900"/>
          </a:xfrm>
          <a:prstGeom prst="rect">
            <a:avLst/>
          </a:prstGeom>
        </p:spPr>
      </p:pic>
      <p:pic>
        <p:nvPicPr>
          <p:cNvPr id="4" name="Picture 3" descr="11795135-large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019" y="3764380"/>
            <a:ext cx="3558940" cy="219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716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8696" y="0"/>
            <a:ext cx="8671182" cy="2375892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venir Heavy"/>
                <a:cs typeface="Avenir Heavy"/>
              </a:rPr>
              <a:t>Look at the pictures on the previous slide.  What product do you think is in demand?</a:t>
            </a:r>
            <a:endParaRPr lang="en-US" dirty="0">
              <a:solidFill>
                <a:schemeClr val="tx2">
                  <a:lumMod val="75000"/>
                </a:schemeClr>
              </a:solidFill>
              <a:latin typeface="Avenir Heavy"/>
              <a:cs typeface="Avenir Heavy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7520" y="2389547"/>
            <a:ext cx="8862357" cy="4096366"/>
          </a:xfrm>
        </p:spPr>
        <p:txBody>
          <a:bodyPr>
            <a:noAutofit/>
          </a:bodyPr>
          <a:lstStyle/>
          <a:p>
            <a:pPr algn="l"/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Avenir Heavy"/>
                <a:cs typeface="Avenir Heavy"/>
              </a:rPr>
              <a:t>By looking at the picture do you think there is an abundance, more than enough or a shortage, not enough of this product?  Do you think the cost of the product is high or low?</a:t>
            </a:r>
            <a:endParaRPr lang="en-US" sz="4400" dirty="0">
              <a:solidFill>
                <a:schemeClr val="accent2">
                  <a:lumMod val="75000"/>
                </a:schemeClr>
              </a:solidFill>
              <a:latin typeface="Avenir Heavy"/>
              <a:cs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1056923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899" y="40965"/>
            <a:ext cx="8916979" cy="3154202"/>
          </a:xfrm>
        </p:spPr>
        <p:txBody>
          <a:bodyPr>
            <a:normAutofit fontScale="90000"/>
          </a:bodyPr>
          <a:lstStyle/>
          <a:p>
            <a:pPr algn="l"/>
            <a:r>
              <a:rPr lang="en-US" b="1" i="1" dirty="0" smtClean="0">
                <a:solidFill>
                  <a:schemeClr val="accent3">
                    <a:lumMod val="50000"/>
                  </a:schemeClr>
                </a:solidFill>
              </a:rPr>
              <a:t>Supply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is the amount of goods available at a given time.  If there is a lot of something available for sale, the supply is high. A </a:t>
            </a:r>
            <a:r>
              <a:rPr lang="en-US" b="1" i="1" dirty="0" smtClean="0">
                <a:solidFill>
                  <a:schemeClr val="accent3">
                    <a:lumMod val="50000"/>
                  </a:schemeClr>
                </a:solidFill>
              </a:rPr>
              <a:t>scarcity</a:t>
            </a:r>
            <a:r>
              <a:rPr lang="en-US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means that there isn’t enough of something available for sale.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899" y="3195167"/>
            <a:ext cx="9021101" cy="3563837"/>
          </a:xfrm>
        </p:spPr>
        <p:txBody>
          <a:bodyPr>
            <a:noAutofit/>
          </a:bodyPr>
          <a:lstStyle/>
          <a:p>
            <a:pPr algn="l"/>
            <a:r>
              <a:rPr lang="en-US" sz="3800" b="1" i="1" dirty="0" smtClean="0">
                <a:solidFill>
                  <a:schemeClr val="accent2">
                    <a:lumMod val="75000"/>
                  </a:schemeClr>
                </a:solidFill>
                <a:latin typeface="Avenir Heavy"/>
                <a:cs typeface="Avenir Heavy"/>
              </a:rPr>
              <a:t>Demand</a:t>
            </a:r>
            <a:r>
              <a:rPr lang="en-US" sz="3800" dirty="0" smtClean="0">
                <a:solidFill>
                  <a:schemeClr val="accent2">
                    <a:lumMod val="75000"/>
                  </a:schemeClr>
                </a:solidFill>
                <a:latin typeface="Avenir Heavy"/>
                <a:cs typeface="Avenir Heavy"/>
              </a:rPr>
              <a:t> is how many people want the goods that are available.  If many people want the goods available, there is a </a:t>
            </a:r>
            <a:r>
              <a:rPr lang="en-US" sz="3800" b="1" i="1" dirty="0" smtClean="0">
                <a:solidFill>
                  <a:schemeClr val="accent2">
                    <a:lumMod val="75000"/>
                  </a:schemeClr>
                </a:solidFill>
                <a:latin typeface="Avenir Heavy"/>
                <a:cs typeface="Avenir Heavy"/>
              </a:rPr>
              <a:t>high demand</a:t>
            </a:r>
            <a:r>
              <a:rPr lang="en-US" sz="3800" dirty="0" smtClean="0">
                <a:solidFill>
                  <a:schemeClr val="accent2">
                    <a:lumMod val="75000"/>
                  </a:schemeClr>
                </a:solidFill>
                <a:latin typeface="Avenir Heavy"/>
                <a:cs typeface="Avenir Heavy"/>
              </a:rPr>
              <a:t>.  If not many people want the goods available, there is a low demand.</a:t>
            </a:r>
            <a:endParaRPr lang="en-US" sz="3800" dirty="0">
              <a:solidFill>
                <a:schemeClr val="accent2">
                  <a:lumMod val="75000"/>
                </a:schemeClr>
              </a:solidFill>
              <a:latin typeface="Avenir Heavy"/>
              <a:cs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1884091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1243</TotalTime>
  <Words>368</Words>
  <Application>Microsoft Macintosh PowerPoint</Application>
  <PresentationFormat>On-screen Show (4:3)</PresentationFormat>
  <Paragraphs>19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Economy and Me!</vt:lpstr>
      <vt:lpstr>What is economy?</vt:lpstr>
      <vt:lpstr>Economies deal with three major issues:</vt:lpstr>
      <vt:lpstr>So….what is a good and what is a service? Can you tell from the pictures below? </vt:lpstr>
      <vt:lpstr>Goods and Services</vt:lpstr>
      <vt:lpstr>Good – Something you buy and consume, or use.  They are things that you can keep, eat or use.</vt:lpstr>
      <vt:lpstr>Most economies are determined by supply and demand of products.  How much of a product is available and do the consumers, or people want or need that product.</vt:lpstr>
      <vt:lpstr>Look at the pictures on the previous slide.  What product do you think is in demand?</vt:lpstr>
      <vt:lpstr>Supply is the amount of goods available at a given time.  If there is a lot of something available for sale, the supply is high. A scarcity means that there isn’t enough of something available for sale.</vt:lpstr>
    </vt:vector>
  </TitlesOfParts>
  <Company>ccs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Economy and Me!</dc:title>
  <dc:creator>authorized user</dc:creator>
  <cp:lastModifiedBy>authorized user</cp:lastModifiedBy>
  <cp:revision>14</cp:revision>
  <dcterms:created xsi:type="dcterms:W3CDTF">2015-08-26T22:32:04Z</dcterms:created>
  <dcterms:modified xsi:type="dcterms:W3CDTF">2015-08-27T19:15:30Z</dcterms:modified>
</cp:coreProperties>
</file>