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61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8C19516-D915-4C64-AC7F-B6EAC3B88A4B}"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28533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19516-D915-4C64-AC7F-B6EAC3B88A4B}"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220345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C19516-D915-4C64-AC7F-B6EAC3B88A4B}"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3864967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19516-D915-4C64-AC7F-B6EAC3B88A4B}"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967216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19516-D915-4C64-AC7F-B6EAC3B88A4B}" type="datetimeFigureOut">
              <a:rPr lang="en-US" smtClean="0"/>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3911676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19516-D915-4C64-AC7F-B6EAC3B88A4B}" type="datetimeFigureOut">
              <a:rPr lang="en-US" smtClean="0"/>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772412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19516-D915-4C64-AC7F-B6EAC3B88A4B}" type="datetimeFigureOut">
              <a:rPr lang="en-US" smtClean="0"/>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1676501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19516-D915-4C64-AC7F-B6EAC3B88A4B}"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60752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19516-D915-4C64-AC7F-B6EAC3B88A4B}"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3757033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19516-D915-4C64-AC7F-B6EAC3B88A4B}"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1456498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19516-D915-4C64-AC7F-B6EAC3B88A4B}"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CB77F-EA4A-4B8D-9873-1238997EBF28}" type="slidenum">
              <a:rPr lang="en-US" smtClean="0"/>
              <a:t>‹#›</a:t>
            </a:fld>
            <a:endParaRPr lang="en-US"/>
          </a:p>
        </p:txBody>
      </p:sp>
    </p:spTree>
    <p:extLst>
      <p:ext uri="{BB962C8B-B14F-4D97-AF65-F5344CB8AC3E}">
        <p14:creationId xmlns:p14="http://schemas.microsoft.com/office/powerpoint/2010/main" val="2974148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19516-D915-4C64-AC7F-B6EAC3B88A4B}" type="datetimeFigureOut">
              <a:rPr lang="en-US" smtClean="0"/>
              <a:t>1/25/2021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CB77F-EA4A-4B8D-9873-1238997EBF28}" type="slidenum">
              <a:rPr lang="en-US" smtClean="0"/>
              <a:t>‹#›</a:t>
            </a:fld>
            <a:endParaRPr lang="en-US"/>
          </a:p>
        </p:txBody>
      </p:sp>
    </p:spTree>
    <p:extLst>
      <p:ext uri="{BB962C8B-B14F-4D97-AF65-F5344CB8AC3E}">
        <p14:creationId xmlns:p14="http://schemas.microsoft.com/office/powerpoint/2010/main" val="126552729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nasa.gov/audience/foreducators/spacesuits/home/index.html" TargetMode="External"/><Relationship Id="rId7" Type="http://schemas.openxmlformats.org/officeDocument/2006/relationships/hyperlink" Target="http://www.nasa.gov/mission_pages/shuttle/shuttlemissions/sts119/main/index.html" TargetMode="External"/><Relationship Id="rId2" Type="http://schemas.openxmlformats.org/officeDocument/2006/relationships/hyperlink" Target="https://clever.discoveryeducation.com/learn/videos/8da78bb6-2cc5-4ed9-9573-544de3ecaa2a/" TargetMode="Externa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www.nbcnews.com/mach/video/remembering-the-sputnik-1-launch-the-first-artificial-satellite-to-enter-earth-orbit-1062223427608" TargetMode="External"/><Relationship Id="rId4" Type="http://schemas.openxmlformats.org/officeDocument/2006/relationships/hyperlink" Target="https://www.youtube.com/watch?v=MdSIuMWK4Ag"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youtube.com/watch?v=AfnvFnzs91s" TargetMode="External"/><Relationship Id="rId3" Type="http://schemas.openxmlformats.org/officeDocument/2006/relationships/hyperlink" Target="http://www.youtube.com/watch?v=OnoNITE-CLc" TargetMode="External"/><Relationship Id="rId7" Type="http://schemas.openxmlformats.org/officeDocument/2006/relationships/hyperlink" Target="https://www.youtube.com/watch?v=YIAwP3EGong" TargetMode="External"/><Relationship Id="rId2" Type="http://schemas.openxmlformats.org/officeDocument/2006/relationships/hyperlink" Target="https://www.youtube.com/watch?v=7iMa03BApcQ" TargetMode="External"/><Relationship Id="rId1" Type="http://schemas.openxmlformats.org/officeDocument/2006/relationships/slideLayout" Target="../slideLayouts/slideLayout2.xml"/><Relationship Id="rId6" Type="http://schemas.openxmlformats.org/officeDocument/2006/relationships/hyperlink" Target="http://www.youtube.com/watch?v=uPvaEtiXd5g" TargetMode="External"/><Relationship Id="rId5" Type="http://schemas.openxmlformats.org/officeDocument/2006/relationships/image" Target="../media/image4.jpg"/><Relationship Id="rId10" Type="http://schemas.openxmlformats.org/officeDocument/2006/relationships/hyperlink" Target="https://www.youtube.com/watch?v=gwinFP8_qIM" TargetMode="External"/><Relationship Id="rId4" Type="http://schemas.openxmlformats.org/officeDocument/2006/relationships/hyperlink" Target="http://www.youtube.com/watch?v=aCLHJ0YUAC4&amp;feature=relmfu" TargetMode="External"/><Relationship Id="rId9"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fourmilab.ch/earthview/satellite.html" TargetMode="External"/><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18RlraTqtGo" TargetMode="Externa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hyperlink" Target="http://weather.unisys.com/satellite/sat_vis.php?image=enh&amp;inv=0&amp;t=l12&amp;region=us" TargetMode="External"/><Relationship Id="rId4" Type="http://schemas.openxmlformats.org/officeDocument/2006/relationships/hyperlink" Target="https://www.youtube.com/watch?v=dqpFU5SRPgY"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48A5BB-7614-405F-B723-4FA6EDB1AA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76200"/>
            <a:ext cx="7772400" cy="1333500"/>
          </a:xfrm>
          <a:solidFill>
            <a:schemeClr val="tx1"/>
          </a:solidFill>
          <a:ln w="57150">
            <a:solidFill>
              <a:srgbClr val="FF0000"/>
            </a:solidFill>
          </a:ln>
        </p:spPr>
        <p:txBody>
          <a:bodyPr/>
          <a:lstStyle/>
          <a:p>
            <a:r>
              <a:rPr lang="en-US" b="1" u="sng" dirty="0">
                <a:solidFill>
                  <a:schemeClr val="bg1"/>
                </a:solidFill>
                <a:effectLst>
                  <a:outerShdw blurRad="38100" dist="38100" dir="2700000" algn="tl">
                    <a:srgbClr val="000000">
                      <a:alpha val="43137"/>
                    </a:srgbClr>
                  </a:outerShdw>
                </a:effectLst>
              </a:rPr>
              <a:t>EXPLORING SPACE</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GUIDED NOTES:</a:t>
            </a:r>
          </a:p>
        </p:txBody>
      </p:sp>
    </p:spTree>
    <p:extLst>
      <p:ext uri="{BB962C8B-B14F-4D97-AF65-F5344CB8AC3E}">
        <p14:creationId xmlns:p14="http://schemas.microsoft.com/office/powerpoint/2010/main" val="433544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 What are the first things that come to mind when you hear the term </a:t>
            </a:r>
            <a:r>
              <a:rPr lang="en-US" i="1" dirty="0"/>
              <a:t>“Space Exploration</a:t>
            </a:r>
            <a:r>
              <a:rPr lang="en-US" dirty="0"/>
              <a:t>”?</a:t>
            </a:r>
          </a:p>
          <a:p>
            <a:pPr marL="0" indent="0">
              <a:buNone/>
            </a:pPr>
            <a:endParaRPr lang="en-US" dirty="0"/>
          </a:p>
          <a:p>
            <a:pPr marL="0" indent="0">
              <a:buNone/>
            </a:pPr>
            <a:endParaRPr lang="en-US" dirty="0"/>
          </a:p>
          <a:p>
            <a:pPr marL="0" indent="0">
              <a:buNone/>
            </a:pPr>
            <a:endParaRPr lang="en-US" dirty="0"/>
          </a:p>
          <a:p>
            <a:pPr marL="0" indent="0">
              <a:buNone/>
            </a:pPr>
            <a:r>
              <a:rPr lang="en-US" dirty="0"/>
              <a:t>Why do you think people have always wanted to study and explore outer space?</a:t>
            </a:r>
          </a:p>
        </p:txBody>
      </p:sp>
      <p:sp>
        <p:nvSpPr>
          <p:cNvPr id="4" name="Title 1"/>
          <p:cNvSpPr>
            <a:spLocks noGrp="1"/>
          </p:cNvSpPr>
          <p:nvPr>
            <p:ph type="title"/>
          </p:nvPr>
        </p:nvSpPr>
        <p:spPr>
          <a:solidFill>
            <a:schemeClr val="tx1"/>
          </a:solidFill>
          <a:ln w="57150">
            <a:solidFill>
              <a:srgbClr val="FF0000"/>
            </a:solidFill>
          </a:ln>
        </p:spPr>
        <p:txBody>
          <a:bodyPr>
            <a:normAutofit fontScale="90000"/>
          </a:bodyPr>
          <a:lstStyle/>
          <a:p>
            <a:r>
              <a:rPr lang="en-US" b="1" u="sng" dirty="0">
                <a:solidFill>
                  <a:schemeClr val="bg1"/>
                </a:solidFill>
                <a:effectLst>
                  <a:outerShdw blurRad="38100" dist="38100" dir="2700000" algn="tl">
                    <a:srgbClr val="000000">
                      <a:alpha val="43137"/>
                    </a:srgbClr>
                  </a:outerShdw>
                </a:effectLst>
              </a:rPr>
              <a:t>EXPLORING SPACE</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p>
        </p:txBody>
      </p:sp>
      <p:pic>
        <p:nvPicPr>
          <p:cNvPr id="2050" name="Picture 2" descr="C:\Users\Owner\AppData\Local\Microsoft\Windows\Temporary Internet Files\Content.IE5\OCG5J96T\MC90043438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743200"/>
            <a:ext cx="2682928" cy="1676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581400" y="2778127"/>
            <a:ext cx="1219200" cy="369332"/>
          </a:xfrm>
          <a:prstGeom prst="rect">
            <a:avLst/>
          </a:prstGeom>
          <a:noFill/>
        </p:spPr>
        <p:txBody>
          <a:bodyPr wrap="square" rtlCol="0">
            <a:spAutoFit/>
          </a:bodyPr>
          <a:lstStyle/>
          <a:p>
            <a:r>
              <a:rPr lang="en-US" dirty="0"/>
              <a:t>U</a:t>
            </a:r>
            <a:r>
              <a:rPr lang="en-US" dirty="0">
                <a:solidFill>
                  <a:srgbClr val="FF0000"/>
                </a:solidFill>
              </a:rPr>
              <a:t>ummm…</a:t>
            </a:r>
            <a:endParaRPr lang="en-US" dirty="0"/>
          </a:p>
        </p:txBody>
      </p:sp>
    </p:spTree>
    <p:extLst>
      <p:ext uri="{BB962C8B-B14F-4D97-AF65-F5344CB8AC3E}">
        <p14:creationId xmlns:p14="http://schemas.microsoft.com/office/powerpoint/2010/main" val="424684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a:ln w="57150">
            <a:solidFill>
              <a:srgbClr val="FF0000"/>
            </a:solidFill>
          </a:ln>
        </p:spPr>
        <p:txBody>
          <a:bodyPr>
            <a:normAutofit fontScale="90000"/>
          </a:bodyPr>
          <a:lstStyle/>
          <a:p>
            <a:r>
              <a:rPr lang="en-US" b="1" u="sng" dirty="0">
                <a:solidFill>
                  <a:schemeClr val="bg1"/>
                </a:solidFill>
                <a:effectLst>
                  <a:outerShdw blurRad="38100" dist="38100" dir="2700000" algn="tl">
                    <a:srgbClr val="000000">
                      <a:alpha val="43137"/>
                    </a:srgbClr>
                  </a:outerShdw>
                </a:effectLst>
              </a:rPr>
              <a:t>EXPLORING SPACE</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sp>
        <p:nvSpPr>
          <p:cNvPr id="3" name="Content Placeholder 2"/>
          <p:cNvSpPr>
            <a:spLocks noGrp="1"/>
          </p:cNvSpPr>
          <p:nvPr>
            <p:ph idx="1"/>
          </p:nvPr>
        </p:nvSpPr>
        <p:spPr>
          <a:xfrm>
            <a:off x="228600" y="1600200"/>
            <a:ext cx="8686800" cy="5105400"/>
          </a:xfrm>
        </p:spPr>
        <p:txBody>
          <a:bodyPr/>
          <a:lstStyle/>
          <a:p>
            <a:r>
              <a:rPr lang="en-US" sz="2800" dirty="0"/>
              <a:t> An American, Robert Goddard launched the first rocket in </a:t>
            </a:r>
            <a:r>
              <a:rPr lang="en-US" sz="2800" dirty="0">
                <a:solidFill>
                  <a:srgbClr val="FF0000"/>
                </a:solidFill>
              </a:rPr>
              <a:t>1926</a:t>
            </a:r>
            <a:r>
              <a:rPr lang="en-US" sz="2800" dirty="0"/>
              <a:t>.</a:t>
            </a:r>
          </a:p>
          <a:p>
            <a:r>
              <a:rPr lang="en-US" sz="2800" dirty="0"/>
              <a:t> After World War II, the U.S.A. formed </a:t>
            </a:r>
            <a:r>
              <a:rPr lang="en-US" sz="2800" dirty="0">
                <a:solidFill>
                  <a:srgbClr val="FF0000"/>
                </a:solidFill>
              </a:rPr>
              <a:t>NASA </a:t>
            </a:r>
            <a:r>
              <a:rPr lang="en-US" sz="2800" dirty="0"/>
              <a:t>to compete with the Soviet Union in the </a:t>
            </a:r>
            <a:r>
              <a:rPr lang="en-US" sz="2800" dirty="0">
                <a:hlinkClick r:id="rId2"/>
              </a:rPr>
              <a:t>space race </a:t>
            </a:r>
            <a:r>
              <a:rPr lang="en-US" sz="2800" dirty="0"/>
              <a:t>(a competition between the Soviet Union and the U.S.A.).</a:t>
            </a:r>
          </a:p>
          <a:p>
            <a:r>
              <a:rPr lang="en-US" sz="2800" dirty="0">
                <a:hlinkClick r:id="rId3"/>
              </a:rPr>
              <a:t>NASA</a:t>
            </a:r>
            <a:r>
              <a:rPr lang="en-US" sz="2800" dirty="0"/>
              <a:t> – National Aeronautics and </a:t>
            </a:r>
            <a:r>
              <a:rPr lang="en-US" sz="2800" dirty="0">
                <a:solidFill>
                  <a:srgbClr val="FF0000"/>
                </a:solidFill>
              </a:rPr>
              <a:t>Space</a:t>
            </a:r>
            <a:r>
              <a:rPr lang="en-US" sz="2800" dirty="0"/>
              <a:t> Administration.</a:t>
            </a:r>
          </a:p>
          <a:p>
            <a:r>
              <a:rPr lang="en-US" sz="2800" dirty="0"/>
              <a:t>The first </a:t>
            </a:r>
            <a:r>
              <a:rPr lang="en-US" sz="2800" dirty="0">
                <a:solidFill>
                  <a:srgbClr val="FF0000"/>
                </a:solidFill>
              </a:rPr>
              <a:t>satellite</a:t>
            </a:r>
            <a:r>
              <a:rPr lang="en-US" sz="2800" dirty="0"/>
              <a:t> launched was </a:t>
            </a:r>
            <a:r>
              <a:rPr lang="en-US" sz="2800" dirty="0">
                <a:hlinkClick r:id="rId4"/>
              </a:rPr>
              <a:t>Sputnik</a:t>
            </a:r>
            <a:r>
              <a:rPr lang="en-US" sz="2800" dirty="0"/>
              <a:t> 1 in </a:t>
            </a:r>
            <a:r>
              <a:rPr lang="en-US" sz="2800" dirty="0">
                <a:hlinkClick r:id="rId5"/>
              </a:rPr>
              <a:t>1957.</a:t>
            </a:r>
            <a:endParaRPr lang="en-US" sz="2800" dirty="0"/>
          </a:p>
          <a:p>
            <a:r>
              <a:rPr lang="en-US" sz="2800" dirty="0"/>
              <a:t> A satellite is a</a:t>
            </a:r>
            <a:r>
              <a:rPr lang="en-US" sz="2800" dirty="0">
                <a:solidFill>
                  <a:srgbClr val="FF0000"/>
                </a:solidFill>
              </a:rPr>
              <a:t> natural </a:t>
            </a:r>
            <a:r>
              <a:rPr lang="en-US" sz="2800" dirty="0"/>
              <a:t>or </a:t>
            </a:r>
            <a:r>
              <a:rPr lang="en-US" sz="2800" dirty="0">
                <a:solidFill>
                  <a:srgbClr val="FF0000"/>
                </a:solidFill>
              </a:rPr>
              <a:t>artificial</a:t>
            </a:r>
            <a:r>
              <a:rPr lang="en-US" sz="2800" dirty="0"/>
              <a:t> body that revolves around a planet.</a:t>
            </a:r>
          </a:p>
          <a:p>
            <a:pPr marL="0" indent="0" algn="ctr">
              <a:buNone/>
            </a:pPr>
            <a:endParaRPr lang="en-US" dirty="0">
              <a:solidFill>
                <a:srgbClr val="FF0000"/>
              </a:solidFill>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200" y="5410200"/>
            <a:ext cx="3848100" cy="1270000"/>
          </a:xfrm>
          <a:prstGeom prst="rect">
            <a:avLst/>
          </a:prstGeom>
        </p:spPr>
      </p:pic>
      <p:sp>
        <p:nvSpPr>
          <p:cNvPr id="5" name="TextBox 4"/>
          <p:cNvSpPr txBox="1"/>
          <p:nvPr/>
        </p:nvSpPr>
        <p:spPr>
          <a:xfrm>
            <a:off x="457200" y="6299982"/>
            <a:ext cx="1981200" cy="369332"/>
          </a:xfrm>
          <a:prstGeom prst="rect">
            <a:avLst/>
          </a:prstGeom>
          <a:noFill/>
        </p:spPr>
        <p:txBody>
          <a:bodyPr wrap="square" rtlCol="0">
            <a:spAutoFit/>
          </a:bodyPr>
          <a:lstStyle/>
          <a:p>
            <a:r>
              <a:rPr lang="en-US" dirty="0">
                <a:hlinkClick r:id="rId7"/>
              </a:rPr>
              <a:t>Arnold</a:t>
            </a:r>
            <a:endParaRPr lang="en-US" dirty="0"/>
          </a:p>
        </p:txBody>
      </p:sp>
    </p:spTree>
    <p:extLst>
      <p:ext uri="{BB962C8B-B14F-4D97-AF65-F5344CB8AC3E}">
        <p14:creationId xmlns:p14="http://schemas.microsoft.com/office/powerpoint/2010/main" val="403821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amond(in)">
                                      <p:cBhvr>
                                        <p:cTn id="24" dur="2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wheel(1)">
                                      <p:cBhvr>
                                        <p:cTn id="29" dur="2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80">
                                          <p:stCondLst>
                                            <p:cond delay="0"/>
                                          </p:stCondLst>
                                        </p:cTn>
                                        <p:tgtEl>
                                          <p:spTgt spid="4"/>
                                        </p:tgtEl>
                                      </p:cBhvr>
                                    </p:animEffect>
                                    <p:anim calcmode="lin" valueType="num">
                                      <p:cBhvr>
                                        <p:cTn id="3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0" dur="26">
                                          <p:stCondLst>
                                            <p:cond delay="650"/>
                                          </p:stCondLst>
                                        </p:cTn>
                                        <p:tgtEl>
                                          <p:spTgt spid="4"/>
                                        </p:tgtEl>
                                      </p:cBhvr>
                                      <p:to x="100000" y="60000"/>
                                    </p:animScale>
                                    <p:animScale>
                                      <p:cBhvr>
                                        <p:cTn id="41" dur="166" decel="50000">
                                          <p:stCondLst>
                                            <p:cond delay="676"/>
                                          </p:stCondLst>
                                        </p:cTn>
                                        <p:tgtEl>
                                          <p:spTgt spid="4"/>
                                        </p:tgtEl>
                                      </p:cBhvr>
                                      <p:to x="100000" y="100000"/>
                                    </p:animScale>
                                    <p:animScale>
                                      <p:cBhvr>
                                        <p:cTn id="42" dur="26">
                                          <p:stCondLst>
                                            <p:cond delay="1312"/>
                                          </p:stCondLst>
                                        </p:cTn>
                                        <p:tgtEl>
                                          <p:spTgt spid="4"/>
                                        </p:tgtEl>
                                      </p:cBhvr>
                                      <p:to x="100000" y="80000"/>
                                    </p:animScale>
                                    <p:animScale>
                                      <p:cBhvr>
                                        <p:cTn id="43" dur="166" decel="50000">
                                          <p:stCondLst>
                                            <p:cond delay="1338"/>
                                          </p:stCondLst>
                                        </p:cTn>
                                        <p:tgtEl>
                                          <p:spTgt spid="4"/>
                                        </p:tgtEl>
                                      </p:cBhvr>
                                      <p:to x="100000" y="100000"/>
                                    </p:animScale>
                                    <p:animScale>
                                      <p:cBhvr>
                                        <p:cTn id="44" dur="26">
                                          <p:stCondLst>
                                            <p:cond delay="1642"/>
                                          </p:stCondLst>
                                        </p:cTn>
                                        <p:tgtEl>
                                          <p:spTgt spid="4"/>
                                        </p:tgtEl>
                                      </p:cBhvr>
                                      <p:to x="100000" y="90000"/>
                                    </p:animScale>
                                    <p:animScale>
                                      <p:cBhvr>
                                        <p:cTn id="45" dur="166" decel="50000">
                                          <p:stCondLst>
                                            <p:cond delay="1668"/>
                                          </p:stCondLst>
                                        </p:cTn>
                                        <p:tgtEl>
                                          <p:spTgt spid="4"/>
                                        </p:tgtEl>
                                      </p:cBhvr>
                                      <p:to x="100000" y="100000"/>
                                    </p:animScale>
                                    <p:animScale>
                                      <p:cBhvr>
                                        <p:cTn id="46" dur="26">
                                          <p:stCondLst>
                                            <p:cond delay="1808"/>
                                          </p:stCondLst>
                                        </p:cTn>
                                        <p:tgtEl>
                                          <p:spTgt spid="4"/>
                                        </p:tgtEl>
                                      </p:cBhvr>
                                      <p:to x="100000" y="95000"/>
                                    </p:animScale>
                                    <p:animScale>
                                      <p:cBhvr>
                                        <p:cTn id="4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144000" cy="5469988"/>
          </a:xfrm>
        </p:spPr>
        <p:txBody>
          <a:bodyPr>
            <a:normAutofit lnSpcReduction="10000"/>
          </a:bodyPr>
          <a:lstStyle/>
          <a:p>
            <a:r>
              <a:rPr lang="en-US" sz="2800" dirty="0">
                <a:hlinkClick r:id="rId2"/>
              </a:rPr>
              <a:t>Yuri Gagarin </a:t>
            </a:r>
            <a:r>
              <a:rPr lang="en-US" sz="2800" dirty="0"/>
              <a:t>– 1</a:t>
            </a:r>
            <a:r>
              <a:rPr lang="en-US" sz="2800" baseline="30000" dirty="0"/>
              <a:t>st</a:t>
            </a:r>
            <a:r>
              <a:rPr lang="en-US" sz="2800" dirty="0"/>
              <a:t> human to </a:t>
            </a:r>
            <a:r>
              <a:rPr lang="en-US" sz="2800" dirty="0">
                <a:solidFill>
                  <a:srgbClr val="FF0000"/>
                </a:solidFill>
              </a:rPr>
              <a:t>orbit</a:t>
            </a:r>
            <a:r>
              <a:rPr lang="en-US" sz="2800" dirty="0"/>
              <a:t> Earth.</a:t>
            </a:r>
          </a:p>
          <a:p>
            <a:r>
              <a:rPr lang="en-US" sz="2800" dirty="0">
                <a:solidFill>
                  <a:srgbClr val="FF0000"/>
                </a:solidFill>
              </a:rPr>
              <a:t>1969</a:t>
            </a:r>
            <a:r>
              <a:rPr lang="en-US" sz="2800" dirty="0"/>
              <a:t> – Apollo 11 lands on moon (USA- First on the moon).</a:t>
            </a:r>
          </a:p>
          <a:p>
            <a:r>
              <a:rPr lang="en-US" sz="2800" dirty="0"/>
              <a:t> Neil Armstrong – First person to walk on the </a:t>
            </a:r>
            <a:r>
              <a:rPr lang="en-US" sz="2800" dirty="0">
                <a:solidFill>
                  <a:srgbClr val="FF0000"/>
                </a:solidFill>
              </a:rPr>
              <a:t>moon</a:t>
            </a:r>
            <a:r>
              <a:rPr lang="en-US" sz="2800" dirty="0"/>
              <a:t>.</a:t>
            </a:r>
          </a:p>
          <a:p>
            <a:r>
              <a:rPr lang="en-US" sz="2800" dirty="0">
                <a:solidFill>
                  <a:srgbClr val="FF0000"/>
                </a:solidFill>
              </a:rPr>
              <a:t>Columbia</a:t>
            </a:r>
            <a:r>
              <a:rPr lang="en-US" sz="2800" dirty="0"/>
              <a:t> – The first </a:t>
            </a:r>
            <a:r>
              <a:rPr lang="en-US" sz="2800" dirty="0">
                <a:hlinkClick r:id="rId3"/>
              </a:rPr>
              <a:t>space shuttle </a:t>
            </a:r>
            <a:r>
              <a:rPr lang="en-US" sz="2800" dirty="0"/>
              <a:t>launched in 1981.</a:t>
            </a:r>
          </a:p>
          <a:p>
            <a:r>
              <a:rPr lang="en-US" sz="2800" dirty="0"/>
              <a:t> June 18, 1983 – Sally Ride is the first American </a:t>
            </a:r>
            <a:r>
              <a:rPr lang="en-US" sz="2800" dirty="0">
                <a:solidFill>
                  <a:srgbClr val="FF0000"/>
                </a:solidFill>
              </a:rPr>
              <a:t>woman</a:t>
            </a:r>
            <a:r>
              <a:rPr lang="en-US" sz="2800" dirty="0"/>
              <a:t> in space.</a:t>
            </a:r>
          </a:p>
          <a:p>
            <a:endParaRPr lang="en-US" sz="2800" dirty="0"/>
          </a:p>
          <a:p>
            <a:r>
              <a:rPr lang="en-US" sz="2800" dirty="0"/>
              <a:t>1998 the </a:t>
            </a:r>
            <a:r>
              <a:rPr lang="en-US" sz="2800" dirty="0">
                <a:hlinkClick r:id="rId4"/>
              </a:rPr>
              <a:t>International Space Station </a:t>
            </a:r>
            <a:r>
              <a:rPr lang="en-US" sz="2800" dirty="0"/>
              <a:t>started to be assembled by the U.S.A and </a:t>
            </a:r>
            <a:r>
              <a:rPr lang="en-US" sz="2800" dirty="0">
                <a:solidFill>
                  <a:srgbClr val="FF0000"/>
                </a:solidFill>
              </a:rPr>
              <a:t>Russia</a:t>
            </a:r>
            <a:r>
              <a:rPr lang="en-US" sz="2800" dirty="0"/>
              <a:t>.</a:t>
            </a:r>
          </a:p>
          <a:p>
            <a:pPr marL="0" indent="0">
              <a:buNone/>
            </a:pPr>
            <a:r>
              <a:rPr lang="en-US" dirty="0"/>
              <a:t> </a:t>
            </a:r>
          </a:p>
          <a:p>
            <a:pPr marL="0" indent="0" algn="ctr">
              <a:buNone/>
            </a:pPr>
            <a:r>
              <a:rPr lang="en-US" dirty="0"/>
              <a:t> </a:t>
            </a:r>
          </a:p>
          <a:p>
            <a:pPr marL="0" indent="0">
              <a:buNone/>
            </a:pPr>
            <a:endParaRPr lang="en-US" dirty="0"/>
          </a:p>
        </p:txBody>
      </p:sp>
      <p:sp>
        <p:nvSpPr>
          <p:cNvPr id="4" name="Title 1"/>
          <p:cNvSpPr>
            <a:spLocks noGrp="1"/>
          </p:cNvSpPr>
          <p:nvPr>
            <p:ph type="title"/>
          </p:nvPr>
        </p:nvSpPr>
        <p:spPr>
          <a:xfrm>
            <a:off x="533400" y="76200"/>
            <a:ext cx="8229600" cy="1143000"/>
          </a:xfrm>
          <a:solidFill>
            <a:schemeClr val="tx1"/>
          </a:solidFill>
          <a:ln w="57150">
            <a:solidFill>
              <a:srgbClr val="FF0000"/>
            </a:solidFill>
          </a:ln>
        </p:spPr>
        <p:txBody>
          <a:bodyPr>
            <a:normAutofit fontScale="90000"/>
          </a:bodyPr>
          <a:lstStyle/>
          <a:p>
            <a:r>
              <a:rPr lang="en-US" b="1" u="sng" dirty="0">
                <a:solidFill>
                  <a:schemeClr val="bg1"/>
                </a:solidFill>
                <a:effectLst>
                  <a:outerShdw blurRad="38100" dist="38100" dir="2700000" algn="tl">
                    <a:srgbClr val="000000">
                      <a:alpha val="43137"/>
                    </a:srgbClr>
                  </a:outerShdw>
                </a:effectLst>
              </a:rPr>
              <a:t>EXPLORING SPACE</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7400" y="4920260"/>
            <a:ext cx="2819400" cy="1688190"/>
          </a:xfrm>
          <a:prstGeom prst="rect">
            <a:avLst/>
          </a:prstGeom>
        </p:spPr>
      </p:pic>
      <p:sp>
        <p:nvSpPr>
          <p:cNvPr id="2" name="TextBox 1"/>
          <p:cNvSpPr txBox="1"/>
          <p:nvPr/>
        </p:nvSpPr>
        <p:spPr>
          <a:xfrm>
            <a:off x="152400" y="5764355"/>
            <a:ext cx="1143000" cy="1200329"/>
          </a:xfrm>
          <a:prstGeom prst="rect">
            <a:avLst/>
          </a:prstGeom>
          <a:noFill/>
        </p:spPr>
        <p:txBody>
          <a:bodyPr wrap="square" rtlCol="0">
            <a:spAutoFit/>
          </a:bodyPr>
          <a:lstStyle/>
          <a:p>
            <a:endParaRPr lang="en-US" dirty="0">
              <a:hlinkClick r:id="rId6"/>
            </a:endParaRPr>
          </a:p>
          <a:p>
            <a:r>
              <a:rPr lang="en-US" dirty="0">
                <a:hlinkClick r:id="rId6"/>
              </a:rPr>
              <a:t>STS 119</a:t>
            </a:r>
            <a:endParaRPr lang="en-US" dirty="0"/>
          </a:p>
          <a:p>
            <a:endParaRPr lang="en-US" dirty="0"/>
          </a:p>
          <a:p>
            <a:endParaRPr lang="en-US" dirty="0"/>
          </a:p>
        </p:txBody>
      </p:sp>
      <p:sp>
        <p:nvSpPr>
          <p:cNvPr id="6" name="TextBox 5"/>
          <p:cNvSpPr txBox="1"/>
          <p:nvPr/>
        </p:nvSpPr>
        <p:spPr>
          <a:xfrm>
            <a:off x="1676400" y="5655673"/>
            <a:ext cx="2362200" cy="369332"/>
          </a:xfrm>
          <a:prstGeom prst="rect">
            <a:avLst/>
          </a:prstGeom>
          <a:noFill/>
        </p:spPr>
        <p:txBody>
          <a:bodyPr wrap="square" rtlCol="0">
            <a:spAutoFit/>
          </a:bodyPr>
          <a:lstStyle/>
          <a:p>
            <a:r>
              <a:rPr lang="en-US" dirty="0">
                <a:hlinkClick r:id="rId7"/>
              </a:rPr>
              <a:t>STS 119 Landing</a:t>
            </a:r>
            <a:endParaRPr lang="en-US" dirty="0"/>
          </a:p>
        </p:txBody>
      </p:sp>
      <p:sp>
        <p:nvSpPr>
          <p:cNvPr id="7" name="TextBox 6"/>
          <p:cNvSpPr txBox="1"/>
          <p:nvPr/>
        </p:nvSpPr>
        <p:spPr>
          <a:xfrm>
            <a:off x="2133600" y="6152282"/>
            <a:ext cx="1447800" cy="369332"/>
          </a:xfrm>
          <a:prstGeom prst="rect">
            <a:avLst/>
          </a:prstGeom>
          <a:noFill/>
        </p:spPr>
        <p:txBody>
          <a:bodyPr wrap="square" rtlCol="0">
            <a:spAutoFit/>
          </a:bodyPr>
          <a:lstStyle/>
          <a:p>
            <a:r>
              <a:rPr lang="en-US" dirty="0">
                <a:hlinkClick r:id="rId8"/>
              </a:rPr>
              <a:t>Challenger</a:t>
            </a:r>
            <a:endParaRPr lang="en-US" dirty="0"/>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43400" y="3581400"/>
            <a:ext cx="2438400" cy="914400"/>
          </a:xfrm>
          <a:prstGeom prst="rect">
            <a:avLst/>
          </a:prstGeom>
        </p:spPr>
      </p:pic>
      <p:sp>
        <p:nvSpPr>
          <p:cNvPr id="8" name="TextBox 7"/>
          <p:cNvSpPr txBox="1"/>
          <p:nvPr/>
        </p:nvSpPr>
        <p:spPr>
          <a:xfrm>
            <a:off x="4343400" y="6364519"/>
            <a:ext cx="1981200" cy="369332"/>
          </a:xfrm>
          <a:prstGeom prst="rect">
            <a:avLst/>
          </a:prstGeom>
          <a:noFill/>
        </p:spPr>
        <p:txBody>
          <a:bodyPr wrap="square" rtlCol="0">
            <a:spAutoFit/>
          </a:bodyPr>
          <a:lstStyle/>
          <a:p>
            <a:r>
              <a:rPr lang="en-US" dirty="0">
                <a:hlinkClick r:id="rId10"/>
              </a:rPr>
              <a:t>Mars</a:t>
            </a:r>
            <a:endParaRPr lang="en-US" dirty="0"/>
          </a:p>
        </p:txBody>
      </p:sp>
    </p:spTree>
    <p:extLst>
      <p:ext uri="{BB962C8B-B14F-4D97-AF65-F5344CB8AC3E}">
        <p14:creationId xmlns:p14="http://schemas.microsoft.com/office/powerpoint/2010/main" val="1995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p:cTn id="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barn(inVertical)">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800600"/>
          </a:xfrm>
        </p:spPr>
        <p:txBody>
          <a:bodyPr/>
          <a:lstStyle/>
          <a:p>
            <a:pPr algn="ctr"/>
            <a:r>
              <a:rPr lang="en-US" u="sng" dirty="0">
                <a:latin typeface="Frutiger-Black"/>
              </a:rPr>
              <a:t>Space Exploration Has Given Us</a:t>
            </a:r>
          </a:p>
          <a:p>
            <a:pPr marL="0" indent="0" algn="ctr">
              <a:buNone/>
            </a:pPr>
            <a:r>
              <a:rPr lang="en-US" u="sng" dirty="0">
                <a:latin typeface="Frutiger-Black"/>
              </a:rPr>
              <a:t>New Viewpoints.</a:t>
            </a:r>
          </a:p>
          <a:p>
            <a:pPr marL="0" indent="0" algn="ctr">
              <a:buNone/>
            </a:pPr>
            <a:endParaRPr lang="en-US" dirty="0">
              <a:solidFill>
                <a:srgbClr val="FF0000"/>
              </a:solidFill>
              <a:latin typeface="Frutiger-Black"/>
            </a:endParaRPr>
          </a:p>
          <a:p>
            <a:pPr marL="0" indent="0">
              <a:buNone/>
            </a:pPr>
            <a:r>
              <a:rPr lang="en-US" dirty="0"/>
              <a:t>Throughout history, the study of stars and planets has inspired new ideas. As we meet the challenges of space exploration, we gain valuable </a:t>
            </a:r>
            <a:r>
              <a:rPr lang="en-US" dirty="0">
                <a:solidFill>
                  <a:srgbClr val="FF0000"/>
                </a:solidFill>
              </a:rPr>
              <a:t>technology</a:t>
            </a:r>
            <a:r>
              <a:rPr lang="en-US" dirty="0"/>
              <a:t>.</a:t>
            </a:r>
            <a:endParaRPr lang="en-US" dirty="0">
              <a:latin typeface="Frutiger-Black"/>
            </a:endParaRPr>
          </a:p>
          <a:p>
            <a:pPr marL="0" indent="0">
              <a:buNone/>
            </a:pPr>
            <a:endParaRPr lang="en-US" dirty="0">
              <a:solidFill>
                <a:srgbClr val="FF0000"/>
              </a:solidFill>
            </a:endParaRPr>
          </a:p>
        </p:txBody>
      </p:sp>
      <p:sp>
        <p:nvSpPr>
          <p:cNvPr id="4" name="Title 1"/>
          <p:cNvSpPr>
            <a:spLocks noGrp="1"/>
          </p:cNvSpPr>
          <p:nvPr>
            <p:ph type="title"/>
          </p:nvPr>
        </p:nvSpPr>
        <p:spPr>
          <a:xfrm>
            <a:off x="533400" y="228600"/>
            <a:ext cx="8229600" cy="1143000"/>
          </a:xfrm>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1026" name="Picture 2" descr="C:\Users\Owner\AppData\Local\Microsoft\Windows\Temporary Internet Files\Content.IE5\MI8KLLUB\MP90043121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5029200"/>
            <a:ext cx="26670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71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763000" cy="4800600"/>
          </a:xfrm>
        </p:spPr>
        <p:txBody>
          <a:bodyPr>
            <a:normAutofit/>
          </a:bodyPr>
          <a:lstStyle/>
          <a:p>
            <a:pPr marL="0" indent="0">
              <a:buNone/>
            </a:pPr>
            <a:r>
              <a:rPr lang="en-US" dirty="0">
                <a:latin typeface="Minion-Regular"/>
              </a:rPr>
              <a:t>Space science has advanced knowledge in other scientific fields, such as </a:t>
            </a:r>
            <a:r>
              <a:rPr lang="en-US" dirty="0">
                <a:solidFill>
                  <a:srgbClr val="FF0000"/>
                </a:solidFill>
                <a:latin typeface="Minion-Regular"/>
              </a:rPr>
              <a:t>physics</a:t>
            </a:r>
            <a:r>
              <a:rPr lang="en-US" dirty="0">
                <a:latin typeface="Minion-Regular"/>
              </a:rPr>
              <a:t>. For example, observations of the </a:t>
            </a:r>
            <a:r>
              <a:rPr lang="en-US" dirty="0">
                <a:solidFill>
                  <a:srgbClr val="FF0000"/>
                </a:solidFill>
                <a:latin typeface="Minion-Regular"/>
              </a:rPr>
              <a:t>Moon</a:t>
            </a:r>
            <a:r>
              <a:rPr lang="en-US" dirty="0">
                <a:latin typeface="Minion-Regular"/>
              </a:rPr>
              <a:t> and other bodies in space helped scientists understand how gravity works. Scientists figured out that the same force that causes an object to fall to the ground causes the Moon to orbit Earth.</a:t>
            </a:r>
            <a:endParaRPr lang="en-US" dirty="0"/>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2050" name="Picture 2" descr="C:\Users\Owner\AppData\Local\Microsoft\Windows\Temporary Internet Files\Content.IE5\W9T5SKNV\MC900241089[1].wmf"/>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105400"/>
            <a:ext cx="32766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48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4525963"/>
          </a:xfrm>
        </p:spPr>
        <p:txBody>
          <a:bodyPr/>
          <a:lstStyle/>
          <a:p>
            <a:pPr marL="0" indent="0">
              <a:buNone/>
            </a:pPr>
            <a:r>
              <a:rPr lang="en-US" dirty="0"/>
              <a:t>Finally, the study of other worlds can teach us about our own. Earth has changed considerably since its formation. By comparing Earth with different worlds, scientists can learn more about the history of Earth’s</a:t>
            </a:r>
            <a:r>
              <a:rPr lang="en-US" dirty="0">
                <a:solidFill>
                  <a:srgbClr val="FF0000"/>
                </a:solidFill>
              </a:rPr>
              <a:t> surface </a:t>
            </a:r>
            <a:r>
              <a:rPr lang="en-US" dirty="0"/>
              <a:t>features and atmosphere.</a:t>
            </a:r>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4876800"/>
            <a:ext cx="1676399" cy="1295400"/>
          </a:xfrm>
          <a:prstGeom prst="rect">
            <a:avLst/>
          </a:prstGeom>
        </p:spPr>
      </p:pic>
    </p:spTree>
    <p:extLst>
      <p:ext uri="{BB962C8B-B14F-4D97-AF65-F5344CB8AC3E}">
        <p14:creationId xmlns:p14="http://schemas.microsoft.com/office/powerpoint/2010/main" val="230747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610600" cy="4525963"/>
          </a:xfrm>
        </p:spPr>
        <p:txBody>
          <a:bodyPr>
            <a:normAutofit/>
          </a:bodyPr>
          <a:lstStyle/>
          <a:p>
            <a:pPr algn="ctr"/>
            <a:r>
              <a:rPr lang="en-US" u="sng" dirty="0">
                <a:latin typeface="Frutiger-Black"/>
              </a:rPr>
              <a:t>Surface Features</a:t>
            </a:r>
          </a:p>
          <a:p>
            <a:pPr marL="0" indent="0" algn="ctr">
              <a:buNone/>
            </a:pPr>
            <a:endParaRPr lang="en-US" dirty="0">
              <a:solidFill>
                <a:srgbClr val="DA0000"/>
              </a:solidFill>
              <a:latin typeface="Frutiger-Black"/>
            </a:endParaRPr>
          </a:p>
          <a:p>
            <a:pPr marL="0" indent="0">
              <a:buNone/>
            </a:pPr>
            <a:r>
              <a:rPr lang="en-US" dirty="0">
                <a:latin typeface="Frutiger-Black"/>
              </a:rPr>
              <a:t>Exploration of other worlds has helped us learn about the </a:t>
            </a:r>
            <a:r>
              <a:rPr lang="en-US" dirty="0">
                <a:solidFill>
                  <a:srgbClr val="FF0000"/>
                </a:solidFill>
                <a:latin typeface="Frutiger-Black"/>
              </a:rPr>
              <a:t>impacts</a:t>
            </a:r>
            <a:r>
              <a:rPr lang="en-US" dirty="0">
                <a:latin typeface="Frutiger-Black"/>
              </a:rPr>
              <a:t> of space objects. When an object strikes the surface of a larger object in space, it explodes and leaves behind a round pit called an impact</a:t>
            </a:r>
            <a:r>
              <a:rPr lang="en-US" dirty="0">
                <a:solidFill>
                  <a:srgbClr val="FF0000"/>
                </a:solidFill>
                <a:latin typeface="Frutiger-Black"/>
              </a:rPr>
              <a:t> crater</a:t>
            </a:r>
            <a:r>
              <a:rPr lang="en-US" dirty="0">
                <a:latin typeface="Frutiger-Black"/>
              </a:rPr>
              <a:t>. </a:t>
            </a:r>
          </a:p>
          <a:p>
            <a:pPr marL="0" indent="0" algn="ctr">
              <a:buNone/>
            </a:pPr>
            <a:endParaRPr lang="en-US" dirty="0"/>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3074" name="Picture 2" descr="C:\Users\Owner\AppData\Local\Microsoft\Windows\Temporary Internet Files\Content.IE5\38PGUFW2\MP9004486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5334000"/>
            <a:ext cx="45720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04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839200" cy="5029200"/>
          </a:xfrm>
        </p:spPr>
        <p:txBody>
          <a:bodyPr>
            <a:normAutofit/>
          </a:bodyPr>
          <a:lstStyle/>
          <a:p>
            <a:pPr algn="ctr"/>
            <a:r>
              <a:rPr lang="en-US" u="sng" dirty="0">
                <a:latin typeface="Frutiger-Black"/>
              </a:rPr>
              <a:t>Atmosphere</a:t>
            </a:r>
          </a:p>
          <a:p>
            <a:pPr marL="0" indent="0">
              <a:buNone/>
            </a:pPr>
            <a:r>
              <a:rPr lang="en-US" dirty="0"/>
              <a:t>We are also learning about Earth’s </a:t>
            </a:r>
            <a:r>
              <a:rPr lang="en-US" dirty="0">
                <a:solidFill>
                  <a:srgbClr val="FF0000"/>
                </a:solidFill>
              </a:rPr>
              <a:t>atmosphere</a:t>
            </a:r>
            <a:r>
              <a:rPr lang="en-US" dirty="0"/>
              <a:t> from space exploration. Earth’s temperature allows liquid water to remain on the surface. Mars and Venus, the planets closest to Earth, have no </a:t>
            </a:r>
            <a:r>
              <a:rPr lang="en-US" dirty="0">
                <a:solidFill>
                  <a:srgbClr val="FF0000"/>
                </a:solidFill>
              </a:rPr>
              <a:t>liquid</a:t>
            </a:r>
            <a:r>
              <a:rPr lang="en-US" dirty="0"/>
              <a:t> water on their surfaces. By comparing Earth with those planets, we can see how liquid water has affected the development of Earth’s atmosphere.</a:t>
            </a:r>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1026" name="Picture 2" descr="C:\Users\mark.pompei\AppData\Local\Microsoft\Windows\Temporary Internet Files\Content.IE5\MSAZ842K\MP910216389[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5334000"/>
            <a:ext cx="1568952" cy="136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66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ctr"/>
            <a:r>
              <a:rPr lang="en-US" u="sng" dirty="0">
                <a:latin typeface="Frutiger-Black"/>
              </a:rPr>
              <a:t>Satellite Views of Earth</a:t>
            </a:r>
          </a:p>
          <a:p>
            <a:r>
              <a:rPr lang="en-US" dirty="0">
                <a:latin typeface="Minion-Regular"/>
              </a:rPr>
              <a:t>One of the </a:t>
            </a:r>
            <a:r>
              <a:rPr lang="en-US" b="1" i="1" dirty="0">
                <a:solidFill>
                  <a:srgbClr val="FFFF00"/>
                </a:solidFill>
                <a:effectLst>
                  <a:outerShdw blurRad="38100" dist="38100" dir="2700000" algn="tl">
                    <a:srgbClr val="000000">
                      <a:alpha val="43137"/>
                    </a:srgbClr>
                  </a:outerShdw>
                </a:effectLst>
                <a:latin typeface="Minion-Regular"/>
              </a:rPr>
              <a:t>most important benefits </a:t>
            </a:r>
            <a:r>
              <a:rPr lang="en-US" dirty="0">
                <a:latin typeface="Minion-Regular"/>
              </a:rPr>
              <a:t>of space exploration has been the development of </a:t>
            </a:r>
            <a:r>
              <a:rPr lang="en-US" dirty="0">
                <a:solidFill>
                  <a:srgbClr val="FF0000"/>
                </a:solidFill>
                <a:latin typeface="Minion-Regular"/>
              </a:rPr>
              <a:t>satellite</a:t>
            </a:r>
            <a:r>
              <a:rPr lang="en-US" dirty="0">
                <a:latin typeface="Minion-Regular"/>
              </a:rPr>
              <a:t> technology. Satellites collect data from every region of our planet. The data are sent to receivers on Earth and converted into </a:t>
            </a:r>
            <a:r>
              <a:rPr lang="en-US" dirty="0">
                <a:solidFill>
                  <a:srgbClr val="FF0000"/>
                </a:solidFill>
                <a:latin typeface="Minion-Regular"/>
              </a:rPr>
              <a:t>images</a:t>
            </a:r>
            <a:r>
              <a:rPr lang="en-US" dirty="0">
                <a:latin typeface="Minion-Regular"/>
              </a:rPr>
              <a:t>. Scientists have learned from the space program how to enhance such images to gain more information.</a:t>
            </a:r>
            <a:endParaRPr lang="en-US" u="sng" dirty="0">
              <a:solidFill>
                <a:srgbClr val="DA0000"/>
              </a:solidFill>
              <a:latin typeface="Frutiger-Black"/>
            </a:endParaRPr>
          </a:p>
          <a:p>
            <a:pPr marL="0" indent="0" algn="ctr">
              <a:buNone/>
            </a:pPr>
            <a:endParaRPr lang="en-US" dirty="0"/>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5122" name="Picture 2" descr="C:\Users\Owner\AppData\Local\Microsoft\Windows\Temporary Internet Files\Content.IE5\4MYA0VC9\MC9002422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5316496"/>
            <a:ext cx="1816913" cy="15197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6076362"/>
            <a:ext cx="1752600" cy="369332"/>
          </a:xfrm>
          <a:prstGeom prst="rect">
            <a:avLst/>
          </a:prstGeom>
          <a:noFill/>
        </p:spPr>
        <p:txBody>
          <a:bodyPr wrap="square" rtlCol="0">
            <a:spAutoFit/>
          </a:bodyPr>
          <a:lstStyle/>
          <a:p>
            <a:r>
              <a:rPr lang="en-US" dirty="0">
                <a:hlinkClick r:id="rId3"/>
              </a:rPr>
              <a:t>Satellite</a:t>
            </a:r>
            <a:endParaRPr lang="en-US" dirty="0"/>
          </a:p>
        </p:txBody>
      </p:sp>
    </p:spTree>
    <p:extLst>
      <p:ext uri="{BB962C8B-B14F-4D97-AF65-F5344CB8AC3E}">
        <p14:creationId xmlns:p14="http://schemas.microsoft.com/office/powerpoint/2010/main" val="327011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10600" cy="4525963"/>
          </a:xfrm>
        </p:spPr>
        <p:txBody>
          <a:bodyPr/>
          <a:lstStyle/>
          <a:p>
            <a:pPr marL="0" indent="0">
              <a:buNone/>
            </a:pPr>
            <a:r>
              <a:rPr lang="en-US" dirty="0">
                <a:solidFill>
                  <a:srgbClr val="FF0000"/>
                </a:solidFill>
              </a:rPr>
              <a:t>Weather</a:t>
            </a:r>
            <a:r>
              <a:rPr lang="en-US" dirty="0"/>
              <a:t> satellites show conditions throughout Earth’s atmosphere. Images and data from weather satellites have greatly improved weather forecasting. Scientists can now provide warnings of dangerous </a:t>
            </a:r>
            <a:r>
              <a:rPr lang="en-US" dirty="0">
                <a:solidFill>
                  <a:srgbClr val="FF0000"/>
                </a:solidFill>
              </a:rPr>
              <a:t>storms</a:t>
            </a:r>
            <a:r>
              <a:rPr lang="en-US" dirty="0"/>
              <a:t> long before they strike populated areas.</a:t>
            </a:r>
          </a:p>
        </p:txBody>
      </p:sp>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WHY IS EXPLORING SPACE IMPORTANT?</a:t>
            </a:r>
            <a:br>
              <a:rPr lang="en-US" b="1" u="sng"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NOTES:</a:t>
            </a:r>
            <a:endParaRPr lang="en-US"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680856"/>
            <a:ext cx="3450771" cy="2002971"/>
          </a:xfrm>
          <a:prstGeom prst="rect">
            <a:avLst/>
          </a:prstGeom>
        </p:spPr>
      </p:pic>
      <p:sp>
        <p:nvSpPr>
          <p:cNvPr id="5" name="TextBox 4"/>
          <p:cNvSpPr txBox="1"/>
          <p:nvPr/>
        </p:nvSpPr>
        <p:spPr>
          <a:xfrm>
            <a:off x="4191000" y="6270563"/>
            <a:ext cx="1524000" cy="369332"/>
          </a:xfrm>
          <a:prstGeom prst="rect">
            <a:avLst/>
          </a:prstGeom>
          <a:noFill/>
        </p:spPr>
        <p:txBody>
          <a:bodyPr wrap="square" rtlCol="0">
            <a:spAutoFit/>
          </a:bodyPr>
          <a:lstStyle/>
          <a:p>
            <a:r>
              <a:rPr lang="en-US" dirty="0">
                <a:hlinkClick r:id="rId3"/>
              </a:rPr>
              <a:t>Weather</a:t>
            </a:r>
            <a:endParaRPr lang="en-US" dirty="0"/>
          </a:p>
        </p:txBody>
      </p:sp>
      <p:sp>
        <p:nvSpPr>
          <p:cNvPr id="6" name="TextBox 5"/>
          <p:cNvSpPr txBox="1"/>
          <p:nvPr/>
        </p:nvSpPr>
        <p:spPr>
          <a:xfrm>
            <a:off x="4201886" y="5748439"/>
            <a:ext cx="1143000" cy="369332"/>
          </a:xfrm>
          <a:prstGeom prst="rect">
            <a:avLst/>
          </a:prstGeom>
          <a:noFill/>
        </p:spPr>
        <p:txBody>
          <a:bodyPr wrap="square" rtlCol="0">
            <a:spAutoFit/>
          </a:bodyPr>
          <a:lstStyle/>
          <a:p>
            <a:r>
              <a:rPr lang="en-US" dirty="0">
                <a:hlinkClick r:id="rId4"/>
              </a:rPr>
              <a:t>Weather</a:t>
            </a:r>
            <a:endParaRPr lang="en-US" dirty="0"/>
          </a:p>
        </p:txBody>
      </p:sp>
      <p:sp>
        <p:nvSpPr>
          <p:cNvPr id="7" name="TextBox 6"/>
          <p:cNvSpPr txBox="1"/>
          <p:nvPr/>
        </p:nvSpPr>
        <p:spPr>
          <a:xfrm>
            <a:off x="4131129" y="5034064"/>
            <a:ext cx="990600" cy="369332"/>
          </a:xfrm>
          <a:prstGeom prst="rect">
            <a:avLst/>
          </a:prstGeom>
          <a:noFill/>
        </p:spPr>
        <p:txBody>
          <a:bodyPr wrap="square" rtlCol="0">
            <a:spAutoFit/>
          </a:bodyPr>
          <a:lstStyle/>
          <a:p>
            <a:r>
              <a:rPr lang="en-US" dirty="0">
                <a:hlinkClick r:id="rId5"/>
              </a:rPr>
              <a:t>Live</a:t>
            </a:r>
            <a:endParaRPr lang="en-US"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44886" y="4191000"/>
            <a:ext cx="3712028" cy="2492827"/>
          </a:xfrm>
          <a:prstGeom prst="rect">
            <a:avLst/>
          </a:prstGeom>
        </p:spPr>
      </p:pic>
    </p:spTree>
    <p:extLst>
      <p:ext uri="{BB962C8B-B14F-4D97-AF65-F5344CB8AC3E}">
        <p14:creationId xmlns:p14="http://schemas.microsoft.com/office/powerpoint/2010/main" val="2357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chemeClr val="tx1"/>
          </a:solidFill>
          <a:ln w="57150">
            <a:solidFill>
              <a:srgbClr val="FF0000"/>
            </a:solidFill>
          </a:ln>
        </p:spPr>
        <p:txBody>
          <a:bodyPr>
            <a:normAutofit/>
          </a:bodyPr>
          <a:lstStyle/>
          <a:p>
            <a:r>
              <a:rPr lang="en-US" sz="3600" b="1" u="sng" dirty="0">
                <a:solidFill>
                  <a:schemeClr val="bg1"/>
                </a:solidFill>
                <a:effectLst>
                  <a:outerShdw blurRad="38100" dist="38100" dir="2700000" algn="tl">
                    <a:srgbClr val="000000">
                      <a:alpha val="43137"/>
                    </a:srgbClr>
                  </a:outerShdw>
                </a:effectLst>
              </a:rPr>
              <a:t>Fill In The Diagram!</a:t>
            </a:r>
            <a:endParaRPr lang="en-US" dirty="0">
              <a:solidFill>
                <a:schemeClr val="bg1"/>
              </a:solidFill>
            </a:endParaRPr>
          </a:p>
        </p:txBody>
      </p:sp>
      <p:pic>
        <p:nvPicPr>
          <p:cNvPr id="1026" name="Picture 2"/>
          <p:cNvPicPr>
            <a:picLocks noGrp="1" noChangeAspect="1" noChangeArrowheads="1"/>
          </p:cNvPicPr>
          <p:nvPr>
            <p:ph idx="1"/>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7201" y="1600200"/>
            <a:ext cx="7848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4224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600200"/>
          </a:xfrm>
          <a:ln w="38100">
            <a:solidFill>
              <a:schemeClr val="tx1"/>
            </a:solidFill>
          </a:ln>
        </p:spPr>
        <p:txBody>
          <a:bodyPr>
            <a:normAutofit fontScale="90000"/>
          </a:bodyPr>
          <a:lstStyle/>
          <a:p>
            <a:br>
              <a:rPr lang="en-US" sz="2800" dirty="0"/>
            </a:br>
            <a:br>
              <a:rPr lang="en-US" sz="2800" dirty="0"/>
            </a:br>
            <a:br>
              <a:rPr lang="en-US" sz="2800" dirty="0"/>
            </a:br>
            <a:br>
              <a:rPr lang="en-US" sz="2800" dirty="0"/>
            </a:br>
            <a:br>
              <a:rPr lang="en-US" sz="2800" dirty="0"/>
            </a:br>
            <a:r>
              <a:rPr lang="en-US" sz="2800" b="1" u="sng" dirty="0"/>
              <a:t>Directions</a:t>
            </a:r>
            <a:r>
              <a:rPr lang="en-US" sz="2800" b="1" dirty="0"/>
              <a:t>: The correct answer is given for the question below (in yellow).  Explain how you know this answer is correct. Use evidence from your notes to justify the answer</a:t>
            </a:r>
            <a:r>
              <a:rPr lang="en-US" sz="2800" b="1" dirty="0">
                <a:solidFill>
                  <a:schemeClr val="accent6">
                    <a:lumMod val="75000"/>
                  </a:schemeClr>
                </a:solidFill>
              </a:rPr>
              <a:t>.</a:t>
            </a:r>
            <a:br>
              <a:rPr lang="en-US" sz="2800" dirty="0"/>
            </a:br>
            <a:r>
              <a:rPr lang="en-US" sz="2800" dirty="0"/>
              <a:t> </a:t>
            </a:r>
            <a:br>
              <a:rPr lang="en-US" sz="2800" dirty="0"/>
            </a:br>
            <a:r>
              <a:rPr lang="en-US" sz="2700" dirty="0"/>
              <a:t> </a:t>
            </a:r>
            <a:br>
              <a:rPr lang="en-US" dirty="0"/>
            </a:br>
            <a:br>
              <a:rPr lang="en-US" dirty="0"/>
            </a:br>
            <a:endParaRPr lang="en-US" dirty="0"/>
          </a:p>
        </p:txBody>
      </p:sp>
      <p:sp>
        <p:nvSpPr>
          <p:cNvPr id="3" name="Content Placeholder 2"/>
          <p:cNvSpPr>
            <a:spLocks noGrp="1"/>
          </p:cNvSpPr>
          <p:nvPr>
            <p:ph idx="1"/>
          </p:nvPr>
        </p:nvSpPr>
        <p:spPr>
          <a:xfrm>
            <a:off x="228600" y="1676400"/>
            <a:ext cx="8686800" cy="4953000"/>
          </a:xfrm>
        </p:spPr>
        <p:txBody>
          <a:bodyPr/>
          <a:lstStyle/>
          <a:p>
            <a:pPr marL="571500" marR="0" indent="0">
              <a:spcBef>
                <a:spcPts val="0"/>
              </a:spcBef>
              <a:spcAft>
                <a:spcPts val="0"/>
              </a:spcAft>
              <a:buNone/>
            </a:pPr>
            <a:r>
              <a:rPr lang="en-US" dirty="0">
                <a:latin typeface="Arial"/>
                <a:ea typeface="Calibri"/>
                <a:cs typeface="Times New Roman"/>
              </a:rPr>
              <a:t> </a:t>
            </a:r>
            <a:endParaRPr lang="en-US" sz="2800" dirty="0">
              <a:ea typeface="Calibri"/>
              <a:cs typeface="Times New Roman"/>
            </a:endParaRPr>
          </a:p>
          <a:p>
            <a:pPr lvl="0">
              <a:spcBef>
                <a:spcPts val="0"/>
              </a:spcBef>
              <a:buFont typeface="Wingdings" panose="05000000000000000000" pitchFamily="2" charset="2"/>
              <a:buChar char="Ø"/>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ea typeface="Calibri"/>
                <a:cs typeface="Times New Roman"/>
              </a:rPr>
              <a:t> Which represents information that is gained as a result of space exploration?</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a typeface="Calibri"/>
              <a:cs typeface="Times New Roman"/>
            </a:endParaRPr>
          </a:p>
          <a:p>
            <a:pPr lvl="1">
              <a:spcBef>
                <a:spcPts val="0"/>
              </a:spcBef>
              <a:buFont typeface="+mj-lt"/>
              <a:buAutoNum type="alphaLcPeriod"/>
            </a:pPr>
            <a:r>
              <a:rPr lang="en-US" b="1" dirty="0">
                <a:solidFill>
                  <a:srgbClr val="FFFF00"/>
                </a:solidFill>
                <a:latin typeface="Arial"/>
                <a:ea typeface="Calibri"/>
                <a:cs typeface="Times New Roman"/>
              </a:rPr>
              <a:t>weather and climate patterns that occur on Earth</a:t>
            </a:r>
            <a:endParaRPr lang="en-US" sz="2400" dirty="0">
              <a:solidFill>
                <a:srgbClr val="FFFF00"/>
              </a:solidFill>
              <a:ea typeface="Calibri"/>
              <a:cs typeface="Times New Roman"/>
            </a:endParaRPr>
          </a:p>
          <a:p>
            <a:pPr lvl="1">
              <a:spcBef>
                <a:spcPts val="0"/>
              </a:spcBef>
              <a:buFont typeface="+mj-lt"/>
              <a:buAutoNum type="alphaLcPeriod"/>
            </a:pPr>
            <a:r>
              <a:rPr lang="en-US" dirty="0">
                <a:latin typeface="Arial"/>
                <a:ea typeface="Calibri"/>
                <a:cs typeface="Times New Roman"/>
              </a:rPr>
              <a:t>existence of the sun and the moon in the solar system</a:t>
            </a:r>
            <a:endParaRPr lang="en-US" sz="2400" dirty="0">
              <a:ea typeface="Calibri"/>
              <a:cs typeface="Times New Roman"/>
            </a:endParaRPr>
          </a:p>
          <a:p>
            <a:pPr lvl="1">
              <a:spcBef>
                <a:spcPts val="0"/>
              </a:spcBef>
              <a:buFont typeface="+mj-lt"/>
              <a:buAutoNum type="alphaLcPeriod"/>
            </a:pPr>
            <a:r>
              <a:rPr lang="en-US" dirty="0">
                <a:latin typeface="Arial"/>
                <a:ea typeface="Calibri"/>
                <a:cs typeface="Times New Roman"/>
              </a:rPr>
              <a:t> how to use coal and natural gas as energy resources</a:t>
            </a:r>
            <a:endParaRPr lang="en-US" sz="2400" dirty="0">
              <a:ea typeface="Calibri"/>
              <a:cs typeface="Times New Roman"/>
            </a:endParaRPr>
          </a:p>
          <a:p>
            <a:pPr lvl="1">
              <a:spcBef>
                <a:spcPts val="0"/>
              </a:spcBef>
              <a:buFont typeface="+mj-lt"/>
              <a:buAutoNum type="alphaLcPeriod"/>
            </a:pPr>
            <a:r>
              <a:rPr lang="en-US" dirty="0">
                <a:latin typeface="Arial"/>
                <a:ea typeface="Calibri"/>
                <a:cs typeface="Times New Roman"/>
              </a:rPr>
              <a:t> location of plates found upon Earth’s surface</a:t>
            </a:r>
            <a:endParaRPr lang="en-US" sz="2400" dirty="0">
              <a:ea typeface="Calibri"/>
              <a:cs typeface="Times New Roman"/>
            </a:endParaRPr>
          </a:p>
          <a:p>
            <a:pPr marL="0" indent="0">
              <a:buNone/>
            </a:pPr>
            <a:endParaRPr lang="en-US" dirty="0"/>
          </a:p>
        </p:txBody>
      </p:sp>
    </p:spTree>
    <p:extLst>
      <p:ext uri="{BB962C8B-B14F-4D97-AF65-F5344CB8AC3E}">
        <p14:creationId xmlns:p14="http://schemas.microsoft.com/office/powerpoint/2010/main" val="2205253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TotalTime>
  <Words>739</Words>
  <Application>Microsoft Office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Frutiger-Black</vt:lpstr>
      <vt:lpstr>Minion-Regular</vt:lpstr>
      <vt:lpstr>Wingdings</vt:lpstr>
      <vt:lpstr>Office Theme</vt:lpstr>
      <vt:lpstr>EXPLORING SPACE GUIDED NOTES:</vt:lpstr>
      <vt:lpstr>EXPLORING SPACE NOTES:</vt:lpstr>
      <vt:lpstr>EXPLORING SPACE NOTES:</vt:lpstr>
      <vt:lpstr>EXPLORING SPACE NOTES:</vt:lpstr>
      <vt:lpstr>WHY IS EXPLORING SPACE IMPORTANT? NOTES:</vt:lpstr>
      <vt:lpstr>WHY IS EXPLORING SPACE IMPORTANT? NOTES:</vt:lpstr>
      <vt:lpstr>WHY IS EXPLORING SPACE IMPORTANT? NOTES:</vt:lpstr>
      <vt:lpstr>WHY IS EXPLORING SPACE IMPORTANT? NOTES:</vt:lpstr>
      <vt:lpstr>WHY IS EXPLORING SPACE IMPORTANT? NOTES:</vt:lpstr>
      <vt:lpstr>WHY IS EXPLORING SPACE IMPORTANT? NOTES:</vt:lpstr>
      <vt:lpstr>WHY IS EXPLORING SPACE IMPORTANT? NOTES:</vt:lpstr>
      <vt:lpstr>Fill In The Diagram!</vt:lpstr>
      <vt:lpstr>     Directions: The correct answer is given for the question below (in yellow).  Explain how you know this answer is correct. Use evidence from your notes to justify the answer.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SPACE NOTES:</dc:title>
  <dc:creator>Owner</dc:creator>
  <cp:lastModifiedBy>Mark Pompei</cp:lastModifiedBy>
  <cp:revision>46</cp:revision>
  <dcterms:created xsi:type="dcterms:W3CDTF">2012-10-16T22:13:46Z</dcterms:created>
  <dcterms:modified xsi:type="dcterms:W3CDTF">2021-01-25T12:33:49Z</dcterms:modified>
</cp:coreProperties>
</file>