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4" r:id="rId3"/>
    <p:sldId id="305" r:id="rId4"/>
    <p:sldId id="306" r:id="rId5"/>
    <p:sldId id="296" r:id="rId6"/>
    <p:sldId id="297" r:id="rId7"/>
    <p:sldId id="299" r:id="rId8"/>
    <p:sldId id="304" r:id="rId9"/>
    <p:sldId id="300" r:id="rId10"/>
    <p:sldId id="293" r:id="rId11"/>
    <p:sldId id="291" r:id="rId12"/>
    <p:sldId id="302" r:id="rId13"/>
    <p:sldId id="284" r:id="rId14"/>
    <p:sldId id="281" r:id="rId15"/>
    <p:sldId id="282" r:id="rId16"/>
    <p:sldId id="268" r:id="rId17"/>
    <p:sldId id="26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5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DF6131-1D93-441B-AE15-99AFFD0EBBB4}" type="datetimeFigureOut">
              <a:rPr lang="en-US" smtClean="0"/>
              <a:t>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9CA0AC-C791-495F-9DF0-9022CC009DB4}" type="slidenum">
              <a:rPr lang="en-US" smtClean="0"/>
              <a:t>‹#›</a:t>
            </a:fld>
            <a:endParaRPr lang="en-US"/>
          </a:p>
        </p:txBody>
      </p:sp>
    </p:spTree>
    <p:extLst>
      <p:ext uri="{BB962C8B-B14F-4D97-AF65-F5344CB8AC3E}">
        <p14:creationId xmlns:p14="http://schemas.microsoft.com/office/powerpoint/2010/main" val="1065718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Though, at times, it can feel that technology causes more 	problems in our homes than anything else, it also offers a tremendous opportunity to connect with our teenagers during what can be turbulent years in any parent-child relationship.</a:t>
            </a:r>
          </a:p>
          <a:p>
            <a:pPr>
              <a:buFont typeface="Wingdings" pitchFamily="2" charset="2"/>
              <a:buChar char="ü"/>
            </a:pPr>
            <a:endParaRPr lang="en-US" sz="1200" dirty="0" smtClean="0"/>
          </a:p>
          <a:p>
            <a:pPr marL="0" indent="0">
              <a:buNone/>
            </a:pPr>
            <a:r>
              <a:rPr lang="en-US" sz="1200" dirty="0" smtClean="0"/>
              <a:t>Take texting. “When I see parents who are willing to connect with their kids in this way, those relationships tend to go much more smoothly,” Duffy says. “Even if it’s just, ‘I love you,’ or, ‘Hey how is your day going?’ it’s a great touchstone from 	parent to child.”</a:t>
            </a:r>
          </a:p>
          <a:p>
            <a:endParaRPr lang="en-US" dirty="0"/>
          </a:p>
        </p:txBody>
      </p:sp>
      <p:sp>
        <p:nvSpPr>
          <p:cNvPr id="4" name="Slide Number Placeholder 3"/>
          <p:cNvSpPr>
            <a:spLocks noGrp="1"/>
          </p:cNvSpPr>
          <p:nvPr>
            <p:ph type="sldNum" sz="quarter" idx="10"/>
          </p:nvPr>
        </p:nvSpPr>
        <p:spPr/>
        <p:txBody>
          <a:bodyPr/>
          <a:lstStyle/>
          <a:p>
            <a:fld id="{E99CA0AC-C791-495F-9DF0-9022CC009DB4}" type="slidenum">
              <a:rPr lang="en-US" smtClean="0"/>
              <a:t>13</a:t>
            </a:fld>
            <a:endParaRPr lang="en-US"/>
          </a:p>
        </p:txBody>
      </p:sp>
    </p:spTree>
    <p:extLst>
      <p:ext uri="{BB962C8B-B14F-4D97-AF65-F5344CB8AC3E}">
        <p14:creationId xmlns:p14="http://schemas.microsoft.com/office/powerpoint/2010/main" val="68698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run into parents who don’t want their kids to know that they are monitoring them, so they find themselves snooping and then snooping becomes the issue, and the parent doesn’t have a leg to stand on in terms of the actual issue at hand,” Duffy says.</a:t>
            </a:r>
          </a:p>
          <a:p>
            <a:endParaRPr lang="en-US" dirty="0" smtClean="0"/>
          </a:p>
          <a:p>
            <a:r>
              <a:rPr lang="en-US" dirty="0" smtClean="0"/>
              <a:t>Stress to your teenagers that your expectation is that they will not do anything online or by text that they wouldn’t feel comfortable sharing with you. Friend them on Facebook, follow them on Twitter, and tell them that if you feel it’s necessary, you will spot-check their texts or email. Tread carefully. You can lurk, but resist commenting on your teenager’s status updates. If you feel you need to talk to your teenager about their online behavior, take it offline.</a:t>
            </a:r>
          </a:p>
          <a:p>
            <a:endParaRPr lang="en-US" dirty="0" smtClean="0"/>
          </a:p>
          <a:p>
            <a:r>
              <a:rPr lang="en-US" dirty="0" smtClean="0"/>
              <a:t>Your goal: To ensure that your teens’ overall lack of experience—and occasional impulsivity—doesn’t land them in trouble. Take sexting, which can include sending explicit pictures via text message. Being in possession of a nude picture of a minor—even if it’s your teenager’s long-time girlfriend—is against the law. Yet, teenagers continue to sext.</a:t>
            </a:r>
          </a:p>
          <a:p>
            <a:endParaRPr lang="en-US" dirty="0"/>
          </a:p>
        </p:txBody>
      </p:sp>
      <p:sp>
        <p:nvSpPr>
          <p:cNvPr id="4" name="Slide Number Placeholder 3"/>
          <p:cNvSpPr>
            <a:spLocks noGrp="1"/>
          </p:cNvSpPr>
          <p:nvPr>
            <p:ph type="sldNum" sz="quarter" idx="10"/>
          </p:nvPr>
        </p:nvSpPr>
        <p:spPr/>
        <p:txBody>
          <a:bodyPr/>
          <a:lstStyle/>
          <a:p>
            <a:fld id="{E99CA0AC-C791-495F-9DF0-9022CC009DB4}" type="slidenum">
              <a:rPr lang="en-US" smtClean="0"/>
              <a:t>15</a:t>
            </a:fld>
            <a:endParaRPr lang="en-US"/>
          </a:p>
        </p:txBody>
      </p:sp>
    </p:spTree>
    <p:extLst>
      <p:ext uri="{BB962C8B-B14F-4D97-AF65-F5344CB8AC3E}">
        <p14:creationId xmlns:p14="http://schemas.microsoft.com/office/powerpoint/2010/main" val="3986478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8A949C-125B-41B1-A092-B5203BE3ECD4}" type="datetimeFigureOut">
              <a:rPr lang="en-US" smtClean="0"/>
              <a:t>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2402068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8A949C-125B-41B1-A092-B5203BE3ECD4}" type="datetimeFigureOut">
              <a:rPr lang="en-US" smtClean="0"/>
              <a:t>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2312458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8A949C-125B-41B1-A092-B5203BE3ECD4}" type="datetimeFigureOut">
              <a:rPr lang="en-US" smtClean="0"/>
              <a:t>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1228009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8A949C-125B-41B1-A092-B5203BE3ECD4}" type="datetimeFigureOut">
              <a:rPr lang="en-US" smtClean="0"/>
              <a:t>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2917718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8A949C-125B-41B1-A092-B5203BE3ECD4}" type="datetimeFigureOut">
              <a:rPr lang="en-US" smtClean="0"/>
              <a:t>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4224117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8A949C-125B-41B1-A092-B5203BE3ECD4}" type="datetimeFigureOut">
              <a:rPr lang="en-US" smtClean="0"/>
              <a:t>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296799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8A949C-125B-41B1-A092-B5203BE3ECD4}" type="datetimeFigureOut">
              <a:rPr lang="en-US" smtClean="0"/>
              <a:t>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2817683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8A949C-125B-41B1-A092-B5203BE3ECD4}" type="datetimeFigureOut">
              <a:rPr lang="en-US" smtClean="0"/>
              <a:t>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196021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8A949C-125B-41B1-A092-B5203BE3ECD4}" type="datetimeFigureOut">
              <a:rPr lang="en-US" smtClean="0"/>
              <a:t>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380927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8A949C-125B-41B1-A092-B5203BE3ECD4}" type="datetimeFigureOut">
              <a:rPr lang="en-US" smtClean="0"/>
              <a:t>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1657545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8A949C-125B-41B1-A092-B5203BE3ECD4}" type="datetimeFigureOut">
              <a:rPr lang="en-US" smtClean="0"/>
              <a:t>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C617C-904B-47F8-879E-FD60E49EAB99}" type="slidenum">
              <a:rPr lang="en-US" smtClean="0"/>
              <a:t>‹#›</a:t>
            </a:fld>
            <a:endParaRPr lang="en-US"/>
          </a:p>
        </p:txBody>
      </p:sp>
    </p:spTree>
    <p:extLst>
      <p:ext uri="{BB962C8B-B14F-4D97-AF65-F5344CB8AC3E}">
        <p14:creationId xmlns:p14="http://schemas.microsoft.com/office/powerpoint/2010/main" val="172872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8A949C-125B-41B1-A092-B5203BE3ECD4}" type="datetimeFigureOut">
              <a:rPr lang="en-US" smtClean="0"/>
              <a:t>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C617C-904B-47F8-879E-FD60E49EAB99}" type="slidenum">
              <a:rPr lang="en-US" smtClean="0"/>
              <a:t>‹#›</a:t>
            </a:fld>
            <a:endParaRPr lang="en-US"/>
          </a:p>
        </p:txBody>
      </p:sp>
    </p:spTree>
    <p:extLst>
      <p:ext uri="{BB962C8B-B14F-4D97-AF65-F5344CB8AC3E}">
        <p14:creationId xmlns:p14="http://schemas.microsoft.com/office/powerpoint/2010/main" val="2169561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g"/><Relationship Id="rId4" Type="http://schemas.openxmlformats.org/officeDocument/2006/relationships/slide" Target="slide3.xml"/><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 Target="slide3.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8.jpg"/><Relationship Id="rId4" Type="http://schemas.openxmlformats.org/officeDocument/2006/relationships/hyperlink" Target="http://www.unrulymedia.com/article/08-03-2013/6-best-examples-how-content-creators-are-using-twitters-vine-ap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youtube.com/watch?v=0oGFh0mwrj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ihatethemedia.com/99-texting-acronyms-parents-should-know" TargetMode="External"/><Relationship Id="rId7" Type="http://schemas.openxmlformats.org/officeDocument/2006/relationships/hyperlink" Target="http://www.youtube.com/watch?v=c8zvu2E_dU8" TargetMode="External"/><Relationship Id="rId2" Type="http://schemas.openxmlformats.org/officeDocument/2006/relationships/hyperlink" Target="http://www.webwisekids.org/programs-facts-statistics-beseen.html" TargetMode="External"/><Relationship Id="rId1" Type="http://schemas.openxmlformats.org/officeDocument/2006/relationships/slideLayout" Target="../slideLayouts/slideLayout2.xml"/><Relationship Id="rId6" Type="http://schemas.openxmlformats.org/officeDocument/2006/relationships/hyperlink" Target="http://www.pcadvisor.co.uk/features/dell-laptop-zone/3405575/set-up-parental-controls-in-windows/" TargetMode="External"/><Relationship Id="rId5" Type="http://schemas.openxmlformats.org/officeDocument/2006/relationships/hyperlink" Target="http://yourteenmag.com/2011/11/technology-parents-take-control/" TargetMode="External"/><Relationship Id="rId4" Type="http://schemas.openxmlformats.org/officeDocument/2006/relationships/hyperlink" Target="http://telephone-voice.knoji.com/texting-30-teen-slangs-parents-should-know-of-text-messaging-abbrevia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371600" y="1828800"/>
            <a:ext cx="6400800" cy="1447800"/>
          </a:xfrm>
        </p:spPr>
        <p:txBody>
          <a:bodyPr/>
          <a:lstStyle/>
          <a:p>
            <a:r>
              <a:rPr lang="en-US" dirty="0" smtClean="0"/>
              <a:t>Technology Tips and Safety for Parents and Teens</a:t>
            </a:r>
            <a:endParaRPr lang="en-US" dirty="0"/>
          </a:p>
        </p:txBody>
      </p:sp>
      <p:sp>
        <p:nvSpPr>
          <p:cNvPr id="3" name="Rectangle 2"/>
          <p:cNvSpPr/>
          <p:nvPr/>
        </p:nvSpPr>
        <p:spPr>
          <a:xfrm>
            <a:off x="1916629" y="685800"/>
            <a:ext cx="5310749" cy="923330"/>
          </a:xfrm>
          <a:prstGeom prst="rect">
            <a:avLst/>
          </a:prstGeom>
          <a:noFill/>
        </p:spPr>
        <p:txBody>
          <a:bodyPr wrap="none" lIns="91440" tIns="45720" rIns="91440" bIns="45720">
            <a:spAutoFit/>
          </a:bodyPr>
          <a:lstStyle/>
          <a:p>
            <a:pPr algn="ctr"/>
            <a:r>
              <a:rPr 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Digital Citizenship</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4898" y="3276600"/>
            <a:ext cx="5086350" cy="3170014"/>
          </a:xfrm>
          <a:prstGeom prst="rect">
            <a:avLst/>
          </a:prstGeom>
        </p:spPr>
      </p:pic>
    </p:spTree>
    <p:extLst>
      <p:ext uri="{BB962C8B-B14F-4D97-AF65-F5344CB8AC3E}">
        <p14:creationId xmlns:p14="http://schemas.microsoft.com/office/powerpoint/2010/main" val="1094345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ct val="20000"/>
              </a:spcBef>
            </a:pPr>
            <a:r>
              <a:rPr lang="en-US" sz="2700" b="1" dirty="0" smtClean="0">
                <a:solidFill>
                  <a:prstClr val="black"/>
                </a:solidFill>
                <a:ea typeface="+mn-ea"/>
                <a:cs typeface="+mn-cs"/>
              </a:rPr>
              <a:t>Social Networks</a:t>
            </a:r>
            <a:endParaRPr lang="en-US" sz="2700" b="1" dirty="0">
              <a:solidFill>
                <a:prstClr val="black"/>
              </a:solidFill>
              <a:ea typeface="+mn-ea"/>
              <a:cs typeface="+mn-cs"/>
            </a:endParaRPr>
          </a:p>
        </p:txBody>
      </p:sp>
      <p:sp>
        <p:nvSpPr>
          <p:cNvPr id="3" name="Content Placeholder 2"/>
          <p:cNvSpPr>
            <a:spLocks noGrp="1"/>
          </p:cNvSpPr>
          <p:nvPr>
            <p:ph sz="half" idx="1"/>
          </p:nvPr>
        </p:nvSpPr>
        <p:spPr>
          <a:xfrm>
            <a:off x="457200" y="1295400"/>
            <a:ext cx="4038600" cy="4830763"/>
          </a:xfrm>
        </p:spPr>
        <p:txBody>
          <a:bodyPr>
            <a:normAutofit/>
          </a:bodyPr>
          <a:lstStyle/>
          <a:p>
            <a:pPr marL="0" indent="0">
              <a:buNone/>
            </a:pPr>
            <a:r>
              <a:rPr lang="en-US" sz="2000" dirty="0" smtClean="0"/>
              <a:t>Social Networks are internet applications which are used to facilitate communication between users. Some of the most popular among teens include:</a:t>
            </a:r>
          </a:p>
          <a:p>
            <a:pPr marL="0" indent="0">
              <a:buNone/>
            </a:pPr>
            <a:endParaRPr lang="en-US" sz="2000" dirty="0" smtClean="0"/>
          </a:p>
          <a:p>
            <a:pPr marL="457200" lvl="1" indent="0">
              <a:buNone/>
            </a:pPr>
            <a:r>
              <a:rPr lang="en-US" sz="2400" b="1" dirty="0" smtClean="0">
                <a:latin typeface="Batang" pitchFamily="18" charset="-127"/>
                <a:ea typeface="Batang" pitchFamily="18" charset="-127"/>
              </a:rPr>
              <a:t>Facebook</a:t>
            </a:r>
          </a:p>
          <a:p>
            <a:pPr marL="457200" lvl="1" indent="0">
              <a:buNone/>
            </a:pPr>
            <a:endParaRPr lang="en-US" sz="2400" dirty="0" smtClean="0"/>
          </a:p>
          <a:p>
            <a:pPr marL="457200" lvl="1" indent="0">
              <a:buNone/>
            </a:pPr>
            <a:endParaRPr lang="en-US" sz="2400" dirty="0" smtClean="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33400" y="4433136"/>
            <a:ext cx="1904222" cy="1428167"/>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1856" y="3175968"/>
            <a:ext cx="723900" cy="723900"/>
          </a:xfrm>
          <a:prstGeom prst="rect">
            <a:avLst/>
          </a:prstGeom>
        </p:spPr>
      </p:pic>
      <p:pic>
        <p:nvPicPr>
          <p:cNvPr id="8" name="Pictur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97739" y="1183028"/>
            <a:ext cx="950651" cy="947384"/>
          </a:xfrm>
          <a:prstGeom prst="rect">
            <a:avLst/>
          </a:prstGeom>
        </p:spPr>
      </p:pic>
      <p:sp>
        <p:nvSpPr>
          <p:cNvPr id="9" name="TextBox 8"/>
          <p:cNvSpPr txBox="1"/>
          <p:nvPr/>
        </p:nvSpPr>
        <p:spPr>
          <a:xfrm flipH="1">
            <a:off x="7086600" y="2130412"/>
            <a:ext cx="1600200" cy="400110"/>
          </a:xfrm>
          <a:prstGeom prst="rect">
            <a:avLst/>
          </a:prstGeom>
          <a:noFill/>
        </p:spPr>
        <p:txBody>
          <a:bodyPr wrap="square" rtlCol="0">
            <a:spAutoFit/>
          </a:bodyPr>
          <a:lstStyle/>
          <a:p>
            <a:r>
              <a:rPr lang="en-US" sz="2000" dirty="0" err="1" smtClean="0">
                <a:latin typeface="Algerian" pitchFamily="82" charset="0"/>
              </a:rPr>
              <a:t>Snapchat</a:t>
            </a:r>
            <a:endParaRPr lang="en-US" sz="2000" dirty="0">
              <a:latin typeface="Algerian" pitchFamily="82" charset="0"/>
            </a:endParaRP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6557" y="2938650"/>
            <a:ext cx="1026171" cy="1004811"/>
          </a:xfrm>
          <a:prstGeom prst="rect">
            <a:avLst/>
          </a:prstGeom>
        </p:spPr>
      </p:pic>
      <p:sp>
        <p:nvSpPr>
          <p:cNvPr id="11" name="TextBox 10"/>
          <p:cNvSpPr txBox="1"/>
          <p:nvPr/>
        </p:nvSpPr>
        <p:spPr>
          <a:xfrm>
            <a:off x="7551575" y="3876960"/>
            <a:ext cx="1219200" cy="369332"/>
          </a:xfrm>
          <a:prstGeom prst="rect">
            <a:avLst/>
          </a:prstGeom>
          <a:noFill/>
        </p:spPr>
        <p:txBody>
          <a:bodyPr wrap="square" rtlCol="0">
            <a:spAutoFit/>
          </a:bodyPr>
          <a:lstStyle/>
          <a:p>
            <a:r>
              <a:rPr lang="en-US" dirty="0" smtClean="0"/>
              <a:t>Twitter</a:t>
            </a:r>
            <a:endParaRPr lang="en-US" dirty="0"/>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3200" y="4500544"/>
            <a:ext cx="1033314" cy="1058001"/>
          </a:xfrm>
          <a:prstGeom prst="rect">
            <a:avLst/>
          </a:prstGeom>
        </p:spPr>
      </p:pic>
      <p:sp>
        <p:nvSpPr>
          <p:cNvPr id="13" name="TextBox 12"/>
          <p:cNvSpPr txBox="1"/>
          <p:nvPr/>
        </p:nvSpPr>
        <p:spPr>
          <a:xfrm>
            <a:off x="6575883" y="5636567"/>
            <a:ext cx="1021433" cy="461665"/>
          </a:xfrm>
          <a:prstGeom prst="rect">
            <a:avLst/>
          </a:prstGeom>
          <a:noFill/>
        </p:spPr>
        <p:txBody>
          <a:bodyPr wrap="none" rtlCol="0">
            <a:spAutoFit/>
          </a:bodyPr>
          <a:lstStyle/>
          <a:p>
            <a:r>
              <a:rPr lang="en-US" sz="2400" dirty="0" smtClean="0">
                <a:latin typeface="Book Antiqua" pitchFamily="18" charset="0"/>
              </a:rPr>
              <a:t>Skype</a:t>
            </a:r>
            <a:endParaRPr lang="en-US" sz="2400" dirty="0">
              <a:latin typeface="Book Antiqua" pitchFamily="18" charset="0"/>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0516" y="4697864"/>
            <a:ext cx="914400" cy="905256"/>
          </a:xfrm>
          <a:prstGeom prst="rect">
            <a:avLst/>
          </a:prstGeom>
        </p:spPr>
      </p:pic>
      <p:sp>
        <p:nvSpPr>
          <p:cNvPr id="6" name="TextBox 5"/>
          <p:cNvSpPr txBox="1"/>
          <p:nvPr/>
        </p:nvSpPr>
        <p:spPr>
          <a:xfrm>
            <a:off x="2895600" y="5867400"/>
            <a:ext cx="2203295" cy="369332"/>
          </a:xfrm>
          <a:prstGeom prst="rect">
            <a:avLst/>
          </a:prstGeom>
          <a:noFill/>
        </p:spPr>
        <p:txBody>
          <a:bodyPr wrap="none" rtlCol="0">
            <a:spAutoFit/>
          </a:bodyPr>
          <a:lstStyle/>
          <a:p>
            <a:r>
              <a:rPr lang="en-US" dirty="0" err="1" smtClean="0"/>
              <a:t>Kik</a:t>
            </a:r>
            <a:r>
              <a:rPr lang="en-US" dirty="0" smtClean="0"/>
              <a:t> Text Message App</a:t>
            </a:r>
            <a:endParaRPr lang="en-US" dirty="0"/>
          </a:p>
        </p:txBody>
      </p:sp>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48770" y="1311892"/>
            <a:ext cx="1218630" cy="1218630"/>
          </a:xfrm>
          <a:prstGeom prst="rect">
            <a:avLst/>
          </a:prstGeom>
        </p:spPr>
      </p:pic>
      <p:sp>
        <p:nvSpPr>
          <p:cNvPr id="20" name="TextBox 19"/>
          <p:cNvSpPr txBox="1"/>
          <p:nvPr/>
        </p:nvSpPr>
        <p:spPr>
          <a:xfrm>
            <a:off x="5486400" y="2362200"/>
            <a:ext cx="1066800" cy="461665"/>
          </a:xfrm>
          <a:prstGeom prst="rect">
            <a:avLst/>
          </a:prstGeom>
          <a:noFill/>
        </p:spPr>
        <p:txBody>
          <a:bodyPr wrap="square" rtlCol="0">
            <a:spAutoFit/>
          </a:bodyPr>
          <a:lstStyle/>
          <a:p>
            <a:pPr algn="ctr"/>
            <a:r>
              <a:rPr lang="en-US" sz="2400" dirty="0" smtClean="0">
                <a:latin typeface="Algerian" panose="04020705040A02060702" pitchFamily="82" charset="0"/>
              </a:rPr>
              <a:t>Vine</a:t>
            </a:r>
            <a:endParaRPr lang="en-US" sz="2400" dirty="0">
              <a:latin typeface="Algerian" panose="04020705040A02060702" pitchFamily="82" charset="0"/>
            </a:endParaRPr>
          </a:p>
        </p:txBody>
      </p:sp>
      <p:sp>
        <p:nvSpPr>
          <p:cNvPr id="23" name="TextBox 22"/>
          <p:cNvSpPr txBox="1"/>
          <p:nvPr/>
        </p:nvSpPr>
        <p:spPr>
          <a:xfrm>
            <a:off x="4901469" y="4304403"/>
            <a:ext cx="1142715" cy="382793"/>
          </a:xfrm>
          <a:prstGeom prst="rect">
            <a:avLst/>
          </a:prstGeom>
          <a:noFill/>
        </p:spPr>
        <p:txBody>
          <a:bodyPr wrap="square" rtlCol="0">
            <a:spAutoFit/>
          </a:bodyPr>
          <a:lstStyle/>
          <a:p>
            <a:r>
              <a:rPr lang="en-US" dirty="0" smtClean="0"/>
              <a:t>Ask.fm</a:t>
            </a:r>
            <a:endParaRPr lang="en-US" dirty="0"/>
          </a:p>
        </p:txBody>
      </p:sp>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95558" y="3134265"/>
            <a:ext cx="981683" cy="981683"/>
          </a:xfrm>
          <a:prstGeom prst="rect">
            <a:avLst/>
          </a:prstGeom>
        </p:spPr>
      </p:pic>
    </p:spTree>
    <p:extLst>
      <p:ext uri="{BB962C8B-B14F-4D97-AF65-F5344CB8AC3E}">
        <p14:creationId xmlns:p14="http://schemas.microsoft.com/office/powerpoint/2010/main" val="1258309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457200" y="533400"/>
            <a:ext cx="4038600" cy="5867400"/>
          </a:xfrm>
        </p:spPr>
        <p:txBody>
          <a:bodyPr>
            <a:normAutofit/>
          </a:bodyPr>
          <a:lstStyle/>
          <a:p>
            <a:pPr marL="0" indent="0" algn="ctr">
              <a:buNone/>
            </a:pPr>
            <a:r>
              <a:rPr lang="en-US" b="1" dirty="0" smtClean="0"/>
              <a:t>Vine	</a:t>
            </a:r>
          </a:p>
          <a:p>
            <a:pPr marL="0" indent="0">
              <a:buNone/>
            </a:pPr>
            <a:r>
              <a:rPr lang="en-US" sz="1600" dirty="0" smtClean="0"/>
              <a:t>Vine </a:t>
            </a:r>
            <a:r>
              <a:rPr lang="en-US" sz="1600" dirty="0"/>
              <a:t>is a video-sharing app. </a:t>
            </a:r>
            <a:r>
              <a:rPr lang="en-US" sz="1600" dirty="0" smtClean="0"/>
              <a:t>It’s </a:t>
            </a:r>
            <a:r>
              <a:rPr lang="en-US" sz="1600" dirty="0"/>
              <a:t>designed in a way for you to film short, separate instances so they can be linked together for a total of six seconds. Each short video plays in a continuous </a:t>
            </a:r>
            <a:r>
              <a:rPr lang="en-US" sz="1600" dirty="0" smtClean="0"/>
              <a:t>loop and can be shared through social media sites.</a:t>
            </a:r>
          </a:p>
          <a:p>
            <a:pPr marL="0" indent="0">
              <a:buNone/>
            </a:pPr>
            <a:endParaRPr lang="en-US" sz="1600" dirty="0"/>
          </a:p>
          <a:p>
            <a:pPr marL="0" indent="0">
              <a:buNone/>
            </a:pPr>
            <a:endParaRPr lang="en-US" sz="1600" dirty="0" smtClean="0"/>
          </a:p>
          <a:p>
            <a:pPr marL="0" indent="0">
              <a:buNone/>
            </a:pPr>
            <a:r>
              <a:rPr lang="en-US" sz="1600" dirty="0" smtClean="0"/>
              <a:t> 	*Click on icon</a:t>
            </a:r>
          </a:p>
          <a:p>
            <a:pPr marL="0" indent="0">
              <a:buNone/>
            </a:pPr>
            <a:endParaRPr lang="en-US" sz="1600" dirty="0"/>
          </a:p>
          <a:p>
            <a:pPr marL="0" indent="0" algn="ctr">
              <a:buNone/>
            </a:pPr>
            <a:r>
              <a:rPr lang="en-US" b="1" dirty="0" smtClean="0"/>
              <a:t>KIK</a:t>
            </a:r>
          </a:p>
          <a:p>
            <a:pPr marL="0" indent="0">
              <a:buNone/>
            </a:pPr>
            <a:r>
              <a:rPr lang="en-US" sz="1600" dirty="0" smtClean="0"/>
              <a:t>KIK Messenger is a free </a:t>
            </a:r>
            <a:r>
              <a:rPr lang="en-US" sz="1600" dirty="0"/>
              <a:t>texting app available for iPhones, Android, Windows, and Blackberry phones. Remember, you don't need a phone to use iPhone apps; if your child has an iPod touch or an iPad, they can install iPhone apps</a:t>
            </a:r>
            <a:r>
              <a:rPr lang="en-US" sz="1600" dirty="0" smtClean="0"/>
              <a:t>.</a:t>
            </a:r>
          </a:p>
          <a:p>
            <a:pPr marL="0" indent="0">
              <a:buNone/>
            </a:pPr>
            <a:endParaRPr lang="en-US" sz="1600" dirty="0"/>
          </a:p>
        </p:txBody>
      </p:sp>
      <p:sp>
        <p:nvSpPr>
          <p:cNvPr id="7" name="Content Placeholder 6"/>
          <p:cNvSpPr>
            <a:spLocks noGrp="1"/>
          </p:cNvSpPr>
          <p:nvPr>
            <p:ph sz="half" idx="2"/>
          </p:nvPr>
        </p:nvSpPr>
        <p:spPr>
          <a:xfrm>
            <a:off x="4648200" y="533400"/>
            <a:ext cx="4038600" cy="5592763"/>
          </a:xfrm>
        </p:spPr>
        <p:txBody>
          <a:bodyPr>
            <a:normAutofit/>
          </a:bodyPr>
          <a:lstStyle/>
          <a:p>
            <a:pPr marL="0" indent="0" algn="ctr">
              <a:buNone/>
            </a:pPr>
            <a:r>
              <a:rPr lang="en-US" b="1" dirty="0" err="1" smtClean="0"/>
              <a:t>Snapchat</a:t>
            </a:r>
            <a:endParaRPr lang="en-US" b="1" dirty="0" smtClean="0"/>
          </a:p>
          <a:p>
            <a:pPr marL="0" indent="0">
              <a:buNone/>
            </a:pPr>
            <a:r>
              <a:rPr lang="en-US" sz="1600" dirty="0"/>
              <a:t>You may have heard about </a:t>
            </a:r>
            <a:r>
              <a:rPr lang="en-US" sz="1600" dirty="0" err="1"/>
              <a:t>Snapchat</a:t>
            </a:r>
            <a:r>
              <a:rPr lang="en-US" sz="1600" dirty="0"/>
              <a:t>, the mobile app that allows users to capture videos and pictures that self destruct after a few seconds.  When a user sends a message they get to decide whether it will live for between 1 and 10 seconds. After that it’s history, </a:t>
            </a:r>
            <a:r>
              <a:rPr lang="en-US" sz="1600" dirty="0" smtClean="0"/>
              <a:t>probably.</a:t>
            </a:r>
          </a:p>
          <a:p>
            <a:pPr marL="0" indent="0">
              <a:buNone/>
            </a:pPr>
            <a:endParaRPr lang="en-US" sz="1600" dirty="0"/>
          </a:p>
          <a:p>
            <a:r>
              <a:rPr lang="en-US" sz="1600" dirty="0" smtClean="0"/>
              <a:t>Screen Shots Are Possible</a:t>
            </a:r>
          </a:p>
          <a:p>
            <a:r>
              <a:rPr lang="en-US" sz="1600" dirty="0" smtClean="0"/>
              <a:t>Photos can be undeleted, just like PC files.</a:t>
            </a:r>
          </a:p>
          <a:p>
            <a:endParaRPr lang="en-US" sz="1600" dirty="0"/>
          </a:p>
          <a:p>
            <a:endParaRPr lang="en-US" sz="1600" dirty="0" smtClean="0"/>
          </a:p>
          <a:p>
            <a:endParaRPr lang="en-US" sz="1600" dirty="0"/>
          </a:p>
          <a:p>
            <a:pPr marL="0" indent="0">
              <a:buNone/>
            </a:pPr>
            <a:endParaRPr lang="en-US" sz="1600" dirty="0"/>
          </a:p>
        </p:txBody>
      </p:sp>
      <p:pic>
        <p:nvPicPr>
          <p:cNvPr id="8" name="Pictur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0" y="4038600"/>
            <a:ext cx="1605718" cy="1600200"/>
          </a:xfrm>
          <a:prstGeom prst="rect">
            <a:avLst/>
          </a:prstGeom>
        </p:spPr>
      </p:pic>
      <p:pic>
        <p:nvPicPr>
          <p:cNvPr id="9" name="Picture 8">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2286000"/>
            <a:ext cx="1066800" cy="106680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3200" y="5638800"/>
            <a:ext cx="914400" cy="905256"/>
          </a:xfrm>
          <a:prstGeom prst="rect">
            <a:avLst/>
          </a:prstGeom>
        </p:spPr>
      </p:pic>
    </p:spTree>
    <p:extLst>
      <p:ext uri="{BB962C8B-B14F-4D97-AF65-F5344CB8AC3E}">
        <p14:creationId xmlns:p14="http://schemas.microsoft.com/office/powerpoint/2010/main" val="1003275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828800"/>
            <a:ext cx="2095500" cy="1394460"/>
          </a:xfrm>
          <a:prstGeom prst="rect">
            <a:avLst/>
          </a:prstGeom>
        </p:spPr>
      </p:pic>
      <p:sp>
        <p:nvSpPr>
          <p:cNvPr id="4" name="Content Placeholder 3"/>
          <p:cNvSpPr>
            <a:spLocks noGrp="1"/>
          </p:cNvSpPr>
          <p:nvPr>
            <p:ph sz="half" idx="2"/>
          </p:nvPr>
        </p:nvSpPr>
        <p:spPr>
          <a:xfrm>
            <a:off x="4648200" y="685800"/>
            <a:ext cx="4038600" cy="5440363"/>
          </a:xfrm>
        </p:spPr>
        <p:txBody>
          <a:bodyPr>
            <a:normAutofit fontScale="92500" lnSpcReduction="10000"/>
          </a:bodyPr>
          <a:lstStyle/>
          <a:p>
            <a:pPr marL="0" indent="0">
              <a:buNone/>
            </a:pPr>
            <a:r>
              <a:rPr lang="en-US" b="1" dirty="0" smtClean="0"/>
              <a:t>Ask FM</a:t>
            </a:r>
          </a:p>
          <a:p>
            <a:pPr marL="0" indent="0">
              <a:buNone/>
            </a:pPr>
            <a:r>
              <a:rPr lang="en-US" sz="1600" dirty="0"/>
              <a:t>Ask.fm is a Latvia-based social networking website where users can ask other users questions, with the option of anonymity. </a:t>
            </a:r>
            <a:r>
              <a:rPr lang="en-US" sz="1600" dirty="0" smtClean="0"/>
              <a:t>This website is set </a:t>
            </a:r>
            <a:r>
              <a:rPr lang="en-US" sz="1600" dirty="0"/>
              <a:t>up in a question and answer format that is very popular with teens and tweens. It has received lots press attention lately and was referenced in </a:t>
            </a:r>
            <a:r>
              <a:rPr lang="en-US" sz="1600" dirty="0" smtClean="0"/>
              <a:t>bullying cases across the United States.</a:t>
            </a:r>
          </a:p>
          <a:p>
            <a:pPr marL="0" indent="0">
              <a:buNone/>
            </a:pPr>
            <a:endParaRPr lang="en-US" sz="1600" dirty="0"/>
          </a:p>
          <a:p>
            <a:pPr marL="0" indent="0">
              <a:buNone/>
            </a:pPr>
            <a:endParaRPr lang="en-US" dirty="0" smtClean="0"/>
          </a:p>
          <a:p>
            <a:pPr marL="0" indent="0">
              <a:buNone/>
            </a:pPr>
            <a:endParaRPr lang="en-US" dirty="0" smtClean="0"/>
          </a:p>
          <a:p>
            <a:pPr marL="0" indent="0">
              <a:buNone/>
            </a:pPr>
            <a:r>
              <a:rPr lang="en-US" b="1" dirty="0" smtClean="0"/>
              <a:t>Skype</a:t>
            </a:r>
          </a:p>
          <a:p>
            <a:pPr marL="0" indent="0">
              <a:buNone/>
            </a:pPr>
            <a:r>
              <a:rPr lang="en-US" sz="1700" dirty="0" smtClean="0"/>
              <a:t>This application enables users to have video conversations through the use of webcams.</a:t>
            </a:r>
          </a:p>
          <a:p>
            <a:pPr marL="0" indent="0">
              <a:buNone/>
            </a:pPr>
            <a:endParaRPr lang="en-US" dirty="0"/>
          </a:p>
        </p:txBody>
      </p:sp>
      <p:sp>
        <p:nvSpPr>
          <p:cNvPr id="6" name="Content Placeholder 5"/>
          <p:cNvSpPr>
            <a:spLocks noGrp="1"/>
          </p:cNvSpPr>
          <p:nvPr>
            <p:ph sz="half" idx="1"/>
          </p:nvPr>
        </p:nvSpPr>
        <p:spPr>
          <a:xfrm>
            <a:off x="457200" y="685800"/>
            <a:ext cx="4038600" cy="5440363"/>
          </a:xfrm>
        </p:spPr>
        <p:txBody>
          <a:bodyPr>
            <a:normAutofit fontScale="92500" lnSpcReduction="10000"/>
          </a:bodyPr>
          <a:lstStyle/>
          <a:p>
            <a:pPr marL="0" indent="0">
              <a:buNone/>
            </a:pPr>
            <a:r>
              <a:rPr lang="en-US" b="1" dirty="0" smtClean="0"/>
              <a:t>Instagram</a:t>
            </a:r>
          </a:p>
          <a:p>
            <a:pPr marL="0" indent="0">
              <a:buNone/>
            </a:pPr>
            <a:r>
              <a:rPr lang="en-US" sz="1600" dirty="0"/>
              <a:t>Instagram is an online photo-sharing, video-sharing and social networking service that enables its users to take pictures and videos, </a:t>
            </a:r>
            <a:r>
              <a:rPr lang="en-US" sz="1600" dirty="0" smtClean="0"/>
              <a:t>and </a:t>
            </a:r>
            <a:r>
              <a:rPr lang="en-US" sz="1600" dirty="0"/>
              <a:t>share them on a variety of social networking services, such as Facebook, Twitter, Tumblr and Flickr. </a:t>
            </a:r>
            <a:r>
              <a:rPr lang="en-US" sz="1600" dirty="0" smtClean="0"/>
              <a:t>...</a:t>
            </a:r>
          </a:p>
          <a:p>
            <a:pPr marL="0" indent="0">
              <a:buNone/>
            </a:pPr>
            <a:endParaRPr lang="en-US" sz="1600" dirty="0"/>
          </a:p>
          <a:p>
            <a:pPr marL="0" indent="0">
              <a:buNone/>
            </a:pPr>
            <a:endParaRPr lang="en-US" dirty="0" smtClean="0"/>
          </a:p>
          <a:p>
            <a:pPr marL="0" indent="0">
              <a:buNone/>
            </a:pPr>
            <a:r>
              <a:rPr lang="en-US" b="1" dirty="0" smtClean="0"/>
              <a:t>Facebook</a:t>
            </a:r>
          </a:p>
          <a:p>
            <a:pPr marL="0" indent="0">
              <a:buNone/>
            </a:pPr>
            <a:r>
              <a:rPr lang="en-US" sz="1700" dirty="0" smtClean="0"/>
              <a:t>Facebook is a social networking site that allows users to connect with other users. </a:t>
            </a:r>
          </a:p>
          <a:p>
            <a:pPr marL="0" indent="0">
              <a:buNone/>
            </a:pPr>
            <a:endParaRPr lang="en-US" dirty="0"/>
          </a:p>
          <a:p>
            <a:pPr marL="0" indent="0">
              <a:buNone/>
            </a:pPr>
            <a:endParaRPr lang="en-US" dirty="0" smtClean="0"/>
          </a:p>
          <a:p>
            <a:pPr marL="0" indent="0">
              <a:buNone/>
            </a:pPr>
            <a:r>
              <a:rPr lang="en-US" b="1" dirty="0" smtClean="0"/>
              <a:t>Twitter</a:t>
            </a:r>
          </a:p>
          <a:p>
            <a:pPr marL="0" indent="0">
              <a:buNone/>
            </a:pPr>
            <a:r>
              <a:rPr lang="en-US" sz="1700" dirty="0" smtClean="0"/>
              <a:t>Twitter is a social networking site that allows users to send “tweets” up to 140 characters.</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6441" y="2565767"/>
            <a:ext cx="981683" cy="98168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9000" y="5032592"/>
            <a:ext cx="1033314" cy="1058001"/>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1800" y="4114800"/>
            <a:ext cx="609600" cy="60960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4991" y="5867400"/>
            <a:ext cx="750709" cy="735083"/>
          </a:xfrm>
          <a:prstGeom prst="rect">
            <a:avLst/>
          </a:prstGeom>
        </p:spPr>
      </p:pic>
    </p:spTree>
    <p:extLst>
      <p:ext uri="{BB962C8B-B14F-4D97-AF65-F5344CB8AC3E}">
        <p14:creationId xmlns:p14="http://schemas.microsoft.com/office/powerpoint/2010/main" val="1720979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609600"/>
            <a:ext cx="6248400" cy="5674933"/>
          </a:xfrm>
        </p:spPr>
      </p:pic>
    </p:spTree>
    <p:extLst>
      <p:ext uri="{BB962C8B-B14F-4D97-AF65-F5344CB8AC3E}">
        <p14:creationId xmlns:p14="http://schemas.microsoft.com/office/powerpoint/2010/main" val="52574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Social Media Use</a:t>
            </a:r>
            <a:endParaRPr lang="en-US" dirty="0">
              <a:solidFill>
                <a:srgbClr val="FF0000"/>
              </a:solidFill>
            </a:endParaRPr>
          </a:p>
        </p:txBody>
      </p:sp>
      <p:sp>
        <p:nvSpPr>
          <p:cNvPr id="3" name="Content Placeholder 2"/>
          <p:cNvSpPr>
            <a:spLocks noGrp="1"/>
          </p:cNvSpPr>
          <p:nvPr>
            <p:ph idx="1"/>
          </p:nvPr>
        </p:nvSpPr>
        <p:spPr/>
        <p:txBody>
          <a:bodyPr/>
          <a:lstStyle/>
          <a:p>
            <a:pPr marL="0" indent="0">
              <a:lnSpc>
                <a:spcPct val="150000"/>
              </a:lnSpc>
              <a:buNone/>
            </a:pPr>
            <a:r>
              <a:rPr lang="en-US" dirty="0" smtClean="0"/>
              <a:t>Teens are using social media to:	</a:t>
            </a:r>
          </a:p>
          <a:p>
            <a:pPr lvl="1">
              <a:buFont typeface="Courier New" panose="02070309020205020404" pitchFamily="49" charset="0"/>
              <a:buChar char="o"/>
            </a:pPr>
            <a:r>
              <a:rPr lang="en-US" dirty="0" smtClean="0"/>
              <a:t>Interact with other social media users</a:t>
            </a:r>
          </a:p>
          <a:p>
            <a:pPr lvl="1">
              <a:buFont typeface="Courier New" panose="02070309020205020404" pitchFamily="49" charset="0"/>
              <a:buChar char="o"/>
            </a:pPr>
            <a:r>
              <a:rPr lang="en-US" dirty="0" smtClean="0"/>
              <a:t>Post photos and videos</a:t>
            </a:r>
          </a:p>
          <a:p>
            <a:pPr lvl="1">
              <a:buFont typeface="Courier New" panose="02070309020205020404" pitchFamily="49" charset="0"/>
              <a:buChar char="o"/>
            </a:pPr>
            <a:r>
              <a:rPr lang="en-US" dirty="0" smtClean="0"/>
              <a:t>Comment on photos and videos</a:t>
            </a:r>
          </a:p>
          <a:p>
            <a:pPr lvl="1">
              <a:buFont typeface="Courier New" panose="02070309020205020404" pitchFamily="49" charset="0"/>
              <a:buChar char="o"/>
            </a:pPr>
            <a:r>
              <a:rPr lang="en-US" dirty="0" smtClean="0"/>
              <a:t>Share information</a:t>
            </a:r>
          </a:p>
          <a:p>
            <a:pPr lvl="1">
              <a:buFont typeface="Courier New" panose="02070309020205020404" pitchFamily="49" charset="0"/>
              <a:buChar char="o"/>
            </a:pPr>
            <a:r>
              <a:rPr lang="en-US" dirty="0" smtClean="0"/>
              <a:t>Send private and group messages</a:t>
            </a:r>
          </a:p>
        </p:txBody>
      </p:sp>
      <p:pic>
        <p:nvPicPr>
          <p:cNvPr id="1026" name="Picture 2" descr="C:\Program Files\Microsoft Office\MEDIA\CAGCAT10\j030052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0"/>
            <a:ext cx="1981200" cy="1703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211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Inappropriate Social Media Use</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nSpc>
                <a:spcPct val="120000"/>
              </a:lnSpc>
            </a:pPr>
            <a:r>
              <a:rPr lang="en-US" dirty="0" smtClean="0"/>
              <a:t>Posting/Sharing photos or videos that are inappropriate, embarrassing, or do not belong to you </a:t>
            </a:r>
          </a:p>
          <a:p>
            <a:pPr>
              <a:lnSpc>
                <a:spcPct val="160000"/>
              </a:lnSpc>
            </a:pPr>
            <a:r>
              <a:rPr lang="en-US" dirty="0" smtClean="0"/>
              <a:t>Communicating Threats</a:t>
            </a:r>
          </a:p>
          <a:p>
            <a:pPr>
              <a:lnSpc>
                <a:spcPct val="120000"/>
              </a:lnSpc>
            </a:pPr>
            <a:r>
              <a:rPr lang="en-US" dirty="0" smtClean="0"/>
              <a:t>Engaging in any behavior that could be considered cyberbullying</a:t>
            </a:r>
          </a:p>
          <a:p>
            <a:pPr>
              <a:lnSpc>
                <a:spcPct val="160000"/>
              </a:lnSpc>
            </a:pPr>
            <a:r>
              <a:rPr lang="en-US" dirty="0" smtClean="0"/>
              <a:t>Interacting  with someone you have never met in person</a:t>
            </a:r>
          </a:p>
          <a:p>
            <a:r>
              <a:rPr lang="en-US" dirty="0" smtClean="0"/>
              <a:t>Giving out personal information such as address and phone number or any information that could be used against you or someone else in a harmful way</a:t>
            </a:r>
          </a:p>
        </p:txBody>
      </p:sp>
    </p:spTree>
    <p:extLst>
      <p:ext uri="{BB962C8B-B14F-4D97-AF65-F5344CB8AC3E}">
        <p14:creationId xmlns:p14="http://schemas.microsoft.com/office/powerpoint/2010/main" val="1567169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Cyberbullying</a:t>
            </a:r>
            <a:endParaRPr lang="en-US" dirty="0">
              <a:solidFill>
                <a:schemeClr val="accent1"/>
              </a:solidFill>
            </a:endParaRPr>
          </a:p>
        </p:txBody>
      </p:sp>
      <p:sp>
        <p:nvSpPr>
          <p:cNvPr id="3" name="Content Placeholder 2"/>
          <p:cNvSpPr>
            <a:spLocks noGrp="1"/>
          </p:cNvSpPr>
          <p:nvPr>
            <p:ph idx="1"/>
          </p:nvPr>
        </p:nvSpPr>
        <p:spPr/>
        <p:txBody>
          <a:bodyPr/>
          <a:lstStyle/>
          <a:p>
            <a:r>
              <a:rPr lang="en-US" dirty="0" smtClean="0"/>
              <a:t>Bullying through Internet applications and technologies such as instant messaging (IM), social networking sites, and cell phones. </a:t>
            </a:r>
          </a:p>
          <a:p>
            <a:pPr marL="0" indent="0">
              <a:buNone/>
            </a:pPr>
            <a:endParaRPr lang="en-US" dirty="0" smtClean="0">
              <a:hlinkClick r:id="rId2"/>
            </a:endParaRPr>
          </a:p>
          <a:p>
            <a:pPr marL="0" indent="0">
              <a:buNone/>
            </a:pPr>
            <a:r>
              <a:rPr lang="en-US" dirty="0" smtClean="0">
                <a:hlinkClick r:id="rId2"/>
              </a:rPr>
              <a:t>Cyberbullying 1</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352800"/>
            <a:ext cx="2787785" cy="2652619"/>
          </a:xfrm>
          <a:prstGeom prst="rect">
            <a:avLst/>
          </a:prstGeom>
        </p:spPr>
      </p:pic>
    </p:spTree>
    <p:extLst>
      <p:ext uri="{BB962C8B-B14F-4D97-AF65-F5344CB8AC3E}">
        <p14:creationId xmlns:p14="http://schemas.microsoft.com/office/powerpoint/2010/main" val="2179868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Did you know…</a:t>
            </a:r>
            <a:endParaRPr lang="en-US"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t>Misuse of technology could lead to legal consequences.</a:t>
            </a:r>
          </a:p>
          <a:p>
            <a:r>
              <a:rPr lang="en-US" sz="2400" dirty="0" smtClean="0"/>
              <a:t>GS 14-458.1A Class 2 Misdemeanor: To use a computer or computer network to do the following: build a fake profile or website, posing as a minor, posting or encouraging others to post private, personal, or sexual information, post a real or doctored image of a minor on the internet</a:t>
            </a:r>
          </a:p>
          <a:p>
            <a:endParaRPr lang="en-US" sz="2400" dirty="0" smtClean="0"/>
          </a:p>
          <a:p>
            <a:pPr marL="0" indent="0">
              <a:buNone/>
            </a:pPr>
            <a:r>
              <a:rPr lang="en-US" sz="2400" dirty="0" smtClean="0"/>
              <a:t>Students could face consequences at school if the incident negatively impacts the school environment, even if it occurred outside of school.</a:t>
            </a:r>
          </a:p>
          <a:p>
            <a:pPr marL="0" indent="0">
              <a:buNone/>
            </a:pPr>
            <a:endParaRPr lang="en-US" dirty="0"/>
          </a:p>
        </p:txBody>
      </p:sp>
    </p:spTree>
    <p:extLst>
      <p:ext uri="{BB962C8B-B14F-4D97-AF65-F5344CB8AC3E}">
        <p14:creationId xmlns:p14="http://schemas.microsoft.com/office/powerpoint/2010/main" val="1952505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latin typeface="Algerian" pitchFamily="82" charset="0"/>
              </a:rPr>
              <a:t>What should I do if this happens?</a:t>
            </a:r>
            <a:endParaRPr lang="en-US" sz="2800" dirty="0">
              <a:solidFill>
                <a:srgbClr val="FF0000"/>
              </a:solidFill>
              <a:latin typeface="Algerian" pitchFamily="82" charset="0"/>
            </a:endParaRPr>
          </a:p>
        </p:txBody>
      </p:sp>
      <p:sp>
        <p:nvSpPr>
          <p:cNvPr id="3" name="Content Placeholder 2"/>
          <p:cNvSpPr>
            <a:spLocks noGrp="1"/>
          </p:cNvSpPr>
          <p:nvPr>
            <p:ph idx="1"/>
          </p:nvPr>
        </p:nvSpPr>
        <p:spPr/>
        <p:txBody>
          <a:bodyPr>
            <a:normAutofit lnSpcReduction="10000"/>
          </a:bodyPr>
          <a:lstStyle/>
          <a:p>
            <a:r>
              <a:rPr lang="en-US" sz="2400" dirty="0" smtClean="0"/>
              <a:t>Take screen shots to document the bullying or print evidence online.</a:t>
            </a:r>
          </a:p>
          <a:p>
            <a:pPr marL="0" indent="0">
              <a:buNone/>
            </a:pPr>
            <a:endParaRPr lang="en-US" sz="2400" dirty="0" smtClean="0"/>
          </a:p>
          <a:p>
            <a:r>
              <a:rPr lang="en-US" sz="2400" dirty="0" smtClean="0"/>
              <a:t>Protect your child.  Delete accounts or take other appropriate steps to ensure the bully does not have access to your child. Make sure you do not delete evidence until the incident has been investigated.</a:t>
            </a:r>
          </a:p>
          <a:p>
            <a:pPr marL="0" indent="0">
              <a:buNone/>
            </a:pPr>
            <a:endParaRPr lang="en-US" sz="2400" dirty="0" smtClean="0"/>
          </a:p>
          <a:p>
            <a:r>
              <a:rPr lang="en-US" sz="2400" dirty="0" smtClean="0"/>
              <a:t>Report the incident to the appropriate authorities.</a:t>
            </a:r>
          </a:p>
          <a:p>
            <a:pPr marL="0" indent="0">
              <a:buNone/>
            </a:pPr>
            <a:r>
              <a:rPr lang="en-US" sz="2400" dirty="0" smtClean="0"/>
              <a:t>		</a:t>
            </a:r>
            <a:endParaRPr lang="en-US" sz="2400" dirty="0"/>
          </a:p>
          <a:p>
            <a:r>
              <a:rPr lang="en-US" sz="2400" dirty="0" smtClean="0"/>
              <a:t>Talk to your child about the emotional effects of the incident.</a:t>
            </a:r>
            <a:endParaRPr lang="en-US" sz="2400" dirty="0"/>
          </a:p>
        </p:txBody>
      </p:sp>
    </p:spTree>
    <p:extLst>
      <p:ext uri="{BB962C8B-B14F-4D97-AF65-F5344CB8AC3E}">
        <p14:creationId xmlns:p14="http://schemas.microsoft.com/office/powerpoint/2010/main" val="2350634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a:t>Reporting Inappropriate </a:t>
            </a:r>
            <a:r>
              <a:rPr lang="en-US" sz="3200" b="1" dirty="0" smtClean="0"/>
              <a:t>Activity</a:t>
            </a:r>
            <a:endParaRPr lang="en-US" sz="3200" b="1" dirty="0"/>
          </a:p>
        </p:txBody>
      </p:sp>
      <p:sp>
        <p:nvSpPr>
          <p:cNvPr id="3" name="Content Placeholder 2"/>
          <p:cNvSpPr>
            <a:spLocks noGrp="1"/>
          </p:cNvSpPr>
          <p:nvPr>
            <p:ph idx="1"/>
          </p:nvPr>
        </p:nvSpPr>
        <p:spPr>
          <a:xfrm>
            <a:off x="457200" y="1143000"/>
            <a:ext cx="4572000" cy="4983163"/>
          </a:xfrm>
        </p:spPr>
        <p:txBody>
          <a:bodyPr>
            <a:normAutofit/>
          </a:bodyPr>
          <a:lstStyle/>
          <a:p>
            <a:pPr marL="0" indent="0">
              <a:buNone/>
            </a:pPr>
            <a:r>
              <a:rPr lang="en-US" sz="2400" dirty="0" smtClean="0"/>
              <a:t>Does the incident pose physical or emotional danger to my child or others?</a:t>
            </a:r>
          </a:p>
          <a:p>
            <a:pPr marL="0" indent="0">
              <a:buNone/>
            </a:pPr>
            <a:endParaRPr lang="en-US" sz="2400" dirty="0" smtClean="0"/>
          </a:p>
          <a:p>
            <a:pPr lvl="1"/>
            <a:r>
              <a:rPr lang="en-US" sz="2400" dirty="0" smtClean="0"/>
              <a:t>Report the incident to the </a:t>
            </a:r>
            <a:r>
              <a:rPr lang="en-US" sz="2400" dirty="0"/>
              <a:t>S</a:t>
            </a:r>
            <a:r>
              <a:rPr lang="en-US" sz="2400" dirty="0" smtClean="0"/>
              <a:t>chool </a:t>
            </a:r>
            <a:r>
              <a:rPr lang="en-US" sz="2400" dirty="0"/>
              <a:t>R</a:t>
            </a:r>
            <a:r>
              <a:rPr lang="en-US" sz="2400" dirty="0" smtClean="0"/>
              <a:t>esource </a:t>
            </a:r>
            <a:r>
              <a:rPr lang="en-US" sz="2400" dirty="0"/>
              <a:t>O</a:t>
            </a:r>
            <a:r>
              <a:rPr lang="en-US" sz="2400" dirty="0" smtClean="0"/>
              <a:t>fficer or to local law enforcement</a:t>
            </a:r>
          </a:p>
          <a:p>
            <a:pPr lvl="1"/>
            <a:endParaRPr lang="en-US" sz="2400" dirty="0" smtClean="0"/>
          </a:p>
          <a:p>
            <a:pPr lvl="1"/>
            <a:r>
              <a:rPr lang="en-US" sz="2400" dirty="0" smtClean="0"/>
              <a:t>CRIMESTOPPERS TIP BOX located outside the cafeteria and names are kept anonymous</a:t>
            </a:r>
          </a:p>
          <a:p>
            <a:pPr marL="457200" lvl="1" indent="0">
              <a:buNone/>
            </a:pPr>
            <a:endParaRPr lang="en-US" sz="2400"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200" y="1524000"/>
            <a:ext cx="2030730" cy="4553284"/>
          </a:xfrm>
          <a:prstGeom prst="rect">
            <a:avLst/>
          </a:prstGeom>
        </p:spPr>
      </p:pic>
    </p:spTree>
    <p:extLst>
      <p:ext uri="{BB962C8B-B14F-4D97-AF65-F5344CB8AC3E}">
        <p14:creationId xmlns:p14="http://schemas.microsoft.com/office/powerpoint/2010/main" val="2628967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Patriot Prevention</a:t>
            </a:r>
            <a:endParaRPr lang="en-US" dirty="0">
              <a:solidFill>
                <a:srgbClr val="FF0000"/>
              </a:solidFill>
            </a:endParaRPr>
          </a:p>
        </p:txBody>
      </p:sp>
      <p:sp>
        <p:nvSpPr>
          <p:cNvPr id="3" name="Content Placeholder 2"/>
          <p:cNvSpPr>
            <a:spLocks noGrp="1"/>
          </p:cNvSpPr>
          <p:nvPr>
            <p:ph idx="1"/>
          </p:nvPr>
        </p:nvSpPr>
        <p:spPr>
          <a:xfrm>
            <a:off x="457200" y="1447800"/>
            <a:ext cx="8229600" cy="4297363"/>
          </a:xfrm>
        </p:spPr>
        <p:txBody>
          <a:bodyPr>
            <a:normAutofit fontScale="85000" lnSpcReduction="20000"/>
          </a:bodyPr>
          <a:lstStyle/>
          <a:p>
            <a:r>
              <a:rPr lang="en-US" sz="2800" dirty="0" smtClean="0"/>
              <a:t>Classroom Guidance Lessons are taught by grade level counselors each year that address bullying and cyberbullying</a:t>
            </a:r>
          </a:p>
          <a:p>
            <a:pPr marL="0" indent="0">
              <a:buNone/>
            </a:pPr>
            <a:endParaRPr lang="en-US" sz="2800" dirty="0" smtClean="0"/>
          </a:p>
          <a:p>
            <a:r>
              <a:rPr lang="en-US" sz="2800" dirty="0" smtClean="0"/>
              <a:t>G.R.E.A.T. Classes are taught by the School Resource Officer in 7</a:t>
            </a:r>
            <a:r>
              <a:rPr lang="en-US" sz="2800" baseline="30000" dirty="0" smtClean="0"/>
              <a:t>th</a:t>
            </a:r>
            <a:r>
              <a:rPr lang="en-US" sz="2800" dirty="0" smtClean="0"/>
              <a:t> grade: decision making, peer pressure, conflict resolution, anger management</a:t>
            </a:r>
          </a:p>
          <a:p>
            <a:pPr marL="0" indent="0">
              <a:buNone/>
            </a:pPr>
            <a:endParaRPr lang="en-US" sz="2800" dirty="0" smtClean="0"/>
          </a:p>
          <a:p>
            <a:r>
              <a:rPr lang="en-US" sz="2800" dirty="0" smtClean="0"/>
              <a:t>Health Classes focus on bullying, personal boundaries, and emotional health</a:t>
            </a:r>
          </a:p>
          <a:p>
            <a:endParaRPr lang="en-US" sz="2800" dirty="0"/>
          </a:p>
          <a:p>
            <a:r>
              <a:rPr lang="en-US" sz="2800" dirty="0" smtClean="0"/>
              <a:t>School-wide report system located on Harris Road Middle School Website</a:t>
            </a:r>
            <a:endParaRPr lang="en-US" sz="2800" dirty="0"/>
          </a:p>
        </p:txBody>
      </p:sp>
    </p:spTree>
    <p:extLst>
      <p:ext uri="{BB962C8B-B14F-4D97-AF65-F5344CB8AC3E}">
        <p14:creationId xmlns:p14="http://schemas.microsoft.com/office/powerpoint/2010/main" val="17246940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Parent Tips</a:t>
            </a:r>
            <a:endParaRPr lang="en-US" dirty="0"/>
          </a:p>
        </p:txBody>
      </p:sp>
      <p:sp>
        <p:nvSpPr>
          <p:cNvPr id="6" name="Content Placeholder 5"/>
          <p:cNvSpPr>
            <a:spLocks noGrp="1"/>
          </p:cNvSpPr>
          <p:nvPr>
            <p:ph idx="1"/>
          </p:nvPr>
        </p:nvSpPr>
        <p:spPr>
          <a:xfrm>
            <a:off x="457200" y="1600200"/>
            <a:ext cx="3962400" cy="4525963"/>
          </a:xfrm>
        </p:spPr>
        <p:txBody>
          <a:bodyPr>
            <a:normAutofit/>
          </a:bodyPr>
          <a:lstStyle/>
          <a:p>
            <a:pPr marL="0" indent="0">
              <a:buNone/>
            </a:pPr>
            <a:r>
              <a:rPr lang="en-US" dirty="0" smtClean="0"/>
              <a:t>#1.  Create Awareness</a:t>
            </a:r>
          </a:p>
          <a:p>
            <a:pPr lvl="1"/>
            <a:endParaRPr lang="en-US" sz="2000" dirty="0" smtClean="0"/>
          </a:p>
          <a:p>
            <a:pPr lvl="1"/>
            <a:r>
              <a:rPr lang="en-US" sz="2000" dirty="0" smtClean="0"/>
              <a:t>Talk to your child about dangers on the internet.</a:t>
            </a:r>
          </a:p>
          <a:p>
            <a:pPr lvl="1"/>
            <a:endParaRPr lang="en-US" sz="2000" dirty="0"/>
          </a:p>
          <a:p>
            <a:pPr lvl="1"/>
            <a:r>
              <a:rPr lang="en-US" sz="2000" dirty="0" smtClean="0"/>
              <a:t>Share stories and news reports about online activity</a:t>
            </a:r>
          </a:p>
          <a:p>
            <a:pPr lvl="1"/>
            <a:endParaRPr lang="en-US" sz="2000" dirty="0" smtClean="0"/>
          </a:p>
          <a:p>
            <a:pPr>
              <a:buFont typeface="Wingdings" pitchFamily="2" charset="2"/>
              <a:buChar char="ü"/>
            </a:pPr>
            <a:endParaRPr lang="en-US" dirty="0" smtClean="0"/>
          </a:p>
          <a:p>
            <a:pPr marL="0" indent="0">
              <a:buNone/>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2057400"/>
            <a:ext cx="2895600" cy="2971799"/>
          </a:xfrm>
          <a:prstGeom prst="rect">
            <a:avLst/>
          </a:prstGeom>
        </p:spPr>
      </p:pic>
    </p:spTree>
    <p:extLst>
      <p:ext uri="{BB962C8B-B14F-4D97-AF65-F5344CB8AC3E}">
        <p14:creationId xmlns:p14="http://schemas.microsoft.com/office/powerpoint/2010/main" val="330340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 Tips</a:t>
            </a:r>
            <a:endParaRPr lang="en-US" dirty="0"/>
          </a:p>
        </p:txBody>
      </p:sp>
      <p:sp>
        <p:nvSpPr>
          <p:cNvPr id="3" name="Content Placeholder 2"/>
          <p:cNvSpPr>
            <a:spLocks noGrp="1"/>
          </p:cNvSpPr>
          <p:nvPr>
            <p:ph idx="1"/>
          </p:nvPr>
        </p:nvSpPr>
        <p:spPr>
          <a:xfrm>
            <a:off x="457200" y="1600200"/>
            <a:ext cx="4495800" cy="4525963"/>
          </a:xfrm>
        </p:spPr>
        <p:txBody>
          <a:bodyPr>
            <a:normAutofit fontScale="85000" lnSpcReduction="20000"/>
          </a:bodyPr>
          <a:lstStyle/>
          <a:p>
            <a:pPr marL="0" indent="0">
              <a:buNone/>
            </a:pPr>
            <a:r>
              <a:rPr lang="en-US" b="1" dirty="0" smtClean="0"/>
              <a:t>#2. It’s Your House; Set Rules.</a:t>
            </a:r>
            <a:br>
              <a:rPr lang="en-US" b="1" dirty="0" smtClean="0"/>
            </a:br>
            <a:endParaRPr lang="en-US" b="1" dirty="0" smtClean="0"/>
          </a:p>
          <a:p>
            <a:r>
              <a:rPr lang="en-US" sz="2600" dirty="0" smtClean="0"/>
              <a:t>The best way to help teenagers manage their use of technology—and to reduce the chance that technology will be a source of conflict—is to set rules for technology use in your house.</a:t>
            </a:r>
          </a:p>
          <a:p>
            <a:endParaRPr lang="en-US" sz="2600" dirty="0" smtClean="0"/>
          </a:p>
          <a:p>
            <a:r>
              <a:rPr lang="en-US" sz="2600" dirty="0" smtClean="0"/>
              <a:t>Just like establishing rules for driving or curfew or anything else, parents need to make those rules clear—and use consequences to enforce them</a:t>
            </a:r>
          </a:p>
          <a:p>
            <a:endParaRPr lang="en-US" dirty="0"/>
          </a:p>
        </p:txBody>
      </p:sp>
      <p:pic>
        <p:nvPicPr>
          <p:cNvPr id="2051" name="Picture 3" descr="C:\Users\allison.egbert\AppData\Local\Microsoft\Windows\Temporary Internet Files\Content.IE5\ZDP77H5I\MC900441938[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6776" y="1905000"/>
            <a:ext cx="2976003"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666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 Tips</a:t>
            </a:r>
            <a:endParaRPr lang="en-US" dirty="0"/>
          </a:p>
        </p:txBody>
      </p:sp>
      <p:sp>
        <p:nvSpPr>
          <p:cNvPr id="3" name="Content Placeholder 2"/>
          <p:cNvSpPr>
            <a:spLocks noGrp="1"/>
          </p:cNvSpPr>
          <p:nvPr>
            <p:ph idx="1"/>
          </p:nvPr>
        </p:nvSpPr>
        <p:spPr>
          <a:xfrm>
            <a:off x="457200" y="1600200"/>
            <a:ext cx="4114800" cy="4525963"/>
          </a:xfrm>
        </p:spPr>
        <p:txBody>
          <a:bodyPr>
            <a:normAutofit fontScale="70000" lnSpcReduction="20000"/>
          </a:bodyPr>
          <a:lstStyle/>
          <a:p>
            <a:pPr marL="0" indent="0">
              <a:buNone/>
            </a:pPr>
            <a:r>
              <a:rPr lang="en-US" b="1" dirty="0" smtClean="0"/>
              <a:t>#3.   Monitor Online Activities</a:t>
            </a:r>
          </a:p>
          <a:p>
            <a:pPr marL="0" indent="0">
              <a:buNone/>
            </a:pPr>
            <a:endParaRPr lang="en-US" b="1" dirty="0" smtClean="0"/>
          </a:p>
          <a:p>
            <a:r>
              <a:rPr lang="en-US" dirty="0" smtClean="0"/>
              <a:t>Make it your job to have some idea what your teenagers are doing with their devices. But, be upfront about it.</a:t>
            </a:r>
          </a:p>
          <a:p>
            <a:endParaRPr lang="en-US" dirty="0" smtClean="0"/>
          </a:p>
          <a:p>
            <a:r>
              <a:rPr lang="en-US" dirty="0" smtClean="0"/>
              <a:t>Use privacy controls on all accounts.</a:t>
            </a:r>
          </a:p>
          <a:p>
            <a:endParaRPr lang="en-US" dirty="0" smtClean="0"/>
          </a:p>
          <a:p>
            <a:r>
              <a:rPr lang="en-US" dirty="0" smtClean="0"/>
              <a:t>Check App Store account frequently to see what apps have been downloaded or purchased.</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961" y="1447799"/>
            <a:ext cx="3133439" cy="4227009"/>
          </a:xfrm>
          <a:prstGeom prst="rect">
            <a:avLst/>
          </a:prstGeom>
        </p:spPr>
      </p:pic>
    </p:spTree>
    <p:extLst>
      <p:ext uri="{BB962C8B-B14F-4D97-AF65-F5344CB8AC3E}">
        <p14:creationId xmlns:p14="http://schemas.microsoft.com/office/powerpoint/2010/main" val="2067078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History</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4819" b="4819"/>
          <a:stretch>
            <a:fillRect/>
          </a:stretch>
        </p:blipFill>
        <p:spPr/>
      </p:pic>
      <p:sp>
        <p:nvSpPr>
          <p:cNvPr id="4" name="Text Placeholder 3"/>
          <p:cNvSpPr>
            <a:spLocks noGrp="1"/>
          </p:cNvSpPr>
          <p:nvPr>
            <p:ph type="body" sz="half" idx="2"/>
          </p:nvPr>
        </p:nvSpPr>
        <p:spPr/>
        <p:txBody>
          <a:bodyPr/>
          <a:lstStyle/>
          <a:p>
            <a:r>
              <a:rPr lang="en-US" dirty="0" smtClean="0"/>
              <a:t>A list of websites the people using a particular computer have visited. Check your children’s website history to see what sites they have visited. </a:t>
            </a:r>
            <a:endParaRPr lang="en-US" dirty="0"/>
          </a:p>
        </p:txBody>
      </p:sp>
    </p:spTree>
    <p:extLst>
      <p:ext uri="{BB962C8B-B14F-4D97-AF65-F5344CB8AC3E}">
        <p14:creationId xmlns:p14="http://schemas.microsoft.com/office/powerpoint/2010/main" val="40440250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marL="0" indent="0">
              <a:buNone/>
            </a:pPr>
            <a:r>
              <a:rPr lang="en-US" dirty="0"/>
              <a:t/>
            </a:r>
            <a:br>
              <a:rPr lang="en-US" dirty="0"/>
            </a:br>
            <a:r>
              <a:rPr lang="en-US" u="sng" dirty="0">
                <a:hlinkClick r:id="rId2"/>
              </a:rPr>
              <a:t>Facts &amp; Statistics on Teens &amp; Technology</a:t>
            </a:r>
            <a:r>
              <a:rPr lang="en-US" dirty="0"/>
              <a:t> - Also check out the links for parents and teachers</a:t>
            </a:r>
            <a:br>
              <a:rPr lang="en-US" dirty="0"/>
            </a:br>
            <a:r>
              <a:rPr lang="en-US" dirty="0"/>
              <a:t/>
            </a:r>
            <a:br>
              <a:rPr lang="en-US" dirty="0"/>
            </a:br>
            <a:r>
              <a:rPr lang="en-US" u="sng" dirty="0">
                <a:hlinkClick r:id="rId3"/>
              </a:rPr>
              <a:t>99 Texting Acronyms Every Parent Should Know</a:t>
            </a:r>
            <a:r>
              <a:rPr lang="en-US" dirty="0"/>
              <a:t/>
            </a:r>
            <a:br>
              <a:rPr lang="en-US" dirty="0"/>
            </a:br>
            <a:r>
              <a:rPr lang="en-US" dirty="0"/>
              <a:t/>
            </a:r>
            <a:br>
              <a:rPr lang="en-US" dirty="0"/>
            </a:br>
            <a:r>
              <a:rPr lang="en-US" u="sng" dirty="0">
                <a:hlinkClick r:id="rId4"/>
              </a:rPr>
              <a:t>Texting: 30 Teen Slangs Parents Should Know</a:t>
            </a:r>
            <a:r>
              <a:rPr lang="en-US" dirty="0"/>
              <a:t/>
            </a:r>
            <a:br>
              <a:rPr lang="en-US" dirty="0"/>
            </a:br>
            <a:r>
              <a:rPr lang="en-US" dirty="0"/>
              <a:t/>
            </a:r>
            <a:br>
              <a:rPr lang="en-US" dirty="0"/>
            </a:br>
            <a:r>
              <a:rPr lang="en-US" u="sng" dirty="0">
                <a:hlinkClick r:id="rId5"/>
              </a:rPr>
              <a:t>Taking Charge of Technology</a:t>
            </a:r>
            <a:r>
              <a:rPr lang="en-US" dirty="0"/>
              <a:t/>
            </a:r>
            <a:br>
              <a:rPr lang="en-US" dirty="0"/>
            </a:br>
            <a:r>
              <a:rPr lang="en-US" dirty="0"/>
              <a:t/>
            </a:r>
            <a:br>
              <a:rPr lang="en-US" dirty="0"/>
            </a:br>
            <a:r>
              <a:rPr lang="en-US" u="sng" dirty="0">
                <a:hlinkClick r:id="rId6"/>
              </a:rPr>
              <a:t>Set Up Parental Controls Article</a:t>
            </a:r>
            <a:r>
              <a:rPr lang="en-US" dirty="0"/>
              <a:t/>
            </a:r>
            <a:br>
              <a:rPr lang="en-US" dirty="0"/>
            </a:br>
            <a:r>
              <a:rPr lang="en-US" dirty="0"/>
              <a:t/>
            </a:r>
            <a:br>
              <a:rPr lang="en-US" dirty="0"/>
            </a:br>
            <a:r>
              <a:rPr lang="en-US" u="sng" dirty="0">
                <a:hlinkClick r:id="rId7"/>
              </a:rPr>
              <a:t>Set Up Parental Controls Video</a:t>
            </a:r>
            <a:r>
              <a:rPr lang="en-US" dirty="0"/>
              <a:t/>
            </a:r>
            <a:br>
              <a:rPr lang="en-US" dirty="0"/>
            </a:br>
            <a:endParaRPr lang="en-US" dirty="0"/>
          </a:p>
        </p:txBody>
      </p:sp>
    </p:spTree>
    <p:extLst>
      <p:ext uri="{BB962C8B-B14F-4D97-AF65-F5344CB8AC3E}">
        <p14:creationId xmlns:p14="http://schemas.microsoft.com/office/powerpoint/2010/main" val="30235300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1193</TotalTime>
  <Words>929</Words>
  <Application>Microsoft Office PowerPoint</Application>
  <PresentationFormat>On-screen Show (4:3)</PresentationFormat>
  <Paragraphs>122</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Social Networks</vt:lpstr>
      <vt:lpstr>PowerPoint Presentation</vt:lpstr>
      <vt:lpstr>PowerPoint Presentation</vt:lpstr>
      <vt:lpstr>PowerPoint Presentation</vt:lpstr>
      <vt:lpstr>Social Media Use</vt:lpstr>
      <vt:lpstr>Inappropriate Social Media Use</vt:lpstr>
      <vt:lpstr>Cyberbullying</vt:lpstr>
      <vt:lpstr>Did you know…</vt:lpstr>
      <vt:lpstr>What should I do if this happens?</vt:lpstr>
      <vt:lpstr>Reporting Inappropriate Activity</vt:lpstr>
      <vt:lpstr>Patriot Prevention</vt:lpstr>
      <vt:lpstr>Parent Tips</vt:lpstr>
      <vt:lpstr>Parent Tips</vt:lpstr>
      <vt:lpstr>Parent Tips</vt:lpstr>
      <vt:lpstr>Check History</vt:lpstr>
      <vt:lpstr>Resources</vt:lpstr>
    </vt:vector>
  </TitlesOfParts>
  <Company>Cabarrus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 Smart</dc:title>
  <dc:creator>sysop</dc:creator>
  <cp:lastModifiedBy>Windows User</cp:lastModifiedBy>
  <cp:revision>102</cp:revision>
  <dcterms:created xsi:type="dcterms:W3CDTF">2013-01-14T16:32:51Z</dcterms:created>
  <dcterms:modified xsi:type="dcterms:W3CDTF">2014-02-05T20:27:21Z</dcterms:modified>
</cp:coreProperties>
</file>