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304" r:id="rId3"/>
    <p:sldId id="307" r:id="rId4"/>
    <p:sldId id="308" r:id="rId5"/>
    <p:sldId id="309" r:id="rId6"/>
    <p:sldId id="310" r:id="rId7"/>
    <p:sldId id="311" r:id="rId8"/>
    <p:sldId id="312" r:id="rId9"/>
    <p:sldId id="313" r:id="rId10"/>
    <p:sldId id="314" r:id="rId11"/>
    <p:sldId id="315" r:id="rId12"/>
    <p:sldId id="316" r:id="rId13"/>
    <p:sldId id="317" r:id="rId14"/>
    <p:sldId id="257" r:id="rId15"/>
    <p:sldId id="295" r:id="rId16"/>
    <p:sldId id="258" r:id="rId17"/>
    <p:sldId id="259" r:id="rId18"/>
    <p:sldId id="261" r:id="rId19"/>
    <p:sldId id="262" r:id="rId20"/>
    <p:sldId id="264" r:id="rId21"/>
    <p:sldId id="265" r:id="rId22"/>
    <p:sldId id="305" r:id="rId23"/>
    <p:sldId id="300" r:id="rId24"/>
    <p:sldId id="266" r:id="rId25"/>
    <p:sldId id="267" r:id="rId26"/>
    <p:sldId id="301" r:id="rId27"/>
    <p:sldId id="274" r:id="rId28"/>
    <p:sldId id="276" r:id="rId29"/>
    <p:sldId id="275" r:id="rId30"/>
    <p:sldId id="269" r:id="rId31"/>
    <p:sldId id="271" r:id="rId32"/>
    <p:sldId id="278" r:id="rId33"/>
    <p:sldId id="280" r:id="rId34"/>
    <p:sldId id="281" r:id="rId35"/>
    <p:sldId id="302" r:id="rId36"/>
    <p:sldId id="282" r:id="rId37"/>
    <p:sldId id="284" r:id="rId38"/>
    <p:sldId id="285" r:id="rId39"/>
    <p:sldId id="286" r:id="rId40"/>
    <p:sldId id="288" r:id="rId41"/>
    <p:sldId id="290" r:id="rId42"/>
    <p:sldId id="291" r:id="rId43"/>
    <p:sldId id="292" r:id="rId44"/>
    <p:sldId id="318" r:id="rId45"/>
    <p:sldId id="293" r:id="rId46"/>
    <p:sldId id="294" r:id="rId47"/>
    <p:sldId id="298" r:id="rId48"/>
    <p:sldId id="297" r:id="rId4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96" y="-12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97D51F-1BED-4403-83C8-A312342B1B92}" type="datetimeFigureOut">
              <a:rPr lang="en-US"/>
              <a:pPr>
                <a:defRPr/>
              </a:pPr>
              <a:t>4/30/2013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B23BE-2DF4-45CD-BFD7-75F6C1CBFA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0E8803-27CD-41B8-99FB-0172038DE8E1}" type="datetimeFigureOut">
              <a:rPr lang="en-US"/>
              <a:pPr>
                <a:defRPr/>
              </a:pPr>
              <a:t>4/30/2013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607EB-764D-4332-9286-CAD6CC9375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CEFF16-5547-4A07-815E-D8476F13B6C0}" type="datetimeFigureOut">
              <a:rPr lang="en-US"/>
              <a:pPr>
                <a:defRPr/>
              </a:pPr>
              <a:t>4/30/2013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D87E4A-2168-43D0-A9DF-C14F42E475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2BF91C-D5B8-49BF-A309-B7ACCDCAC504}" type="datetimeFigureOut">
              <a:rPr lang="en-US"/>
              <a:pPr>
                <a:defRPr/>
              </a:pPr>
              <a:t>4/30/2013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16550E-978F-45A3-AA67-25A08FC1F9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C336BD-9CE5-44D1-AC6B-F49143B36742}" type="datetimeFigureOut">
              <a:rPr lang="en-US"/>
              <a:pPr>
                <a:defRPr/>
              </a:pPr>
              <a:t>4/30/2013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0F622-1782-4565-BE35-9DEA061B85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9F21B2-219A-4B7F-9B9F-63804F8FB99B}" type="datetimeFigureOut">
              <a:rPr lang="en-US"/>
              <a:pPr>
                <a:defRPr/>
              </a:pPr>
              <a:t>4/30/2013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2C5D8D-45F3-4482-B204-74A3AC23B1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49D5E4-6DE8-4CF2-BC66-BACD846FD303}" type="datetimeFigureOut">
              <a:rPr lang="en-US"/>
              <a:pPr>
                <a:defRPr/>
              </a:pPr>
              <a:t>4/30/2013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FB2909-0805-46AE-8A91-9EC88B4548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FE130A-BE0A-4769-8311-097403576DB4}" type="datetimeFigureOut">
              <a:rPr lang="en-US"/>
              <a:pPr>
                <a:defRPr/>
              </a:pPr>
              <a:t>4/30/2013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0D0F4B-BCCC-4DFE-BF8E-506515E50F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18BA2F-191A-443B-99E6-86901D115E6F}" type="datetimeFigureOut">
              <a:rPr lang="en-US"/>
              <a:pPr>
                <a:defRPr/>
              </a:pPr>
              <a:t>4/30/2013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3A6A13-2250-4A40-8C2F-DB7AD249EE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A6FFC2-4D11-4C4C-9223-B797161B9796}" type="datetimeFigureOut">
              <a:rPr lang="en-US"/>
              <a:pPr>
                <a:defRPr/>
              </a:pPr>
              <a:t>4/30/2013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D7DBC-6C30-4113-A50E-0A388E15E2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C7D603-8909-4239-A6D7-0383CC662162}" type="datetimeFigureOut">
              <a:rPr lang="en-US"/>
              <a:pPr>
                <a:defRPr/>
              </a:pPr>
              <a:t>4/30/2013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A90828-D521-46AE-8073-47E0B95CBE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838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98500" y="1665288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60900" y="1665288"/>
            <a:ext cx="3810000" cy="4114800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6C0F88-884C-44FF-8445-BCFDE25996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7F11DAA-002A-4FB1-87C1-C0F77E9621D5}" type="datetimeFigureOut">
              <a:rPr lang="en-US"/>
              <a:pPr>
                <a:defRPr/>
              </a:pPr>
              <a:t>4/30/2013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805FC9B-4713-4428-B513-E191DE90B8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7" r:id="rId1"/>
    <p:sldLayoutId id="2147483746" r:id="rId2"/>
    <p:sldLayoutId id="2147483745" r:id="rId3"/>
    <p:sldLayoutId id="2147483744" r:id="rId4"/>
    <p:sldLayoutId id="2147483743" r:id="rId5"/>
    <p:sldLayoutId id="2147483742" r:id="rId6"/>
    <p:sldLayoutId id="2147483741" r:id="rId7"/>
    <p:sldLayoutId id="2147483740" r:id="rId8"/>
    <p:sldLayoutId id="2147483739" r:id="rId9"/>
    <p:sldLayoutId id="2147483738" r:id="rId10"/>
    <p:sldLayoutId id="2147483737" r:id="rId11"/>
    <p:sldLayoutId id="2147483748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upload.wikimedia.org/wikipedia/en/7/7c/Ahmadinejad_alleged.JPG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upload.wikimedia.org/wikipedia/commons/1/16/Official_Portrait_of_President_Reagan_1981.jpg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upload.wikimedia.org/wikipedia/commons/1/11/Jerry_Falwell_portrait.jpg" TargetMode="Externa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upload.wikimedia.org/wikipedia/en/f/fc/REAGANMONEYSPEECH2.jpg" TargetMode="Externa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3Bj6aOgfcJU" TargetMode="Externa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upload.wikimedia.org/wikipedia/commons/6/68/Space_Laser_Satellite_Defense_System_Concept.jpg" TargetMode="Externa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5-B7axhPwYg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upload.wikimedia.org/wikipedia/commons/b/b1/O'connor,_Sandra.jpg" TargetMode="Externa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://upload.wikimedia.org/wikipedia/commons/0/0f/George_H._W._Bush,_President_of_the_United_States,_1989_official_portrait.jpg" TargetMode="Externa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u64A1x9WU44" TargetMode="Externa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kzx7VEH9YUM" TargetMode="Externa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>
          <a:xfrm>
            <a:off x="685800" y="609600"/>
            <a:ext cx="7772400" cy="2286000"/>
          </a:xfrm>
        </p:spPr>
        <p:txBody>
          <a:bodyPr/>
          <a:lstStyle/>
          <a:p>
            <a:pPr eaLnBrk="1" hangingPunct="1"/>
            <a:r>
              <a:rPr lang="en-US" sz="540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Chapter 33</a:t>
            </a:r>
            <a:br>
              <a:rPr lang="en-US" sz="540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</a:br>
            <a:r>
              <a:rPr lang="en-US" sz="540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The Reagan Era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Recap</a:t>
            </a:r>
          </a:p>
        </p:txBody>
      </p:sp>
      <p:sp>
        <p:nvSpPr>
          <p:cNvPr id="133124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is Gerald Ford unlike any other President?</a:t>
            </a:r>
          </a:p>
          <a:p>
            <a:r>
              <a:rPr lang="en-US" dirty="0"/>
              <a:t>What problems did Jimmy Carter inherit? (can you name at least 2?)</a:t>
            </a:r>
          </a:p>
          <a:p>
            <a:r>
              <a:rPr lang="en-US" dirty="0"/>
              <a:t>How was Jimmy Carter’s Presidency a success?</a:t>
            </a:r>
          </a:p>
          <a:p>
            <a:r>
              <a:rPr lang="en-US" dirty="0"/>
              <a:t>What event is said to have cost Jimmy Carter re-election?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Are you a liberal or a conservative?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Protecting the environment is a primary social responsibility we have, regardless of how it effects businesses. </a:t>
            </a:r>
          </a:p>
          <a:p>
            <a:pPr>
              <a:buFont typeface="Wingdings" pitchFamily="2" charset="2"/>
              <a:buNone/>
            </a:pPr>
            <a:r>
              <a:rPr lang="en-US"/>
              <a:t>A. Not Exactly </a:t>
            </a:r>
          </a:p>
          <a:p>
            <a:pPr>
              <a:buFont typeface="Wingdings" pitchFamily="2" charset="2"/>
              <a:buNone/>
            </a:pPr>
            <a:r>
              <a:rPr lang="en-US"/>
              <a:t>B. True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Liberal or conservative? 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Immigration policies </a:t>
            </a:r>
          </a:p>
          <a:p>
            <a:pPr>
              <a:buFont typeface="Wingdings" pitchFamily="2" charset="2"/>
              <a:buNone/>
            </a:pPr>
            <a:r>
              <a:rPr lang="en-US"/>
              <a:t>A. Should be more strict. Too many people enter illegally. </a:t>
            </a:r>
          </a:p>
          <a:p>
            <a:pPr>
              <a:buFont typeface="Wingdings" pitchFamily="2" charset="2"/>
              <a:buNone/>
            </a:pPr>
            <a:r>
              <a:rPr lang="en-US"/>
              <a:t>B. Should be less strict. Immigrants enhance this country. </a:t>
            </a:r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Liberal or Conservative? 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Gay marriage </a:t>
            </a:r>
          </a:p>
          <a:p>
            <a:pPr>
              <a:buFont typeface="Wingdings" pitchFamily="2" charset="2"/>
              <a:buNone/>
            </a:pPr>
            <a:r>
              <a:rPr lang="en-US"/>
              <a:t>A. Should not be legal. Marriage is between a man and a woman. </a:t>
            </a:r>
          </a:p>
          <a:p>
            <a:pPr>
              <a:buFont typeface="Wingdings" pitchFamily="2" charset="2"/>
              <a:buNone/>
            </a:pPr>
            <a:r>
              <a:rPr lang="en-US"/>
              <a:t>B. Should be legal and given the same rights as heterosexual marriage. </a:t>
            </a:r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Liberal or Conservative?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Taxes should be... </a:t>
            </a:r>
          </a:p>
          <a:p>
            <a:pPr>
              <a:buFont typeface="Wingdings" pitchFamily="2" charset="2"/>
              <a:buNone/>
            </a:pPr>
            <a:r>
              <a:rPr lang="en-US" dirty="0"/>
              <a:t>A. Cut to stimulate the economy and give people more of their money back. </a:t>
            </a:r>
          </a:p>
          <a:p>
            <a:pPr>
              <a:buFont typeface="Wingdings" pitchFamily="2" charset="2"/>
              <a:buNone/>
            </a:pPr>
            <a:r>
              <a:rPr lang="en-US" dirty="0"/>
              <a:t>B. </a:t>
            </a:r>
            <a:r>
              <a:rPr lang="en-US" dirty="0" smtClean="0"/>
              <a:t>Increased to help the government pay for programs and state/federal employees. 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Liberal or Conservative? 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/>
            <a:r>
              <a:rPr lang="en-US"/>
              <a:t>Everyone has a right to health care, even if they can't afford it </a:t>
            </a:r>
          </a:p>
          <a:p>
            <a:pPr marL="609600" indent="-609600">
              <a:buFont typeface="Wingdings" pitchFamily="2" charset="2"/>
              <a:buAutoNum type="alphaUcPeriod"/>
            </a:pPr>
            <a:r>
              <a:rPr lang="en-US"/>
              <a:t>False </a:t>
            </a:r>
          </a:p>
          <a:p>
            <a:pPr marL="609600" indent="-609600">
              <a:buFont typeface="Wingdings" pitchFamily="2" charset="2"/>
              <a:buAutoNum type="alphaUcPeriod"/>
            </a:pPr>
            <a:r>
              <a:rPr lang="en-US"/>
              <a:t>True</a:t>
            </a:r>
          </a:p>
          <a:p>
            <a:pPr marL="609600" indent="-609600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Liberal or Conservative?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Abortion should be... </a:t>
            </a:r>
          </a:p>
          <a:p>
            <a:pPr>
              <a:buFont typeface="Wingdings" pitchFamily="2" charset="2"/>
              <a:buNone/>
            </a:pPr>
            <a:r>
              <a:rPr lang="en-US"/>
              <a:t>A. Restricted, discouraged, or illegal</a:t>
            </a:r>
          </a:p>
          <a:p>
            <a:pPr>
              <a:buFont typeface="Wingdings" pitchFamily="2" charset="2"/>
              <a:buNone/>
            </a:pPr>
            <a:r>
              <a:rPr lang="en-US"/>
              <a:t>B. Completely legal and available </a:t>
            </a:r>
          </a:p>
          <a:p>
            <a:pPr>
              <a:buFont typeface="Wingdings" pitchFamily="2" charset="2"/>
              <a:buNone/>
            </a:pPr>
            <a:endParaRPr lang="en-US"/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Liberal or Conservative? 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death penalty </a:t>
            </a:r>
          </a:p>
          <a:p>
            <a:pPr>
              <a:buFont typeface="Wingdings" pitchFamily="2" charset="2"/>
              <a:buNone/>
            </a:pPr>
            <a:r>
              <a:rPr lang="en-US"/>
              <a:t>A. Is appropriate in select cases </a:t>
            </a:r>
          </a:p>
          <a:p>
            <a:pPr>
              <a:buFont typeface="Wingdings" pitchFamily="2" charset="2"/>
              <a:buNone/>
            </a:pPr>
            <a:r>
              <a:rPr lang="en-US"/>
              <a:t>B. Is a violation of human rights </a:t>
            </a:r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Liberal or Conservative? 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war in Iraq is justified </a:t>
            </a:r>
          </a:p>
          <a:p>
            <a:pPr>
              <a:buFont typeface="Wingdings" pitchFamily="2" charset="2"/>
              <a:buNone/>
            </a:pPr>
            <a:r>
              <a:rPr lang="en-US"/>
              <a:t>A. True</a:t>
            </a:r>
          </a:p>
          <a:p>
            <a:pPr>
              <a:buFont typeface="Wingdings" pitchFamily="2" charset="2"/>
              <a:buNone/>
            </a:pPr>
            <a:r>
              <a:rPr lang="en-US"/>
              <a:t>B. False </a:t>
            </a:r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Liberal or Conservative? 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/>
            <a:r>
              <a:rPr lang="en-US"/>
              <a:t>The problem with the US justice system is: </a:t>
            </a:r>
          </a:p>
          <a:p>
            <a:pPr marL="609600" indent="-609600">
              <a:buFont typeface="Wingdings" pitchFamily="2" charset="2"/>
              <a:buNone/>
            </a:pPr>
            <a:endParaRPr lang="en-US"/>
          </a:p>
          <a:p>
            <a:pPr marL="609600" indent="-609600">
              <a:buFont typeface="Wingdings" pitchFamily="2" charset="2"/>
              <a:buAutoNum type="alphaUcPeriod"/>
            </a:pPr>
            <a:r>
              <a:rPr lang="en-US"/>
              <a:t>Too many plea bargains and loose interpretations of law</a:t>
            </a:r>
          </a:p>
          <a:p>
            <a:pPr marL="609600" indent="-609600">
              <a:buFont typeface="Wingdings" pitchFamily="2" charset="2"/>
              <a:buAutoNum type="alphaUcPeriod"/>
            </a:pPr>
            <a:r>
              <a:rPr lang="en-US"/>
              <a:t>Not enough rehabilitation and prisoner's rights</a:t>
            </a:r>
          </a:p>
          <a:p>
            <a:pPr marL="609600" indent="-609600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Liberal or Conservative? 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Affirmative action </a:t>
            </a:r>
          </a:p>
          <a:p>
            <a:pPr>
              <a:buFont typeface="Wingdings" pitchFamily="2" charset="2"/>
              <a:buNone/>
            </a:pPr>
            <a:r>
              <a:rPr lang="en-US"/>
              <a:t>A. Is unfair, outdated, and hurts those with the most merit </a:t>
            </a:r>
          </a:p>
          <a:p>
            <a:pPr>
              <a:buFont typeface="Wingdings" pitchFamily="2" charset="2"/>
              <a:buNone/>
            </a:pPr>
            <a:r>
              <a:rPr lang="en-US"/>
              <a:t>B. Gives minorities and women a level playing field </a:t>
            </a:r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Liberal or Conservative? 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RESULTS TIME!!!</a:t>
            </a:r>
          </a:p>
          <a:p>
            <a:r>
              <a:rPr lang="en-US"/>
              <a:t>Count the number of times you answered A. Now count the number of times you answered B.</a:t>
            </a:r>
          </a:p>
          <a:p>
            <a:r>
              <a:rPr lang="en-US"/>
              <a:t>If you have mostly A’s- you are a conservative!</a:t>
            </a:r>
          </a:p>
          <a:p>
            <a:r>
              <a:rPr lang="en-US"/>
              <a:t>If you have mostly B’s- you are a liberal!</a:t>
            </a:r>
          </a:p>
          <a:p>
            <a:pPr algn="ctr"/>
            <a:r>
              <a:rPr lang="en-US" b="1" i="1"/>
              <a:t>Were you surprised?</a:t>
            </a:r>
            <a:r>
              <a:rPr lang="en-US"/>
              <a:t> </a:t>
            </a:r>
          </a:p>
          <a:p>
            <a:pPr>
              <a:buFont typeface="Wingdings" pitchFamily="2" charset="2"/>
              <a:buNone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ctrTitle"/>
          </p:nvPr>
        </p:nvSpPr>
        <p:spPr>
          <a:xfrm>
            <a:off x="304800" y="228600"/>
            <a:ext cx="8686800" cy="838200"/>
          </a:xfrm>
        </p:spPr>
        <p:txBody>
          <a:bodyPr/>
          <a:lstStyle/>
          <a:p>
            <a:pPr eaLnBrk="1" hangingPunct="1"/>
            <a:r>
              <a:rPr lang="en-US" sz="2800" smtClean="0">
                <a:latin typeface="Comic Sans MS" pitchFamily="66" charset="0"/>
              </a:rPr>
              <a:t>As the 1980 presidential election approached, why was America a nation ready for change?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57200" y="1447800"/>
            <a:ext cx="6629400" cy="5105400"/>
          </a:xfrm>
          <a:prstGeom prst="rect">
            <a:avLst/>
          </a:prstGeom>
          <a:solidFill>
            <a:srgbClr val="336633"/>
          </a:solidFill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228600" indent="-228600" algn="ctr">
              <a:lnSpc>
                <a:spcPct val="80000"/>
              </a:lnSpc>
              <a:spcBef>
                <a:spcPct val="50000"/>
              </a:spcBef>
              <a:buClr>
                <a:srgbClr val="9BBB59"/>
              </a:buClr>
              <a:buSzPct val="95000"/>
            </a:pPr>
            <a:r>
              <a:rPr lang="en-US" sz="2800" b="1" dirty="0">
                <a:latin typeface="Calibri" pitchFamily="34" charset="0"/>
              </a:rPr>
              <a:t>Low Spirits</a:t>
            </a:r>
          </a:p>
          <a:p>
            <a:pPr marL="228600" indent="-228600">
              <a:lnSpc>
                <a:spcPct val="80000"/>
              </a:lnSpc>
              <a:spcBef>
                <a:spcPct val="50000"/>
              </a:spcBef>
              <a:buClr>
                <a:srgbClr val="9BBB59"/>
              </a:buClr>
              <a:buSzPct val="95000"/>
              <a:buFont typeface="Arial" charset="0"/>
              <a:buChar char="•"/>
            </a:pPr>
            <a:r>
              <a:rPr lang="en-US" sz="3000" dirty="0">
                <a:latin typeface="Calibri" pitchFamily="34" charset="0"/>
              </a:rPr>
              <a:t>People lacked confidence in government.</a:t>
            </a:r>
          </a:p>
          <a:p>
            <a:pPr marL="228600" indent="-228600">
              <a:lnSpc>
                <a:spcPct val="80000"/>
              </a:lnSpc>
              <a:spcBef>
                <a:spcPct val="50000"/>
              </a:spcBef>
              <a:buClr>
                <a:srgbClr val="9BBB59"/>
              </a:buClr>
              <a:buSzPct val="95000"/>
              <a:buFont typeface="Arial" charset="0"/>
              <a:buChar char="•"/>
            </a:pPr>
            <a:r>
              <a:rPr lang="en-US" sz="3000" dirty="0">
                <a:latin typeface="Calibri" pitchFamily="34" charset="0"/>
              </a:rPr>
              <a:t>The turbulent 1960s, Watergate, the Soviet invasion of Afghanistan, the Iranian Hostage crisis (1979), and long gasoline lines put Americans in an uneasy mood.</a:t>
            </a:r>
          </a:p>
          <a:p>
            <a:pPr marL="228600" indent="-228600">
              <a:lnSpc>
                <a:spcPct val="80000"/>
              </a:lnSpc>
              <a:spcBef>
                <a:spcPct val="50000"/>
              </a:spcBef>
              <a:buClr>
                <a:srgbClr val="9BBB59"/>
              </a:buClr>
              <a:buSzPct val="95000"/>
              <a:buFont typeface="Arial" charset="0"/>
              <a:buChar char="•"/>
            </a:pPr>
            <a:r>
              <a:rPr lang="en-US" sz="3000" dirty="0" smtClean="0">
                <a:latin typeface="Calibri" pitchFamily="34" charset="0"/>
              </a:rPr>
              <a:t>A </a:t>
            </a:r>
            <a:r>
              <a:rPr lang="en-US" sz="3000" dirty="0">
                <a:latin typeface="Calibri" pitchFamily="34" charset="0"/>
              </a:rPr>
              <a:t>conservative movement that opposed liberal social and racial policies was growing.</a:t>
            </a:r>
          </a:p>
        </p:txBody>
      </p:sp>
      <p:pic>
        <p:nvPicPr>
          <p:cNvPr id="5" name="Picture 5" descr="http://rds.yahoo.com/_ylt=A0WTb_xoQAlNoE4A4.qjzbkF/SIG=12orqf9t1/EXP=1292538344/**http%3a/mentalfloss.cachefly.net/wp-content/uploads/2008/04/nixon.jpg"/>
          <p:cNvPicPr>
            <a:picLocks noChangeAspect="1" noChangeArrowheads="1"/>
          </p:cNvPicPr>
          <p:nvPr/>
        </p:nvPicPr>
        <p:blipFill>
          <a:blip/>
          <a:srcRect/>
          <a:stretch>
            <a:fillRect/>
          </a:stretch>
        </p:blipFill>
        <p:spPr bwMode="auto">
          <a:xfrm>
            <a:off x="6629400" y="3352800"/>
            <a:ext cx="1647695" cy="1123950"/>
          </a:xfrm>
          <a:prstGeom prst="rect">
            <a:avLst/>
          </a:prstGeom>
          <a:noFill/>
        </p:spPr>
      </p:pic>
      <p:pic>
        <p:nvPicPr>
          <p:cNvPr id="6" name="Picture 7" descr="Image:Ahmadinejad alleged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400800" y="5500312"/>
            <a:ext cx="1828800" cy="1357688"/>
          </a:xfrm>
          <a:prstGeom prst="rect">
            <a:avLst/>
          </a:prstGeom>
        </p:spPr>
      </p:pic>
      <p:pic>
        <p:nvPicPr>
          <p:cNvPr id="8" name="Picture 4" descr="http://rds.yahoo.com/_ylt=A0WTb_0hRglNhHYApFCjzbkF/SIG=12fl50k1g/EXP=1292539809/**http%3a/i61.photobucket.com/albums/h78/jetbuilderkid/gas.jpg"/>
          <p:cNvPicPr>
            <a:picLocks noChangeAspect="1" noChangeArrowheads="1"/>
          </p:cNvPicPr>
          <p:nvPr/>
        </p:nvPicPr>
        <p:blipFill>
          <a:blip/>
          <a:srcRect/>
          <a:stretch>
            <a:fillRect/>
          </a:stretch>
        </p:blipFill>
        <p:spPr bwMode="auto">
          <a:xfrm>
            <a:off x="7315200" y="4267200"/>
            <a:ext cx="1563461" cy="1400861"/>
          </a:xfrm>
          <a:prstGeom prst="rect">
            <a:avLst/>
          </a:prstGeom>
          <a:noFill/>
        </p:spPr>
      </p:pic>
      <p:pic>
        <p:nvPicPr>
          <p:cNvPr id="10" name="Picture 9"/>
          <p:cNvPicPr>
            <a:picLocks noChangeArrowheads="1"/>
          </p:cNvPicPr>
          <p:nvPr/>
        </p:nvPicPr>
        <p:blipFill>
          <a:blip>
            <a:lum bright="6000" contrast="6000"/>
          </a:blip>
          <a:srcRect/>
          <a:stretch>
            <a:fillRect/>
          </a:stretch>
        </p:blipFill>
        <p:spPr bwMode="auto">
          <a:xfrm>
            <a:off x="5791200" y="1410855"/>
            <a:ext cx="1822450" cy="1295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" name="Picture 13" descr="great_society"/>
          <p:cNvPicPr>
            <a:picLocks noChangeAspect="1" noChangeArrowheads="1"/>
          </p:cNvPicPr>
          <p:nvPr/>
        </p:nvPicPr>
        <p:blipFill>
          <a:blip r:embed="rId4">
            <a:lum bright="6000"/>
          </a:blip>
          <a:srcRect/>
          <a:stretch>
            <a:fillRect/>
          </a:stretch>
        </p:blipFill>
        <p:spPr bwMode="auto">
          <a:xfrm>
            <a:off x="7543800" y="2133600"/>
            <a:ext cx="1066800" cy="163828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Iran Hostage Crisis</a:t>
            </a:r>
          </a:p>
        </p:txBody>
      </p:sp>
      <p:pic>
        <p:nvPicPr>
          <p:cNvPr id="5123" name="Picture 2" descr="jan2019817uv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1828800"/>
            <a:ext cx="5715000" cy="461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 txBox="1">
            <a:spLocks noChangeArrowheads="1"/>
          </p:cNvSpPr>
          <p:nvPr/>
        </p:nvSpPr>
        <p:spPr bwMode="auto">
          <a:xfrm>
            <a:off x="0" y="838200"/>
            <a:ext cx="5181600" cy="5791200"/>
          </a:xfrm>
          <a:prstGeom prst="rect">
            <a:avLst/>
          </a:prstGeom>
          <a:solidFill>
            <a:srgbClr val="336633"/>
          </a:solidFill>
          <a:ln algn="ctr">
            <a:miter lim="800000"/>
            <a:headEnd/>
            <a:tailEnd/>
          </a:ln>
        </p:spPr>
        <p:txBody>
          <a:bodyPr/>
          <a:lstStyle/>
          <a:p>
            <a:pPr marL="228600" indent="-228600" algn="ctr" fontAlgn="auto">
              <a:lnSpc>
                <a:spcPct val="80000"/>
              </a:lnSpc>
              <a:spcBef>
                <a:spcPct val="50000"/>
              </a:spcBef>
              <a:spcAft>
                <a:spcPts val="0"/>
              </a:spcAft>
              <a:buClr>
                <a:schemeClr val="accent3"/>
              </a:buClr>
              <a:buSzPct val="95000"/>
              <a:defRPr/>
            </a:pPr>
            <a:r>
              <a:rPr lang="en-US" sz="2800" b="1" dirty="0">
                <a:latin typeface="+mn-lt"/>
                <a:cs typeface="+mn-cs"/>
              </a:rPr>
              <a:t>The 1980 Election</a:t>
            </a:r>
          </a:p>
          <a:p>
            <a:pPr marL="228600" indent="-228600" fontAlgn="auto">
              <a:lnSpc>
                <a:spcPct val="80000"/>
              </a:lnSpc>
              <a:spcBef>
                <a:spcPct val="5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US" sz="2800" dirty="0">
                <a:latin typeface="+mn-lt"/>
                <a:cs typeface="+mn-cs"/>
              </a:rPr>
              <a:t>Reagan promised to return the country to a simpler time of conservative moral values.</a:t>
            </a:r>
          </a:p>
          <a:p>
            <a:pPr marL="228600" indent="-228600" fontAlgn="auto">
              <a:lnSpc>
                <a:spcPct val="80000"/>
              </a:lnSpc>
              <a:spcBef>
                <a:spcPct val="5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US" sz="2800" dirty="0">
                <a:latin typeface="+mn-lt"/>
                <a:cs typeface="+mn-cs"/>
              </a:rPr>
              <a:t>Focused on “</a:t>
            </a:r>
            <a:r>
              <a:rPr lang="en-US" sz="2800" b="1" dirty="0">
                <a:latin typeface="+mn-lt"/>
                <a:cs typeface="+mn-cs"/>
              </a:rPr>
              <a:t>family, work, neighborhood, peace, and freedom.”</a:t>
            </a:r>
          </a:p>
          <a:p>
            <a:pPr marL="228600" indent="-228600" fontAlgn="auto">
              <a:lnSpc>
                <a:spcPct val="80000"/>
              </a:lnSpc>
              <a:spcBef>
                <a:spcPct val="5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US" sz="2800" dirty="0">
                <a:latin typeface="+mn-lt"/>
                <a:cs typeface="+mn-cs"/>
              </a:rPr>
              <a:t>Reagan asked if people were better off than they were four years ago.</a:t>
            </a:r>
          </a:p>
          <a:p>
            <a:pPr marL="228600" indent="-228600" fontAlgn="auto">
              <a:lnSpc>
                <a:spcPct val="80000"/>
              </a:lnSpc>
              <a:spcBef>
                <a:spcPct val="5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US" sz="2800" dirty="0">
                <a:latin typeface="+mn-lt"/>
                <a:cs typeface="+mn-cs"/>
              </a:rPr>
              <a:t>Reagan and his running mate, </a:t>
            </a:r>
            <a:r>
              <a:rPr lang="en-US" sz="2800" b="1" u="sng" dirty="0">
                <a:latin typeface="+mn-lt"/>
                <a:cs typeface="+mn-cs"/>
              </a:rPr>
              <a:t>George H.W. Bush</a:t>
            </a:r>
            <a:r>
              <a:rPr lang="en-US" sz="2800" dirty="0">
                <a:latin typeface="+mn-lt"/>
                <a:cs typeface="+mn-cs"/>
              </a:rPr>
              <a:t>, won in a landslide; Republicans also gained control of the </a:t>
            </a:r>
            <a:r>
              <a:rPr lang="en-US" sz="2800" b="1" u="sng" dirty="0">
                <a:latin typeface="+mn-lt"/>
                <a:cs typeface="+mn-cs"/>
              </a:rPr>
              <a:t>Senate</a:t>
            </a:r>
            <a:r>
              <a:rPr lang="en-US" sz="2800" dirty="0">
                <a:latin typeface="+mn-lt"/>
                <a:cs typeface="+mn-cs"/>
              </a:rPr>
              <a:t>.</a:t>
            </a:r>
          </a:p>
        </p:txBody>
      </p:sp>
      <p:pic>
        <p:nvPicPr>
          <p:cNvPr id="6147" name="Picture 4" descr="Image:Official Portrait of President Reagan 1981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838200"/>
            <a:ext cx="39624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305800" cy="990600"/>
          </a:xfrm>
        </p:spPr>
        <p:txBody>
          <a:bodyPr/>
          <a:lstStyle/>
          <a:p>
            <a:pPr eaLnBrk="1" hangingPunct="1"/>
            <a:r>
              <a:rPr lang="en-US" smtClean="0">
                <a:latin typeface="Comic Sans MS" pitchFamily="66" charset="0"/>
              </a:rPr>
              <a:t>The Reagan Revolution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457200" y="990600"/>
            <a:ext cx="4648200" cy="5715000"/>
          </a:xfrm>
          <a:prstGeom prst="rect">
            <a:avLst/>
          </a:prstGeom>
          <a:solidFill>
            <a:srgbClr val="FFFF99"/>
          </a:solidFill>
          <a:ln>
            <a:solidFill>
              <a:srgbClr val="FFFF99"/>
            </a:solidFill>
            <a:miter lim="800000"/>
            <a:headEnd/>
            <a:tailEnd/>
          </a:ln>
        </p:spPr>
        <p:txBody>
          <a:bodyPr/>
          <a:lstStyle/>
          <a:p>
            <a:pPr marL="274320" indent="-274320" fontAlgn="auto">
              <a:lnSpc>
                <a:spcPct val="80000"/>
              </a:lnSpc>
              <a:spcBef>
                <a:spcPct val="50000"/>
              </a:spcBef>
              <a:spcAft>
                <a:spcPts val="0"/>
              </a:spcAft>
              <a:buClr>
                <a:schemeClr val="accent3"/>
              </a:buClr>
              <a:buSzPct val="95000"/>
              <a:defRPr/>
            </a:pPr>
            <a:endParaRPr lang="en-US" sz="900" dirty="0" smtClean="0">
              <a:solidFill>
                <a:srgbClr val="003300"/>
              </a:solidFill>
              <a:latin typeface="+mn-lt"/>
              <a:cs typeface="+mn-cs"/>
            </a:endParaRPr>
          </a:p>
          <a:p>
            <a:pPr marL="274320" indent="-274320" fontAlgn="auto">
              <a:lnSpc>
                <a:spcPct val="80000"/>
              </a:lnSpc>
              <a:spcBef>
                <a:spcPct val="5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US" sz="2000" dirty="0" smtClean="0">
                <a:solidFill>
                  <a:srgbClr val="003300"/>
                </a:solidFill>
                <a:latin typeface="Comic Sans MS" pitchFamily="66" charset="0"/>
                <a:cs typeface="+mn-cs"/>
              </a:rPr>
              <a:t>Began his political life as a Democrat</a:t>
            </a:r>
          </a:p>
          <a:p>
            <a:pPr marL="274320" indent="-274320" fontAlgn="auto">
              <a:lnSpc>
                <a:spcPct val="80000"/>
              </a:lnSpc>
              <a:spcBef>
                <a:spcPct val="5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endParaRPr lang="en-US" sz="1100" dirty="0" smtClean="0">
              <a:solidFill>
                <a:srgbClr val="003300"/>
              </a:solidFill>
              <a:latin typeface="Comic Sans MS" pitchFamily="66" charset="0"/>
              <a:cs typeface="+mn-cs"/>
            </a:endParaRPr>
          </a:p>
          <a:p>
            <a:pPr marL="274320" indent="-274320" fontAlgn="auto">
              <a:lnSpc>
                <a:spcPct val="80000"/>
              </a:lnSpc>
              <a:spcBef>
                <a:spcPct val="5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US" sz="2000" dirty="0" smtClean="0">
                <a:solidFill>
                  <a:srgbClr val="003300"/>
                </a:solidFill>
                <a:latin typeface="Comic Sans MS" pitchFamily="66" charset="0"/>
                <a:cs typeface="+mn-cs"/>
              </a:rPr>
              <a:t>In 1962 he shifted to the Republican Party.</a:t>
            </a:r>
          </a:p>
          <a:p>
            <a:pPr marL="274320" indent="-274320" fontAlgn="auto">
              <a:lnSpc>
                <a:spcPct val="80000"/>
              </a:lnSpc>
              <a:spcBef>
                <a:spcPct val="5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endParaRPr lang="en-US" sz="1100" dirty="0" smtClean="0">
              <a:solidFill>
                <a:srgbClr val="003300"/>
              </a:solidFill>
              <a:latin typeface="Comic Sans MS" pitchFamily="66" charset="0"/>
              <a:cs typeface="+mn-cs"/>
            </a:endParaRPr>
          </a:p>
          <a:p>
            <a:pPr marL="274320" indent="-274320" fontAlgn="auto">
              <a:lnSpc>
                <a:spcPct val="80000"/>
              </a:lnSpc>
              <a:spcBef>
                <a:spcPct val="5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US" sz="2000" dirty="0" smtClean="0">
                <a:solidFill>
                  <a:srgbClr val="003300"/>
                </a:solidFill>
                <a:latin typeface="Comic Sans MS" pitchFamily="66" charset="0"/>
                <a:cs typeface="+mn-cs"/>
              </a:rPr>
              <a:t>In </a:t>
            </a:r>
            <a:r>
              <a:rPr lang="en-US" sz="2000" dirty="0">
                <a:solidFill>
                  <a:srgbClr val="003300"/>
                </a:solidFill>
                <a:latin typeface="Comic Sans MS" pitchFamily="66" charset="0"/>
                <a:cs typeface="+mn-cs"/>
              </a:rPr>
              <a:t>1966 he became the governor of California.</a:t>
            </a:r>
          </a:p>
          <a:p>
            <a:pPr marL="640080" lvl="1" indent="-246888" fontAlgn="auto">
              <a:lnSpc>
                <a:spcPct val="80000"/>
              </a:lnSpc>
              <a:spcBef>
                <a:spcPct val="5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defRPr/>
            </a:pPr>
            <a:r>
              <a:rPr lang="en-US" dirty="0" smtClean="0">
                <a:solidFill>
                  <a:srgbClr val="003300"/>
                </a:solidFill>
                <a:latin typeface="Comic Sans MS" pitchFamily="66" charset="0"/>
                <a:cs typeface="+mn-cs"/>
              </a:rPr>
              <a:t>Attempted to cut the </a:t>
            </a:r>
            <a:r>
              <a:rPr lang="en-US" dirty="0">
                <a:solidFill>
                  <a:srgbClr val="003300"/>
                </a:solidFill>
                <a:latin typeface="Comic Sans MS" pitchFamily="66" charset="0"/>
                <a:cs typeface="+mn-cs"/>
              </a:rPr>
              <a:t>size of </a:t>
            </a:r>
            <a:r>
              <a:rPr lang="en-US" dirty="0" smtClean="0">
                <a:solidFill>
                  <a:srgbClr val="003300"/>
                </a:solidFill>
                <a:latin typeface="Comic Sans MS" pitchFamily="66" charset="0"/>
                <a:cs typeface="+mn-cs"/>
              </a:rPr>
              <a:t>government in Cali.</a:t>
            </a:r>
            <a:endParaRPr lang="en-US" dirty="0">
              <a:solidFill>
                <a:srgbClr val="003300"/>
              </a:solidFill>
              <a:latin typeface="Comic Sans MS" pitchFamily="66" charset="0"/>
              <a:cs typeface="+mn-cs"/>
            </a:endParaRPr>
          </a:p>
          <a:p>
            <a:pPr marL="640080" lvl="1" indent="-246888" fontAlgn="auto">
              <a:lnSpc>
                <a:spcPct val="80000"/>
              </a:lnSpc>
              <a:spcBef>
                <a:spcPct val="5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defRPr/>
            </a:pPr>
            <a:r>
              <a:rPr lang="en-US" dirty="0">
                <a:solidFill>
                  <a:srgbClr val="003300"/>
                </a:solidFill>
                <a:latin typeface="Comic Sans MS" pitchFamily="66" charset="0"/>
                <a:cs typeface="+mn-cs"/>
              </a:rPr>
              <a:t>After two terms as governor, he </a:t>
            </a:r>
            <a:r>
              <a:rPr lang="en-US" dirty="0" smtClean="0">
                <a:solidFill>
                  <a:srgbClr val="003300"/>
                </a:solidFill>
                <a:latin typeface="Comic Sans MS" pitchFamily="66" charset="0"/>
                <a:cs typeface="+mn-cs"/>
              </a:rPr>
              <a:t>decided to run for </a:t>
            </a:r>
            <a:r>
              <a:rPr lang="en-US" dirty="0" smtClean="0">
                <a:solidFill>
                  <a:srgbClr val="003300"/>
                </a:solidFill>
                <a:latin typeface="Comic Sans MS" pitchFamily="66" charset="0"/>
                <a:cs typeface="+mn-cs"/>
              </a:rPr>
              <a:t>president</a:t>
            </a:r>
            <a:endParaRPr lang="en-US" dirty="0">
              <a:solidFill>
                <a:srgbClr val="003300"/>
              </a:solidFill>
              <a:latin typeface="Comic Sans MS" pitchFamily="66" charset="0"/>
              <a:cs typeface="+mn-cs"/>
            </a:endParaRPr>
          </a:p>
          <a:p>
            <a:pPr marL="274320" indent="-274320" fontAlgn="auto">
              <a:lnSpc>
                <a:spcPct val="80000"/>
              </a:lnSpc>
              <a:spcBef>
                <a:spcPct val="5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US" sz="2000" dirty="0">
                <a:solidFill>
                  <a:srgbClr val="003300"/>
                </a:solidFill>
                <a:latin typeface="Comic Sans MS" pitchFamily="66" charset="0"/>
                <a:cs typeface="+mn-cs"/>
              </a:rPr>
              <a:t>Reagan was the hero of a growing movement called the </a:t>
            </a:r>
            <a:r>
              <a:rPr lang="en-US" sz="2000" dirty="0">
                <a:solidFill>
                  <a:srgbClr val="C00000"/>
                </a:solidFill>
                <a:latin typeface="Comic Sans MS" pitchFamily="66" charset="0"/>
                <a:cs typeface="+mn-cs"/>
              </a:rPr>
              <a:t>New Right.</a:t>
            </a:r>
          </a:p>
          <a:p>
            <a:pPr marL="274320" indent="-274320" fontAlgn="auto">
              <a:lnSpc>
                <a:spcPct val="80000"/>
              </a:lnSpc>
              <a:spcBef>
                <a:spcPct val="5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endParaRPr lang="en-US" sz="1200" dirty="0" smtClean="0">
              <a:solidFill>
                <a:srgbClr val="003300"/>
              </a:solidFill>
              <a:latin typeface="Comic Sans MS" pitchFamily="66" charset="0"/>
              <a:cs typeface="+mn-cs"/>
            </a:endParaRPr>
          </a:p>
          <a:p>
            <a:pPr marL="274320" indent="-274320" fontAlgn="auto">
              <a:lnSpc>
                <a:spcPct val="80000"/>
              </a:lnSpc>
              <a:spcBef>
                <a:spcPct val="5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US" sz="2000" dirty="0" smtClean="0">
                <a:solidFill>
                  <a:srgbClr val="003300"/>
                </a:solidFill>
                <a:latin typeface="Comic Sans MS" pitchFamily="66" charset="0"/>
                <a:cs typeface="+mn-cs"/>
              </a:rPr>
              <a:t>His </a:t>
            </a:r>
            <a:r>
              <a:rPr lang="en-US" sz="2000" dirty="0">
                <a:solidFill>
                  <a:srgbClr val="003300"/>
                </a:solidFill>
                <a:latin typeface="Comic Sans MS" pitchFamily="66" charset="0"/>
                <a:cs typeface="+mn-cs"/>
              </a:rPr>
              <a:t>powerful personality, optimism, and acting skills drew many Americans—even Democrats—to his side.</a:t>
            </a:r>
          </a:p>
        </p:txBody>
      </p:sp>
      <p:pic>
        <p:nvPicPr>
          <p:cNvPr id="1026" name="Picture 2" descr="http://www.themaninthemoviehat.com/wp-content/uploads/2012/08/Ronald_Reagan_in_Cowboy_From_Brooklyn_trailer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2309" y="3395518"/>
            <a:ext cx="4010025" cy="331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upload.wikimedia.org/wikipedia/commons/thumb/a/a0/Ronald_Reagan_and_General_Electric_Theater_1954-62.jpg/220px-Ronald_Reagan_and_General_Electric_Theater_1954-6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132" y="953655"/>
            <a:ext cx="2095500" cy="2657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772400" cy="1066800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FF0000"/>
                </a:solidFill>
                <a:latin typeface="Comic Sans MS" pitchFamily="66" charset="0"/>
              </a:rPr>
              <a:t>The New Right Emerges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-457200" y="2209800"/>
            <a:ext cx="3962400" cy="3592512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buNone/>
            </a:pPr>
            <a:r>
              <a:rPr lang="en-US" sz="2400" u="sng" dirty="0" smtClean="0">
                <a:latin typeface="Comic Sans MS" pitchFamily="66" charset="0"/>
              </a:rPr>
              <a:t>Supported</a:t>
            </a:r>
            <a:endParaRPr lang="en-US" sz="2400" u="sng" dirty="0" smtClean="0">
              <a:latin typeface="Comic Sans MS" pitchFamily="66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>
                <a:latin typeface="Comic Sans MS" pitchFamily="66" charset="0"/>
              </a:rPr>
              <a:t>School </a:t>
            </a:r>
            <a:r>
              <a:rPr lang="en-US" sz="2400" dirty="0" smtClean="0">
                <a:latin typeface="Comic Sans MS" pitchFamily="66" charset="0"/>
              </a:rPr>
              <a:t>prayer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>
                <a:latin typeface="Comic Sans MS" pitchFamily="66" charset="0"/>
              </a:rPr>
              <a:t>Stronger Military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>
                <a:latin typeface="Comic Sans MS" pitchFamily="66" charset="0"/>
              </a:rPr>
              <a:t>Small Government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>
                <a:latin typeface="Comic Sans MS" pitchFamily="66" charset="0"/>
              </a:rPr>
              <a:t>Lower </a:t>
            </a:r>
            <a:r>
              <a:rPr lang="en-US" sz="2400" dirty="0" smtClean="0">
                <a:latin typeface="Comic Sans MS" pitchFamily="66" charset="0"/>
              </a:rPr>
              <a:t>taxes</a:t>
            </a:r>
          </a:p>
          <a:p>
            <a:pPr lvl="1" eaLnBrk="1" hangingPunct="1">
              <a:lnSpc>
                <a:spcPct val="90000"/>
              </a:lnSpc>
            </a:pPr>
            <a:endParaRPr lang="en-US" sz="2400" dirty="0" smtClean="0">
              <a:latin typeface="Comic Sans MS" pitchFamily="66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5486400" y="2027382"/>
            <a:ext cx="3886200" cy="488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lnSpc>
                <a:spcPct val="90000"/>
              </a:lnSpc>
              <a:buNone/>
            </a:pPr>
            <a:r>
              <a:rPr lang="en-US" sz="2400" u="sng" dirty="0" smtClean="0">
                <a:latin typeface="Comic Sans MS" pitchFamily="66" charset="0"/>
              </a:rPr>
              <a:t>Opposed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>
                <a:latin typeface="Comic Sans MS" pitchFamily="66" charset="0"/>
              </a:rPr>
              <a:t>Abortion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>
                <a:latin typeface="Comic Sans MS" pitchFamily="66" charset="0"/>
              </a:rPr>
              <a:t>Equal Rights Amendment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>
                <a:latin typeface="Comic Sans MS" pitchFamily="66" charset="0"/>
              </a:rPr>
              <a:t>Affirmative Action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>
                <a:latin typeface="Comic Sans MS" pitchFamily="66" charset="0"/>
              </a:rPr>
              <a:t>Gun control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>
                <a:latin typeface="Comic Sans MS" pitchFamily="66" charset="0"/>
              </a:rPr>
              <a:t>Homosexual rights</a:t>
            </a:r>
          </a:p>
          <a:p>
            <a:pPr lvl="1" eaLnBrk="1" hangingPunct="1">
              <a:lnSpc>
                <a:spcPct val="90000"/>
              </a:lnSpc>
            </a:pPr>
            <a:endParaRPr lang="en-US" sz="2400" dirty="0" smtClean="0">
              <a:latin typeface="Comic Sans MS" pitchFamily="66" charset="0"/>
            </a:endParaRPr>
          </a:p>
        </p:txBody>
      </p:sp>
      <p:pic>
        <p:nvPicPr>
          <p:cNvPr id="2050" name="Picture 2" descr="http://www.therightperspective.org/wp-content/uploads/2011/02/Reagan-Bush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2585" y="2362200"/>
            <a:ext cx="3007512" cy="2809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990600"/>
          </a:xfrm>
        </p:spPr>
        <p:txBody>
          <a:bodyPr/>
          <a:lstStyle/>
          <a:p>
            <a:pPr eaLnBrk="1" hangingPunct="1"/>
            <a:r>
              <a:rPr lang="en-US" sz="5400" smtClean="0">
                <a:solidFill>
                  <a:srgbClr val="FF0000"/>
                </a:solidFill>
                <a:latin typeface="Comic Sans MS" pitchFamily="66" charset="0"/>
              </a:rPr>
              <a:t>Reagan’s Allies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52400" y="1066800"/>
            <a:ext cx="8153400" cy="1600200"/>
          </a:xfrm>
          <a:prstGeom prst="rect">
            <a:avLst/>
          </a:prstGeom>
          <a:solidFill>
            <a:srgbClr val="FFFF99"/>
          </a:solidFill>
          <a:ln w="9525">
            <a:solidFill>
              <a:srgbClr val="336633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50000"/>
              </a:spcBef>
            </a:pPr>
            <a:r>
              <a:rPr lang="en-US" u="sng" dirty="0" smtClean="0">
                <a:solidFill>
                  <a:srgbClr val="003300"/>
                </a:solidFill>
                <a:latin typeface="Comic Sans MS" pitchFamily="66" charset="0"/>
              </a:rPr>
              <a:t>Religion</a:t>
            </a:r>
            <a:endParaRPr lang="en-US" u="sng" dirty="0">
              <a:solidFill>
                <a:srgbClr val="003300"/>
              </a:solidFill>
              <a:latin typeface="Comic Sans MS" pitchFamily="66" charset="0"/>
            </a:endParaRPr>
          </a:p>
          <a:p>
            <a:pPr marL="342900" indent="-342900">
              <a:spcBef>
                <a:spcPct val="50000"/>
              </a:spcBef>
              <a:buFontTx/>
              <a:buChar char="•"/>
            </a:pPr>
            <a:r>
              <a:rPr lang="en-US" dirty="0">
                <a:solidFill>
                  <a:srgbClr val="003300"/>
                </a:solidFill>
                <a:latin typeface="Comic Sans MS" pitchFamily="66" charset="0"/>
              </a:rPr>
              <a:t>The New Right grew in influence with the rise of </a:t>
            </a:r>
            <a:r>
              <a:rPr lang="en-US" dirty="0">
                <a:solidFill>
                  <a:srgbClr val="C00000"/>
                </a:solidFill>
                <a:latin typeface="Comic Sans MS" pitchFamily="66" charset="0"/>
              </a:rPr>
              <a:t>televangelism.</a:t>
            </a:r>
          </a:p>
          <a:p>
            <a:pPr marL="342900" indent="-342900">
              <a:spcBef>
                <a:spcPct val="50000"/>
              </a:spcBef>
              <a:buFontTx/>
              <a:buChar char="•"/>
            </a:pPr>
            <a:r>
              <a:rPr lang="en-US" dirty="0">
                <a:solidFill>
                  <a:srgbClr val="003300"/>
                </a:solidFill>
                <a:latin typeface="Comic Sans MS" pitchFamily="66" charset="0"/>
              </a:rPr>
              <a:t>One leader of the New Right, Rev. </a:t>
            </a:r>
            <a:r>
              <a:rPr lang="en-US" b="1" u="sng" dirty="0">
                <a:solidFill>
                  <a:srgbClr val="C00000"/>
                </a:solidFill>
                <a:latin typeface="Comic Sans MS" pitchFamily="66" charset="0"/>
              </a:rPr>
              <a:t>Jerry </a:t>
            </a:r>
            <a:r>
              <a:rPr lang="en-US" b="1" u="sng" dirty="0" err="1">
                <a:solidFill>
                  <a:srgbClr val="C00000"/>
                </a:solidFill>
                <a:latin typeface="Comic Sans MS" pitchFamily="66" charset="0"/>
              </a:rPr>
              <a:t>Falwell</a:t>
            </a:r>
            <a:r>
              <a:rPr lang="en-US" b="1" u="sng" dirty="0">
                <a:solidFill>
                  <a:srgbClr val="003300"/>
                </a:solidFill>
                <a:latin typeface="Comic Sans MS" pitchFamily="66" charset="0"/>
              </a:rPr>
              <a:t> </a:t>
            </a:r>
            <a:r>
              <a:rPr lang="en-US" dirty="0">
                <a:solidFill>
                  <a:srgbClr val="003300"/>
                </a:solidFill>
                <a:latin typeface="Comic Sans MS" pitchFamily="66" charset="0"/>
              </a:rPr>
              <a:t>founded a political activist organization called the </a:t>
            </a:r>
            <a:r>
              <a:rPr lang="en-US" b="1" dirty="0">
                <a:solidFill>
                  <a:srgbClr val="C00000"/>
                </a:solidFill>
                <a:latin typeface="Comic Sans MS" pitchFamily="66" charset="0"/>
              </a:rPr>
              <a:t>Moral Majority</a:t>
            </a:r>
            <a:r>
              <a:rPr lang="en-US" dirty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en-US" dirty="0">
                <a:solidFill>
                  <a:srgbClr val="003300"/>
                </a:solidFill>
                <a:latin typeface="Comic Sans MS" pitchFamily="66" charset="0"/>
              </a:rPr>
              <a:t>in 1979.</a:t>
            </a:r>
            <a:endParaRPr lang="en-US" b="1" dirty="0">
              <a:solidFill>
                <a:srgbClr val="003300"/>
              </a:solidFill>
              <a:latin typeface="Comic Sans MS" pitchFamily="66" charset="0"/>
            </a:endParaRP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152400" y="4800600"/>
            <a:ext cx="8153400" cy="1828800"/>
          </a:xfrm>
          <a:prstGeom prst="rect">
            <a:avLst/>
          </a:prstGeom>
          <a:solidFill>
            <a:srgbClr val="FFFF99"/>
          </a:solidFill>
          <a:ln w="9525">
            <a:solidFill>
              <a:srgbClr val="336633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50000"/>
              </a:spcBef>
            </a:pPr>
            <a:r>
              <a:rPr lang="en-US" u="sng" dirty="0">
                <a:solidFill>
                  <a:srgbClr val="003300"/>
                </a:solidFill>
                <a:latin typeface="Comic Sans MS" pitchFamily="66" charset="0"/>
              </a:rPr>
              <a:t>Nancy Reagan</a:t>
            </a:r>
          </a:p>
          <a:p>
            <a:pPr marL="342900" indent="-342900">
              <a:spcBef>
                <a:spcPct val="50000"/>
              </a:spcBef>
              <a:buFontTx/>
              <a:buChar char="•"/>
            </a:pPr>
            <a:r>
              <a:rPr lang="en-US" dirty="0">
                <a:solidFill>
                  <a:srgbClr val="003300"/>
                </a:solidFill>
                <a:latin typeface="Comic Sans MS" pitchFamily="66" charset="0"/>
              </a:rPr>
              <a:t>Reagan’s wife, </a:t>
            </a:r>
            <a:r>
              <a:rPr lang="en-US" b="1" u="sng" dirty="0">
                <a:solidFill>
                  <a:srgbClr val="C00000"/>
                </a:solidFill>
                <a:latin typeface="Comic Sans MS" pitchFamily="66" charset="0"/>
              </a:rPr>
              <a:t>Nancy Reagan</a:t>
            </a:r>
            <a:r>
              <a:rPr lang="en-US" dirty="0">
                <a:solidFill>
                  <a:srgbClr val="C00000"/>
                </a:solidFill>
                <a:latin typeface="Comic Sans MS" pitchFamily="66" charset="0"/>
              </a:rPr>
              <a:t>, </a:t>
            </a:r>
            <a:r>
              <a:rPr lang="en-US" dirty="0">
                <a:solidFill>
                  <a:srgbClr val="003300"/>
                </a:solidFill>
                <a:latin typeface="Comic Sans MS" pitchFamily="66" charset="0"/>
              </a:rPr>
              <a:t>was one of his greatest allies. </a:t>
            </a:r>
          </a:p>
          <a:p>
            <a:pPr marL="342900" indent="-342900">
              <a:spcBef>
                <a:spcPct val="50000"/>
              </a:spcBef>
              <a:buFontTx/>
              <a:buChar char="•"/>
            </a:pPr>
            <a:r>
              <a:rPr lang="en-US" dirty="0">
                <a:solidFill>
                  <a:srgbClr val="003300"/>
                </a:solidFill>
                <a:latin typeface="Comic Sans MS" pitchFamily="66" charset="0"/>
              </a:rPr>
              <a:t>She ran the White House, advised her husband, and fiercely protected his interests.</a:t>
            </a:r>
          </a:p>
        </p:txBody>
      </p:sp>
      <p:pic>
        <p:nvPicPr>
          <p:cNvPr id="8" name="Picture 4" descr="Image:Jerry Falwell portrait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971800" y="2523405"/>
            <a:ext cx="1969016" cy="2584450"/>
          </a:xfrm>
          <a:prstGeom prst="rect">
            <a:avLst/>
          </a:prstGeom>
        </p:spPr>
      </p:pic>
      <p:pic>
        <p:nvPicPr>
          <p:cNvPr id="3074" name="Picture 2" descr="http://upload.wikimedia.org/wikipedia/commons/thumb/1/18/Nancy_Reagan.jpg/220px-Nancy_Reaga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661" y="2523405"/>
            <a:ext cx="1851660" cy="231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encrypted-tbn0.gstatic.com/images?q=tbn:ANd9GcSX6dtq2KPmgEDJvjvSof4rfPhrAV9izubuMzXwFLY35I7769f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9520" y="2698321"/>
            <a:ext cx="1676400" cy="1964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images.radcity.net/5155/11012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616" y="2634529"/>
            <a:ext cx="1971984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6"/>
          <p:cNvSpPr>
            <a:spLocks noGrp="1"/>
          </p:cNvSpPr>
          <p:nvPr>
            <p:ph type="title"/>
          </p:nvPr>
        </p:nvSpPr>
        <p:spPr>
          <a:xfrm>
            <a:off x="5257800" y="685800"/>
            <a:ext cx="3657600" cy="12192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Economic Recovery</a:t>
            </a:r>
            <a:endParaRPr lang="en-US" dirty="0" smtClean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1267" name="Rectangle 3"/>
          <p:cNvSpPr txBox="1">
            <a:spLocks noChangeArrowheads="1"/>
          </p:cNvSpPr>
          <p:nvPr/>
        </p:nvSpPr>
        <p:spPr bwMode="auto">
          <a:xfrm>
            <a:off x="152400" y="152400"/>
            <a:ext cx="5638800" cy="6705600"/>
          </a:xfrm>
          <a:prstGeom prst="rect">
            <a:avLst/>
          </a:prstGeom>
          <a:solidFill>
            <a:srgbClr val="FFFF99"/>
          </a:solidFill>
          <a:ln w="9525">
            <a:solidFill>
              <a:srgbClr val="FFFF99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800" dirty="0" smtClean="0">
                <a:solidFill>
                  <a:srgbClr val="C00000"/>
                </a:solidFill>
                <a:latin typeface="Comic Sans MS" pitchFamily="66" charset="0"/>
              </a:rPr>
              <a:t>Reaganomics</a:t>
            </a:r>
          </a:p>
          <a:p>
            <a:pPr marL="800100" lvl="1" indent="-342900">
              <a:spcBef>
                <a:spcPct val="50000"/>
              </a:spcBef>
              <a:buFont typeface="Arial" charset="0"/>
              <a:buChar char="•"/>
            </a:pPr>
            <a:r>
              <a:rPr lang="en-US" sz="2400" dirty="0" smtClean="0">
                <a:solidFill>
                  <a:srgbClr val="003300"/>
                </a:solidFill>
                <a:latin typeface="Comic Sans MS" pitchFamily="66" charset="0"/>
              </a:rPr>
              <a:t>Reagan’s </a:t>
            </a:r>
            <a:r>
              <a:rPr lang="en-US" sz="2400" dirty="0">
                <a:solidFill>
                  <a:srgbClr val="003300"/>
                </a:solidFill>
                <a:latin typeface="Comic Sans MS" pitchFamily="66" charset="0"/>
              </a:rPr>
              <a:t>plan for tax and spending cuts</a:t>
            </a:r>
          </a:p>
          <a:p>
            <a:pPr marL="800100" lvl="1" indent="-342900">
              <a:spcBef>
                <a:spcPct val="50000"/>
              </a:spcBef>
              <a:buFont typeface="Arial" charset="0"/>
              <a:buChar char="•"/>
            </a:pPr>
            <a:r>
              <a:rPr lang="en-US" sz="2400" dirty="0">
                <a:solidFill>
                  <a:srgbClr val="003300"/>
                </a:solidFill>
                <a:latin typeface="Comic Sans MS" pitchFamily="66" charset="0"/>
              </a:rPr>
              <a:t>Two goals</a:t>
            </a:r>
          </a:p>
          <a:p>
            <a:pPr marL="1200150" lvl="2" indent="-285750">
              <a:spcBef>
                <a:spcPct val="50000"/>
              </a:spcBef>
              <a:buFont typeface="Arial" charset="0"/>
              <a:buChar char="–"/>
            </a:pPr>
            <a:r>
              <a:rPr lang="en-US" sz="2000" dirty="0">
                <a:solidFill>
                  <a:srgbClr val="003300"/>
                </a:solidFill>
                <a:latin typeface="Comic Sans MS" pitchFamily="66" charset="0"/>
              </a:rPr>
              <a:t>Reduce taxes to stimulate economic growth</a:t>
            </a:r>
          </a:p>
          <a:p>
            <a:pPr marL="1200150" lvl="2" indent="-285750">
              <a:spcBef>
                <a:spcPct val="50000"/>
              </a:spcBef>
              <a:buFont typeface="Arial" charset="0"/>
              <a:buChar char="–"/>
            </a:pPr>
            <a:r>
              <a:rPr lang="en-US" sz="2000" dirty="0">
                <a:solidFill>
                  <a:srgbClr val="003300"/>
                </a:solidFill>
                <a:latin typeface="Comic Sans MS" pitchFamily="66" charset="0"/>
              </a:rPr>
              <a:t>Cut the federal </a:t>
            </a:r>
            <a:r>
              <a:rPr lang="en-US" sz="2000" dirty="0" smtClean="0">
                <a:solidFill>
                  <a:srgbClr val="003300"/>
                </a:solidFill>
                <a:latin typeface="Comic Sans MS" pitchFamily="66" charset="0"/>
              </a:rPr>
              <a:t>budget </a:t>
            </a:r>
          </a:p>
          <a:p>
            <a:pPr marL="1657350" lvl="3" indent="-285750">
              <a:spcBef>
                <a:spcPct val="50000"/>
              </a:spcBef>
              <a:buFont typeface="Arial" charset="0"/>
              <a:buChar char="–"/>
            </a:pPr>
            <a:r>
              <a:rPr lang="en-US" sz="2000" dirty="0" smtClean="0">
                <a:solidFill>
                  <a:srgbClr val="003300"/>
                </a:solidFill>
                <a:latin typeface="Comic Sans MS" pitchFamily="66" charset="0"/>
              </a:rPr>
              <a:t>Welfare</a:t>
            </a:r>
            <a:r>
              <a:rPr lang="en-US" sz="2000" dirty="0">
                <a:solidFill>
                  <a:srgbClr val="003300"/>
                </a:solidFill>
                <a:latin typeface="Comic Sans MS" pitchFamily="66" charset="0"/>
              </a:rPr>
              <a:t>, food stamps, job </a:t>
            </a:r>
            <a:r>
              <a:rPr lang="en-US" sz="2000" dirty="0" smtClean="0">
                <a:solidFill>
                  <a:srgbClr val="003300"/>
                </a:solidFill>
                <a:latin typeface="Comic Sans MS" pitchFamily="66" charset="0"/>
              </a:rPr>
              <a:t>training </a:t>
            </a:r>
            <a:endParaRPr lang="en-US" sz="2000" dirty="0">
              <a:solidFill>
                <a:srgbClr val="003300"/>
              </a:solidFill>
              <a:latin typeface="Comic Sans MS" pitchFamily="66" charset="0"/>
            </a:endParaRPr>
          </a:p>
          <a:p>
            <a:pPr marL="800100" lvl="1" indent="-342900">
              <a:spcBef>
                <a:spcPct val="50000"/>
              </a:spcBef>
              <a:buFont typeface="Arial" charset="0"/>
              <a:buChar char="•"/>
            </a:pPr>
            <a:r>
              <a:rPr lang="en-US" sz="2400" dirty="0">
                <a:solidFill>
                  <a:srgbClr val="003300"/>
                </a:solidFill>
                <a:latin typeface="Comic Sans MS" pitchFamily="66" charset="0"/>
              </a:rPr>
              <a:t>Based on </a:t>
            </a:r>
            <a:r>
              <a:rPr lang="en-US" sz="2400" dirty="0">
                <a:solidFill>
                  <a:srgbClr val="C00000"/>
                </a:solidFill>
                <a:latin typeface="Comic Sans MS" pitchFamily="66" charset="0"/>
              </a:rPr>
              <a:t>supply-side </a:t>
            </a:r>
            <a:r>
              <a:rPr lang="en-US" sz="2400" dirty="0" smtClean="0">
                <a:solidFill>
                  <a:srgbClr val="C00000"/>
                </a:solidFill>
                <a:latin typeface="Comic Sans MS" pitchFamily="66" charset="0"/>
              </a:rPr>
              <a:t>economics</a:t>
            </a:r>
            <a:endParaRPr lang="en-US" sz="2400" dirty="0">
              <a:solidFill>
                <a:srgbClr val="C00000"/>
              </a:solidFill>
              <a:latin typeface="Comic Sans MS" pitchFamily="66" charset="0"/>
            </a:endParaRPr>
          </a:p>
          <a:p>
            <a:pPr marL="1200150" lvl="2" indent="-285750">
              <a:spcBef>
                <a:spcPct val="50000"/>
              </a:spcBef>
              <a:buFont typeface="Arial" charset="0"/>
              <a:buChar char="–"/>
            </a:pPr>
            <a:r>
              <a:rPr lang="en-US" sz="2000" dirty="0" smtClean="0">
                <a:solidFill>
                  <a:srgbClr val="003300"/>
                </a:solidFill>
                <a:latin typeface="Comic Sans MS" pitchFamily="66" charset="0"/>
              </a:rPr>
              <a:t>A.k.a. </a:t>
            </a:r>
            <a:r>
              <a:rPr lang="en-US" sz="2000" dirty="0" smtClean="0">
                <a:solidFill>
                  <a:srgbClr val="C00000"/>
                </a:solidFill>
                <a:latin typeface="Comic Sans MS" pitchFamily="66" charset="0"/>
              </a:rPr>
              <a:t>Trickle Down Effect</a:t>
            </a:r>
          </a:p>
          <a:p>
            <a:pPr marL="1200150" lvl="2" indent="-285750">
              <a:spcBef>
                <a:spcPct val="50000"/>
              </a:spcBef>
              <a:buFont typeface="Arial" charset="0"/>
              <a:buChar char="–"/>
            </a:pPr>
            <a:r>
              <a:rPr lang="en-US" sz="2000" dirty="0" smtClean="0">
                <a:solidFill>
                  <a:srgbClr val="003300"/>
                </a:solidFill>
                <a:latin typeface="Comic Sans MS" pitchFamily="66" charset="0"/>
              </a:rPr>
              <a:t>Cut taxes at the top </a:t>
            </a:r>
          </a:p>
          <a:p>
            <a:pPr lvl="4">
              <a:spcBef>
                <a:spcPct val="50000"/>
              </a:spcBef>
            </a:pPr>
            <a:r>
              <a:rPr lang="en-US" sz="2000" dirty="0" smtClean="0">
                <a:solidFill>
                  <a:srgbClr val="003300"/>
                </a:solidFill>
                <a:latin typeface="Comic Sans MS" pitchFamily="66" charset="0"/>
              </a:rPr>
              <a:t>            =</a:t>
            </a:r>
          </a:p>
          <a:p>
            <a:pPr marL="1200150" lvl="2" indent="-285750">
              <a:spcBef>
                <a:spcPct val="50000"/>
              </a:spcBef>
              <a:buFont typeface="Arial" charset="0"/>
              <a:buChar char="–"/>
            </a:pPr>
            <a:r>
              <a:rPr lang="en-US" sz="2000" dirty="0" smtClean="0">
                <a:solidFill>
                  <a:srgbClr val="003300"/>
                </a:solidFill>
                <a:latin typeface="Comic Sans MS" pitchFamily="66" charset="0"/>
              </a:rPr>
              <a:t>Wealth, jobs created for the middle and lower class</a:t>
            </a:r>
            <a:endParaRPr lang="en-US" sz="2000" dirty="0">
              <a:solidFill>
                <a:srgbClr val="003300"/>
              </a:solidFill>
              <a:latin typeface="Comic Sans MS" pitchFamily="66" charset="0"/>
            </a:endParaRPr>
          </a:p>
        </p:txBody>
      </p:sp>
      <p:pic>
        <p:nvPicPr>
          <p:cNvPr id="11268" name="Picture 7" descr="Image:REAGANMONEYSPEECH2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38800" y="2667000"/>
            <a:ext cx="3550416" cy="2524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077200" cy="609600"/>
          </a:xfrm>
          <a:noFill/>
        </p:spPr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en-US" sz="3200" smtClean="0">
                <a:latin typeface="Comic Sans MS" pitchFamily="66" charset="0"/>
              </a:rPr>
              <a:t>The Effects of Reaganomics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28600" y="1295400"/>
            <a:ext cx="1890713" cy="9159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b="1">
                <a:solidFill>
                  <a:srgbClr val="FF9900"/>
                </a:solidFill>
                <a:latin typeface="Verdana" pitchFamily="34" charset="0"/>
              </a:rPr>
              <a:t>Critics</a:t>
            </a:r>
          </a:p>
          <a:p>
            <a:pPr algn="ctr"/>
            <a:r>
              <a:rPr lang="en-US" b="1">
                <a:solidFill>
                  <a:srgbClr val="FF9900"/>
                </a:solidFill>
                <a:latin typeface="Verdana" pitchFamily="34" charset="0"/>
              </a:rPr>
              <a:t>of</a:t>
            </a:r>
          </a:p>
          <a:p>
            <a:pPr algn="ctr"/>
            <a:r>
              <a:rPr lang="en-US" b="1">
                <a:solidFill>
                  <a:srgbClr val="FF9900"/>
                </a:solidFill>
                <a:latin typeface="Verdana" pitchFamily="34" charset="0"/>
              </a:rPr>
              <a:t>Reaganomics</a:t>
            </a: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254794" y="3048000"/>
            <a:ext cx="1676400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  <a:latin typeface="Verdana" pitchFamily="34" charset="0"/>
              </a:rPr>
              <a:t>“Voodoo</a:t>
            </a:r>
          </a:p>
          <a:p>
            <a:pPr algn="ctr"/>
            <a:r>
              <a:rPr lang="en-US" b="1" dirty="0">
                <a:solidFill>
                  <a:srgbClr val="C00000"/>
                </a:solidFill>
                <a:latin typeface="Verdana" pitchFamily="34" charset="0"/>
              </a:rPr>
              <a:t>Economics”</a:t>
            </a: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357188" y="4495800"/>
            <a:ext cx="1471612" cy="9159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b="1">
                <a:solidFill>
                  <a:srgbClr val="FF9900"/>
                </a:solidFill>
                <a:latin typeface="Verdana" pitchFamily="34" charset="0"/>
              </a:rPr>
              <a:t>Recession</a:t>
            </a:r>
          </a:p>
          <a:p>
            <a:pPr algn="ctr"/>
            <a:r>
              <a:rPr lang="en-US" b="1">
                <a:solidFill>
                  <a:srgbClr val="FF9900"/>
                </a:solidFill>
                <a:latin typeface="Verdana" pitchFamily="34" charset="0"/>
              </a:rPr>
              <a:t>and</a:t>
            </a:r>
          </a:p>
          <a:p>
            <a:pPr algn="ctr"/>
            <a:r>
              <a:rPr lang="en-US" b="1">
                <a:solidFill>
                  <a:srgbClr val="FF9900"/>
                </a:solidFill>
                <a:latin typeface="Verdana" pitchFamily="34" charset="0"/>
              </a:rPr>
              <a:t>Recovery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133600" y="1143000"/>
            <a:ext cx="6629400" cy="1295400"/>
          </a:xfrm>
          <a:prstGeom prst="rect">
            <a:avLst/>
          </a:prstGeom>
          <a:solidFill>
            <a:srgbClr val="FFFF99"/>
          </a:solidFill>
          <a:ln w="9525">
            <a:solidFill>
              <a:srgbClr val="336633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50000"/>
              </a:spcBef>
              <a:buFontTx/>
              <a:buChar char="•"/>
            </a:pPr>
            <a:r>
              <a:rPr lang="en-US" sz="1600" dirty="0">
                <a:solidFill>
                  <a:srgbClr val="003300"/>
                </a:solidFill>
                <a:latin typeface="Verdana" pitchFamily="34" charset="0"/>
              </a:rPr>
              <a:t>Claimed the tax breaks benefited the </a:t>
            </a:r>
            <a:r>
              <a:rPr lang="en-US" sz="1600" dirty="0" smtClean="0">
                <a:solidFill>
                  <a:srgbClr val="003300"/>
                </a:solidFill>
                <a:latin typeface="Verdana" pitchFamily="34" charset="0"/>
              </a:rPr>
              <a:t>wealthy and did </a:t>
            </a:r>
            <a:r>
              <a:rPr lang="en-US" sz="1600" dirty="0">
                <a:solidFill>
                  <a:srgbClr val="003300"/>
                </a:solidFill>
                <a:latin typeface="Verdana" pitchFamily="34" charset="0"/>
              </a:rPr>
              <a:t>not </a:t>
            </a:r>
            <a:r>
              <a:rPr lang="en-US" sz="1600" b="1" dirty="0">
                <a:solidFill>
                  <a:srgbClr val="003300"/>
                </a:solidFill>
                <a:latin typeface="Verdana" pitchFamily="34" charset="0"/>
              </a:rPr>
              <a:t>“</a:t>
            </a:r>
            <a:r>
              <a:rPr lang="en-US" sz="1600" b="1" u="sng" dirty="0">
                <a:solidFill>
                  <a:srgbClr val="C00000"/>
                </a:solidFill>
                <a:latin typeface="Verdana" pitchFamily="34" charset="0"/>
              </a:rPr>
              <a:t>trickle down</a:t>
            </a:r>
            <a:r>
              <a:rPr lang="en-US" sz="1600" b="1" dirty="0">
                <a:solidFill>
                  <a:srgbClr val="C00000"/>
                </a:solidFill>
                <a:latin typeface="Verdana" pitchFamily="34" charset="0"/>
              </a:rPr>
              <a:t>” </a:t>
            </a:r>
            <a:r>
              <a:rPr lang="en-US" sz="1600" dirty="0">
                <a:solidFill>
                  <a:srgbClr val="003300"/>
                </a:solidFill>
                <a:latin typeface="Verdana" pitchFamily="34" charset="0"/>
              </a:rPr>
              <a:t>to the working class</a:t>
            </a:r>
          </a:p>
          <a:p>
            <a:pPr marL="342900" indent="-342900">
              <a:spcBef>
                <a:spcPct val="50000"/>
              </a:spcBef>
              <a:buFontTx/>
              <a:buChar char="•"/>
            </a:pPr>
            <a:r>
              <a:rPr lang="en-US" sz="1600" dirty="0">
                <a:solidFill>
                  <a:srgbClr val="003300"/>
                </a:solidFill>
                <a:latin typeface="Verdana" pitchFamily="34" charset="0"/>
              </a:rPr>
              <a:t>Said that tax cuts combined with increased military spending would drive the federal deficit higher</a:t>
            </a: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2057400" y="2667000"/>
            <a:ext cx="6400800" cy="1219200"/>
          </a:xfrm>
          <a:prstGeom prst="rect">
            <a:avLst/>
          </a:prstGeom>
          <a:solidFill>
            <a:srgbClr val="FFFF99"/>
          </a:solidFill>
          <a:ln w="9525">
            <a:solidFill>
              <a:srgbClr val="336633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50000"/>
              </a:spcBef>
              <a:buFontTx/>
              <a:buChar char="•"/>
            </a:pPr>
            <a:r>
              <a:rPr lang="en-US" sz="1600" b="1" u="sng">
                <a:solidFill>
                  <a:srgbClr val="003300"/>
                </a:solidFill>
                <a:latin typeface="Verdana" pitchFamily="34" charset="0"/>
              </a:rPr>
              <a:t>Vice President Bush </a:t>
            </a:r>
            <a:r>
              <a:rPr lang="en-US" sz="1600">
                <a:solidFill>
                  <a:srgbClr val="003300"/>
                </a:solidFill>
                <a:latin typeface="Verdana" pitchFamily="34" charset="0"/>
              </a:rPr>
              <a:t>had questioned plan to cut taxes and increase military budget during the Republican nomination race, calling Reagan’s plan “voodoo economics.”</a:t>
            </a: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2057400" y="4114800"/>
            <a:ext cx="6400800" cy="2590800"/>
          </a:xfrm>
          <a:prstGeom prst="rect">
            <a:avLst/>
          </a:prstGeom>
          <a:solidFill>
            <a:srgbClr val="FFFF99"/>
          </a:solidFill>
          <a:ln w="9525">
            <a:solidFill>
              <a:srgbClr val="336633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50000"/>
              </a:spcBef>
              <a:buFontTx/>
              <a:buChar char="•"/>
            </a:pPr>
            <a:r>
              <a:rPr lang="en-US" sz="1600" dirty="0">
                <a:solidFill>
                  <a:srgbClr val="003300"/>
                </a:solidFill>
                <a:latin typeface="Verdana" pitchFamily="34" charset="0"/>
              </a:rPr>
              <a:t>During 1981 and 1982, the nation suffered the worst recession since the Great Depression. Unemployment at </a:t>
            </a:r>
            <a:r>
              <a:rPr lang="en-US" sz="1600" b="1" u="sng" dirty="0">
                <a:solidFill>
                  <a:srgbClr val="003300"/>
                </a:solidFill>
                <a:latin typeface="Verdana" pitchFamily="34" charset="0"/>
              </a:rPr>
              <a:t>10.1 %</a:t>
            </a:r>
          </a:p>
          <a:p>
            <a:pPr marL="342900" indent="-342900">
              <a:spcBef>
                <a:spcPct val="50000"/>
              </a:spcBef>
              <a:buFontTx/>
              <a:buChar char="•"/>
            </a:pPr>
            <a:r>
              <a:rPr lang="en-US" sz="1600" dirty="0">
                <a:solidFill>
                  <a:srgbClr val="003300"/>
                </a:solidFill>
                <a:latin typeface="Verdana" pitchFamily="34" charset="0"/>
              </a:rPr>
              <a:t>Unemployment rose and government revenues fell.</a:t>
            </a:r>
          </a:p>
          <a:p>
            <a:pPr marL="342900" indent="-342900">
              <a:spcBef>
                <a:spcPct val="50000"/>
              </a:spcBef>
              <a:buFontTx/>
              <a:buChar char="•"/>
            </a:pPr>
            <a:r>
              <a:rPr lang="en-US" sz="1600" dirty="0">
                <a:solidFill>
                  <a:srgbClr val="003300"/>
                </a:solidFill>
                <a:latin typeface="Verdana" pitchFamily="34" charset="0"/>
              </a:rPr>
              <a:t>Federal spending soared and the federal deficit skyrocketed.</a:t>
            </a:r>
          </a:p>
          <a:p>
            <a:pPr marL="342900" indent="-342900">
              <a:spcBef>
                <a:spcPct val="50000"/>
              </a:spcBef>
              <a:buFontTx/>
              <a:buChar char="•"/>
            </a:pPr>
            <a:r>
              <a:rPr lang="en-US" sz="1600" dirty="0">
                <a:solidFill>
                  <a:srgbClr val="003300"/>
                </a:solidFill>
                <a:latin typeface="Verdana" pitchFamily="34" charset="0"/>
              </a:rPr>
              <a:t>1983, consumers went on </a:t>
            </a:r>
            <a:r>
              <a:rPr lang="en-US" sz="1600" b="1" u="sng" dirty="0">
                <a:solidFill>
                  <a:srgbClr val="003300"/>
                </a:solidFill>
                <a:latin typeface="Verdana" pitchFamily="34" charset="0"/>
              </a:rPr>
              <a:t>spending spree</a:t>
            </a:r>
            <a:r>
              <a:rPr lang="en-US" sz="1600" b="1" dirty="0">
                <a:solidFill>
                  <a:srgbClr val="003300"/>
                </a:solidFill>
                <a:latin typeface="Verdana" pitchFamily="34" charset="0"/>
              </a:rPr>
              <a:t>, </a:t>
            </a:r>
            <a:r>
              <a:rPr lang="en-US" sz="1600" dirty="0">
                <a:solidFill>
                  <a:srgbClr val="003300"/>
                </a:solidFill>
                <a:latin typeface="Verdana" pitchFamily="34" charset="0"/>
              </a:rPr>
              <a:t>interests rates declined &amp; inflation lowered</a:t>
            </a:r>
            <a:endParaRPr lang="en-US" sz="1600" b="1" dirty="0">
              <a:solidFill>
                <a:srgbClr val="003300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 animBg="1"/>
      <p:bldP spid="8" grpId="0" animBg="1"/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5" descr="trickle_down_economic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38200" y="304800"/>
            <a:ext cx="7010400" cy="6449568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Reagan Assassination Attempt </a:t>
            </a:r>
          </a:p>
        </p:txBody>
      </p:sp>
      <p:sp>
        <p:nvSpPr>
          <p:cNvPr id="3" name="Rectangle 2"/>
          <p:cNvSpPr/>
          <p:nvPr/>
        </p:nvSpPr>
        <p:spPr>
          <a:xfrm>
            <a:off x="2286000" y="310583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hlinkClick r:id="rId2"/>
              </a:rPr>
              <a:t>http://www.youtube.com/watch?v=3Bj6aOgfcJU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FF0000"/>
                </a:solidFill>
                <a:latin typeface="Comic Sans MS" pitchFamily="66" charset="0"/>
              </a:rPr>
              <a:t>Reagan and The Cold War</a:t>
            </a:r>
          </a:p>
        </p:txBody>
      </p:sp>
      <p:sp>
        <p:nvSpPr>
          <p:cNvPr id="14339" name="Rectangle 3"/>
          <p:cNvSpPr txBox="1">
            <a:spLocks noChangeArrowheads="1"/>
          </p:cNvSpPr>
          <p:nvPr/>
        </p:nvSpPr>
        <p:spPr bwMode="auto">
          <a:xfrm>
            <a:off x="457200" y="1143000"/>
            <a:ext cx="8077200" cy="5410200"/>
          </a:xfrm>
          <a:prstGeom prst="rect">
            <a:avLst/>
          </a:prstGeom>
          <a:solidFill>
            <a:srgbClr val="FFFF99"/>
          </a:solidFill>
          <a:ln w="9525">
            <a:solidFill>
              <a:srgbClr val="FFFF99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Font typeface="Arial" charset="0"/>
              <a:buChar char="•"/>
            </a:pPr>
            <a:r>
              <a:rPr lang="en-US" sz="2200" dirty="0" smtClean="0">
                <a:solidFill>
                  <a:srgbClr val="003300"/>
                </a:solidFill>
                <a:latin typeface="Comic Sans MS" pitchFamily="66" charset="0"/>
              </a:rPr>
              <a:t>Rejected Containment and Détente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Font typeface="Arial" charset="0"/>
              <a:buChar char="•"/>
            </a:pPr>
            <a:r>
              <a:rPr lang="en-US" sz="2200" dirty="0" smtClean="0">
                <a:solidFill>
                  <a:srgbClr val="003300"/>
                </a:solidFill>
                <a:latin typeface="Comic Sans MS" pitchFamily="66" charset="0"/>
              </a:rPr>
              <a:t>Wanted to </a:t>
            </a:r>
            <a:r>
              <a:rPr lang="en-US" sz="2200" dirty="0" smtClean="0">
                <a:solidFill>
                  <a:srgbClr val="003300"/>
                </a:solidFill>
                <a:latin typeface="Comic Sans MS" pitchFamily="66" charset="0"/>
              </a:rPr>
              <a:t>destroy </a:t>
            </a:r>
            <a:r>
              <a:rPr lang="en-US" sz="2200" dirty="0">
                <a:solidFill>
                  <a:srgbClr val="003300"/>
                </a:solidFill>
                <a:latin typeface="Comic Sans MS" pitchFamily="66" charset="0"/>
              </a:rPr>
              <a:t>communism.</a:t>
            </a:r>
          </a:p>
          <a:p>
            <a:pPr marL="742950" lvl="1" indent="-285750">
              <a:lnSpc>
                <a:spcPct val="80000"/>
              </a:lnSpc>
              <a:spcBef>
                <a:spcPct val="50000"/>
              </a:spcBef>
              <a:buFont typeface="Arial" charset="0"/>
              <a:buChar char="–"/>
            </a:pPr>
            <a:r>
              <a:rPr lang="en-US" sz="2200" dirty="0">
                <a:solidFill>
                  <a:srgbClr val="003300"/>
                </a:solidFill>
                <a:latin typeface="Comic Sans MS" pitchFamily="66" charset="0"/>
              </a:rPr>
              <a:t>Position worsened relations with the Soviets</a:t>
            </a:r>
          </a:p>
          <a:p>
            <a:pPr marL="742950" lvl="1" indent="-285750">
              <a:lnSpc>
                <a:spcPct val="80000"/>
              </a:lnSpc>
              <a:spcBef>
                <a:spcPct val="50000"/>
              </a:spcBef>
              <a:buFont typeface="Arial" charset="0"/>
              <a:buChar char="–"/>
            </a:pPr>
            <a:r>
              <a:rPr lang="en-US" sz="2200" dirty="0" smtClean="0">
                <a:solidFill>
                  <a:srgbClr val="003300"/>
                </a:solidFill>
                <a:latin typeface="Comic Sans MS" pitchFamily="66" charset="0"/>
              </a:rPr>
              <a:t>Critics </a:t>
            </a:r>
            <a:r>
              <a:rPr lang="en-US" sz="2200" dirty="0">
                <a:solidFill>
                  <a:srgbClr val="003300"/>
                </a:solidFill>
                <a:latin typeface="Comic Sans MS" pitchFamily="66" charset="0"/>
              </a:rPr>
              <a:t>of his policy called Reagan reckless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Font typeface="Arial" charset="0"/>
              <a:buChar char="•"/>
            </a:pPr>
            <a:endParaRPr lang="en-US" sz="2200" dirty="0" smtClean="0">
              <a:solidFill>
                <a:srgbClr val="003300"/>
              </a:solidFill>
              <a:latin typeface="Comic Sans MS" pitchFamily="66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Font typeface="Arial" charset="0"/>
              <a:buChar char="•"/>
            </a:pPr>
            <a:r>
              <a:rPr lang="en-US" sz="2200" dirty="0" smtClean="0">
                <a:solidFill>
                  <a:srgbClr val="003300"/>
                </a:solidFill>
                <a:latin typeface="Comic Sans MS" pitchFamily="66" charset="0"/>
              </a:rPr>
              <a:t>Reagan </a:t>
            </a:r>
            <a:r>
              <a:rPr lang="en-US" sz="2200" dirty="0">
                <a:solidFill>
                  <a:srgbClr val="003300"/>
                </a:solidFill>
                <a:latin typeface="Comic Sans MS" pitchFamily="66" charset="0"/>
              </a:rPr>
              <a:t>obtained massive increases in military spending.</a:t>
            </a:r>
          </a:p>
          <a:p>
            <a:pPr marL="742950" lvl="1" indent="-285750">
              <a:lnSpc>
                <a:spcPct val="80000"/>
              </a:lnSpc>
              <a:spcBef>
                <a:spcPct val="50000"/>
              </a:spcBef>
              <a:buFont typeface="Arial" charset="0"/>
              <a:buChar char="–"/>
            </a:pPr>
            <a:r>
              <a:rPr lang="en-US" sz="2200" dirty="0">
                <a:solidFill>
                  <a:srgbClr val="003300"/>
                </a:solidFill>
                <a:latin typeface="Comic Sans MS" pitchFamily="66" charset="0"/>
              </a:rPr>
              <a:t>Much of the new spending went to nuclear weapons.</a:t>
            </a:r>
          </a:p>
          <a:p>
            <a:pPr marL="742950" lvl="1" indent="-285750">
              <a:lnSpc>
                <a:spcPct val="80000"/>
              </a:lnSpc>
              <a:spcBef>
                <a:spcPct val="50000"/>
              </a:spcBef>
              <a:buFont typeface="Arial" charset="0"/>
              <a:buChar char="–"/>
            </a:pPr>
            <a:r>
              <a:rPr lang="en-US" sz="2200" dirty="0">
                <a:solidFill>
                  <a:srgbClr val="003300"/>
                </a:solidFill>
                <a:latin typeface="Comic Sans MS" pitchFamily="66" charset="0"/>
              </a:rPr>
              <a:t>Promoted the </a:t>
            </a:r>
            <a:r>
              <a:rPr lang="en-US" sz="2200" b="1" u="sng" dirty="0">
                <a:solidFill>
                  <a:srgbClr val="C00000"/>
                </a:solidFill>
                <a:latin typeface="Comic Sans MS" pitchFamily="66" charset="0"/>
              </a:rPr>
              <a:t>Strategic Defense Initiative</a:t>
            </a:r>
            <a:r>
              <a:rPr lang="en-US" sz="2200" u="sng" dirty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en-US" sz="2200" dirty="0">
                <a:solidFill>
                  <a:srgbClr val="003300"/>
                </a:solidFill>
                <a:latin typeface="Comic Sans MS" pitchFamily="66" charset="0"/>
              </a:rPr>
              <a:t>(SDI)— lasers in space to protect the United States against incoming Soviet missiles.</a:t>
            </a:r>
          </a:p>
          <a:p>
            <a:pPr marL="1143000" lvl="2" indent="-228600">
              <a:lnSpc>
                <a:spcPct val="80000"/>
              </a:lnSpc>
              <a:spcBef>
                <a:spcPct val="50000"/>
              </a:spcBef>
              <a:buFont typeface="Arial" charset="0"/>
              <a:buChar char="•"/>
            </a:pPr>
            <a:r>
              <a:rPr lang="en-US" sz="2200" dirty="0">
                <a:solidFill>
                  <a:srgbClr val="003300"/>
                </a:solidFill>
                <a:latin typeface="Comic Sans MS" pitchFamily="66" charset="0"/>
              </a:rPr>
              <a:t>Critics called this </a:t>
            </a:r>
            <a:r>
              <a:rPr lang="en-US" sz="2200" dirty="0">
                <a:solidFill>
                  <a:srgbClr val="C00000"/>
                </a:solidFill>
                <a:latin typeface="Comic Sans MS" pitchFamily="66" charset="0"/>
              </a:rPr>
              <a:t>Star Wars </a:t>
            </a:r>
            <a:r>
              <a:rPr lang="en-US" sz="2200" dirty="0">
                <a:solidFill>
                  <a:srgbClr val="003300"/>
                </a:solidFill>
                <a:latin typeface="Comic Sans MS" pitchFamily="66" charset="0"/>
              </a:rPr>
              <a:t>and said it wouldn’t work.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omic Sans MS" pitchFamily="66" charset="0"/>
              </a:rPr>
              <a:t>Star Wars</a:t>
            </a:r>
          </a:p>
        </p:txBody>
      </p:sp>
      <p:pic>
        <p:nvPicPr>
          <p:cNvPr id="15363" name="Picture 7" descr="Image:Space Laser Satellite Defense System Concept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4050" y="1447800"/>
            <a:ext cx="76200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Reagan Doctrine &amp; Star Wars</a:t>
            </a:r>
          </a:p>
        </p:txBody>
      </p:sp>
      <p:sp>
        <p:nvSpPr>
          <p:cNvPr id="3" name="Rectangle 2"/>
          <p:cNvSpPr/>
          <p:nvPr/>
        </p:nvSpPr>
        <p:spPr>
          <a:xfrm>
            <a:off x="1600200" y="2895600"/>
            <a:ext cx="514121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2"/>
              </a:rPr>
              <a:t>http://www.youtube.com/watch?v=5-B7axhPwYg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FF0000"/>
                </a:solidFill>
                <a:latin typeface="Comic Sans MS" pitchFamily="66" charset="0"/>
              </a:rPr>
              <a:t>A Thaw in the Cold War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52400" y="1219200"/>
            <a:ext cx="4267200" cy="5257800"/>
          </a:xfrm>
          <a:prstGeom prst="rect">
            <a:avLst/>
          </a:prstGeom>
          <a:solidFill>
            <a:srgbClr val="336633"/>
          </a:solidFill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228600" indent="-228600" algn="ctr">
              <a:lnSpc>
                <a:spcPct val="80000"/>
              </a:lnSpc>
              <a:spcBef>
                <a:spcPct val="50000"/>
              </a:spcBef>
            </a:pPr>
            <a:endParaRPr lang="en-US" sz="2000" b="1" dirty="0" smtClean="0">
              <a:latin typeface="Comic Sans MS" pitchFamily="66" charset="0"/>
            </a:endParaRPr>
          </a:p>
          <a:p>
            <a:pPr marL="228600" indent="-228600" algn="ctr">
              <a:lnSpc>
                <a:spcPct val="80000"/>
              </a:lnSpc>
              <a:spcBef>
                <a:spcPct val="50000"/>
              </a:spcBef>
            </a:pPr>
            <a:endParaRPr lang="en-US" sz="2000" b="1" dirty="0" smtClean="0">
              <a:latin typeface="Comic Sans MS" pitchFamily="66" charset="0"/>
            </a:endParaRPr>
          </a:p>
          <a:p>
            <a:pPr marL="228600" indent="-228600" algn="ctr">
              <a:lnSpc>
                <a:spcPct val="80000"/>
              </a:lnSpc>
              <a:spcBef>
                <a:spcPct val="50000"/>
              </a:spcBef>
            </a:pPr>
            <a:endParaRPr lang="en-US" sz="2000" b="1" dirty="0" smtClean="0">
              <a:latin typeface="Comic Sans MS" pitchFamily="66" charset="0"/>
            </a:endParaRPr>
          </a:p>
          <a:p>
            <a:pPr marL="228600" indent="-228600" algn="ctr">
              <a:lnSpc>
                <a:spcPct val="80000"/>
              </a:lnSpc>
              <a:spcBef>
                <a:spcPct val="50000"/>
              </a:spcBef>
            </a:pPr>
            <a:r>
              <a:rPr lang="en-US" sz="2000" b="1" dirty="0" smtClean="0">
                <a:latin typeface="Comic Sans MS" pitchFamily="66" charset="0"/>
              </a:rPr>
              <a:t>The </a:t>
            </a:r>
            <a:r>
              <a:rPr lang="en-US" sz="2000" b="1" dirty="0">
                <a:latin typeface="Comic Sans MS" pitchFamily="66" charset="0"/>
              </a:rPr>
              <a:t>Soviet </a:t>
            </a:r>
            <a:r>
              <a:rPr lang="en-US" sz="2000" b="1" dirty="0" smtClean="0">
                <a:latin typeface="Comic Sans MS" pitchFamily="66" charset="0"/>
              </a:rPr>
              <a:t>Union</a:t>
            </a:r>
            <a:endParaRPr lang="en-US" sz="2000" dirty="0" smtClean="0">
              <a:latin typeface="Comic Sans MS" pitchFamily="66" charset="0"/>
            </a:endParaRPr>
          </a:p>
          <a:p>
            <a:pPr marL="228600" indent="-228600">
              <a:lnSpc>
                <a:spcPct val="80000"/>
              </a:lnSpc>
              <a:spcBef>
                <a:spcPct val="50000"/>
              </a:spcBef>
              <a:buFont typeface="Arial" charset="0"/>
              <a:buChar char="•"/>
            </a:pPr>
            <a:r>
              <a:rPr lang="en-US" sz="2000" dirty="0" smtClean="0">
                <a:latin typeface="Comic Sans MS" pitchFamily="66" charset="0"/>
              </a:rPr>
              <a:t>By </a:t>
            </a:r>
            <a:r>
              <a:rPr lang="en-US" sz="2000" dirty="0">
                <a:latin typeface="Comic Sans MS" pitchFamily="66" charset="0"/>
              </a:rPr>
              <a:t>the late 1970s the Soviet economy was shrinking.</a:t>
            </a:r>
          </a:p>
          <a:p>
            <a:pPr marL="228600" indent="-228600">
              <a:lnSpc>
                <a:spcPct val="80000"/>
              </a:lnSpc>
              <a:spcBef>
                <a:spcPct val="50000"/>
              </a:spcBef>
              <a:buFont typeface="Arial" charset="0"/>
              <a:buChar char="•"/>
            </a:pPr>
            <a:endParaRPr lang="en-US" sz="2000" dirty="0" smtClean="0">
              <a:latin typeface="Comic Sans MS" pitchFamily="66" charset="0"/>
            </a:endParaRPr>
          </a:p>
          <a:p>
            <a:pPr marL="228600" indent="-228600">
              <a:lnSpc>
                <a:spcPct val="80000"/>
              </a:lnSpc>
              <a:spcBef>
                <a:spcPct val="50000"/>
              </a:spcBef>
              <a:buFont typeface="Arial" charset="0"/>
              <a:buChar char="•"/>
            </a:pPr>
            <a:r>
              <a:rPr lang="en-US" sz="2000" dirty="0" smtClean="0">
                <a:latin typeface="Comic Sans MS" pitchFamily="66" charset="0"/>
              </a:rPr>
              <a:t>Industrial </a:t>
            </a:r>
            <a:r>
              <a:rPr lang="en-US" sz="2000" dirty="0">
                <a:latin typeface="Comic Sans MS" pitchFamily="66" charset="0"/>
              </a:rPr>
              <a:t>and farm production, population growth, education, and medical care all fell.</a:t>
            </a:r>
          </a:p>
          <a:p>
            <a:pPr marL="228600" indent="-228600">
              <a:lnSpc>
                <a:spcPct val="80000"/>
              </a:lnSpc>
              <a:spcBef>
                <a:spcPct val="50000"/>
              </a:spcBef>
              <a:buFont typeface="Arial" charset="0"/>
              <a:buChar char="•"/>
            </a:pPr>
            <a:endParaRPr lang="en-US" sz="2000" b="1" dirty="0">
              <a:latin typeface="Comic Sans MS" pitchFamily="66" charset="0"/>
            </a:endParaRPr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 bwMode="auto">
          <a:xfrm>
            <a:off x="4495800" y="1219200"/>
            <a:ext cx="4495800" cy="5257800"/>
          </a:xfrm>
          <a:prstGeom prst="rect">
            <a:avLst/>
          </a:prstGeom>
          <a:solidFill>
            <a:srgbClr val="336633"/>
          </a:solidFill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228600" indent="-228600" algn="ctr">
              <a:lnSpc>
                <a:spcPct val="80000"/>
              </a:lnSpc>
              <a:spcBef>
                <a:spcPct val="50000"/>
              </a:spcBef>
            </a:pPr>
            <a:r>
              <a:rPr lang="en-US" sz="2000" b="1" dirty="0">
                <a:latin typeface="Comic Sans MS" pitchFamily="66" charset="0"/>
              </a:rPr>
              <a:t>U.S.-Soviet Relations</a:t>
            </a:r>
          </a:p>
          <a:p>
            <a:pPr marL="228600" indent="-228600">
              <a:lnSpc>
                <a:spcPct val="80000"/>
              </a:lnSpc>
              <a:spcBef>
                <a:spcPct val="50000"/>
              </a:spcBef>
              <a:buFont typeface="Arial" charset="0"/>
              <a:buChar char="•"/>
            </a:pPr>
            <a:r>
              <a:rPr lang="en-US" sz="2000" dirty="0">
                <a:latin typeface="Comic Sans MS" pitchFamily="66" charset="0"/>
              </a:rPr>
              <a:t>A visionary leader came to power in the Soviet Union— </a:t>
            </a:r>
            <a:r>
              <a:rPr lang="en-US" sz="2000" b="1" u="sng" dirty="0">
                <a:solidFill>
                  <a:srgbClr val="FFC000"/>
                </a:solidFill>
                <a:latin typeface="Comic Sans MS" pitchFamily="66" charset="0"/>
              </a:rPr>
              <a:t>Mikhail Gorbachev.</a:t>
            </a:r>
          </a:p>
          <a:p>
            <a:pPr marL="228600" indent="-228600">
              <a:lnSpc>
                <a:spcPct val="80000"/>
              </a:lnSpc>
              <a:spcBef>
                <a:spcPct val="50000"/>
              </a:spcBef>
              <a:buFont typeface="Arial" charset="0"/>
              <a:buChar char="•"/>
            </a:pPr>
            <a:r>
              <a:rPr lang="en-US" sz="2000" dirty="0">
                <a:latin typeface="Comic Sans MS" pitchFamily="66" charset="0"/>
              </a:rPr>
              <a:t>Believed the only way to save the Soviet Union was to strike a deal with the United States</a:t>
            </a:r>
          </a:p>
          <a:p>
            <a:pPr marL="228600" indent="-228600">
              <a:lnSpc>
                <a:spcPct val="80000"/>
              </a:lnSpc>
              <a:spcBef>
                <a:spcPct val="50000"/>
              </a:spcBef>
              <a:buFont typeface="Arial" charset="0"/>
              <a:buChar char="•"/>
            </a:pPr>
            <a:r>
              <a:rPr lang="en-US" sz="2000" dirty="0">
                <a:latin typeface="Comic Sans MS" pitchFamily="66" charset="0"/>
              </a:rPr>
              <a:t>Between 1985 and 1988 Reagan and Gorbachev met four times and produced the </a:t>
            </a:r>
            <a:r>
              <a:rPr lang="en-US" sz="2000" u="sng" dirty="0">
                <a:solidFill>
                  <a:srgbClr val="FFC000"/>
                </a:solidFill>
                <a:latin typeface="Comic Sans MS" pitchFamily="66" charset="0"/>
              </a:rPr>
              <a:t>Intermediate-Range Nuclear Forces (INF) Treaty</a:t>
            </a:r>
            <a:r>
              <a:rPr lang="en-US" sz="2000" dirty="0">
                <a:latin typeface="Comic Sans MS" pitchFamily="66" charset="0"/>
              </a:rPr>
              <a:t>.</a:t>
            </a:r>
          </a:p>
          <a:p>
            <a:pPr marL="228600" indent="-228600">
              <a:lnSpc>
                <a:spcPct val="80000"/>
              </a:lnSpc>
              <a:spcBef>
                <a:spcPct val="50000"/>
              </a:spcBef>
              <a:buFont typeface="Arial" charset="0"/>
              <a:buChar char="•"/>
            </a:pPr>
            <a:r>
              <a:rPr lang="en-US" sz="2000" dirty="0">
                <a:latin typeface="Comic Sans MS" pitchFamily="66" charset="0"/>
              </a:rPr>
              <a:t>First treaty to actually reduce nuclear arms </a:t>
            </a:r>
          </a:p>
          <a:p>
            <a:pPr marL="228600" indent="-228600">
              <a:lnSpc>
                <a:spcPct val="80000"/>
              </a:lnSpc>
              <a:spcBef>
                <a:spcPct val="50000"/>
              </a:spcBef>
              <a:buFont typeface="Arial" charset="0"/>
              <a:buChar char="•"/>
            </a:pPr>
            <a:r>
              <a:rPr lang="en-US" sz="2000" b="1" dirty="0">
                <a:latin typeface="Comic Sans MS" pitchFamily="66" charset="0"/>
              </a:rPr>
              <a:t>INF Treaty</a:t>
            </a:r>
            <a:r>
              <a:rPr lang="en-US" sz="2000" dirty="0">
                <a:latin typeface="Comic Sans MS" pitchFamily="66" charset="0"/>
              </a:rPr>
              <a:t> destroyed a whole class of weapons (more than 2,500 missiles).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Trouble Spots Abroad</a:t>
            </a: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381000" y="990600"/>
            <a:ext cx="2514600" cy="4876800"/>
          </a:xfrm>
          <a:prstGeom prst="rect">
            <a:avLst/>
          </a:prstGeom>
          <a:solidFill>
            <a:srgbClr val="336633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228600" algn="ctr">
              <a:spcBef>
                <a:spcPct val="50000"/>
              </a:spcBef>
            </a:pPr>
            <a:r>
              <a:rPr lang="en-US" sz="2000" b="1" u="sng">
                <a:latin typeface="Comic Sans MS" pitchFamily="66" charset="0"/>
              </a:rPr>
              <a:t>Lebanon</a:t>
            </a:r>
          </a:p>
          <a:p>
            <a:pPr marL="228600" indent="-228600">
              <a:spcBef>
                <a:spcPct val="50000"/>
              </a:spcBef>
              <a:buFontTx/>
              <a:buChar char="•"/>
            </a:pPr>
            <a:r>
              <a:rPr lang="en-US" sz="2000">
                <a:latin typeface="Comic Sans MS" pitchFamily="66" charset="0"/>
              </a:rPr>
              <a:t>Muslim and Christian groups waged a civil war. </a:t>
            </a:r>
          </a:p>
          <a:p>
            <a:pPr marL="228600" indent="-228600">
              <a:spcBef>
                <a:spcPct val="50000"/>
              </a:spcBef>
              <a:buFontTx/>
              <a:buChar char="•"/>
            </a:pPr>
            <a:r>
              <a:rPr lang="en-US" sz="2000">
                <a:latin typeface="Comic Sans MS" pitchFamily="66" charset="0"/>
              </a:rPr>
              <a:t>Israel invaded Lebanon to expel the </a:t>
            </a:r>
            <a:r>
              <a:rPr lang="en-US" sz="2000" b="1" u="sng">
                <a:latin typeface="Comic Sans MS" pitchFamily="66" charset="0"/>
              </a:rPr>
              <a:t>PLO</a:t>
            </a:r>
            <a:r>
              <a:rPr lang="en-US" sz="2000">
                <a:latin typeface="Comic Sans MS" pitchFamily="66" charset="0"/>
              </a:rPr>
              <a:t>.</a:t>
            </a:r>
          </a:p>
          <a:p>
            <a:pPr marL="228600" indent="-228600">
              <a:spcBef>
                <a:spcPct val="30000"/>
              </a:spcBef>
              <a:buFontTx/>
              <a:buChar char="•"/>
            </a:pPr>
            <a:r>
              <a:rPr lang="en-US" sz="2000">
                <a:latin typeface="Comic Sans MS" pitchFamily="66" charset="0"/>
              </a:rPr>
              <a:t>U.S. sent 800 peacekeepers.</a:t>
            </a:r>
          </a:p>
          <a:p>
            <a:pPr marL="228600" indent="-228600">
              <a:spcBef>
                <a:spcPct val="30000"/>
              </a:spcBef>
              <a:buFontTx/>
              <a:buChar char="•"/>
            </a:pPr>
            <a:r>
              <a:rPr lang="en-US" sz="2000">
                <a:latin typeface="Comic Sans MS" pitchFamily="66" charset="0"/>
              </a:rPr>
              <a:t>A suicide bomber killed </a:t>
            </a:r>
            <a:r>
              <a:rPr lang="en-US" sz="2000" b="1" u="sng">
                <a:latin typeface="Comic Sans MS" pitchFamily="66" charset="0"/>
              </a:rPr>
              <a:t>241</a:t>
            </a:r>
            <a:r>
              <a:rPr lang="en-US" sz="2000">
                <a:latin typeface="Comic Sans MS" pitchFamily="66" charset="0"/>
              </a:rPr>
              <a:t> marines.</a:t>
            </a:r>
          </a:p>
          <a:p>
            <a:pPr marL="228600" indent="-228600">
              <a:spcBef>
                <a:spcPct val="30000"/>
              </a:spcBef>
              <a:buFontTx/>
              <a:buChar char="•"/>
            </a:pPr>
            <a:r>
              <a:rPr lang="en-US" sz="2000">
                <a:latin typeface="Comic Sans MS" pitchFamily="66" charset="0"/>
              </a:rPr>
              <a:t>Reagan withdrew the troops.</a:t>
            </a: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971800" y="990600"/>
            <a:ext cx="2590800" cy="4876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228600" indent="-228600" algn="ctr">
              <a:spcBef>
                <a:spcPct val="50000"/>
              </a:spcBef>
            </a:pPr>
            <a:r>
              <a:rPr lang="en-US" sz="2000" b="1" u="sng" dirty="0">
                <a:latin typeface="Comic Sans MS" pitchFamily="66" charset="0"/>
              </a:rPr>
              <a:t>Grenada</a:t>
            </a:r>
          </a:p>
          <a:p>
            <a:pPr marL="228600" indent="-228600">
              <a:spcBef>
                <a:spcPct val="30000"/>
              </a:spcBef>
              <a:buFontTx/>
              <a:buChar char="•"/>
            </a:pPr>
            <a:r>
              <a:rPr lang="en-US" sz="2000" dirty="0">
                <a:latin typeface="Comic Sans MS" pitchFamily="66" charset="0"/>
              </a:rPr>
              <a:t>1983 Communist coup stranded 800 U.S. students.</a:t>
            </a:r>
          </a:p>
          <a:p>
            <a:pPr marL="228600" indent="-228600">
              <a:spcBef>
                <a:spcPct val="30000"/>
              </a:spcBef>
              <a:buFontTx/>
              <a:buChar char="•"/>
            </a:pPr>
            <a:r>
              <a:rPr lang="en-US" sz="2000" dirty="0">
                <a:latin typeface="Comic Sans MS" pitchFamily="66" charset="0"/>
              </a:rPr>
              <a:t>Cuba’s role and students’ safety concerned Reagan.</a:t>
            </a:r>
          </a:p>
          <a:p>
            <a:pPr marL="228600" indent="-228600">
              <a:spcBef>
                <a:spcPct val="30000"/>
              </a:spcBef>
              <a:buFontTx/>
              <a:buChar char="•"/>
            </a:pPr>
            <a:r>
              <a:rPr lang="en-US" sz="2000" dirty="0">
                <a:latin typeface="Comic Sans MS" pitchFamily="66" charset="0"/>
              </a:rPr>
              <a:t>Reagan sent in soldiers who took the island in two days with a loss of 19 soldiers.</a:t>
            </a: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5638800" y="990600"/>
            <a:ext cx="2819400" cy="4876800"/>
          </a:xfrm>
          <a:prstGeom prst="rect">
            <a:avLst/>
          </a:prstGeom>
          <a:solidFill>
            <a:srgbClr val="336633"/>
          </a:solidFill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228600" indent="-228600" algn="ctr">
              <a:spcBef>
                <a:spcPct val="50000"/>
              </a:spcBef>
            </a:pPr>
            <a:r>
              <a:rPr lang="en-US" sz="2000" b="1" u="sng">
                <a:latin typeface="Comic Sans MS" pitchFamily="66" charset="0"/>
              </a:rPr>
              <a:t>South Africa </a:t>
            </a:r>
          </a:p>
          <a:p>
            <a:pPr marL="228600" indent="-228600">
              <a:spcBef>
                <a:spcPct val="50000"/>
              </a:spcBef>
              <a:buFontTx/>
              <a:buChar char="•"/>
            </a:pPr>
            <a:r>
              <a:rPr lang="en-US" sz="2000" b="1">
                <a:latin typeface="Comic Sans MS" pitchFamily="66" charset="0"/>
              </a:rPr>
              <a:t>Apartheid</a:t>
            </a:r>
            <a:r>
              <a:rPr lang="en-US" sz="2000">
                <a:latin typeface="Comic Sans MS" pitchFamily="66" charset="0"/>
              </a:rPr>
              <a:t> enforced legalized racial segregation. </a:t>
            </a:r>
          </a:p>
          <a:p>
            <a:pPr marL="228600" indent="-228600">
              <a:spcBef>
                <a:spcPct val="30000"/>
              </a:spcBef>
              <a:buFontTx/>
              <a:buChar char="•"/>
            </a:pPr>
            <a:r>
              <a:rPr lang="en-US" sz="2000">
                <a:latin typeface="Comic Sans MS" pitchFamily="66" charset="0"/>
              </a:rPr>
              <a:t>Reagan’s policy was one of “constructive engagement” with the white minority government.</a:t>
            </a:r>
          </a:p>
          <a:p>
            <a:pPr marL="228600" indent="-228600">
              <a:spcBef>
                <a:spcPct val="30000"/>
              </a:spcBef>
              <a:buFontTx/>
              <a:buChar char="•"/>
            </a:pPr>
            <a:r>
              <a:rPr lang="en-US" sz="2000">
                <a:latin typeface="Comic Sans MS" pitchFamily="66" charset="0"/>
              </a:rPr>
              <a:t>Congress overrode his veto and imposed trade limits and other sanctions.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pPr eaLnBrk="1" hangingPunct="1"/>
            <a:r>
              <a:rPr lang="en-US" smtClean="0"/>
              <a:t>Upheaval in Latin America</a:t>
            </a: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381000" y="4129088"/>
            <a:ext cx="148590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b="1">
                <a:solidFill>
                  <a:srgbClr val="FF9900"/>
                </a:solidFill>
                <a:latin typeface="Verdana" pitchFamily="34" charset="0"/>
              </a:rPr>
              <a:t>Nicaragua</a:t>
            </a: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133600" y="3124200"/>
            <a:ext cx="6781800" cy="2667000"/>
          </a:xfrm>
          <a:prstGeom prst="rect">
            <a:avLst/>
          </a:prstGeom>
          <a:solidFill>
            <a:srgbClr val="FFFF99"/>
          </a:solidFill>
          <a:ln w="9525">
            <a:solidFill>
              <a:srgbClr val="336633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50000"/>
              </a:spcBef>
              <a:buFontTx/>
              <a:buChar char="•"/>
            </a:pPr>
            <a:r>
              <a:rPr lang="en-US">
                <a:solidFill>
                  <a:srgbClr val="003300"/>
                </a:solidFill>
                <a:latin typeface="Verdana" pitchFamily="34" charset="0"/>
              </a:rPr>
              <a:t>U.S-backed Anastasio Somoza Debayle was ousted by the Sandinistas—a Marxist group.</a:t>
            </a:r>
          </a:p>
          <a:p>
            <a:pPr marL="342900" indent="-342900">
              <a:spcBef>
                <a:spcPct val="50000"/>
              </a:spcBef>
              <a:buFontTx/>
              <a:buChar char="•"/>
            </a:pPr>
            <a:r>
              <a:rPr lang="en-US">
                <a:solidFill>
                  <a:srgbClr val="003300"/>
                </a:solidFill>
                <a:latin typeface="Verdana" pitchFamily="34" charset="0"/>
              </a:rPr>
              <a:t>Reagan cut off aid to Nicaragua saying that the Sandinistas were backed by the USSR.</a:t>
            </a:r>
          </a:p>
          <a:p>
            <a:pPr marL="342900" indent="-342900">
              <a:spcBef>
                <a:spcPct val="50000"/>
              </a:spcBef>
              <a:buFontTx/>
              <a:buChar char="•"/>
            </a:pPr>
            <a:r>
              <a:rPr lang="en-US">
                <a:solidFill>
                  <a:srgbClr val="003300"/>
                </a:solidFill>
                <a:latin typeface="Verdana" pitchFamily="34" charset="0"/>
              </a:rPr>
              <a:t>Reagan then allowed the CIA to equip and train a Sandinista opposition group called the </a:t>
            </a:r>
            <a:r>
              <a:rPr lang="en-US" b="1" u="sng">
                <a:solidFill>
                  <a:srgbClr val="003300"/>
                </a:solidFill>
                <a:latin typeface="Verdana" pitchFamily="34" charset="0"/>
              </a:rPr>
              <a:t>Contras</a:t>
            </a:r>
            <a:r>
              <a:rPr lang="en-US">
                <a:solidFill>
                  <a:srgbClr val="003300"/>
                </a:solidFill>
                <a:latin typeface="Verdana" pitchFamily="34" charset="0"/>
              </a:rPr>
              <a:t>.</a:t>
            </a:r>
          </a:p>
          <a:p>
            <a:pPr marL="342900" indent="-342900">
              <a:spcBef>
                <a:spcPct val="50000"/>
              </a:spcBef>
              <a:buFontTx/>
              <a:buChar char="•"/>
            </a:pPr>
            <a:r>
              <a:rPr lang="en-US">
                <a:solidFill>
                  <a:srgbClr val="003300"/>
                </a:solidFill>
                <a:latin typeface="Verdana" pitchFamily="34" charset="0"/>
              </a:rPr>
              <a:t>Congress cut off funds to the Contras and banned all further direct or indirect U.S. support of them.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FF0000"/>
                </a:solidFill>
                <a:latin typeface="Comic Sans MS" pitchFamily="66" charset="0"/>
              </a:rPr>
              <a:t>1984 Election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 smtClean="0">
                <a:latin typeface="Comic Sans MS" pitchFamily="66" charset="0"/>
              </a:rPr>
              <a:t>Reagan easily won re-election against </a:t>
            </a:r>
            <a:r>
              <a:rPr lang="en-US" sz="2800" b="1" u="sng" dirty="0" smtClean="0">
                <a:latin typeface="Comic Sans MS" pitchFamily="66" charset="0"/>
              </a:rPr>
              <a:t>Walter Mondale </a:t>
            </a:r>
            <a:r>
              <a:rPr lang="en-US" sz="2800" dirty="0" smtClean="0">
                <a:latin typeface="Comic Sans MS" pitchFamily="66" charset="0"/>
              </a:rPr>
              <a:t>and </a:t>
            </a:r>
            <a:r>
              <a:rPr lang="en-US" sz="2800" b="1" u="sng" dirty="0" smtClean="0">
                <a:latin typeface="Comic Sans MS" pitchFamily="66" charset="0"/>
              </a:rPr>
              <a:t>Geraldine Ferraro</a:t>
            </a:r>
            <a:r>
              <a:rPr lang="en-US" sz="2800" dirty="0" smtClean="0">
                <a:latin typeface="Comic Sans MS" pitchFamily="66" charset="0"/>
              </a:rPr>
              <a:t>, the 1</a:t>
            </a:r>
            <a:r>
              <a:rPr lang="en-US" sz="2800" baseline="30000" dirty="0" smtClean="0">
                <a:latin typeface="Comic Sans MS" pitchFamily="66" charset="0"/>
              </a:rPr>
              <a:t>st</a:t>
            </a:r>
            <a:r>
              <a:rPr lang="en-US" sz="2800" dirty="0" smtClean="0">
                <a:latin typeface="Comic Sans MS" pitchFamily="66" charset="0"/>
              </a:rPr>
              <a:t> women on a major party ticket.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800" dirty="0" smtClean="0">
              <a:latin typeface="Comic Sans MS" pitchFamily="66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 smtClean="0">
                <a:latin typeface="Comic Sans MS" pitchFamily="66" charset="0"/>
              </a:rPr>
              <a:t>Reagan </a:t>
            </a:r>
            <a:r>
              <a:rPr lang="en-US" sz="2800" dirty="0" smtClean="0">
                <a:latin typeface="Comic Sans MS" pitchFamily="66" charset="0"/>
              </a:rPr>
              <a:t>pointed to a strong economy under his leadership</a:t>
            </a:r>
          </a:p>
        </p:txBody>
      </p:sp>
      <p:pic>
        <p:nvPicPr>
          <p:cNvPr id="16388" name="Picture 5" descr="webFerraro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165725" y="1665288"/>
            <a:ext cx="2798763" cy="41148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omic Sans MS" pitchFamily="66" charset="0"/>
              </a:rPr>
              <a:t>Judicial Power Shifts Right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Comic Sans MS" pitchFamily="66" charset="0"/>
              </a:rPr>
              <a:t>Reagan and Bush appointed several </a:t>
            </a:r>
            <a:r>
              <a:rPr lang="en-US" sz="2000" b="1" u="sng" dirty="0" smtClean="0">
                <a:latin typeface="Comic Sans MS" pitchFamily="66" charset="0"/>
              </a:rPr>
              <a:t>conservative</a:t>
            </a:r>
            <a:r>
              <a:rPr lang="en-US" sz="2000" dirty="0" smtClean="0">
                <a:latin typeface="Comic Sans MS" pitchFamily="66" charset="0"/>
              </a:rPr>
              <a:t> judges to Supreme Court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latin typeface="Comic Sans MS" pitchFamily="66" charset="0"/>
              </a:rPr>
              <a:t>Chief </a:t>
            </a:r>
            <a:r>
              <a:rPr lang="en-US" sz="2000" b="1" u="sng" dirty="0" smtClean="0">
                <a:solidFill>
                  <a:srgbClr val="FFC000"/>
                </a:solidFill>
                <a:latin typeface="Comic Sans MS" pitchFamily="66" charset="0"/>
              </a:rPr>
              <a:t>Justice William </a:t>
            </a:r>
            <a:r>
              <a:rPr lang="en-US" sz="2000" b="1" u="sng" dirty="0" err="1" smtClean="0">
                <a:solidFill>
                  <a:srgbClr val="FFC000"/>
                </a:solidFill>
                <a:latin typeface="Comic Sans MS" pitchFamily="66" charset="0"/>
              </a:rPr>
              <a:t>Renquist</a:t>
            </a:r>
            <a:r>
              <a:rPr lang="en-US" sz="2000" dirty="0" smtClean="0">
                <a:solidFill>
                  <a:srgbClr val="FFC000"/>
                </a:solidFill>
                <a:latin typeface="Comic Sans MS" pitchFamily="66" charset="0"/>
              </a:rPr>
              <a:t> </a:t>
            </a:r>
            <a:r>
              <a:rPr lang="en-US" sz="2000" dirty="0" smtClean="0">
                <a:latin typeface="Comic Sans MS" pitchFamily="66" charset="0"/>
              </a:rPr>
              <a:t>was the most conservative Chief ever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latin typeface="Comic Sans MS" pitchFamily="66" charset="0"/>
              </a:rPr>
              <a:t>Ended liberal control of court</a:t>
            </a:r>
          </a:p>
          <a:p>
            <a:pPr eaLnBrk="1" hangingPunct="1">
              <a:lnSpc>
                <a:spcPct val="90000"/>
              </a:lnSpc>
            </a:pPr>
            <a:endParaRPr lang="en-US" sz="2000" dirty="0" smtClean="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Comic Sans MS" pitchFamily="66" charset="0"/>
              </a:rPr>
              <a:t>Reagan </a:t>
            </a:r>
            <a:r>
              <a:rPr lang="en-US" sz="2000" dirty="0" smtClean="0">
                <a:latin typeface="Comic Sans MS" pitchFamily="66" charset="0"/>
              </a:rPr>
              <a:t>appointed </a:t>
            </a:r>
            <a:r>
              <a:rPr lang="en-US" sz="2000" b="1" u="sng" dirty="0" smtClean="0">
                <a:solidFill>
                  <a:srgbClr val="FFC000"/>
                </a:solidFill>
                <a:latin typeface="Comic Sans MS" pitchFamily="66" charset="0"/>
              </a:rPr>
              <a:t>Sandra Day O’Connor</a:t>
            </a:r>
            <a:r>
              <a:rPr lang="en-US" sz="2000" dirty="0" smtClean="0">
                <a:latin typeface="Comic Sans MS" pitchFamily="66" charset="0"/>
              </a:rPr>
              <a:t>- first woma</a:t>
            </a:r>
            <a:r>
              <a:rPr lang="en-US" sz="2000" b="1" u="sng" dirty="0" smtClean="0">
                <a:latin typeface="Comic Sans MS" pitchFamily="66" charset="0"/>
              </a:rPr>
              <a:t>n</a:t>
            </a:r>
            <a:r>
              <a:rPr lang="en-US" sz="2000" dirty="0" smtClean="0">
                <a:latin typeface="Comic Sans MS" pitchFamily="66" charset="0"/>
              </a:rPr>
              <a:t> on Supreme Court</a:t>
            </a:r>
          </a:p>
          <a:p>
            <a:pPr eaLnBrk="1" hangingPunct="1">
              <a:lnSpc>
                <a:spcPct val="90000"/>
              </a:lnSpc>
            </a:pPr>
            <a:endParaRPr lang="en-US" sz="2000" dirty="0" smtClean="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Comic Sans MS" pitchFamily="66" charset="0"/>
              </a:rPr>
              <a:t>Court </a:t>
            </a:r>
            <a:r>
              <a:rPr lang="en-US" sz="2000" dirty="0" smtClean="0">
                <a:latin typeface="Comic Sans MS" pitchFamily="66" charset="0"/>
              </a:rPr>
              <a:t>restricted abortion rules, civil rights laws, and rights of the accused </a:t>
            </a:r>
          </a:p>
        </p:txBody>
      </p:sp>
      <p:pic>
        <p:nvPicPr>
          <p:cNvPr id="17412" name="Picture 7" descr="Image:O'connor, Sandra.jpg">
            <a:hlinkClick r:id="rId2"/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970463" y="1665288"/>
            <a:ext cx="3189287" cy="4114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omic Sans MS" pitchFamily="66" charset="0"/>
              </a:rPr>
              <a:t>Iran-Contra Scandal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8600" cy="5257800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Comic Sans MS" pitchFamily="66" charset="0"/>
              </a:rPr>
              <a:t>1983: Terrorists </a:t>
            </a:r>
            <a:r>
              <a:rPr lang="en-US" sz="2400" b="1" u="sng" smtClean="0">
                <a:latin typeface="Comic Sans MS" pitchFamily="66" charset="0"/>
              </a:rPr>
              <a:t>kidnap</a:t>
            </a:r>
            <a:r>
              <a:rPr lang="en-US" sz="2400" smtClean="0">
                <a:latin typeface="Comic Sans MS" pitchFamily="66" charset="0"/>
              </a:rPr>
              <a:t> Americans in Lebanon</a:t>
            </a:r>
          </a:p>
          <a:p>
            <a:pPr eaLnBrk="1" hangingPunct="1"/>
            <a:r>
              <a:rPr lang="en-US" sz="2400" smtClean="0">
                <a:latin typeface="Comic Sans MS" pitchFamily="66" charset="0"/>
              </a:rPr>
              <a:t>Reagan urged allies to not sel</a:t>
            </a:r>
            <a:r>
              <a:rPr lang="en-US" sz="2400" b="1" u="sng" smtClean="0">
                <a:latin typeface="Comic Sans MS" pitchFamily="66" charset="0"/>
              </a:rPr>
              <a:t>l</a:t>
            </a:r>
            <a:r>
              <a:rPr lang="en-US" sz="2400" smtClean="0">
                <a:latin typeface="Comic Sans MS" pitchFamily="66" charset="0"/>
              </a:rPr>
              <a:t> arms to Iran in their war with Iraq</a:t>
            </a:r>
          </a:p>
          <a:p>
            <a:pPr eaLnBrk="1" hangingPunct="1"/>
            <a:r>
              <a:rPr lang="en-US" sz="2400" smtClean="0">
                <a:latin typeface="Comic Sans MS" pitchFamily="66" charset="0"/>
              </a:rPr>
              <a:t>1986: Reagan secretly approved the sale of arms to Iran in </a:t>
            </a:r>
            <a:r>
              <a:rPr lang="en-US" sz="2400" b="1" u="sng" smtClean="0">
                <a:latin typeface="Comic Sans MS" pitchFamily="66" charset="0"/>
              </a:rPr>
              <a:t>exchange</a:t>
            </a:r>
            <a:r>
              <a:rPr lang="en-US" sz="2400" smtClean="0">
                <a:latin typeface="Comic Sans MS" pitchFamily="66" charset="0"/>
              </a:rPr>
              <a:t> for hostages</a:t>
            </a:r>
          </a:p>
          <a:p>
            <a:pPr lvl="1" eaLnBrk="1" hangingPunct="1"/>
            <a:r>
              <a:rPr lang="en-US" sz="2000" smtClean="0">
                <a:latin typeface="Comic Sans MS" pitchFamily="66" charset="0"/>
              </a:rPr>
              <a:t>Used profits to fund </a:t>
            </a:r>
            <a:r>
              <a:rPr lang="en-US" sz="2000" b="1" u="sng" smtClean="0">
                <a:latin typeface="Comic Sans MS" pitchFamily="66" charset="0"/>
              </a:rPr>
              <a:t>Contras</a:t>
            </a:r>
          </a:p>
        </p:txBody>
      </p:sp>
      <p:pic>
        <p:nvPicPr>
          <p:cNvPr id="22532" name="Picture 4" descr="698724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113338" y="1447800"/>
            <a:ext cx="3132137" cy="4800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omic Sans MS" pitchFamily="66" charset="0"/>
              </a:rPr>
              <a:t>Iran-Contra Scandal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8500" y="1665288"/>
            <a:ext cx="3721099" cy="4506912"/>
          </a:xfrm>
        </p:spPr>
        <p:txBody>
          <a:bodyPr/>
          <a:lstStyle/>
          <a:p>
            <a:pPr eaLnBrk="1" hangingPunct="1"/>
            <a:r>
              <a:rPr lang="en-US" sz="2400" dirty="0" smtClean="0"/>
              <a:t>1987-88: Congress has hearings to investigate</a:t>
            </a:r>
          </a:p>
          <a:p>
            <a:pPr lvl="1" eaLnBrk="1" hangingPunct="1"/>
            <a:r>
              <a:rPr lang="en-US" sz="2400" b="1" u="sng" dirty="0" smtClean="0"/>
              <a:t>Lt. Col Oliver North</a:t>
            </a:r>
            <a:r>
              <a:rPr lang="en-US" sz="2400" dirty="0" smtClean="0"/>
              <a:t> found guilty for cover-up (later overturned)</a:t>
            </a:r>
          </a:p>
          <a:p>
            <a:pPr lvl="1" eaLnBrk="1" hangingPunct="1"/>
            <a:r>
              <a:rPr lang="en-US" sz="2400" dirty="0" smtClean="0"/>
              <a:t>Members of Reagan administration found </a:t>
            </a:r>
            <a:r>
              <a:rPr lang="en-US" sz="2400" b="1" u="sng" dirty="0" smtClean="0"/>
              <a:t>guilty</a:t>
            </a:r>
            <a:r>
              <a:rPr lang="en-US" sz="2400" dirty="0" smtClean="0"/>
              <a:t> but pardoned by President Bush</a:t>
            </a:r>
          </a:p>
        </p:txBody>
      </p:sp>
      <p:pic>
        <p:nvPicPr>
          <p:cNvPr id="23556" name="Picture 4" descr="_40249345_north_203ap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648200" y="2011363"/>
            <a:ext cx="4495800" cy="33655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latin typeface="Comic Sans MS" pitchFamily="66" charset="0"/>
              </a:rPr>
              <a:t>The 1988 Election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28600" y="1752600"/>
            <a:ext cx="1798638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b="1">
                <a:solidFill>
                  <a:srgbClr val="FF9900"/>
                </a:solidFill>
                <a:latin typeface="Verdana" pitchFamily="34" charset="0"/>
              </a:rPr>
              <a:t>George H.W.</a:t>
            </a:r>
          </a:p>
          <a:p>
            <a:pPr algn="ctr"/>
            <a:r>
              <a:rPr lang="en-US" b="1">
                <a:solidFill>
                  <a:srgbClr val="FF9900"/>
                </a:solidFill>
                <a:latin typeface="Verdana" pitchFamily="34" charset="0"/>
              </a:rPr>
              <a:t>Bush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457200" y="3429000"/>
            <a:ext cx="1208088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b="1">
                <a:solidFill>
                  <a:srgbClr val="FF9900"/>
                </a:solidFill>
                <a:latin typeface="Verdana" pitchFamily="34" charset="0"/>
              </a:rPr>
              <a:t>Jesse</a:t>
            </a:r>
          </a:p>
          <a:p>
            <a:pPr algn="ctr"/>
            <a:r>
              <a:rPr lang="en-US" b="1">
                <a:solidFill>
                  <a:srgbClr val="FF9900"/>
                </a:solidFill>
                <a:latin typeface="Verdana" pitchFamily="34" charset="0"/>
              </a:rPr>
              <a:t>Jackson</a:t>
            </a:r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457200" y="5029200"/>
            <a:ext cx="1211263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b="1">
                <a:solidFill>
                  <a:srgbClr val="FF9900"/>
                </a:solidFill>
                <a:latin typeface="Verdana" pitchFamily="34" charset="0"/>
              </a:rPr>
              <a:t>Michael</a:t>
            </a:r>
          </a:p>
          <a:p>
            <a:pPr algn="ctr"/>
            <a:r>
              <a:rPr lang="en-US" b="1">
                <a:solidFill>
                  <a:srgbClr val="FF9900"/>
                </a:solidFill>
                <a:latin typeface="Verdana" pitchFamily="34" charset="0"/>
              </a:rPr>
              <a:t>Dukakis</a:t>
            </a: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2057400" y="1524000"/>
            <a:ext cx="6248400" cy="1371600"/>
          </a:xfrm>
          <a:prstGeom prst="rect">
            <a:avLst/>
          </a:prstGeom>
          <a:solidFill>
            <a:srgbClr val="FFFF99"/>
          </a:solidFill>
          <a:ln w="9525">
            <a:solidFill>
              <a:srgbClr val="336633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50000"/>
              </a:spcBef>
              <a:buFontTx/>
              <a:buChar char="•"/>
            </a:pPr>
            <a:r>
              <a:rPr lang="en-US">
                <a:solidFill>
                  <a:srgbClr val="003300"/>
                </a:solidFill>
                <a:latin typeface="Verdana" pitchFamily="34" charset="0"/>
              </a:rPr>
              <a:t>Wealthy, World War II pilot, congressman from Texas, U.S. ambassador to the United Nations, head of the C.I.A., and vice president</a:t>
            </a:r>
          </a:p>
          <a:p>
            <a:pPr marL="342900" indent="-342900">
              <a:spcBef>
                <a:spcPct val="50000"/>
              </a:spcBef>
              <a:buFontTx/>
              <a:buChar char="•"/>
            </a:pPr>
            <a:r>
              <a:rPr lang="en-US">
                <a:solidFill>
                  <a:srgbClr val="003300"/>
                </a:solidFill>
                <a:latin typeface="Verdana" pitchFamily="34" charset="0"/>
              </a:rPr>
              <a:t>Republican nomination for president in 1988</a:t>
            </a: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2057400" y="3048000"/>
            <a:ext cx="6248400" cy="1600200"/>
          </a:xfrm>
          <a:prstGeom prst="rect">
            <a:avLst/>
          </a:prstGeom>
          <a:solidFill>
            <a:srgbClr val="FFFF99"/>
          </a:solidFill>
          <a:ln w="9525">
            <a:solidFill>
              <a:srgbClr val="336633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50000"/>
              </a:spcBef>
              <a:buFontTx/>
              <a:buChar char="•"/>
            </a:pPr>
            <a:r>
              <a:rPr lang="en-US">
                <a:solidFill>
                  <a:srgbClr val="003300"/>
                </a:solidFill>
                <a:latin typeface="Verdana" pitchFamily="34" charset="0"/>
              </a:rPr>
              <a:t>Major civil rights leader and a liberal candidate who ran for the Democratic Party’s nomination</a:t>
            </a:r>
          </a:p>
          <a:p>
            <a:pPr marL="342900" indent="-342900">
              <a:spcBef>
                <a:spcPct val="50000"/>
              </a:spcBef>
              <a:buFontTx/>
              <a:buChar char="•"/>
            </a:pPr>
            <a:r>
              <a:rPr lang="en-US">
                <a:solidFill>
                  <a:srgbClr val="003300"/>
                </a:solidFill>
                <a:latin typeface="Verdana" pitchFamily="34" charset="0"/>
              </a:rPr>
              <a:t>Won the most votes on Super Tuesday and had significant support from both white and black voters</a:t>
            </a: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2057400" y="4800600"/>
            <a:ext cx="6248400" cy="1066800"/>
          </a:xfrm>
          <a:prstGeom prst="rect">
            <a:avLst/>
          </a:prstGeom>
          <a:solidFill>
            <a:srgbClr val="FFFF99"/>
          </a:solidFill>
          <a:ln w="9525">
            <a:solidFill>
              <a:srgbClr val="336633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50000"/>
              </a:spcBef>
              <a:buFontTx/>
              <a:buChar char="•"/>
            </a:pPr>
            <a:r>
              <a:rPr lang="en-US">
                <a:solidFill>
                  <a:srgbClr val="003300"/>
                </a:solidFill>
                <a:latin typeface="Verdana" pitchFamily="34" charset="0"/>
              </a:rPr>
              <a:t>Governor of Massachusetts who ended up winning the Democratic Party’s nomination </a:t>
            </a:r>
          </a:p>
          <a:p>
            <a:pPr marL="342900" indent="-342900">
              <a:spcBef>
                <a:spcPct val="50000"/>
              </a:spcBef>
              <a:buFontTx/>
              <a:buChar char="•"/>
            </a:pPr>
            <a:r>
              <a:rPr lang="en-US">
                <a:solidFill>
                  <a:srgbClr val="003300"/>
                </a:solidFill>
                <a:latin typeface="Verdana" pitchFamily="34" charset="0"/>
              </a:rPr>
              <a:t>Running mate was Texas senator Lloyd Bentsen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 animBg="1"/>
      <p:bldP spid="10" grpId="0" animBg="1"/>
      <p:bldP spid="1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/>
              <a:t>Dukakis</a:t>
            </a:r>
            <a:endParaRPr lang="en-US" dirty="0"/>
          </a:p>
        </p:txBody>
      </p:sp>
      <p:pic>
        <p:nvPicPr>
          <p:cNvPr id="49154" name="Picture 2" descr="File:Michael Dukakis in tan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066800"/>
            <a:ext cx="7391400" cy="55846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omic Sans MS" pitchFamily="66" charset="0"/>
              </a:rPr>
              <a:t>The 1988 Election</a:t>
            </a:r>
          </a:p>
        </p:txBody>
      </p:sp>
      <p:sp>
        <p:nvSpPr>
          <p:cNvPr id="25603" name="Rectangle 3"/>
          <p:cNvSpPr txBox="1">
            <a:spLocks noChangeArrowheads="1"/>
          </p:cNvSpPr>
          <p:nvPr/>
        </p:nvSpPr>
        <p:spPr bwMode="auto">
          <a:xfrm>
            <a:off x="457200" y="1600200"/>
            <a:ext cx="4343400" cy="4724400"/>
          </a:xfrm>
          <a:prstGeom prst="rect">
            <a:avLst/>
          </a:prstGeom>
          <a:solidFill>
            <a:srgbClr val="FFFF99"/>
          </a:solidFill>
          <a:ln w="9525">
            <a:solidFill>
              <a:srgbClr val="FFFF99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50000"/>
              </a:spcBef>
              <a:buFont typeface="Arial" charset="0"/>
              <a:buChar char="•"/>
            </a:pPr>
            <a:r>
              <a:rPr lang="en-US" sz="2400" dirty="0">
                <a:solidFill>
                  <a:srgbClr val="003300"/>
                </a:solidFill>
                <a:latin typeface="Comic Sans MS" pitchFamily="66" charset="0"/>
              </a:rPr>
              <a:t>Low voter turnout (</a:t>
            </a:r>
            <a:r>
              <a:rPr lang="en-US" sz="2400" b="1" u="sng" dirty="0">
                <a:solidFill>
                  <a:srgbClr val="003300"/>
                </a:solidFill>
                <a:latin typeface="Comic Sans MS" pitchFamily="66" charset="0"/>
              </a:rPr>
              <a:t>50.1 percent</a:t>
            </a:r>
            <a:r>
              <a:rPr lang="en-US" sz="2400" dirty="0">
                <a:solidFill>
                  <a:srgbClr val="003300"/>
                </a:solidFill>
                <a:latin typeface="Comic Sans MS" pitchFamily="66" charset="0"/>
              </a:rPr>
              <a:t>)</a:t>
            </a:r>
          </a:p>
          <a:p>
            <a:pPr marL="342900" indent="-342900">
              <a:lnSpc>
                <a:spcPct val="90000"/>
              </a:lnSpc>
              <a:spcBef>
                <a:spcPct val="50000"/>
              </a:spcBef>
              <a:buFont typeface="Arial" charset="0"/>
              <a:buChar char="•"/>
            </a:pPr>
            <a:r>
              <a:rPr lang="en-US" sz="2400" dirty="0">
                <a:solidFill>
                  <a:srgbClr val="003300"/>
                </a:solidFill>
                <a:latin typeface="Comic Sans MS" pitchFamily="66" charset="0"/>
              </a:rPr>
              <a:t>Most attribute low turnout to negativity of the campaign.</a:t>
            </a:r>
          </a:p>
          <a:p>
            <a:pPr marL="742950" lvl="1" indent="-285750">
              <a:lnSpc>
                <a:spcPct val="90000"/>
              </a:lnSpc>
              <a:spcBef>
                <a:spcPct val="50000"/>
              </a:spcBef>
              <a:buFont typeface="Arial" charset="0"/>
              <a:buChar char="–"/>
            </a:pPr>
            <a:r>
              <a:rPr lang="en-US" sz="2400" dirty="0">
                <a:solidFill>
                  <a:srgbClr val="003300"/>
                </a:solidFill>
                <a:latin typeface="Comic Sans MS" pitchFamily="66" charset="0"/>
              </a:rPr>
              <a:t>Dukakis challenged Bush on the economy.</a:t>
            </a:r>
          </a:p>
          <a:p>
            <a:pPr marL="742950" lvl="1" indent="-285750">
              <a:lnSpc>
                <a:spcPct val="90000"/>
              </a:lnSpc>
              <a:spcBef>
                <a:spcPct val="50000"/>
              </a:spcBef>
              <a:buFont typeface="Arial" charset="0"/>
              <a:buChar char="–"/>
            </a:pPr>
            <a:r>
              <a:rPr lang="en-US" sz="2400" dirty="0">
                <a:solidFill>
                  <a:srgbClr val="003300"/>
                </a:solidFill>
                <a:latin typeface="Comic Sans MS" pitchFamily="66" charset="0"/>
              </a:rPr>
              <a:t>Bush called Dukakis soft on </a:t>
            </a:r>
            <a:r>
              <a:rPr lang="en-US" sz="2400" dirty="0" smtClean="0">
                <a:solidFill>
                  <a:srgbClr val="003300"/>
                </a:solidFill>
                <a:latin typeface="Comic Sans MS" pitchFamily="66" charset="0"/>
              </a:rPr>
              <a:t>crime and defense.</a:t>
            </a:r>
            <a:endParaRPr lang="en-US" sz="2400" dirty="0">
              <a:solidFill>
                <a:srgbClr val="003300"/>
              </a:solidFill>
              <a:latin typeface="Comic Sans MS" pitchFamily="66" charset="0"/>
            </a:endParaRPr>
          </a:p>
          <a:p>
            <a:pPr marL="342900" indent="-342900">
              <a:lnSpc>
                <a:spcPct val="90000"/>
              </a:lnSpc>
              <a:spcBef>
                <a:spcPct val="50000"/>
              </a:spcBef>
              <a:buFont typeface="Arial" charset="0"/>
              <a:buChar char="•"/>
            </a:pPr>
            <a:r>
              <a:rPr lang="en-US" sz="2400" b="1" u="sng" dirty="0">
                <a:solidFill>
                  <a:srgbClr val="003300"/>
                </a:solidFill>
                <a:latin typeface="Comic Sans MS" pitchFamily="66" charset="0"/>
              </a:rPr>
              <a:t>Bush won</a:t>
            </a:r>
            <a:r>
              <a:rPr lang="en-US" sz="2400" dirty="0">
                <a:solidFill>
                  <a:srgbClr val="003300"/>
                </a:solidFill>
                <a:latin typeface="Comic Sans MS" pitchFamily="66" charset="0"/>
              </a:rPr>
              <a:t> with the promise of no new taxes.</a:t>
            </a:r>
          </a:p>
        </p:txBody>
      </p:sp>
      <p:pic>
        <p:nvPicPr>
          <p:cNvPr id="25604" name="Picture 7" descr="Image:George H. W. Bush, President of the United States, 1989 official portrait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7800" y="1752600"/>
            <a:ext cx="3565525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FF0000"/>
                </a:solidFill>
                <a:latin typeface="Comic Sans MS" pitchFamily="66" charset="0"/>
              </a:rPr>
              <a:t>Gorbachev Rises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8500" y="1665288"/>
            <a:ext cx="3814763" cy="4114800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 smtClean="0">
                <a:latin typeface="Comic Sans MS" pitchFamily="66" charset="0"/>
              </a:rPr>
              <a:t>March 1985: Mikhail </a:t>
            </a:r>
            <a:r>
              <a:rPr lang="en-US" sz="2800" b="1" u="sng" dirty="0" smtClean="0">
                <a:latin typeface="Comic Sans MS" pitchFamily="66" charset="0"/>
              </a:rPr>
              <a:t>Gorbachev</a:t>
            </a:r>
            <a:r>
              <a:rPr lang="en-US" sz="2800" dirty="0" smtClean="0">
                <a:latin typeface="Comic Sans MS" pitchFamily="66" charset="0"/>
              </a:rPr>
              <a:t> becomes head of Communist Party in Soviet Union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 smtClean="0">
                <a:latin typeface="Comic Sans MS" pitchFamily="66" charset="0"/>
              </a:rPr>
              <a:t>SU had a very </a:t>
            </a:r>
            <a:r>
              <a:rPr lang="en-US" sz="2800" b="1" u="sng" dirty="0" smtClean="0">
                <a:latin typeface="Comic Sans MS" pitchFamily="66" charset="0"/>
              </a:rPr>
              <a:t>bad</a:t>
            </a:r>
            <a:r>
              <a:rPr lang="en-US" sz="2800" dirty="0" smtClean="0">
                <a:latin typeface="Comic Sans MS" pitchFamily="66" charset="0"/>
              </a:rPr>
              <a:t> economic situation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 smtClean="0">
                <a:latin typeface="Comic Sans MS" pitchFamily="66" charset="0"/>
              </a:rPr>
              <a:t>He begins to initiate drastic </a:t>
            </a:r>
            <a:r>
              <a:rPr lang="en-US" sz="2800" b="1" u="sng" dirty="0" smtClean="0">
                <a:latin typeface="Comic Sans MS" pitchFamily="66" charset="0"/>
              </a:rPr>
              <a:t>reforms</a:t>
            </a:r>
            <a:r>
              <a:rPr lang="en-US" sz="2800" dirty="0" smtClean="0">
                <a:latin typeface="Comic Sans MS" pitchFamily="66" charset="0"/>
              </a:rPr>
              <a:t> </a:t>
            </a:r>
          </a:p>
        </p:txBody>
      </p:sp>
      <p:pic>
        <p:nvPicPr>
          <p:cNvPr id="26628" name="Picture 4" descr="gorbachev_home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656138" y="2593975"/>
            <a:ext cx="3814762" cy="28924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4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792162"/>
          </a:xfrm>
        </p:spPr>
        <p:txBody>
          <a:bodyPr/>
          <a:lstStyle/>
          <a:p>
            <a:pPr eaLnBrk="1" hangingPunct="1"/>
            <a:r>
              <a:rPr lang="en-US" sz="3200" smtClean="0">
                <a:latin typeface="Comic Sans MS" pitchFamily="66" charset="0"/>
              </a:rPr>
              <a:t>How did Soviet Society become more open?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52400" y="1447800"/>
            <a:ext cx="4267200" cy="5105400"/>
          </a:xfrm>
          <a:prstGeom prst="rect">
            <a:avLst/>
          </a:prstGeom>
          <a:solidFill>
            <a:srgbClr val="336633"/>
          </a:solidFill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228600" indent="-228600" algn="ctr">
              <a:lnSpc>
                <a:spcPct val="80000"/>
              </a:lnSpc>
              <a:spcBef>
                <a:spcPct val="50000"/>
              </a:spcBef>
            </a:pPr>
            <a:r>
              <a:rPr lang="en-US" sz="2400" b="1" i="1">
                <a:latin typeface="Comic Sans MS" pitchFamily="66" charset="0"/>
              </a:rPr>
              <a:t>Glasnost</a:t>
            </a:r>
          </a:p>
          <a:p>
            <a:pPr marL="228600" indent="-228600">
              <a:lnSpc>
                <a:spcPct val="80000"/>
              </a:lnSpc>
              <a:spcBef>
                <a:spcPct val="50000"/>
              </a:spcBef>
              <a:buFont typeface="Arial" charset="0"/>
              <a:buChar char="•"/>
            </a:pPr>
            <a:r>
              <a:rPr lang="en-US" sz="2400">
                <a:latin typeface="Comic Sans MS" pitchFamily="66" charset="0"/>
              </a:rPr>
              <a:t>Gorbachev announced a new era of </a:t>
            </a:r>
            <a:r>
              <a:rPr lang="en-US" sz="2400" b="1" i="1" u="sng">
                <a:latin typeface="Comic Sans MS" pitchFamily="66" charset="0"/>
              </a:rPr>
              <a:t>glasnost</a:t>
            </a:r>
            <a:r>
              <a:rPr lang="en-US" sz="2400">
                <a:latin typeface="Comic Sans MS" pitchFamily="66" charset="0"/>
              </a:rPr>
              <a:t>, or “opening.”</a:t>
            </a:r>
          </a:p>
          <a:p>
            <a:pPr marL="228600" indent="-228600">
              <a:lnSpc>
                <a:spcPct val="80000"/>
              </a:lnSpc>
              <a:spcBef>
                <a:spcPct val="50000"/>
              </a:spcBef>
              <a:buFont typeface="Arial" charset="0"/>
              <a:buChar char="•"/>
            </a:pPr>
            <a:r>
              <a:rPr lang="en-US" sz="2400">
                <a:latin typeface="Comic Sans MS" pitchFamily="66" charset="0"/>
              </a:rPr>
              <a:t>Allowed public to criticize </a:t>
            </a:r>
            <a:r>
              <a:rPr lang="en-US" sz="2400" b="1" u="sng">
                <a:latin typeface="Comic Sans MS" pitchFamily="66" charset="0"/>
              </a:rPr>
              <a:t>government</a:t>
            </a:r>
          </a:p>
          <a:p>
            <a:pPr marL="228600" indent="-228600">
              <a:lnSpc>
                <a:spcPct val="80000"/>
              </a:lnSpc>
              <a:spcBef>
                <a:spcPct val="50000"/>
              </a:spcBef>
              <a:buFont typeface="Arial" charset="0"/>
              <a:buChar char="•"/>
            </a:pPr>
            <a:r>
              <a:rPr lang="en-US" sz="2400">
                <a:latin typeface="Comic Sans MS" pitchFamily="66" charset="0"/>
              </a:rPr>
              <a:t>Gorbachev held press interviews. </a:t>
            </a:r>
          </a:p>
          <a:p>
            <a:pPr marL="228600" indent="-228600">
              <a:lnSpc>
                <a:spcPct val="80000"/>
              </a:lnSpc>
              <a:spcBef>
                <a:spcPct val="50000"/>
              </a:spcBef>
              <a:buFont typeface="Arial" charset="0"/>
              <a:buChar char="•"/>
            </a:pPr>
            <a:r>
              <a:rPr lang="en-US" sz="2400">
                <a:latin typeface="Comic Sans MS" pitchFamily="66" charset="0"/>
              </a:rPr>
              <a:t>Slowly Soviet citizens began to speak out.</a:t>
            </a:r>
          </a:p>
          <a:p>
            <a:pPr marL="228600" indent="-228600">
              <a:lnSpc>
                <a:spcPct val="80000"/>
              </a:lnSpc>
              <a:spcBef>
                <a:spcPct val="50000"/>
              </a:spcBef>
              <a:buFont typeface="Arial" charset="0"/>
              <a:buChar char="•"/>
            </a:pPr>
            <a:r>
              <a:rPr lang="en-US" sz="2400">
                <a:latin typeface="Comic Sans MS" pitchFamily="66" charset="0"/>
              </a:rPr>
              <a:t>They complained about the price of </a:t>
            </a:r>
            <a:r>
              <a:rPr lang="en-US" sz="2400" b="1" u="sng">
                <a:latin typeface="Comic Sans MS" pitchFamily="66" charset="0"/>
              </a:rPr>
              <a:t>food</a:t>
            </a:r>
            <a:r>
              <a:rPr lang="en-US" sz="2400">
                <a:latin typeface="Comic Sans MS" pitchFamily="66" charset="0"/>
              </a:rPr>
              <a:t>, of empty store shelves, and of their sons dying in </a:t>
            </a:r>
            <a:r>
              <a:rPr lang="en-US" sz="2400" b="1" u="sng">
                <a:latin typeface="Comic Sans MS" pitchFamily="66" charset="0"/>
              </a:rPr>
              <a:t>Afghanistan</a:t>
            </a:r>
            <a:r>
              <a:rPr lang="en-US" sz="2400">
                <a:latin typeface="Comic Sans MS" pitchFamily="66" charset="0"/>
              </a:rPr>
              <a:t>.</a:t>
            </a:r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 bwMode="auto">
          <a:xfrm>
            <a:off x="4495800" y="1447800"/>
            <a:ext cx="4495800" cy="5105400"/>
          </a:xfrm>
          <a:prstGeom prst="rect">
            <a:avLst/>
          </a:prstGeom>
          <a:solidFill>
            <a:srgbClr val="336633"/>
          </a:solidFill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228600" indent="-228600" algn="ctr">
              <a:lnSpc>
                <a:spcPct val="80000"/>
              </a:lnSpc>
              <a:spcBef>
                <a:spcPct val="50000"/>
              </a:spcBef>
            </a:pPr>
            <a:r>
              <a:rPr lang="en-US" sz="2000" b="1" i="1">
                <a:latin typeface="Comic Sans MS" pitchFamily="66" charset="0"/>
              </a:rPr>
              <a:t>Perestroika</a:t>
            </a:r>
          </a:p>
          <a:p>
            <a:pPr marL="228600" indent="-228600">
              <a:lnSpc>
                <a:spcPct val="80000"/>
              </a:lnSpc>
              <a:spcBef>
                <a:spcPct val="50000"/>
              </a:spcBef>
              <a:buFont typeface="Arial" charset="0"/>
              <a:buChar char="•"/>
            </a:pPr>
            <a:r>
              <a:rPr lang="en-US" sz="2000">
                <a:latin typeface="Comic Sans MS" pitchFamily="66" charset="0"/>
              </a:rPr>
              <a:t>Gorbachev began the process of </a:t>
            </a:r>
            <a:r>
              <a:rPr lang="en-US" sz="2000" b="1" i="1">
                <a:latin typeface="Comic Sans MS" pitchFamily="66" charset="0"/>
              </a:rPr>
              <a:t>perestroika</a:t>
            </a:r>
            <a:r>
              <a:rPr lang="en-US" sz="2000">
                <a:latin typeface="Comic Sans MS" pitchFamily="66" charset="0"/>
              </a:rPr>
              <a:t>, the “</a:t>
            </a:r>
            <a:r>
              <a:rPr lang="en-US" sz="2000" b="1" u="sng">
                <a:latin typeface="Comic Sans MS" pitchFamily="66" charset="0"/>
              </a:rPr>
              <a:t>restructuring” of the corrupt government</a:t>
            </a:r>
            <a:r>
              <a:rPr lang="en-US" sz="2000">
                <a:latin typeface="Comic Sans MS" pitchFamily="66" charset="0"/>
              </a:rPr>
              <a:t> bureaucracy.</a:t>
            </a:r>
          </a:p>
          <a:p>
            <a:pPr marL="228600" indent="-228600">
              <a:lnSpc>
                <a:spcPct val="80000"/>
              </a:lnSpc>
              <a:spcBef>
                <a:spcPct val="50000"/>
              </a:spcBef>
              <a:buFont typeface="Arial" charset="0"/>
              <a:buChar char="•"/>
            </a:pPr>
            <a:r>
              <a:rPr lang="en-US" sz="2000">
                <a:latin typeface="Comic Sans MS" pitchFamily="66" charset="0"/>
              </a:rPr>
              <a:t>Dismantled the Soviet central planning system </a:t>
            </a:r>
          </a:p>
          <a:p>
            <a:pPr marL="228600" indent="-228600">
              <a:lnSpc>
                <a:spcPct val="80000"/>
              </a:lnSpc>
              <a:spcBef>
                <a:spcPct val="50000"/>
              </a:spcBef>
              <a:buFont typeface="Arial" charset="0"/>
              <a:buChar char="•"/>
            </a:pPr>
            <a:r>
              <a:rPr lang="en-US" sz="2000" b="1" u="sng">
                <a:latin typeface="Comic Sans MS" pitchFamily="66" charset="0"/>
              </a:rPr>
              <a:t>Free elections </a:t>
            </a:r>
            <a:r>
              <a:rPr lang="en-US" sz="2000">
                <a:latin typeface="Comic Sans MS" pitchFamily="66" charset="0"/>
              </a:rPr>
              <a:t>took place in 1989.</a:t>
            </a:r>
          </a:p>
          <a:p>
            <a:pPr marL="228600" indent="-228600">
              <a:lnSpc>
                <a:spcPct val="80000"/>
              </a:lnSpc>
              <a:spcBef>
                <a:spcPct val="50000"/>
              </a:spcBef>
              <a:buFont typeface="Arial" charset="0"/>
              <a:buChar char="•"/>
            </a:pPr>
            <a:r>
              <a:rPr lang="en-US" sz="2000">
                <a:latin typeface="Comic Sans MS" pitchFamily="66" charset="0"/>
              </a:rPr>
              <a:t>Withdrew from Afghanistan</a:t>
            </a:r>
          </a:p>
          <a:p>
            <a:pPr marL="228600" indent="-228600">
              <a:lnSpc>
                <a:spcPct val="80000"/>
              </a:lnSpc>
              <a:spcBef>
                <a:spcPct val="50000"/>
              </a:spcBef>
              <a:buFont typeface="Arial" charset="0"/>
              <a:buChar char="•"/>
            </a:pPr>
            <a:r>
              <a:rPr lang="en-US" sz="2000">
                <a:latin typeface="Comic Sans MS" pitchFamily="66" charset="0"/>
              </a:rPr>
              <a:t>Visited with China to ease tensions between the nations</a:t>
            </a:r>
          </a:p>
          <a:p>
            <a:pPr marL="228600" indent="-228600">
              <a:lnSpc>
                <a:spcPct val="80000"/>
              </a:lnSpc>
              <a:spcBef>
                <a:spcPct val="50000"/>
              </a:spcBef>
              <a:buFont typeface="Arial" charset="0"/>
              <a:buChar char="•"/>
            </a:pPr>
            <a:r>
              <a:rPr lang="en-US" sz="2000">
                <a:latin typeface="Comic Sans MS" pitchFamily="66" charset="0"/>
              </a:rPr>
              <a:t>Attempted to cover up the Chernobyl nuclear accident</a:t>
            </a:r>
          </a:p>
          <a:p>
            <a:pPr marL="228600" indent="-228600">
              <a:lnSpc>
                <a:spcPct val="80000"/>
              </a:lnSpc>
              <a:spcBef>
                <a:spcPct val="50000"/>
              </a:spcBef>
            </a:pPr>
            <a:endParaRPr lang="en-US">
              <a:solidFill>
                <a:srgbClr val="FFFF99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latin typeface="Comic Sans MS" pitchFamily="66" charset="0"/>
              </a:rPr>
              <a:t>The Collapse of the Soviet Union</a:t>
            </a:r>
          </a:p>
        </p:txBody>
      </p:sp>
      <p:sp>
        <p:nvSpPr>
          <p:cNvPr id="28675" name="Rectangle 3"/>
          <p:cNvSpPr txBox="1">
            <a:spLocks noChangeArrowheads="1"/>
          </p:cNvSpPr>
          <p:nvPr/>
        </p:nvSpPr>
        <p:spPr bwMode="auto">
          <a:xfrm>
            <a:off x="381000" y="1600200"/>
            <a:ext cx="8382000" cy="4038600"/>
          </a:xfrm>
          <a:prstGeom prst="rect">
            <a:avLst/>
          </a:prstGeom>
          <a:solidFill>
            <a:srgbClr val="FFFF99"/>
          </a:solidFill>
          <a:ln w="9525">
            <a:solidFill>
              <a:srgbClr val="FFFF99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50000"/>
              </a:spcBef>
              <a:buFont typeface="Arial" charset="0"/>
              <a:buChar char="•"/>
            </a:pPr>
            <a:r>
              <a:rPr lang="en-US" sz="2400">
                <a:solidFill>
                  <a:srgbClr val="003300"/>
                </a:solidFill>
                <a:latin typeface="Comic Sans MS" pitchFamily="66" charset="0"/>
              </a:rPr>
              <a:t>The call for glasnost and perestroika awakened a spirit of </a:t>
            </a:r>
            <a:r>
              <a:rPr lang="en-US" sz="2400" b="1" u="sng">
                <a:solidFill>
                  <a:srgbClr val="003300"/>
                </a:solidFill>
                <a:latin typeface="Comic Sans MS" pitchFamily="66" charset="0"/>
              </a:rPr>
              <a:t>nationalism</a:t>
            </a:r>
            <a:r>
              <a:rPr lang="en-US" sz="2400">
                <a:solidFill>
                  <a:srgbClr val="003300"/>
                </a:solidFill>
                <a:latin typeface="Comic Sans MS" pitchFamily="66" charset="0"/>
              </a:rPr>
              <a:t> in the subject nations of Eastern Europe.</a:t>
            </a:r>
          </a:p>
          <a:p>
            <a:pPr marL="342900" indent="-342900">
              <a:spcBef>
                <a:spcPct val="50000"/>
              </a:spcBef>
              <a:buFont typeface="Arial" charset="0"/>
              <a:buChar char="•"/>
            </a:pPr>
            <a:r>
              <a:rPr lang="en-US" sz="2400">
                <a:solidFill>
                  <a:srgbClr val="003300"/>
                </a:solidFill>
                <a:latin typeface="Comic Sans MS" pitchFamily="66" charset="0"/>
              </a:rPr>
              <a:t>Gorbachev knew the USSR could not support the ailing Eastern European economies.</a:t>
            </a:r>
          </a:p>
          <a:p>
            <a:pPr marL="342900" indent="-342900">
              <a:spcBef>
                <a:spcPct val="50000"/>
              </a:spcBef>
              <a:buFont typeface="Arial" charset="0"/>
              <a:buChar char="•"/>
            </a:pPr>
            <a:r>
              <a:rPr lang="en-US" sz="2400">
                <a:solidFill>
                  <a:srgbClr val="003300"/>
                </a:solidFill>
                <a:latin typeface="Comic Sans MS" pitchFamily="66" charset="0"/>
              </a:rPr>
              <a:t>He ordered a large </a:t>
            </a:r>
            <a:r>
              <a:rPr lang="en-US" sz="2400" b="1" u="sng">
                <a:solidFill>
                  <a:srgbClr val="003300"/>
                </a:solidFill>
                <a:latin typeface="Comic Sans MS" pitchFamily="66" charset="0"/>
              </a:rPr>
              <a:t>troop pullback </a:t>
            </a:r>
            <a:r>
              <a:rPr lang="en-US" sz="2400">
                <a:solidFill>
                  <a:srgbClr val="003300"/>
                </a:solidFill>
                <a:latin typeface="Comic Sans MS" pitchFamily="66" charset="0"/>
              </a:rPr>
              <a:t>from the region and warned leaders to adopt reforms.</a:t>
            </a:r>
          </a:p>
          <a:p>
            <a:pPr marL="342900" indent="-342900">
              <a:spcBef>
                <a:spcPct val="50000"/>
              </a:spcBef>
              <a:buFont typeface="Arial" charset="0"/>
              <a:buChar char="•"/>
            </a:pPr>
            <a:r>
              <a:rPr lang="en-US" sz="2400" b="1" u="sng">
                <a:solidFill>
                  <a:srgbClr val="003300"/>
                </a:solidFill>
                <a:latin typeface="Comic Sans MS" pitchFamily="66" charset="0"/>
              </a:rPr>
              <a:t>Revolutions</a:t>
            </a:r>
            <a:r>
              <a:rPr lang="en-US" sz="2400">
                <a:solidFill>
                  <a:srgbClr val="003300"/>
                </a:solidFill>
                <a:latin typeface="Comic Sans MS" pitchFamily="66" charset="0"/>
              </a:rPr>
              <a:t> swept across Eastern Europe in the late 1980s.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219200"/>
          </a:xfrm>
        </p:spPr>
        <p:txBody>
          <a:bodyPr/>
          <a:lstStyle/>
          <a:p>
            <a:pPr eaLnBrk="1" hangingPunct="1"/>
            <a:r>
              <a:rPr lang="en-US" sz="4000" smtClean="0">
                <a:solidFill>
                  <a:srgbClr val="FF0000"/>
                </a:solidFill>
                <a:latin typeface="Comic Sans MS" pitchFamily="66" charset="0"/>
              </a:rPr>
              <a:t>Fall of the Berlin Wall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19200"/>
            <a:ext cx="4038600" cy="5638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smtClean="0">
                <a:latin typeface="Comic Sans MS" pitchFamily="66" charset="0"/>
              </a:rPr>
              <a:t>Gorbachev encouraged European communist nations to move to democracy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>
                <a:latin typeface="Comic Sans MS" pitchFamily="66" charset="0"/>
              </a:rPr>
              <a:t>Oct 1989: East Germany get rid of commie government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b="1" u="sng" smtClean="0">
                <a:latin typeface="Comic Sans MS" pitchFamily="66" charset="0"/>
              </a:rPr>
              <a:t>Nov 9,1989</a:t>
            </a:r>
            <a:r>
              <a:rPr lang="en-US" sz="2400" smtClean="0">
                <a:latin typeface="Comic Sans MS" pitchFamily="66" charset="0"/>
              </a:rPr>
              <a:t>: Berliners tear down Berlin Wall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>
                <a:latin typeface="Comic Sans MS" pitchFamily="66" charset="0"/>
              </a:rPr>
              <a:t>Czechoslovakia, Latvia, Hungary left SU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>
                <a:latin typeface="Comic Sans MS" pitchFamily="66" charset="0"/>
              </a:rPr>
              <a:t>Yugoslavia left but ethnic conflicts hindered a smooth transition</a:t>
            </a:r>
          </a:p>
        </p:txBody>
      </p:sp>
      <p:pic>
        <p:nvPicPr>
          <p:cNvPr id="29700" name="Picture 4" descr="Fall%20of%20Berlin%20Wall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724400" y="2195513"/>
            <a:ext cx="4419600" cy="397668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omic Sans MS" pitchFamily="66" charset="0"/>
              </a:rPr>
              <a:t>Soviet Union Declines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95400"/>
            <a:ext cx="4038600" cy="5562600"/>
          </a:xfrm>
        </p:spPr>
        <p:txBody>
          <a:bodyPr rtlCol="0">
            <a:normAutofit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latin typeface="Comic Sans MS" pitchFamily="66" charset="0"/>
              </a:rPr>
              <a:t>Dec 1991: </a:t>
            </a:r>
            <a:r>
              <a:rPr lang="en-US" sz="2400" b="1" u="sng" dirty="0" smtClean="0">
                <a:latin typeface="Comic Sans MS" pitchFamily="66" charset="0"/>
              </a:rPr>
              <a:t>14</a:t>
            </a:r>
            <a:r>
              <a:rPr lang="en-US" sz="2400" dirty="0" smtClean="0">
                <a:latin typeface="Comic Sans MS" pitchFamily="66" charset="0"/>
              </a:rPr>
              <a:t> non-Russian republics declare independence from SU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u="sng" dirty="0" smtClean="0">
                <a:latin typeface="Comic Sans MS" pitchFamily="66" charset="0"/>
              </a:rPr>
              <a:t>Gorbachev</a:t>
            </a:r>
            <a:r>
              <a:rPr lang="en-US" sz="2400" dirty="0" smtClean="0">
                <a:latin typeface="Comic Sans MS" pitchFamily="66" charset="0"/>
              </a:rPr>
              <a:t> forced to resign because reformers thought he was moving too slowly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latin typeface="Comic Sans MS" pitchFamily="66" charset="0"/>
              </a:rPr>
              <a:t>Feb 1992: Bush and </a:t>
            </a:r>
            <a:r>
              <a:rPr lang="en-US" sz="2400" b="1" u="sng" dirty="0" smtClean="0">
                <a:latin typeface="Comic Sans MS" pitchFamily="66" charset="0"/>
              </a:rPr>
              <a:t>Boris Yeltsin </a:t>
            </a:r>
            <a:r>
              <a:rPr lang="en-US" sz="2400" dirty="0" smtClean="0">
                <a:latin typeface="Comic Sans MS" pitchFamily="66" charset="0"/>
              </a:rPr>
              <a:t>(new Russian President) announce Cold War has ended</a:t>
            </a:r>
          </a:p>
        </p:txBody>
      </p:sp>
      <p:pic>
        <p:nvPicPr>
          <p:cNvPr id="30724" name="Picture 4" descr="map11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495800" y="1884363"/>
            <a:ext cx="4648200" cy="42116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>
                <a:latin typeface="Comic Sans MS" pitchFamily="66" charset="0"/>
              </a:rPr>
              <a:t>Global Conflicts near the end of the Cold War 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52400" y="1600200"/>
            <a:ext cx="4267200" cy="5029200"/>
          </a:xfrm>
          <a:prstGeom prst="rect">
            <a:avLst/>
          </a:prstGeom>
          <a:solidFill>
            <a:srgbClr val="336633"/>
          </a:solidFill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228600" indent="-228600" algn="ctr">
              <a:lnSpc>
                <a:spcPct val="80000"/>
              </a:lnSpc>
              <a:spcBef>
                <a:spcPct val="50000"/>
              </a:spcBef>
            </a:pPr>
            <a:r>
              <a:rPr lang="en-US" sz="2000" b="1">
                <a:latin typeface="Comic Sans MS" pitchFamily="66" charset="0"/>
              </a:rPr>
              <a:t>China: Democracy Crushed</a:t>
            </a:r>
          </a:p>
          <a:p>
            <a:pPr marL="228600" indent="-228600">
              <a:lnSpc>
                <a:spcPct val="80000"/>
              </a:lnSpc>
              <a:spcBef>
                <a:spcPct val="50000"/>
              </a:spcBef>
              <a:buFont typeface="Arial" charset="0"/>
              <a:buChar char="•"/>
            </a:pPr>
            <a:r>
              <a:rPr lang="en-US" sz="2000">
                <a:latin typeface="Comic Sans MS" pitchFamily="66" charset="0"/>
              </a:rPr>
              <a:t>Chinese students called on their Communist leaders to embrace reforms.</a:t>
            </a:r>
          </a:p>
          <a:p>
            <a:pPr marL="228600" indent="-228600">
              <a:lnSpc>
                <a:spcPct val="80000"/>
              </a:lnSpc>
              <a:spcBef>
                <a:spcPct val="50000"/>
              </a:spcBef>
              <a:buFont typeface="Arial" charset="0"/>
              <a:buChar char="•"/>
            </a:pPr>
            <a:r>
              <a:rPr lang="en-US" sz="2000">
                <a:latin typeface="Comic Sans MS" pitchFamily="66" charset="0"/>
              </a:rPr>
              <a:t>Led huge pro-democracy demonstrations that filled </a:t>
            </a:r>
            <a:r>
              <a:rPr lang="en-US" sz="2000" b="1" u="sng">
                <a:latin typeface="Comic Sans MS" pitchFamily="66" charset="0"/>
              </a:rPr>
              <a:t>Tiananmen Square</a:t>
            </a:r>
            <a:r>
              <a:rPr lang="en-US" sz="2000">
                <a:latin typeface="Comic Sans MS" pitchFamily="66" charset="0"/>
              </a:rPr>
              <a:t>. </a:t>
            </a:r>
          </a:p>
          <a:p>
            <a:pPr marL="228600" indent="-228600">
              <a:lnSpc>
                <a:spcPct val="80000"/>
              </a:lnSpc>
              <a:spcBef>
                <a:spcPct val="50000"/>
              </a:spcBef>
              <a:buFont typeface="Arial" charset="0"/>
              <a:buChar char="•"/>
            </a:pPr>
            <a:r>
              <a:rPr lang="en-US" sz="2000">
                <a:latin typeface="Comic Sans MS" pitchFamily="66" charset="0"/>
              </a:rPr>
              <a:t>Tanks surrounded the protesters and opened fire.</a:t>
            </a:r>
          </a:p>
          <a:p>
            <a:pPr marL="228600" indent="-228600">
              <a:lnSpc>
                <a:spcPct val="80000"/>
              </a:lnSpc>
              <a:spcBef>
                <a:spcPct val="50000"/>
              </a:spcBef>
              <a:buFont typeface="Arial" charset="0"/>
              <a:buChar char="•"/>
            </a:pPr>
            <a:r>
              <a:rPr lang="en-US" sz="2000">
                <a:latin typeface="Comic Sans MS" pitchFamily="66" charset="0"/>
              </a:rPr>
              <a:t>Hundreds of unarmed people were killed .</a:t>
            </a:r>
            <a:endParaRPr lang="en-US" sz="2000" b="1">
              <a:latin typeface="Comic Sans MS" pitchFamily="66" charset="0"/>
            </a:endParaRPr>
          </a:p>
          <a:p>
            <a:pPr marL="228600" indent="-228600">
              <a:lnSpc>
                <a:spcPct val="80000"/>
              </a:lnSpc>
              <a:spcBef>
                <a:spcPct val="50000"/>
              </a:spcBef>
              <a:buFont typeface="Arial" charset="0"/>
              <a:buChar char="•"/>
            </a:pPr>
            <a:r>
              <a:rPr lang="en-US" sz="2000">
                <a:latin typeface="Comic Sans MS" pitchFamily="66" charset="0"/>
              </a:rPr>
              <a:t>Bush announced an </a:t>
            </a:r>
            <a:r>
              <a:rPr lang="en-US" sz="2000" b="1" u="sng">
                <a:latin typeface="Comic Sans MS" pitchFamily="66" charset="0"/>
              </a:rPr>
              <a:t>arms embargo.</a:t>
            </a:r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 bwMode="auto">
          <a:xfrm>
            <a:off x="4495800" y="1600200"/>
            <a:ext cx="4495800" cy="5029200"/>
          </a:xfrm>
          <a:prstGeom prst="rect">
            <a:avLst/>
          </a:prstGeom>
          <a:solidFill>
            <a:srgbClr val="336633"/>
          </a:solidFill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228600" indent="-228600" algn="ctr">
              <a:lnSpc>
                <a:spcPct val="80000"/>
              </a:lnSpc>
              <a:spcBef>
                <a:spcPct val="50000"/>
              </a:spcBef>
            </a:pPr>
            <a:r>
              <a:rPr lang="en-US" sz="2000" b="1">
                <a:latin typeface="Comic Sans MS" pitchFamily="66" charset="0"/>
              </a:rPr>
              <a:t>Panama: A Dictator Falls</a:t>
            </a:r>
          </a:p>
          <a:p>
            <a:pPr marL="228600" indent="-228600">
              <a:lnSpc>
                <a:spcPct val="80000"/>
              </a:lnSpc>
              <a:spcBef>
                <a:spcPct val="50000"/>
              </a:spcBef>
              <a:buFont typeface="Arial" charset="0"/>
              <a:buChar char="•"/>
            </a:pPr>
            <a:r>
              <a:rPr lang="en-US" sz="2000" b="1" u="sng">
                <a:latin typeface="Comic Sans MS" pitchFamily="66" charset="0"/>
              </a:rPr>
              <a:t>Colonel Manuel Noriega </a:t>
            </a:r>
            <a:r>
              <a:rPr lang="en-US" sz="2000">
                <a:latin typeface="Comic Sans MS" pitchFamily="66" charset="0"/>
              </a:rPr>
              <a:t>was a brutal dictator.</a:t>
            </a:r>
          </a:p>
          <a:p>
            <a:pPr marL="228600" indent="-228600">
              <a:lnSpc>
                <a:spcPct val="80000"/>
              </a:lnSpc>
              <a:spcBef>
                <a:spcPct val="50000"/>
              </a:spcBef>
              <a:buFont typeface="Arial" charset="0"/>
              <a:buChar char="•"/>
            </a:pPr>
            <a:r>
              <a:rPr lang="en-US" sz="2000">
                <a:latin typeface="Comic Sans MS" pitchFamily="66" charset="0"/>
              </a:rPr>
              <a:t>The United States tried to indict him for drug smuggling.</a:t>
            </a:r>
          </a:p>
          <a:p>
            <a:pPr marL="228600" indent="-228600">
              <a:lnSpc>
                <a:spcPct val="80000"/>
              </a:lnSpc>
              <a:spcBef>
                <a:spcPct val="50000"/>
              </a:spcBef>
              <a:buFont typeface="Arial" charset="0"/>
              <a:buChar char="•"/>
            </a:pPr>
            <a:r>
              <a:rPr lang="en-US" sz="2000">
                <a:latin typeface="Comic Sans MS" pitchFamily="66" charset="0"/>
              </a:rPr>
              <a:t>In 1989 Noriega declared a state of war with the United States.</a:t>
            </a:r>
          </a:p>
          <a:p>
            <a:pPr marL="228600" indent="-228600">
              <a:lnSpc>
                <a:spcPct val="80000"/>
              </a:lnSpc>
              <a:spcBef>
                <a:spcPct val="50000"/>
              </a:spcBef>
              <a:buFont typeface="Arial" charset="0"/>
              <a:buChar char="•"/>
            </a:pPr>
            <a:r>
              <a:rPr lang="en-US" sz="2000">
                <a:latin typeface="Comic Sans MS" pitchFamily="66" charset="0"/>
              </a:rPr>
              <a:t>Noriega’s soldiers killed  a U.S. marine</a:t>
            </a:r>
          </a:p>
          <a:p>
            <a:pPr marL="228600" indent="-228600">
              <a:lnSpc>
                <a:spcPct val="80000"/>
              </a:lnSpc>
              <a:spcBef>
                <a:spcPct val="50000"/>
              </a:spcBef>
              <a:buFont typeface="Arial" charset="0"/>
              <a:buChar char="•"/>
            </a:pPr>
            <a:r>
              <a:rPr lang="en-US" sz="2000">
                <a:latin typeface="Comic Sans MS" pitchFamily="66" charset="0"/>
              </a:rPr>
              <a:t>Bush ordered an invasion of </a:t>
            </a:r>
            <a:r>
              <a:rPr lang="en-US" sz="2000" b="1" u="sng">
                <a:latin typeface="Comic Sans MS" pitchFamily="66" charset="0"/>
              </a:rPr>
              <a:t>Panama</a:t>
            </a:r>
            <a:r>
              <a:rPr lang="en-US" sz="2000">
                <a:latin typeface="Comic Sans MS" pitchFamily="66" charset="0"/>
              </a:rPr>
              <a:t>. (War on Drugs)</a:t>
            </a:r>
          </a:p>
          <a:p>
            <a:pPr marL="228600" indent="-228600">
              <a:lnSpc>
                <a:spcPct val="80000"/>
              </a:lnSpc>
              <a:spcBef>
                <a:spcPct val="50000"/>
              </a:spcBef>
              <a:buFont typeface="Arial" charset="0"/>
              <a:buChar char="•"/>
            </a:pPr>
            <a:r>
              <a:rPr lang="en-US" sz="2000">
                <a:latin typeface="Comic Sans MS" pitchFamily="66" charset="0"/>
              </a:rPr>
              <a:t>Troops arrested Noriega and took him to Florida.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April 1989: Tiananmen Square</a:t>
            </a:r>
          </a:p>
        </p:txBody>
      </p:sp>
      <p:pic>
        <p:nvPicPr>
          <p:cNvPr id="33795" name="Picture 4" descr="image?id=91866&amp;rendTypeId=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1562100"/>
            <a:ext cx="5410200" cy="486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381000" y="152400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hlinkClick r:id="rId3"/>
              </a:rPr>
              <a:t>http://www.youtube.com/watch?v=u64A1x9WU44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i.crackedcdn.com/phpimages/photoshop/7/6/7/168767_slide.jpg?v=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905000"/>
            <a:ext cx="5048250" cy="3590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753525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eaLnBrk="1" hangingPunct="1"/>
            <a:r>
              <a:rPr lang="en-US" smtClean="0">
                <a:latin typeface="Comic Sans MS" pitchFamily="66" charset="0"/>
              </a:rPr>
              <a:t>Other Bush Era Conflicts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152400" y="1371600"/>
            <a:ext cx="4267200" cy="5257800"/>
          </a:xfrm>
          <a:prstGeom prst="rect">
            <a:avLst/>
          </a:prstGeom>
          <a:solidFill>
            <a:srgbClr val="336633"/>
          </a:solidFill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228600" indent="-228600" algn="ctr">
              <a:lnSpc>
                <a:spcPct val="80000"/>
              </a:lnSpc>
              <a:spcBef>
                <a:spcPct val="50000"/>
              </a:spcBef>
            </a:pPr>
            <a:r>
              <a:rPr lang="en-US" sz="2000" b="1">
                <a:latin typeface="Comic Sans MS" pitchFamily="66" charset="0"/>
              </a:rPr>
              <a:t>The Persian Gulf War</a:t>
            </a:r>
          </a:p>
          <a:p>
            <a:pPr marL="228600" indent="-228600">
              <a:lnSpc>
                <a:spcPct val="80000"/>
              </a:lnSpc>
              <a:spcBef>
                <a:spcPct val="50000"/>
              </a:spcBef>
              <a:buFont typeface="Arial" charset="0"/>
              <a:buChar char="•"/>
            </a:pPr>
            <a:r>
              <a:rPr lang="en-US" sz="2000">
                <a:latin typeface="Comic Sans MS" pitchFamily="66" charset="0"/>
              </a:rPr>
              <a:t>Iraq’s Saddam Hussein invaded </a:t>
            </a:r>
            <a:r>
              <a:rPr lang="en-US" sz="2000" b="1" u="sng">
                <a:latin typeface="Comic Sans MS" pitchFamily="66" charset="0"/>
              </a:rPr>
              <a:t>Kuwait</a:t>
            </a:r>
            <a:r>
              <a:rPr lang="en-US" sz="2000">
                <a:latin typeface="Comic Sans MS" pitchFamily="66" charset="0"/>
              </a:rPr>
              <a:t> in 1990.</a:t>
            </a:r>
          </a:p>
          <a:p>
            <a:pPr marL="228600" indent="-228600">
              <a:lnSpc>
                <a:spcPct val="80000"/>
              </a:lnSpc>
              <a:spcBef>
                <a:spcPct val="50000"/>
              </a:spcBef>
              <a:buFont typeface="Arial" charset="0"/>
              <a:buChar char="•"/>
            </a:pPr>
            <a:r>
              <a:rPr lang="en-US" sz="2000">
                <a:latin typeface="Comic Sans MS" pitchFamily="66" charset="0"/>
              </a:rPr>
              <a:t>The attack shocked the United States—who depended on the region’s oil—and other Arab nations. </a:t>
            </a:r>
          </a:p>
          <a:p>
            <a:pPr marL="228600" indent="-228600">
              <a:lnSpc>
                <a:spcPct val="80000"/>
              </a:lnSpc>
              <a:spcBef>
                <a:spcPct val="50000"/>
              </a:spcBef>
              <a:buFont typeface="Arial" charset="0"/>
              <a:buChar char="•"/>
            </a:pPr>
            <a:r>
              <a:rPr lang="en-US" sz="2000">
                <a:latin typeface="Comic Sans MS" pitchFamily="66" charset="0"/>
              </a:rPr>
              <a:t>Reports of atrocities by Iraqi troops surfaced.</a:t>
            </a:r>
          </a:p>
          <a:p>
            <a:pPr marL="228600" indent="-228600">
              <a:lnSpc>
                <a:spcPct val="80000"/>
              </a:lnSpc>
              <a:spcBef>
                <a:spcPct val="50000"/>
              </a:spcBef>
              <a:buFont typeface="Arial" charset="0"/>
              <a:buChar char="•"/>
            </a:pPr>
            <a:r>
              <a:rPr lang="en-US" sz="2000">
                <a:latin typeface="Comic Sans MS" pitchFamily="66" charset="0"/>
              </a:rPr>
              <a:t>The UN imposed sanctions but the deadline passed. </a:t>
            </a:r>
          </a:p>
          <a:p>
            <a:pPr marL="228600" indent="-228600">
              <a:lnSpc>
                <a:spcPct val="80000"/>
              </a:lnSpc>
              <a:spcBef>
                <a:spcPct val="50000"/>
              </a:spcBef>
              <a:buFont typeface="Arial" charset="0"/>
              <a:buChar char="•"/>
            </a:pPr>
            <a:r>
              <a:rPr lang="en-US" sz="2000">
                <a:latin typeface="Comic Sans MS" pitchFamily="66" charset="0"/>
              </a:rPr>
              <a:t>ON January 16, 1991, the U.S.-led force attacked.</a:t>
            </a:r>
          </a:p>
          <a:p>
            <a:pPr marL="228600" indent="-228600">
              <a:lnSpc>
                <a:spcPct val="80000"/>
              </a:lnSpc>
              <a:spcBef>
                <a:spcPct val="50000"/>
              </a:spcBef>
              <a:buFont typeface="Arial" charset="0"/>
              <a:buChar char="•"/>
            </a:pPr>
            <a:r>
              <a:rPr lang="en-US" sz="2000" b="1" u="sng">
                <a:latin typeface="Comic Sans MS" pitchFamily="66" charset="0"/>
              </a:rPr>
              <a:t>Operation Desert Storm</a:t>
            </a:r>
            <a:r>
              <a:rPr lang="en-US" sz="2000" u="sng">
                <a:latin typeface="Comic Sans MS" pitchFamily="66" charset="0"/>
              </a:rPr>
              <a:t> </a:t>
            </a:r>
            <a:r>
              <a:rPr lang="en-US" sz="2000">
                <a:latin typeface="Comic Sans MS" pitchFamily="66" charset="0"/>
              </a:rPr>
              <a:t>was a successful, conventional war.</a:t>
            </a:r>
          </a:p>
        </p:txBody>
      </p:sp>
      <p:sp>
        <p:nvSpPr>
          <p:cNvPr id="4" name="Rectangle 4"/>
          <p:cNvSpPr txBox="1">
            <a:spLocks noChangeArrowheads="1"/>
          </p:cNvSpPr>
          <p:nvPr/>
        </p:nvSpPr>
        <p:spPr bwMode="auto">
          <a:xfrm>
            <a:off x="4495800" y="1371600"/>
            <a:ext cx="4495800" cy="5257800"/>
          </a:xfrm>
          <a:prstGeom prst="rect">
            <a:avLst/>
          </a:prstGeom>
          <a:solidFill>
            <a:srgbClr val="336633"/>
          </a:solidFill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228600" indent="-228600" algn="ctr">
              <a:lnSpc>
                <a:spcPct val="80000"/>
              </a:lnSpc>
              <a:spcBef>
                <a:spcPct val="50000"/>
              </a:spcBef>
            </a:pPr>
            <a:r>
              <a:rPr lang="en-US" sz="2000" b="1">
                <a:latin typeface="Comic Sans MS" pitchFamily="66" charset="0"/>
              </a:rPr>
              <a:t>South Africa: New Freedom</a:t>
            </a:r>
          </a:p>
          <a:p>
            <a:pPr marL="228600" indent="-228600">
              <a:lnSpc>
                <a:spcPct val="80000"/>
              </a:lnSpc>
              <a:spcBef>
                <a:spcPct val="50000"/>
              </a:spcBef>
              <a:buFont typeface="Arial" charset="0"/>
              <a:buChar char="•"/>
            </a:pPr>
            <a:r>
              <a:rPr lang="en-US" sz="2000">
                <a:latin typeface="Comic Sans MS" pitchFamily="66" charset="0"/>
              </a:rPr>
              <a:t>F.W. de Klerk sought a gradual, orderly lifting of apartheid.</a:t>
            </a:r>
          </a:p>
          <a:p>
            <a:pPr marL="228600" indent="-228600">
              <a:lnSpc>
                <a:spcPct val="80000"/>
              </a:lnSpc>
              <a:spcBef>
                <a:spcPct val="50000"/>
              </a:spcBef>
              <a:buFont typeface="Arial" charset="0"/>
              <a:buChar char="•"/>
            </a:pPr>
            <a:r>
              <a:rPr lang="en-US" sz="2000">
                <a:latin typeface="Comic Sans MS" pitchFamily="66" charset="0"/>
              </a:rPr>
              <a:t>He released political prisoners, including </a:t>
            </a:r>
            <a:r>
              <a:rPr lang="en-US" sz="2000" b="1" u="sng">
                <a:latin typeface="Comic Sans MS" pitchFamily="66" charset="0"/>
              </a:rPr>
              <a:t>Nelson Mandela</a:t>
            </a:r>
            <a:r>
              <a:rPr lang="en-US" sz="2000">
                <a:latin typeface="Comic Sans MS" pitchFamily="66" charset="0"/>
              </a:rPr>
              <a:t>. </a:t>
            </a:r>
          </a:p>
          <a:p>
            <a:pPr marL="228600" indent="-228600">
              <a:lnSpc>
                <a:spcPct val="80000"/>
              </a:lnSpc>
              <a:spcBef>
                <a:spcPct val="50000"/>
              </a:spcBef>
              <a:buFont typeface="Arial" charset="0"/>
              <a:buChar char="•"/>
            </a:pPr>
            <a:r>
              <a:rPr lang="en-US" sz="2000">
                <a:latin typeface="Comic Sans MS" pitchFamily="66" charset="0"/>
              </a:rPr>
              <a:t>De Klerk and Mandela worked together to end apartheid.</a:t>
            </a:r>
          </a:p>
          <a:p>
            <a:pPr marL="228600" indent="-228600">
              <a:lnSpc>
                <a:spcPct val="80000"/>
              </a:lnSpc>
              <a:spcBef>
                <a:spcPct val="50000"/>
              </a:spcBef>
              <a:buFont typeface="Arial" charset="0"/>
              <a:buChar char="•"/>
            </a:pPr>
            <a:r>
              <a:rPr lang="en-US" sz="2000">
                <a:latin typeface="Comic Sans MS" pitchFamily="66" charset="0"/>
              </a:rPr>
              <a:t>A new constitution was written.</a:t>
            </a:r>
          </a:p>
          <a:p>
            <a:pPr marL="228600" indent="-228600">
              <a:lnSpc>
                <a:spcPct val="80000"/>
              </a:lnSpc>
              <a:spcBef>
                <a:spcPct val="50000"/>
              </a:spcBef>
              <a:buFont typeface="Arial" charset="0"/>
              <a:buChar char="•"/>
            </a:pPr>
            <a:r>
              <a:rPr lang="en-US" sz="2000">
                <a:latin typeface="Comic Sans MS" pitchFamily="66" charset="0"/>
              </a:rPr>
              <a:t>Nation’s first all-race elections were held in 1994.</a:t>
            </a:r>
          </a:p>
          <a:p>
            <a:pPr marL="228600" indent="-228600">
              <a:lnSpc>
                <a:spcPct val="80000"/>
              </a:lnSpc>
              <a:spcBef>
                <a:spcPct val="50000"/>
              </a:spcBef>
              <a:buFont typeface="Arial" charset="0"/>
              <a:buChar char="•"/>
            </a:pPr>
            <a:r>
              <a:rPr lang="en-US" sz="2000">
                <a:latin typeface="Comic Sans MS" pitchFamily="66" charset="0"/>
              </a:rPr>
              <a:t>Mandela and his African National Congress won.</a:t>
            </a:r>
          </a:p>
          <a:p>
            <a:pPr marL="228600" indent="-228600">
              <a:lnSpc>
                <a:spcPct val="80000"/>
              </a:lnSpc>
              <a:spcBef>
                <a:spcPct val="50000"/>
              </a:spcBef>
              <a:buFont typeface="Arial" charset="0"/>
              <a:buChar char="•"/>
            </a:pPr>
            <a:r>
              <a:rPr lang="en-US" sz="2000">
                <a:latin typeface="Comic Sans MS" pitchFamily="66" charset="0"/>
              </a:rPr>
              <a:t>De Klerk and Mandela won the Nobel Peace Prize in 1993.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Placeholder 3"/>
          <p:cNvSpPr>
            <a:spLocks noGrp="1"/>
          </p:cNvSpPr>
          <p:nvPr>
            <p:ph type="body" idx="1"/>
          </p:nvPr>
        </p:nvSpPr>
        <p:spPr>
          <a:xfrm>
            <a:off x="457200" y="381000"/>
            <a:ext cx="4040188" cy="914400"/>
          </a:xfrm>
        </p:spPr>
        <p:txBody>
          <a:bodyPr/>
          <a:lstStyle/>
          <a:p>
            <a:pPr algn="ctr" eaLnBrk="1" hangingPunct="1"/>
            <a:r>
              <a:rPr lang="en-US" smtClean="0"/>
              <a:t>Persian Gulf</a:t>
            </a:r>
          </a:p>
        </p:txBody>
      </p:sp>
      <p:sp>
        <p:nvSpPr>
          <p:cNvPr id="35843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4645025" y="381000"/>
            <a:ext cx="4041775" cy="914400"/>
          </a:xfrm>
        </p:spPr>
        <p:txBody>
          <a:bodyPr/>
          <a:lstStyle/>
          <a:p>
            <a:pPr algn="ctr" eaLnBrk="1" hangingPunct="1"/>
            <a:r>
              <a:rPr lang="en-US" smtClean="0"/>
              <a:t>Nelson Mandela</a:t>
            </a:r>
          </a:p>
        </p:txBody>
      </p:sp>
      <p:pic>
        <p:nvPicPr>
          <p:cNvPr id="35844" name="Picture 7" descr="1f56fb267c989f6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600200"/>
            <a:ext cx="35052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5" name="Picture 9" descr="387db160e2346c1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0" y="1549400"/>
            <a:ext cx="2819400" cy="355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/>
          <a:lstStyle/>
          <a:p>
            <a:pPr eaLnBrk="1" hangingPunct="1"/>
            <a:r>
              <a:rPr lang="en-US" smtClean="0"/>
              <a:t>Persian Gulf War</a:t>
            </a:r>
          </a:p>
        </p:txBody>
      </p:sp>
      <p:pic>
        <p:nvPicPr>
          <p:cNvPr id="36867" name="Picture 4" descr="22-712-ma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792163"/>
            <a:ext cx="7620000" cy="579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38200" y="2819401"/>
            <a:ext cx="7315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2"/>
              </a:rPr>
              <a:t>http://www.youtube.com/watch?v=kzx7VEH9YUM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1576</TotalTime>
  <Words>2124</Words>
  <Application>Microsoft Office PowerPoint</Application>
  <PresentationFormat>On-screen Show (4:3)</PresentationFormat>
  <Paragraphs>283</Paragraphs>
  <Slides>48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49" baseType="lpstr">
      <vt:lpstr>Office Theme</vt:lpstr>
      <vt:lpstr>Chapter 33 The Reagan Era</vt:lpstr>
      <vt:lpstr>Recap</vt:lpstr>
      <vt:lpstr>Are you a liberal or a conservative?</vt:lpstr>
      <vt:lpstr>Liberal or conservative? </vt:lpstr>
      <vt:lpstr>Liberal or Conservative? </vt:lpstr>
      <vt:lpstr>Liberal or Conservative?</vt:lpstr>
      <vt:lpstr>Liberal or Conservative? </vt:lpstr>
      <vt:lpstr>Liberal or Conservative?</vt:lpstr>
      <vt:lpstr>Liberal or Conservative? </vt:lpstr>
      <vt:lpstr>Liberal or Conservative? </vt:lpstr>
      <vt:lpstr>Liberal or Conservative? </vt:lpstr>
      <vt:lpstr>Liberal or Conservative? </vt:lpstr>
      <vt:lpstr>Liberal or Conservative? </vt:lpstr>
      <vt:lpstr>As the 1980 presidential election approached, why was America a nation ready for change?</vt:lpstr>
      <vt:lpstr>Iran Hostage Crisis</vt:lpstr>
      <vt:lpstr>PowerPoint Presentation</vt:lpstr>
      <vt:lpstr>The Reagan Revolution</vt:lpstr>
      <vt:lpstr>The New Right Emerges</vt:lpstr>
      <vt:lpstr>Reagan’s Allies</vt:lpstr>
      <vt:lpstr>Economic Recovery</vt:lpstr>
      <vt:lpstr>The Effects of Reaganomics</vt:lpstr>
      <vt:lpstr>PowerPoint Presentation</vt:lpstr>
      <vt:lpstr>Reagan Assassination Attempt </vt:lpstr>
      <vt:lpstr>Reagan and The Cold War</vt:lpstr>
      <vt:lpstr>Star Wars</vt:lpstr>
      <vt:lpstr>The Reagan Doctrine &amp; Star Wars</vt:lpstr>
      <vt:lpstr>A Thaw in the Cold War</vt:lpstr>
      <vt:lpstr>Trouble Spots Abroad</vt:lpstr>
      <vt:lpstr>Upheaval in Latin America</vt:lpstr>
      <vt:lpstr>1984 Election</vt:lpstr>
      <vt:lpstr>Judicial Power Shifts Right</vt:lpstr>
      <vt:lpstr>Iran-Contra Scandal</vt:lpstr>
      <vt:lpstr>Iran-Contra Scandal</vt:lpstr>
      <vt:lpstr>The 1988 Election</vt:lpstr>
      <vt:lpstr>Dukakis</vt:lpstr>
      <vt:lpstr>The 1988 Election</vt:lpstr>
      <vt:lpstr>Gorbachev Rises</vt:lpstr>
      <vt:lpstr>How did Soviet Society become more open?</vt:lpstr>
      <vt:lpstr>The Collapse of the Soviet Union</vt:lpstr>
      <vt:lpstr>Fall of the Berlin Wall</vt:lpstr>
      <vt:lpstr>Soviet Union Declines</vt:lpstr>
      <vt:lpstr>Global Conflicts near the end of the Cold War </vt:lpstr>
      <vt:lpstr>April 1989: Tiananmen Square</vt:lpstr>
      <vt:lpstr>PowerPoint Presentation</vt:lpstr>
      <vt:lpstr>Other Bush Era Conflicts</vt:lpstr>
      <vt:lpstr>PowerPoint Presentation</vt:lpstr>
      <vt:lpstr>Persian Gulf War</vt:lpstr>
      <vt:lpstr>PowerPoint Presentation</vt:lpstr>
    </vt:vector>
  </TitlesOfParts>
  <Company> 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33 The Conservative Tide</dc:title>
  <dc:creator> </dc:creator>
  <cp:lastModifiedBy>sysop</cp:lastModifiedBy>
  <cp:revision>58</cp:revision>
  <dcterms:created xsi:type="dcterms:W3CDTF">2009-01-04T23:09:22Z</dcterms:created>
  <dcterms:modified xsi:type="dcterms:W3CDTF">2013-04-30T17:00:15Z</dcterms:modified>
</cp:coreProperties>
</file>