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263" r:id="rId2"/>
    <p:sldId id="264" r:id="rId3"/>
    <p:sldId id="282" r:id="rId4"/>
    <p:sldId id="276" r:id="rId5"/>
    <p:sldId id="265" r:id="rId6"/>
    <p:sldId id="283" r:id="rId7"/>
    <p:sldId id="284" r:id="rId8"/>
    <p:sldId id="267" r:id="rId9"/>
    <p:sldId id="277" r:id="rId10"/>
    <p:sldId id="279" r:id="rId11"/>
    <p:sldId id="269" r:id="rId12"/>
    <p:sldId id="270" r:id="rId13"/>
    <p:sldId id="278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4E106-CEC9-42B6-878D-851C052EEC53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0A60C-82E2-49BC-A18B-32E7BA2D2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65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B0A60C-82E2-49BC-A18B-32E7BA2D2C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52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C37AF62-CE42-49E0-AE20-482DE5690C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9083A-3DB6-4D00-899C-C019232E20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9484F-E6CF-423A-BBE2-D9BF365098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C81E3-FDC2-4F89-8750-EF08D44BA6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6B5EA-4050-4730-8728-3B8DDA5249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286E1-4138-4D14-85C9-874ECA6C08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6BA37-C296-4FE9-B62D-4B99885569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FBBA6-A3D2-4E00-86AE-467DD2D7F6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510488-4195-4161-9C8B-AA1170329D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CD177-D851-4832-84A8-BE861D9605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575A5-E562-4DBE-BEF1-5C9536190C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85B214EE-E9A7-4C7A-96F9-1F1B7A6E0CF9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Meet President Dwight D. Eisenhower!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28194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Elected in 1952 </a:t>
            </a:r>
          </a:p>
          <a:p>
            <a:r>
              <a:rPr lang="en-US" dirty="0"/>
              <a:t>Nixon as V.P</a:t>
            </a:r>
          </a:p>
          <a:p>
            <a:endParaRPr lang="en-US" b="1" dirty="0"/>
          </a:p>
        </p:txBody>
      </p:sp>
      <p:pic>
        <p:nvPicPr>
          <p:cNvPr id="9222" name="Picture 6" descr="1952PresEle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209800"/>
            <a:ext cx="5496632" cy="38862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81000"/>
            <a:ext cx="8229600" cy="1371600"/>
          </a:xfrm>
        </p:spPr>
        <p:txBody>
          <a:bodyPr/>
          <a:lstStyle/>
          <a:p>
            <a:r>
              <a:rPr lang="en-US" sz="4000" dirty="0"/>
              <a:t>Eisenhower’s Foreign Policy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5200" y="1304636"/>
            <a:ext cx="5715000" cy="5562600"/>
          </a:xfrm>
        </p:spPr>
        <p:txBody>
          <a:bodyPr/>
          <a:lstStyle/>
          <a:p>
            <a:r>
              <a:rPr lang="en-US" sz="2400" dirty="0"/>
              <a:t>Emphasized </a:t>
            </a:r>
            <a:r>
              <a:rPr lang="en-US" sz="2400" b="1" i="1" dirty="0">
                <a:solidFill>
                  <a:srgbClr val="C00000"/>
                </a:solidFill>
              </a:rPr>
              <a:t>Massive Retaliation</a:t>
            </a:r>
            <a:endParaRPr lang="en-US" sz="2400" dirty="0"/>
          </a:p>
          <a:p>
            <a:pPr lvl="1"/>
            <a:r>
              <a:rPr lang="en-US" sz="2400" dirty="0"/>
              <a:t>Instead of spending lots of $$ on troops, ships, etc. , we should stockpile </a:t>
            </a:r>
            <a:r>
              <a:rPr lang="en-US" sz="2400" u="sng" dirty="0"/>
              <a:t>nuclear</a:t>
            </a:r>
            <a:r>
              <a:rPr lang="en-US" sz="2400" dirty="0"/>
              <a:t> weapons!</a:t>
            </a:r>
          </a:p>
          <a:p>
            <a:endParaRPr lang="en-US" sz="1800" b="1" i="1" dirty="0">
              <a:solidFill>
                <a:srgbClr val="C00000"/>
              </a:solidFill>
            </a:endParaRPr>
          </a:p>
          <a:p>
            <a:r>
              <a:rPr lang="en-US" sz="2400" b="1" i="1" dirty="0">
                <a:solidFill>
                  <a:srgbClr val="C00000"/>
                </a:solidFill>
              </a:rPr>
              <a:t>Mutually Assured Destruction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</a:p>
          <a:p>
            <a:pPr lvl="1"/>
            <a:r>
              <a:rPr lang="en-US" sz="2400" dirty="0"/>
              <a:t>Each country knows that the other has enough weapons to destroy one another.</a:t>
            </a:r>
          </a:p>
          <a:p>
            <a:pPr lvl="1"/>
            <a:endParaRPr lang="en-US" sz="1800" dirty="0"/>
          </a:p>
          <a:p>
            <a:r>
              <a:rPr lang="en-US" sz="2400" b="1" i="1" dirty="0">
                <a:solidFill>
                  <a:srgbClr val="C00000"/>
                </a:solidFill>
              </a:rPr>
              <a:t>Brinksmanship</a:t>
            </a:r>
            <a:endParaRPr lang="en-US" sz="2400" dirty="0">
              <a:solidFill>
                <a:srgbClr val="C00000"/>
              </a:solidFill>
            </a:endParaRPr>
          </a:p>
          <a:p>
            <a:pPr lvl="1"/>
            <a:r>
              <a:rPr lang="en-US" sz="2400" dirty="0"/>
              <a:t>Pushing the USSR to the brink of war to convince them to cooperate</a:t>
            </a:r>
          </a:p>
        </p:txBody>
      </p:sp>
      <p:pic>
        <p:nvPicPr>
          <p:cNvPr id="10245" name="Picture 5" descr="bron1178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3505200" cy="3022600"/>
          </a:xfrm>
          <a:prstGeom prst="rect">
            <a:avLst/>
          </a:prstGeom>
          <a:noFill/>
        </p:spPr>
      </p:pic>
      <p:pic>
        <p:nvPicPr>
          <p:cNvPr id="5" name="Picture 5" descr="President_Eisenhower_and_John_Foster_Dulles_in_19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3886200"/>
            <a:ext cx="3430368" cy="269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371600"/>
          </a:xfrm>
        </p:spPr>
        <p:txBody>
          <a:bodyPr/>
          <a:lstStyle/>
          <a:p>
            <a:r>
              <a:rPr lang="en-US" b="1" dirty="0"/>
              <a:t>1953 Stalin Dies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266" y="1533526"/>
            <a:ext cx="5562600" cy="4114800"/>
          </a:xfrm>
        </p:spPr>
        <p:txBody>
          <a:bodyPr/>
          <a:lstStyle/>
          <a:p>
            <a:r>
              <a:rPr lang="en-US" sz="2800" dirty="0"/>
              <a:t>Stalin dies of a Stroke </a:t>
            </a:r>
          </a:p>
          <a:p>
            <a:endParaRPr lang="en-US" sz="2800" dirty="0"/>
          </a:p>
          <a:p>
            <a:r>
              <a:rPr lang="en-US" sz="2800" dirty="0">
                <a:solidFill>
                  <a:srgbClr val="C00000"/>
                </a:solidFill>
              </a:rPr>
              <a:t>Nikita Khrushchev </a:t>
            </a:r>
            <a:r>
              <a:rPr lang="en-US" sz="2800" dirty="0"/>
              <a:t>becomes head of the USSR</a:t>
            </a:r>
          </a:p>
          <a:p>
            <a:pPr lvl="1"/>
            <a:r>
              <a:rPr lang="en-US" sz="2400" dirty="0"/>
              <a:t>Not as paranoid or cruel as Stalin</a:t>
            </a:r>
          </a:p>
          <a:p>
            <a:pPr lvl="1"/>
            <a:r>
              <a:rPr lang="en-US" sz="2400" dirty="0"/>
              <a:t>Still an opponent of the US</a:t>
            </a:r>
          </a:p>
          <a:p>
            <a:endParaRPr lang="en-US" sz="2800" dirty="0"/>
          </a:p>
          <a:p>
            <a:r>
              <a:rPr lang="en-US" sz="2800" i="1" dirty="0"/>
              <a:t>Some </a:t>
            </a:r>
            <a:r>
              <a:rPr lang="en-US" sz="2800" dirty="0"/>
              <a:t>talks of “peaceful coexistence” with US and “rolling back” Soviet borders</a:t>
            </a:r>
          </a:p>
        </p:txBody>
      </p:sp>
      <p:pic>
        <p:nvPicPr>
          <p:cNvPr id="3074" name="Picture 2" descr="http://www.loc.gov/loc/lcib/0304/images/post-stalin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866" y="1219200"/>
            <a:ext cx="3420352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commons/thumb/6/68/Bundesarchiv_Bild_183-B0628-0015-035,_Nikita_S._Chruchstschow.jpg/220px-Bundesarchiv_Bild_183-B0628-0015-035,_Nikita_S._Chruchstscho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292" y="3810000"/>
            <a:ext cx="209550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371600"/>
          </a:xfrm>
        </p:spPr>
        <p:txBody>
          <a:bodyPr/>
          <a:lstStyle/>
          <a:p>
            <a:r>
              <a:rPr lang="en-US" dirty="0"/>
              <a:t>Eisenhower’s Foreign Policy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64008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The Eisenhower Doctrine - 1957</a:t>
            </a:r>
          </a:p>
          <a:p>
            <a:pPr lvl="1">
              <a:lnSpc>
                <a:spcPct val="80000"/>
              </a:lnSpc>
            </a:pPr>
            <a:r>
              <a:rPr lang="en-US" sz="2400" b="1" dirty="0"/>
              <a:t>Speech given to congress</a:t>
            </a:r>
          </a:p>
          <a:p>
            <a:pPr lvl="1">
              <a:lnSpc>
                <a:spcPct val="80000"/>
              </a:lnSpc>
            </a:pPr>
            <a:endParaRPr lang="en-US" sz="2400" b="1" dirty="0"/>
          </a:p>
          <a:p>
            <a:pPr lvl="1">
              <a:lnSpc>
                <a:spcPct val="80000"/>
              </a:lnSpc>
            </a:pPr>
            <a:r>
              <a:rPr lang="en-US" sz="2400" b="1" dirty="0"/>
              <a:t>Promises </a:t>
            </a:r>
            <a:r>
              <a:rPr lang="en-US" sz="2400" b="1" dirty="0">
                <a:solidFill>
                  <a:srgbClr val="00B050"/>
                </a:solidFill>
              </a:rPr>
              <a:t>financial</a:t>
            </a:r>
            <a:r>
              <a:rPr lang="en-US" sz="2400" b="1" dirty="0"/>
              <a:t> and/or </a:t>
            </a:r>
            <a:r>
              <a:rPr lang="en-US" sz="2400" b="1" dirty="0">
                <a:solidFill>
                  <a:srgbClr val="FF0000"/>
                </a:solidFill>
              </a:rPr>
              <a:t>military</a:t>
            </a:r>
            <a:r>
              <a:rPr lang="en-US" sz="2400" b="1" dirty="0"/>
              <a:t> aid to any country threated by another</a:t>
            </a:r>
          </a:p>
          <a:p>
            <a:pPr lvl="1">
              <a:lnSpc>
                <a:spcPct val="80000"/>
              </a:lnSpc>
            </a:pPr>
            <a:endParaRPr lang="en-US" sz="2400" b="1" dirty="0"/>
          </a:p>
          <a:p>
            <a:pPr lvl="1">
              <a:lnSpc>
                <a:spcPct val="80000"/>
              </a:lnSpc>
            </a:pPr>
            <a:r>
              <a:rPr lang="en-US" sz="2400" b="1" dirty="0"/>
              <a:t>Focused on the </a:t>
            </a:r>
            <a:r>
              <a:rPr lang="en-US" sz="2400" b="1" u="sng" dirty="0"/>
              <a:t>Middle East</a:t>
            </a:r>
          </a:p>
          <a:p>
            <a:pPr lvl="1">
              <a:lnSpc>
                <a:spcPct val="80000"/>
              </a:lnSpc>
            </a:pPr>
            <a:endParaRPr lang="en-US" sz="2400" b="1" u="sng" dirty="0"/>
          </a:p>
          <a:p>
            <a:pPr lvl="1">
              <a:lnSpc>
                <a:spcPct val="80000"/>
              </a:lnSpc>
            </a:pPr>
            <a:r>
              <a:rPr lang="en-US" sz="2400" b="1" dirty="0"/>
              <a:t>Begins years of involvement </a:t>
            </a:r>
            <a:r>
              <a:rPr lang="en-US" sz="2400" b="1" dirty="0" err="1"/>
              <a:t>om</a:t>
            </a:r>
            <a:r>
              <a:rPr lang="en-US" sz="2400" b="1" dirty="0"/>
              <a:t> this region </a:t>
            </a:r>
          </a:p>
        </p:txBody>
      </p:sp>
      <p:pic>
        <p:nvPicPr>
          <p:cNvPr id="24580" name="Picture 4" descr="eisenhow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048000"/>
            <a:ext cx="2564727" cy="3505200"/>
          </a:xfrm>
          <a:prstGeom prst="rect">
            <a:avLst/>
          </a:prstGeom>
          <a:noFill/>
        </p:spPr>
      </p:pic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7469909" y="609600"/>
            <a:ext cx="1813308" cy="3048000"/>
          </a:xfrm>
          <a:prstGeom prst="cloudCallout">
            <a:avLst>
              <a:gd name="adj1" fmla="val -44218"/>
              <a:gd name="adj2" fmla="val 5663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en-US" b="1" dirty="0">
                <a:latin typeface="Arial" charset="0"/>
              </a:rPr>
              <a:t>How is this similar and different to the Truman Doctrine?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371600"/>
          </a:xfrm>
        </p:spPr>
        <p:txBody>
          <a:bodyPr/>
          <a:lstStyle/>
          <a:p>
            <a:r>
              <a:rPr lang="en-US" sz="4000" dirty="0"/>
              <a:t>Central Intelligence Agency (CIA)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6781800" cy="5105400"/>
          </a:xfrm>
        </p:spPr>
        <p:txBody>
          <a:bodyPr/>
          <a:lstStyle/>
          <a:p>
            <a:r>
              <a:rPr lang="en-US" b="1" dirty="0"/>
              <a:t>Eisenhower gave the CIA a new task- he allowed covert (secret) operations…</a:t>
            </a:r>
          </a:p>
          <a:p>
            <a:pPr lvl="1"/>
            <a:r>
              <a:rPr lang="en-US" b="1" dirty="0"/>
              <a:t> “</a:t>
            </a:r>
            <a:r>
              <a:rPr lang="en-US" i="1" dirty="0"/>
              <a:t>against hostile foreign states or groups or in support of friendly foreign states or groups …</a:t>
            </a:r>
          </a:p>
          <a:p>
            <a:pPr lvl="1"/>
            <a:r>
              <a:rPr lang="en-US" i="1" dirty="0"/>
              <a:t>…but which are so planned and conducted that any </a:t>
            </a:r>
            <a:r>
              <a:rPr lang="en-US" i="1" dirty="0">
                <a:solidFill>
                  <a:srgbClr val="002060"/>
                </a:solidFill>
              </a:rPr>
              <a:t>U.S. government responsibility for them is not evident </a:t>
            </a:r>
            <a:r>
              <a:rPr lang="en-US" i="1" dirty="0"/>
              <a:t>to unauthorized persons</a:t>
            </a:r>
            <a:r>
              <a:rPr lang="en-US" dirty="0"/>
              <a:t>”</a:t>
            </a:r>
            <a:endParaRPr lang="en-US" b="1" dirty="0"/>
          </a:p>
        </p:txBody>
      </p:sp>
      <p:pic>
        <p:nvPicPr>
          <p:cNvPr id="11268" name="Picture 4" descr="cia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1833073"/>
            <a:ext cx="2095500" cy="2079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371600"/>
          </a:xfrm>
        </p:spPr>
        <p:txBody>
          <a:bodyPr/>
          <a:lstStyle/>
          <a:p>
            <a:r>
              <a:rPr lang="en-US" dirty="0"/>
              <a:t>Involvement in the Middle East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7315200" cy="5029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Suez War</a:t>
            </a:r>
          </a:p>
          <a:p>
            <a:r>
              <a:rPr lang="en-US" sz="2800" dirty="0"/>
              <a:t>Cause</a:t>
            </a:r>
          </a:p>
          <a:p>
            <a:pPr lvl="1"/>
            <a:r>
              <a:rPr lang="en-US" sz="2400" dirty="0"/>
              <a:t>Egypt (Nasser) began trading with USSR</a:t>
            </a:r>
          </a:p>
          <a:p>
            <a:pPr lvl="1"/>
            <a:r>
              <a:rPr lang="en-US" sz="2400" dirty="0"/>
              <a:t>US cuts of funding for Dam across the Nile</a:t>
            </a:r>
          </a:p>
          <a:p>
            <a:pPr lvl="1"/>
            <a:r>
              <a:rPr lang="en-US" sz="2400" dirty="0"/>
              <a:t>Egypt closes seizes Suez canal from Brits</a:t>
            </a:r>
          </a:p>
          <a:p>
            <a:pPr lvl="1"/>
            <a:r>
              <a:rPr lang="en-US" sz="2400" dirty="0"/>
              <a:t>Brit and Fr. invade Egypt to regain control </a:t>
            </a:r>
          </a:p>
          <a:p>
            <a:pPr lvl="1"/>
            <a:endParaRPr lang="en-US" sz="2400" dirty="0"/>
          </a:p>
          <a:p>
            <a:r>
              <a:rPr lang="en-US" dirty="0"/>
              <a:t>Effect </a:t>
            </a:r>
          </a:p>
          <a:p>
            <a:pPr lvl="1"/>
            <a:r>
              <a:rPr lang="en-US" dirty="0"/>
              <a:t>U.S. stops invasion </a:t>
            </a:r>
          </a:p>
          <a:p>
            <a:pPr lvl="2"/>
            <a:r>
              <a:rPr lang="en-US" dirty="0"/>
              <a:t>Worried Egypt would Ally with USSR</a:t>
            </a:r>
          </a:p>
        </p:txBody>
      </p:sp>
      <p:pic>
        <p:nvPicPr>
          <p:cNvPr id="1026" name="Picture 2" descr="http://www.freeworldmaps.net/middleeast/middle-east-map-political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066800"/>
            <a:ext cx="4213456" cy="38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957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371600"/>
          </a:xfrm>
        </p:spPr>
        <p:txBody>
          <a:bodyPr/>
          <a:lstStyle/>
          <a:p>
            <a:r>
              <a:rPr lang="en-US" dirty="0"/>
              <a:t>Involvement in the Middle East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6400800" cy="5029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Iranian Coup de Tat </a:t>
            </a:r>
          </a:p>
          <a:p>
            <a:r>
              <a:rPr lang="en-US" sz="2800" dirty="0"/>
              <a:t>Cause</a:t>
            </a:r>
          </a:p>
          <a:p>
            <a:pPr lvl="1"/>
            <a:r>
              <a:rPr lang="en-US" sz="2400" dirty="0"/>
              <a:t>Mohammed </a:t>
            </a:r>
            <a:r>
              <a:rPr lang="en-US" sz="2400" dirty="0" err="1"/>
              <a:t>Mossadegh</a:t>
            </a:r>
            <a:r>
              <a:rPr lang="en-US" sz="2400" dirty="0"/>
              <a:t> chosen as P.M.</a:t>
            </a:r>
          </a:p>
          <a:p>
            <a:pPr lvl="1"/>
            <a:r>
              <a:rPr lang="en-US" sz="2400" dirty="0"/>
              <a:t>Begins to push Western businesses out of his country</a:t>
            </a:r>
          </a:p>
          <a:p>
            <a:pPr lvl="1"/>
            <a:r>
              <a:rPr lang="en-US" sz="2400" dirty="0"/>
              <a:t>US supports Iranian Coup de tat </a:t>
            </a:r>
          </a:p>
          <a:p>
            <a:pPr lvl="1"/>
            <a:endParaRPr lang="en-US" sz="2400" dirty="0"/>
          </a:p>
          <a:p>
            <a:r>
              <a:rPr lang="en-US" sz="2800" dirty="0"/>
              <a:t>Effect </a:t>
            </a:r>
          </a:p>
          <a:p>
            <a:pPr lvl="1"/>
            <a:r>
              <a:rPr lang="en-US" sz="2400" dirty="0"/>
              <a:t>US aids the rise of the Shah (King) </a:t>
            </a:r>
          </a:p>
          <a:p>
            <a:pPr lvl="1"/>
            <a:r>
              <a:rPr lang="en-US" sz="2400" dirty="0"/>
              <a:t>Transition from Const. Monarch to Dictatorship</a:t>
            </a:r>
          </a:p>
          <a:p>
            <a:pPr lvl="1"/>
            <a:r>
              <a:rPr lang="en-US" sz="2400" dirty="0"/>
              <a:t>US keeps good ties for next 25 years</a:t>
            </a:r>
          </a:p>
          <a:p>
            <a:pPr lvl="2"/>
            <a:endParaRPr lang="en-US" dirty="0"/>
          </a:p>
        </p:txBody>
      </p:sp>
      <p:pic>
        <p:nvPicPr>
          <p:cNvPr id="2050" name="Picture 2" descr="http://www.anvari.org/db/iran/Prominent_Iranians/Mohammad_Mossadeg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066800"/>
            <a:ext cx="2133600" cy="280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hah of ir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982" y="3733800"/>
            <a:ext cx="18415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017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8229600" cy="1143000"/>
          </a:xfrm>
        </p:spPr>
        <p:txBody>
          <a:bodyPr/>
          <a:lstStyle/>
          <a:p>
            <a:r>
              <a:rPr lang="en-US" sz="4000" dirty="0"/>
              <a:t>Involvement in Europe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5410200" cy="5943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</a:rPr>
              <a:t>Hungarian Uprising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Cause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Hungarians demanded the removal of Soviet Troops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Soviets responded by crushing the revolt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3,000 dead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13,000 wounded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200,000 fled country 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Eisenhower does not respond – doesn’t want to start WWIII! </a:t>
            </a:r>
          </a:p>
        </p:txBody>
      </p:sp>
      <p:pic>
        <p:nvPicPr>
          <p:cNvPr id="13317" name="Picture 5" descr="634A12EE-BEF1-49F9-A72D-4882E186932F_mw800_mh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828800"/>
            <a:ext cx="3588026" cy="2895600"/>
          </a:xfrm>
          <a:prstGeom prst="rect">
            <a:avLst/>
          </a:prstGeom>
          <a:noFill/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334000" y="51816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1956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vymikel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"/>
            <a:ext cx="9144000" cy="6826250"/>
          </a:xfrm>
          <a:prstGeom prst="rect">
            <a:avLst/>
          </a:prstGeom>
          <a:noFill/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520700" y="42863"/>
            <a:ext cx="82613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3600" b="1">
                <a:solidFill>
                  <a:srgbClr val="66FFFF"/>
                </a:solidFill>
                <a:latin typeface="Arial" charset="0"/>
                <a:cs typeface="Arial" charset="0"/>
              </a:rPr>
              <a:t>Soviets test a Hydrogen Bomb (1952)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SUS_Ch12_Sec3_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2400"/>
            <a:ext cx="6069013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U-2 Incident</a:t>
            </a:r>
            <a:r>
              <a:rPr lang="en-US" dirty="0"/>
              <a:t>: 1960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03877"/>
            <a:ext cx="4876800" cy="524452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2"/>
                </a:solidFill>
              </a:rPr>
              <a:t>U-2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American spy plane sent to do Reconnaissance over the Soviet Union and its satellite states</a:t>
            </a:r>
          </a:p>
          <a:p>
            <a:pPr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2"/>
                </a:solidFill>
              </a:rPr>
              <a:t>1960: </a:t>
            </a:r>
            <a:r>
              <a:rPr lang="en-US" sz="2800" dirty="0"/>
              <a:t>flight flown by Francis Gary Powers gets shot down by a Soviet Plane.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 the midst of peace talks </a:t>
            </a:r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800" dirty="0"/>
              <a:t>Further increases tension between the U.S. and the USSR. </a:t>
            </a:r>
          </a:p>
        </p:txBody>
      </p:sp>
      <p:pic>
        <p:nvPicPr>
          <p:cNvPr id="15364" name="Picture 4" descr="u-2_pow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962400"/>
            <a:ext cx="3581400" cy="2641600"/>
          </a:xfrm>
          <a:prstGeom prst="rect">
            <a:avLst/>
          </a:prstGeom>
          <a:noFill/>
        </p:spPr>
      </p:pic>
      <p:pic>
        <p:nvPicPr>
          <p:cNvPr id="4098" name="Picture 2" descr="http://www.viaproject.ca/wordpress/img/race-for-space_0006_SOV-B-87180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1003877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eadl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4425" y="736600"/>
            <a:ext cx="6915150" cy="5383213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5638800" cy="6248400"/>
          </a:xfrm>
        </p:spPr>
        <p:txBody>
          <a:bodyPr/>
          <a:lstStyle/>
          <a:p>
            <a:pPr lvl="1">
              <a:lnSpc>
                <a:spcPct val="80000"/>
              </a:lnSpc>
            </a:pPr>
            <a:endParaRPr lang="en-US" b="1" dirty="0"/>
          </a:p>
          <a:p>
            <a:pPr>
              <a:lnSpc>
                <a:spcPct val="80000"/>
              </a:lnSpc>
            </a:pPr>
            <a:endParaRPr lang="en-US" sz="3200" b="1" i="1" dirty="0">
              <a:solidFill>
                <a:srgbClr val="001E1D"/>
              </a:solidFill>
            </a:endParaRPr>
          </a:p>
          <a:p>
            <a:pPr>
              <a:lnSpc>
                <a:spcPct val="80000"/>
              </a:lnSpc>
            </a:pPr>
            <a:r>
              <a:rPr lang="en-US" b="1" dirty="0"/>
              <a:t>Warned about the dangers of the “</a:t>
            </a:r>
            <a:r>
              <a:rPr lang="en-US" b="1" dirty="0">
                <a:solidFill>
                  <a:srgbClr val="C00000"/>
                </a:solidFill>
              </a:rPr>
              <a:t>Military-Industrial Complex</a:t>
            </a:r>
            <a:r>
              <a:rPr lang="en-US" b="1" dirty="0"/>
              <a:t>.”</a:t>
            </a:r>
          </a:p>
          <a:p>
            <a:pPr>
              <a:lnSpc>
                <a:spcPct val="80000"/>
              </a:lnSpc>
            </a:pPr>
            <a:endParaRPr lang="en-US" b="1" dirty="0"/>
          </a:p>
          <a:p>
            <a:pPr>
              <a:lnSpc>
                <a:spcPct val="80000"/>
              </a:lnSpc>
            </a:pPr>
            <a:r>
              <a:rPr lang="en-US" sz="3200" b="1" dirty="0"/>
              <a:t>Argued that it was better to threaten the use of </a:t>
            </a:r>
            <a:r>
              <a:rPr lang="en-US" sz="3200" b="1" i="1" dirty="0"/>
              <a:t>Nuclear Weapons </a:t>
            </a:r>
            <a:r>
              <a:rPr lang="en-US" sz="3200" b="1" dirty="0"/>
              <a:t>than to allow the Military to become to </a:t>
            </a:r>
            <a:r>
              <a:rPr lang="en-US" sz="3200" b="1" i="1" dirty="0"/>
              <a:t>powerful and costly</a:t>
            </a:r>
            <a:r>
              <a:rPr lang="en-US" sz="3200" b="1" dirty="0"/>
              <a:t>. </a:t>
            </a:r>
          </a:p>
        </p:txBody>
      </p:sp>
      <p:pic>
        <p:nvPicPr>
          <p:cNvPr id="30723" name="Picture 3" descr="andyrooney-i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6409" y="1905000"/>
            <a:ext cx="2836333" cy="2552700"/>
          </a:xfrm>
          <a:prstGeom prst="rect">
            <a:avLst/>
          </a:prstGeom>
          <a:noFill/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251045" y="3810000"/>
            <a:ext cx="2452688" cy="2101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4400" dirty="0">
                <a:solidFill>
                  <a:schemeClr val="tx2"/>
                </a:solidFill>
                <a:latin typeface="Arial" charset="0"/>
                <a:cs typeface="Arial" charset="0"/>
              </a:rPr>
              <a:t>Military </a:t>
            </a:r>
          </a:p>
          <a:p>
            <a:pPr algn="ctr" eaLnBrk="1" hangingPunct="1"/>
            <a:r>
              <a:rPr lang="en-US" sz="4400" dirty="0">
                <a:solidFill>
                  <a:schemeClr val="tx2"/>
                </a:solidFill>
                <a:latin typeface="Arial" charset="0"/>
                <a:cs typeface="Arial" charset="0"/>
              </a:rPr>
              <a:t>Industrial</a:t>
            </a:r>
          </a:p>
          <a:p>
            <a:pPr algn="ctr" eaLnBrk="1" hangingPunct="1"/>
            <a:r>
              <a:rPr lang="en-US" sz="4400" dirty="0">
                <a:solidFill>
                  <a:schemeClr val="tx2"/>
                </a:solidFill>
                <a:latin typeface="Arial" charset="0"/>
                <a:cs typeface="Arial" charset="0"/>
              </a:rPr>
              <a:t>Complex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341867"/>
            <a:ext cx="81483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chemeClr val="bg1">
                    <a:lumMod val="50000"/>
                  </a:schemeClr>
                </a:solidFill>
              </a:rPr>
              <a:t>Eisenhower's Farewell Address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4976</TotalTime>
  <Words>484</Words>
  <Application>Microsoft Office PowerPoint</Application>
  <PresentationFormat>On-screen Show (4:3)</PresentationFormat>
  <Paragraphs>87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Tahoma</vt:lpstr>
      <vt:lpstr>Wingdings</vt:lpstr>
      <vt:lpstr>Textured</vt:lpstr>
      <vt:lpstr>Meet President Dwight D. Eisenhower!</vt:lpstr>
      <vt:lpstr>Eisenhower’s Foreign Policy</vt:lpstr>
      <vt:lpstr>1953 Stalin Dies</vt:lpstr>
      <vt:lpstr>Eisenhower’s Foreign Policy</vt:lpstr>
      <vt:lpstr>Central Intelligence Agency (CIA)</vt:lpstr>
      <vt:lpstr>Involvement in the Middle East</vt:lpstr>
      <vt:lpstr>Involvement in the Middle East</vt:lpstr>
      <vt:lpstr>Involvement in Europe </vt:lpstr>
      <vt:lpstr>PowerPoint Presentation</vt:lpstr>
      <vt:lpstr>PowerPoint Presentation</vt:lpstr>
      <vt:lpstr>U-2 Incident: 1960</vt:lpstr>
      <vt:lpstr>PowerPoint Presentation</vt:lpstr>
      <vt:lpstr>PowerPoint Presentation</vt:lpstr>
    </vt:vector>
  </TitlesOfParts>
  <Company>DPS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Cold War Heats Up! Truman, The Korean War and Eisenhower</dc:title>
  <dc:creator>Heather_Bulpett</dc:creator>
  <cp:lastModifiedBy>Travis Redmond</cp:lastModifiedBy>
  <cp:revision>438</cp:revision>
  <dcterms:created xsi:type="dcterms:W3CDTF">2009-12-01T12:49:57Z</dcterms:created>
  <dcterms:modified xsi:type="dcterms:W3CDTF">2019-03-19T15:10:13Z</dcterms:modified>
</cp:coreProperties>
</file>