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82" r:id="rId3"/>
    <p:sldId id="257" r:id="rId4"/>
    <p:sldId id="258" r:id="rId5"/>
    <p:sldId id="259" r:id="rId6"/>
    <p:sldId id="260" r:id="rId7"/>
    <p:sldId id="276" r:id="rId8"/>
    <p:sldId id="261" r:id="rId9"/>
    <p:sldId id="262" r:id="rId10"/>
    <p:sldId id="277" r:id="rId11"/>
    <p:sldId id="278" r:id="rId12"/>
    <p:sldId id="283" r:id="rId13"/>
    <p:sldId id="263" r:id="rId14"/>
    <p:sldId id="284" r:id="rId15"/>
    <p:sldId id="286" r:id="rId16"/>
    <p:sldId id="287" r:id="rId17"/>
    <p:sldId id="264" r:id="rId18"/>
    <p:sldId id="265" r:id="rId19"/>
    <p:sldId id="285" r:id="rId20"/>
    <p:sldId id="266" r:id="rId21"/>
    <p:sldId id="267" r:id="rId22"/>
    <p:sldId id="268" r:id="rId23"/>
    <p:sldId id="269" r:id="rId24"/>
    <p:sldId id="270" r:id="rId25"/>
    <p:sldId id="271" r:id="rId26"/>
    <p:sldId id="281" r:id="rId27"/>
    <p:sldId id="272" r:id="rId28"/>
    <p:sldId id="273" r:id="rId29"/>
    <p:sldId id="279" r:id="rId30"/>
    <p:sldId id="274" r:id="rId31"/>
    <p:sldId id="280" r:id="rId32"/>
    <p:sldId id="275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103" d="100"/>
          <a:sy n="103" d="100"/>
        </p:scale>
        <p:origin x="-228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F8994-2D2D-4D75-86B4-8249BB7DB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1E806-C9BB-48D8-B4DB-092FC8D639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5A792-A1D6-457F-A045-BB71C0C890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3318-0247-4602-B8EF-186FB4E23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44D6C-5B3A-4898-B598-F601309E2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64DC3C-B8F3-4E3F-9272-0189DEBB3E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6917-23B1-4029-BCF4-ECC70B940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6527E66-EE16-4FCD-BC3D-2AD4797FDD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D14E-B8CE-49D2-BC14-0406714D9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6B9D-4E11-4EB1-9D56-8E6FDB2B23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2C73-2EF5-44D1-9031-DDAF3078A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8D9A6F7-A42C-4B23-8FCB-AB14547594D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64AA5A4-9B73-4579-94E4-51914960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ds.yahoo.com/_ylt=A0WTb_t.QAlNLSsAI7WjzbkF/SIG=12pqbc2jj/EXP=1292538366/**http:/vote08.freedomblogging.com/files/2009/01/nixoncampaigns567.jpg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upload.wikimedia.org/wikipedia/commons/e/ed/FLAG_POLICY_DURING_THE_1973_oil_crisis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0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youtube.com/watch?v=BxeFMHyOx3I&amp;feature=related&amp;safety_mode=true&amp;persist_safety_mode=1" TargetMode="Externa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0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Nixon Administration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667000"/>
            <a:ext cx="7848600" cy="2301240"/>
          </a:xfrm>
        </p:spPr>
        <p:txBody>
          <a:bodyPr/>
          <a:lstStyle/>
          <a:p>
            <a:pPr algn="ctr"/>
            <a:r>
              <a:rPr lang="en-US" dirty="0" smtClean="0"/>
              <a:t>Domestic   Issues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6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New Federalism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/>
              <a:t>To </a:t>
            </a:r>
            <a:r>
              <a:rPr lang="en-US" sz="2800" dirty="0" smtClean="0"/>
              <a:t>reduce the </a:t>
            </a:r>
            <a:r>
              <a:rPr lang="en-US" sz="2800" b="1" i="1" dirty="0" smtClean="0"/>
              <a:t>Federal </a:t>
            </a:r>
            <a:r>
              <a:rPr lang="en-US" sz="2800" dirty="0" smtClean="0"/>
              <a:t>governments </a:t>
            </a:r>
            <a:r>
              <a:rPr lang="en-US" sz="2800" dirty="0"/>
              <a:t>responsibilities from the Great </a:t>
            </a:r>
            <a:r>
              <a:rPr lang="en-US" sz="2800" dirty="0" smtClean="0"/>
              <a:t>Society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Wanted to put power (and money) back </a:t>
            </a:r>
            <a:r>
              <a:rPr lang="en-US" sz="2800" smtClean="0"/>
              <a:t>in </a:t>
            </a:r>
            <a:r>
              <a:rPr lang="en-US" sz="2800" smtClean="0"/>
              <a:t>the states’ </a:t>
            </a:r>
            <a:r>
              <a:rPr lang="en-US" sz="2800" dirty="0" smtClean="0"/>
              <a:t>hands </a:t>
            </a:r>
            <a:endParaRPr lang="en-US" sz="2400" dirty="0"/>
          </a:p>
        </p:txBody>
      </p:sp>
      <p:pic>
        <p:nvPicPr>
          <p:cNvPr id="7176" name="Picture 8" descr="nix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4277" y="1600200"/>
            <a:ext cx="3586446" cy="4530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523875" y="9236"/>
            <a:ext cx="8229600" cy="1139825"/>
          </a:xfrm>
        </p:spPr>
        <p:txBody>
          <a:bodyPr/>
          <a:lstStyle/>
          <a:p>
            <a:r>
              <a:rPr lang="en-US" dirty="0"/>
              <a:t>Two Faces of New Federalism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4038600"/>
            <a:ext cx="4495800" cy="3200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Expanded Social Security, Medicare and Medicaid</a:t>
            </a:r>
          </a:p>
          <a:p>
            <a:r>
              <a:rPr lang="en-US" sz="2800" dirty="0" smtClean="0"/>
              <a:t>Created the EPA</a:t>
            </a:r>
          </a:p>
          <a:p>
            <a:r>
              <a:rPr lang="en-US" sz="2800" dirty="0" smtClean="0"/>
              <a:t>Proposed Universal </a:t>
            </a:r>
            <a:r>
              <a:rPr lang="en-US" sz="2800" dirty="0" smtClean="0"/>
              <a:t>Healthcare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b="1" u="sng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14400"/>
            <a:ext cx="29481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http://rds.yahoo.com/_ylt=A0WTb_xoQAlNoE4A4.qjzbkF/SIG=12orqf9t1/EXP=1292538344/**http%3a/mentalfloss.cachefly.net/wp-content/uploads/2008/04/nix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657600"/>
            <a:ext cx="4105275" cy="2800350"/>
          </a:xfrm>
          <a:prstGeom prst="rect">
            <a:avLst/>
          </a:prstGeom>
          <a:noFill/>
        </p:spPr>
      </p:pic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4191000" y="1143000"/>
            <a:ext cx="4632036" cy="3200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Failed to Support C.R. Movement </a:t>
            </a:r>
          </a:p>
          <a:p>
            <a:r>
              <a:rPr lang="en-US" sz="2800" dirty="0" smtClean="0"/>
              <a:t>Abolished the office of </a:t>
            </a:r>
            <a:r>
              <a:rPr lang="en-US" sz="2800" dirty="0" err="1" smtClean="0"/>
              <a:t>Ec</a:t>
            </a:r>
            <a:r>
              <a:rPr lang="en-US" sz="2800" dirty="0" smtClean="0"/>
              <a:t> </a:t>
            </a:r>
            <a:r>
              <a:rPr lang="en-US" sz="2800" dirty="0" err="1" smtClean="0"/>
              <a:t>Oportunity</a:t>
            </a:r>
            <a:r>
              <a:rPr lang="en-US" sz="2800" dirty="0" smtClean="0"/>
              <a:t> </a:t>
            </a:r>
          </a:p>
          <a:p>
            <a:pPr>
              <a:buFont typeface="Wingdings 2"/>
              <a:buNone/>
            </a:pPr>
            <a:endParaRPr lang="en-US" sz="2800" dirty="0" smtClean="0"/>
          </a:p>
          <a:p>
            <a:endParaRPr lang="en-US" sz="28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Strategy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72000" cy="45307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Nixon’s plan to attract unhappy southerners </a:t>
            </a: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Many became unhappy with democrats due to  </a:t>
            </a:r>
            <a:r>
              <a:rPr lang="en-US" sz="2800" b="1" dirty="0" smtClean="0"/>
              <a:t>desegregation</a:t>
            </a:r>
            <a:r>
              <a:rPr lang="en-US" sz="2800" dirty="0" smtClean="0"/>
              <a:t> attempts 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Nixon </a:t>
            </a:r>
            <a:r>
              <a:rPr lang="en-US" sz="2800" dirty="0"/>
              <a:t>wanted these votes</a:t>
            </a:r>
          </a:p>
        </p:txBody>
      </p:sp>
      <p:pic>
        <p:nvPicPr>
          <p:cNvPr id="32776" name="Picture 8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09800"/>
            <a:ext cx="3733800" cy="2583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/>
              <a:t>Implementing the Southern Strategy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8006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Nixon tried to slow desegregating schools</a:t>
            </a:r>
          </a:p>
          <a:p>
            <a:pPr lvl="1"/>
            <a:r>
              <a:rPr lang="en-US" sz="2000" dirty="0"/>
              <a:t>Violated 2</a:t>
            </a:r>
            <a:r>
              <a:rPr lang="en-US" sz="2000" baseline="30000" dirty="0"/>
              <a:t>nd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Brown v. Board </a:t>
            </a:r>
            <a:r>
              <a:rPr lang="en-US" sz="2000" dirty="0"/>
              <a:t>ruling to carry out “with all deliberate speed”</a:t>
            </a:r>
          </a:p>
          <a:p>
            <a:pPr lvl="1"/>
            <a:r>
              <a:rPr lang="en-US" sz="2000" dirty="0"/>
              <a:t>NAACP filed a lawsuit and Nixon ordered to follow </a:t>
            </a:r>
            <a:r>
              <a:rPr lang="en-US" sz="2000" dirty="0" smtClean="0"/>
              <a:t>law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400" dirty="0" smtClean="0"/>
              <a:t>Nixon </a:t>
            </a:r>
            <a:r>
              <a:rPr lang="en-US" sz="2400" dirty="0"/>
              <a:t>appointed 4 justices </a:t>
            </a:r>
            <a:r>
              <a:rPr lang="en-US" sz="2400" dirty="0" smtClean="0"/>
              <a:t>in an attempt to </a:t>
            </a:r>
            <a:r>
              <a:rPr lang="en-US" sz="2400" dirty="0"/>
              <a:t>shift the Supreme Court to a more conservative agenda</a:t>
            </a:r>
          </a:p>
        </p:txBody>
      </p:sp>
      <p:pic>
        <p:nvPicPr>
          <p:cNvPr id="13320" name="Picture 8" descr="thumb_norfolkschool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81600" y="2209800"/>
            <a:ext cx="3859306" cy="32804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sz="3800" dirty="0">
                <a:solidFill>
                  <a:schemeClr val="accent1"/>
                </a:solidFill>
              </a:rPr>
              <a:t>Swann v. </a:t>
            </a:r>
            <a:r>
              <a:rPr lang="en-US" sz="3800" dirty="0" smtClean="0">
                <a:solidFill>
                  <a:schemeClr val="accent1"/>
                </a:solidFill>
              </a:rPr>
              <a:t>Charlotte-</a:t>
            </a:r>
            <a:r>
              <a:rPr lang="en-US" sz="3800" dirty="0" err="1" smtClean="0">
                <a:solidFill>
                  <a:schemeClr val="accent1"/>
                </a:solidFill>
              </a:rPr>
              <a:t>Meck</a:t>
            </a:r>
            <a:r>
              <a:rPr lang="en-US" sz="3800" dirty="0" smtClean="0">
                <a:solidFill>
                  <a:schemeClr val="accent1"/>
                </a:solidFill>
              </a:rPr>
              <a:t> </a:t>
            </a:r>
            <a:r>
              <a:rPr lang="en-US" sz="3800" dirty="0">
                <a:solidFill>
                  <a:schemeClr val="accent1"/>
                </a:solidFill>
              </a:rPr>
              <a:t>Board of Education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Stated that school districts </a:t>
            </a:r>
            <a:r>
              <a:rPr lang="en-US" sz="2800" dirty="0" smtClean="0"/>
              <a:t>may </a:t>
            </a:r>
            <a:r>
              <a:rPr lang="en-US" sz="2800" dirty="0"/>
              <a:t>bus students to other schools to end pattern of all white or all black </a:t>
            </a:r>
            <a:r>
              <a:rPr lang="en-US" sz="2800" dirty="0" smtClean="0"/>
              <a:t>schools</a:t>
            </a:r>
          </a:p>
          <a:p>
            <a:endParaRPr lang="en-US" sz="2800" dirty="0"/>
          </a:p>
          <a:p>
            <a:r>
              <a:rPr lang="en-US" sz="2800" dirty="0"/>
              <a:t>Nixon went on TV to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urge </a:t>
            </a:r>
            <a:r>
              <a:rPr lang="en-US" sz="2800" dirty="0"/>
              <a:t>Congress to stop </a:t>
            </a:r>
            <a:r>
              <a:rPr lang="en-US" sz="2800" dirty="0" smtClean="0"/>
              <a:t>this </a:t>
            </a:r>
            <a:endParaRPr lang="en-US" sz="2800" dirty="0"/>
          </a:p>
          <a:p>
            <a:endParaRPr lang="en-US" dirty="0"/>
          </a:p>
        </p:txBody>
      </p:sp>
      <p:pic>
        <p:nvPicPr>
          <p:cNvPr id="30722" name="Picture 2" descr="http://rds.yahoo.com/_ylt=A0WTb_mkQAlN4B8ATbKjzbkF/SIG=12ktbveth/EXP=1292538404/**http%3a/ncmuseumofhistory.org/workshops/civilrights1/girl_b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276600"/>
            <a:ext cx="4103856" cy="2571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Jumpstarting the Economy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8686800" cy="460692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High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inflation </a:t>
            </a:r>
            <a:r>
              <a:rPr lang="en-US" sz="2800" dirty="0" smtClean="0"/>
              <a:t>+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high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unemployment </a:t>
            </a:r>
            <a:r>
              <a:rPr lang="en-US" sz="2800" dirty="0"/>
              <a:t>= </a:t>
            </a:r>
            <a:r>
              <a:rPr lang="en-US" sz="2800" b="1" i="1" dirty="0" smtClean="0">
                <a:solidFill>
                  <a:schemeClr val="accent1"/>
                </a:solidFill>
              </a:rPr>
              <a:t>Stagflation</a:t>
            </a:r>
            <a:endParaRPr lang="en-US" sz="2800" b="1" i="1" dirty="0">
              <a:solidFill>
                <a:schemeClr val="accent1"/>
              </a:solidFill>
            </a:endParaRPr>
          </a:p>
          <a:p>
            <a:pPr lvl="1"/>
            <a:r>
              <a:rPr lang="en-US" sz="2400" dirty="0"/>
              <a:t>Due to too much federal spending on wars and Great Society </a:t>
            </a:r>
            <a:r>
              <a:rPr lang="en-US" sz="2400" dirty="0" smtClean="0"/>
              <a:t>programs</a:t>
            </a:r>
          </a:p>
          <a:p>
            <a:pPr lvl="1"/>
            <a:endParaRPr lang="en-US" sz="2400" dirty="0"/>
          </a:p>
          <a:p>
            <a:r>
              <a:rPr lang="en-US" sz="2800" dirty="0"/>
              <a:t>Froze business prices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and </a:t>
            </a:r>
            <a:r>
              <a:rPr lang="en-US" sz="2800" dirty="0"/>
              <a:t>wages for 90 </a:t>
            </a:r>
            <a:r>
              <a:rPr lang="en-US" sz="2800" dirty="0" smtClean="0"/>
              <a:t>days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 smtClean="0"/>
              <a:t>Increased </a:t>
            </a:r>
            <a:r>
              <a:rPr lang="en-US" sz="2800" dirty="0" err="1" smtClean="0"/>
              <a:t>Govt</a:t>
            </a:r>
            <a:r>
              <a:rPr lang="en-US" sz="2800" dirty="0" smtClean="0"/>
              <a:t> Spending</a:t>
            </a:r>
          </a:p>
          <a:p>
            <a:endParaRPr lang="en-US" sz="2800" dirty="0"/>
          </a:p>
          <a:p>
            <a:r>
              <a:rPr lang="en-US" sz="2800" dirty="0"/>
              <a:t>Eased inflation, but the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recession </a:t>
            </a:r>
            <a:r>
              <a:rPr lang="en-US" sz="2800" dirty="0"/>
              <a:t>continued</a:t>
            </a:r>
          </a:p>
        </p:txBody>
      </p:sp>
      <p:pic>
        <p:nvPicPr>
          <p:cNvPr id="29698" name="Picture 2" descr="http://rds.yahoo.com/_ylt=A0WTb_3YQAlNL3YAo_CjzbkF/SIG=133k9iohl/EXP=1292538456/**http%3a/brookswealthblog.com/wp-content/uploads/2010/09/toles_on_stagflat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971800"/>
            <a:ext cx="4286250" cy="3619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915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 dirty="0">
                <a:solidFill>
                  <a:schemeClr val="accent2">
                    <a:lumMod val="75000"/>
                  </a:schemeClr>
                </a:solidFill>
              </a:rPr>
              <a:t>Organization of Petroleum Exporting Countries</a:t>
            </a:r>
            <a:r>
              <a:rPr lang="en-US" sz="3800" dirty="0"/>
              <a:t> (OPEC)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Group of oil </a:t>
            </a:r>
            <a:r>
              <a:rPr lang="en-US" sz="2800" dirty="0" smtClean="0"/>
              <a:t>producing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 countries </a:t>
            </a:r>
            <a:r>
              <a:rPr lang="en-US" sz="2800" dirty="0"/>
              <a:t>who fix prices </a:t>
            </a:r>
            <a:endParaRPr lang="en-US" sz="2800" dirty="0" smtClean="0"/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(</a:t>
            </a:r>
            <a:r>
              <a:rPr lang="en-US" sz="2800" dirty="0"/>
              <a:t>mainly from </a:t>
            </a:r>
            <a:r>
              <a:rPr lang="en-US" sz="2800" b="1" u="sng" dirty="0"/>
              <a:t>Middle East</a:t>
            </a:r>
            <a:r>
              <a:rPr lang="en-US" sz="2800" dirty="0" smtClean="0"/>
              <a:t>)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1973: Yom Kippur War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Israel vs. Egypt and Syria</a:t>
            </a:r>
          </a:p>
          <a:p>
            <a:pPr lvl="2">
              <a:lnSpc>
                <a:spcPct val="90000"/>
              </a:lnSpc>
            </a:pPr>
            <a:r>
              <a:rPr lang="en-US" sz="2200" dirty="0"/>
              <a:t>Over border issues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 </a:t>
            </a:r>
            <a:r>
              <a:rPr lang="en-US" sz="2400" dirty="0" smtClean="0"/>
              <a:t>aids </a:t>
            </a:r>
            <a:r>
              <a:rPr lang="en-US" sz="2400" dirty="0"/>
              <a:t>to Israel and OPEC stopped sending oil to US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After a cease-fire was worked out in 1974, OPEC resumed sending oil but raised the price 4 times from what it was</a:t>
            </a:r>
          </a:p>
        </p:txBody>
      </p:sp>
      <p:pic>
        <p:nvPicPr>
          <p:cNvPr id="28674" name="Picture 2" descr="http://rds.yahoo.com/_ylt=A0WTb_xHRglNtk0AQoSjzbkF/SIG=1335ik91b/EXP=1292539847/**http%3a/www.irancartoon.ir/gallery/albums/album48/Tommy_Thomdean_Indonesi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914400"/>
            <a:ext cx="2828636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File:FLAG POLICY DURING THE 1973 oil crisis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838200"/>
            <a:ext cx="3876675" cy="5715000"/>
          </a:xfrm>
          <a:prstGeom prst="rect">
            <a:avLst/>
          </a:prstGeom>
          <a:noFill/>
        </p:spPr>
      </p:pic>
      <p:pic>
        <p:nvPicPr>
          <p:cNvPr id="35844" name="Picture 4" descr="http://rds.yahoo.com/_ylt=A0WTb_0hRglNhHYApFCjzbkF/SIG=12fl50k1g/EXP=1292539809/**http%3a/i61.photobucket.com/albums/h78/jetbuilderkid/g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600200"/>
            <a:ext cx="4114800" cy="3686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http://www.wtrg.com/oil_graphs/oilprice194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763000" cy="6572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Foreign Policy 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Nixon and Foreign Policy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r>
              <a:rPr lang="en-US" sz="2400" dirty="0"/>
              <a:t>Secretary of State Kissinger came up with idea of </a:t>
            </a:r>
            <a:r>
              <a:rPr lang="en-US" sz="2400" b="1" i="1" dirty="0" err="1">
                <a:solidFill>
                  <a:schemeClr val="accent2">
                    <a:lumMod val="50000"/>
                  </a:schemeClr>
                </a:solidFill>
              </a:rPr>
              <a:t>realpolitik</a:t>
            </a:r>
            <a:endParaRPr lang="en-US" sz="24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en-US" sz="2000" dirty="0"/>
              <a:t>Make foreign policy decisions </a:t>
            </a:r>
            <a:r>
              <a:rPr lang="en-US" sz="2000" dirty="0" smtClean="0"/>
              <a:t>a </a:t>
            </a:r>
            <a:r>
              <a:rPr lang="en-US" sz="2000" dirty="0"/>
              <a:t>country’s power not morals</a:t>
            </a:r>
          </a:p>
          <a:p>
            <a:r>
              <a:rPr lang="en-US" sz="2400" dirty="0"/>
              <a:t>New policy to deal with communists called 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</a:rPr>
              <a:t>détente</a:t>
            </a:r>
          </a:p>
          <a:p>
            <a:pPr lvl="1"/>
            <a:r>
              <a:rPr lang="en-US" sz="2000" dirty="0"/>
              <a:t>Willingness to negotiate and ease tensions with communist nations</a:t>
            </a:r>
          </a:p>
        </p:txBody>
      </p:sp>
      <p:pic>
        <p:nvPicPr>
          <p:cNvPr id="18440" name="Picture 8" descr="kissing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51087"/>
            <a:ext cx="4038600" cy="3028950"/>
          </a:xfrm>
        </p:spPr>
      </p:pic>
      <p:sp>
        <p:nvSpPr>
          <p:cNvPr id="6" name="Oval Callout 5"/>
          <p:cNvSpPr/>
          <p:nvPr/>
        </p:nvSpPr>
        <p:spPr>
          <a:xfrm>
            <a:off x="5105400" y="1295400"/>
            <a:ext cx="3886200" cy="990600"/>
          </a:xfrm>
          <a:prstGeom prst="wedgeEllipseCallout">
            <a:avLst>
              <a:gd name="adj1" fmla="val 15890"/>
              <a:gd name="adj2" fmla="val 1151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5486400" y="1524000"/>
            <a:ext cx="3018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Power &gt; Morals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6945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Vietnam War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495800" cy="4906963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Election of 68</a:t>
            </a:r>
          </a:p>
          <a:p>
            <a:pPr lvl="1"/>
            <a:r>
              <a:rPr lang="en-US" dirty="0" smtClean="0"/>
              <a:t>Pre Election Stance </a:t>
            </a:r>
          </a:p>
          <a:p>
            <a:pPr lvl="2"/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</a:rPr>
              <a:t>Vietnamization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Bring an end to the War</a:t>
            </a:r>
          </a:p>
          <a:p>
            <a:pPr lvl="1"/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 descr="https://encrypted-tbn3.gstatic.com/images?q=tbn:ANd9GcTRYDGK4ze2nU3SYo6O93rk5QG1XthmDKfx-DMDwc7r3yZ9oSH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572000"/>
            <a:ext cx="2691346" cy="191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rimemagazine.com/images/Bombing_of_Cambod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940" y="3581400"/>
            <a:ext cx="2196046" cy="169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cah.utexas.edu/photojournalism/graphics/presidents/nixon/bigpics/Nixon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87975"/>
            <a:ext cx="2422758" cy="163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4"/>
          <p:cNvSpPr>
            <a:spLocks noGrp="1"/>
          </p:cNvSpPr>
          <p:nvPr>
            <p:ph sz="half" idx="1"/>
          </p:nvPr>
        </p:nvSpPr>
        <p:spPr>
          <a:xfrm>
            <a:off x="4713509" y="1271279"/>
            <a:ext cx="4064527" cy="4525963"/>
          </a:xfrm>
        </p:spPr>
        <p:txBody>
          <a:bodyPr/>
          <a:lstStyle/>
          <a:p>
            <a:pPr lvl="1"/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Post Election Reality  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Cambodia/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</a:rPr>
              <a:t>Loas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Pentagon Papers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Kent State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104" name="Picture 8" descr="http://upload.wikimedia.org/wikipedia/en/thumb/6/65/Kent_State_massacre.jpg/220px-Kent_State_massac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76800"/>
            <a:ext cx="20955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45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ebspace.webring.com/people/xm/mlause/AH/AH3/imagesAH3/1968NixonPe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"/>
            <a:ext cx="5105400" cy="670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43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Policy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32327" y="1600200"/>
            <a:ext cx="5943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Nixon Doctrine - 1970</a:t>
            </a:r>
          </a:p>
          <a:p>
            <a:pPr lvl="1"/>
            <a:r>
              <a:rPr lang="en-US" dirty="0" smtClean="0"/>
              <a:t>Policy regarding “Third World” Countries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"</a:t>
            </a:r>
            <a:r>
              <a:rPr lang="en-US" i="1" dirty="0"/>
              <a:t>the United States would assist in the defense and developments of allies and friends," </a:t>
            </a:r>
            <a:endParaRPr lang="en-US" i="1" dirty="0" smtClean="0"/>
          </a:p>
          <a:p>
            <a:pPr marL="749808" lvl="2" indent="0" algn="ctr">
              <a:buNone/>
            </a:pPr>
            <a:r>
              <a:rPr lang="en-US" dirty="0" smtClean="0"/>
              <a:t>but would not</a:t>
            </a:r>
          </a:p>
          <a:p>
            <a:pPr lvl="2" algn="ctr"/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"</a:t>
            </a:r>
            <a:r>
              <a:rPr lang="en-US" i="1" dirty="0"/>
              <a:t>undertake all the defense of the free nations of the world."</a:t>
            </a:r>
          </a:p>
        </p:txBody>
      </p:sp>
      <p:pic>
        <p:nvPicPr>
          <p:cNvPr id="7170" name="Picture 2" descr="http://4.bp.blogspot.com/-qzt1WIpxnEc/TXrH8ntl1DI/AAAAAAAAHXY/ll0MfphoYHQ/s1600/nix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95" y="2590800"/>
            <a:ext cx="3429000" cy="236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1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Only Nixon Can Go to China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71600"/>
            <a:ext cx="4572000" cy="5257800"/>
          </a:xfrm>
        </p:spPr>
        <p:txBody>
          <a:bodyPr/>
          <a:lstStyle/>
          <a:p>
            <a:r>
              <a:rPr lang="en-US" sz="2400" dirty="0"/>
              <a:t>US had not recognized China since communist </a:t>
            </a:r>
            <a:r>
              <a:rPr lang="en-US" sz="2400" dirty="0" smtClean="0"/>
              <a:t>takeover</a:t>
            </a:r>
          </a:p>
          <a:p>
            <a:endParaRPr lang="en-US" sz="2400" dirty="0"/>
          </a:p>
          <a:p>
            <a:r>
              <a:rPr lang="en-US" sz="2400" dirty="0"/>
              <a:t>1971:  Nixon said he would visit China to </a:t>
            </a:r>
            <a:r>
              <a:rPr lang="en-US" sz="2400" dirty="0" smtClean="0"/>
              <a:t>begin a </a:t>
            </a:r>
            <a:r>
              <a:rPr lang="en-US" sz="2400" dirty="0"/>
              <a:t>new relationship</a:t>
            </a:r>
          </a:p>
          <a:p>
            <a:endParaRPr lang="en-US" sz="2400" dirty="0" smtClean="0"/>
          </a:p>
          <a:p>
            <a:r>
              <a:rPr lang="en-US" sz="2400" dirty="0" smtClean="0"/>
              <a:t>Both </a:t>
            </a:r>
            <a:r>
              <a:rPr lang="en-US" sz="2400" dirty="0"/>
              <a:t>nations agreed to cooperate in the future</a:t>
            </a:r>
          </a:p>
          <a:p>
            <a:pPr lvl="1"/>
            <a:r>
              <a:rPr lang="en-US" sz="2000" dirty="0"/>
              <a:t>Both would work together to settle disputes peacefully</a:t>
            </a:r>
          </a:p>
          <a:p>
            <a:pPr lvl="1"/>
            <a:r>
              <a:rPr lang="en-US" sz="2000" dirty="0"/>
              <a:t>Freer exchange of ideas</a:t>
            </a:r>
          </a:p>
        </p:txBody>
      </p:sp>
      <p:pic>
        <p:nvPicPr>
          <p:cNvPr id="20488" name="Picture 8" descr="0483_l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21263" y="1752600"/>
            <a:ext cx="320675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Nixon Visits Moscow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1972: First president to visit Moscow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Nixon and Brezhnev (new Soviet leader) signed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SALT I </a:t>
            </a:r>
            <a:r>
              <a:rPr lang="en-US" sz="2400" dirty="0"/>
              <a:t>Treaty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Limited ICBM and submarine </a:t>
            </a:r>
            <a:r>
              <a:rPr lang="en-US" sz="2000" dirty="0" smtClean="0"/>
              <a:t>missiles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His achievements in China and Soviet Union met with huge acclaim and helped him win re-election in 1972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Won 49 out of the 50 states</a:t>
            </a:r>
          </a:p>
        </p:txBody>
      </p:sp>
      <p:pic>
        <p:nvPicPr>
          <p:cNvPr id="22536" name="Picture 8" descr="1101740701_400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48060" y="1600200"/>
            <a:ext cx="3438880" cy="4530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6945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Vietnam War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-76200" y="1219200"/>
            <a:ext cx="5105400" cy="4983163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Election of 72</a:t>
            </a:r>
          </a:p>
          <a:p>
            <a:pPr lvl="1"/>
            <a:r>
              <a:rPr lang="en-US" dirty="0" smtClean="0"/>
              <a:t>Pre Election Stance 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“Peace with Honor”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Insistence on N Viet. Retreat</a:t>
            </a:r>
          </a:p>
          <a:p>
            <a:pPr lvl="1"/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pPr marL="448056" lvl="1" indent="0">
              <a:buNone/>
            </a:pP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4572000" y="1600200"/>
            <a:ext cx="4724400" cy="4983163"/>
          </a:xfrm>
        </p:spPr>
        <p:txBody>
          <a:bodyPr/>
          <a:lstStyle/>
          <a:p>
            <a:pPr lvl="1"/>
            <a:r>
              <a:rPr lang="en-US" dirty="0" smtClean="0"/>
              <a:t>Post Election Reality = 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“Christmas Bombings”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Peace of Paris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POW’s abandoned</a:t>
            </a:r>
          </a:p>
          <a:p>
            <a:pPr lvl="2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Watergate</a:t>
            </a:r>
          </a:p>
          <a:p>
            <a:pPr marL="448056" lvl="1" indent="0">
              <a:buNone/>
            </a:pPr>
            <a:endParaRPr lang="en-US" dirty="0"/>
          </a:p>
        </p:txBody>
      </p:sp>
      <p:pic>
        <p:nvPicPr>
          <p:cNvPr id="5122" name="Picture 2" descr="http://2.bp.blogspot.com/_AMXuxDl6GTo/S9vh2G2sYYI/AAAAAAAAACU/Y9Ybcz-5RrI/s1600/1972_Electoral_Ma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18" y="3733800"/>
            <a:ext cx="4038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2.bp.blogspot.com/-chrdyP4Qjv4/UMDgLohjwzI/AAAAAAAAACE/k1GZgvKjcm8/s1600/537429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0"/>
            <a:ext cx="3162300" cy="259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66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Watergate: Nixon’s Downfall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President’s Men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r>
              <a:rPr lang="en-US" sz="2400" dirty="0"/>
              <a:t>Nixon confided in a select group of people</a:t>
            </a:r>
          </a:p>
          <a:p>
            <a:pPr lvl="1"/>
            <a:r>
              <a:rPr lang="en-US" sz="2000" dirty="0"/>
              <a:t>H.R. </a:t>
            </a:r>
            <a:r>
              <a:rPr lang="en-US" sz="2000" dirty="0" err="1"/>
              <a:t>Haldeman</a:t>
            </a:r>
            <a:endParaRPr lang="en-US" sz="2000" dirty="0"/>
          </a:p>
          <a:p>
            <a:pPr lvl="2"/>
            <a:r>
              <a:rPr lang="en-US" sz="1800" dirty="0"/>
              <a:t>Chief of Staff</a:t>
            </a:r>
          </a:p>
          <a:p>
            <a:pPr lvl="1"/>
            <a:r>
              <a:rPr lang="en-US" sz="2000" dirty="0"/>
              <a:t>John </a:t>
            </a:r>
            <a:r>
              <a:rPr lang="en-US" sz="2000" dirty="0" err="1"/>
              <a:t>Erlichman</a:t>
            </a:r>
            <a:endParaRPr lang="en-US" sz="2000" dirty="0"/>
          </a:p>
          <a:p>
            <a:pPr lvl="2"/>
            <a:r>
              <a:rPr lang="en-US" sz="1800" dirty="0"/>
              <a:t>Chief domestic advisor</a:t>
            </a:r>
          </a:p>
          <a:p>
            <a:pPr lvl="1"/>
            <a:r>
              <a:rPr lang="en-US" sz="2000" dirty="0"/>
              <a:t>John Mitchell</a:t>
            </a:r>
          </a:p>
          <a:p>
            <a:pPr lvl="2"/>
            <a:r>
              <a:rPr lang="en-US" sz="1800" dirty="0"/>
              <a:t>Former Attorney </a:t>
            </a:r>
            <a:r>
              <a:rPr lang="en-US" sz="1800" dirty="0" smtClean="0"/>
              <a:t>General</a:t>
            </a:r>
          </a:p>
          <a:p>
            <a:pPr lvl="2"/>
            <a:endParaRPr lang="en-US" sz="1800" dirty="0"/>
          </a:p>
          <a:p>
            <a:r>
              <a:rPr lang="en-US" sz="2400" dirty="0"/>
              <a:t>Very secretive and critics accused them of acting outside the law</a:t>
            </a:r>
          </a:p>
        </p:txBody>
      </p:sp>
      <p:pic>
        <p:nvPicPr>
          <p:cNvPr id="27662" name="Picture 14" descr="bild9erlhal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00600" y="1219200"/>
            <a:ext cx="3200400" cy="2903538"/>
          </a:xfrm>
        </p:spPr>
      </p:pic>
      <p:pic>
        <p:nvPicPr>
          <p:cNvPr id="27664" name="Picture 16" descr="mitch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733800"/>
            <a:ext cx="1905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Bungled Burglary</a:t>
            </a:r>
          </a:p>
        </p:txBody>
      </p:sp>
      <p:sp>
        <p:nvSpPr>
          <p:cNvPr id="29704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June 17, 1972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5 men caught breaking into Democratic HQ at the Watergate Hotel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Trying to plant bugs and photograph </a:t>
            </a:r>
            <a:r>
              <a:rPr lang="en-US" sz="2400" dirty="0" smtClean="0"/>
              <a:t>papers</a:t>
            </a:r>
          </a:p>
          <a:p>
            <a:pPr lvl="1">
              <a:lnSpc>
                <a:spcPct val="90000"/>
              </a:lnSpc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White House began to cover-up link to President by shredding documents</a:t>
            </a:r>
          </a:p>
        </p:txBody>
      </p:sp>
      <p:pic>
        <p:nvPicPr>
          <p:cNvPr id="29707" name="Picture 11" descr="watergat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936750"/>
            <a:ext cx="4495800" cy="3502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Heroes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/>
              <a:t>Woodward and Bernstein were two reporters from the Washington Post</a:t>
            </a:r>
          </a:p>
          <a:p>
            <a:pPr lvl="1"/>
            <a:r>
              <a:rPr lang="en-US" sz="2400" dirty="0"/>
              <a:t>Found evidence linking burglary to White House</a:t>
            </a:r>
          </a:p>
          <a:p>
            <a:pPr lvl="1"/>
            <a:r>
              <a:rPr lang="en-US" sz="2400" dirty="0"/>
              <a:t>White House continuously denied claims</a:t>
            </a:r>
          </a:p>
        </p:txBody>
      </p:sp>
      <p:pic>
        <p:nvPicPr>
          <p:cNvPr id="32776" name="Picture 8" descr="WoosteinYou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2138363"/>
            <a:ext cx="4191000" cy="3330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Cover-Up Fails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One of the burglars admits lied under oath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Said people in the white house were involved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Nixon fired his secret group and White House Counsel John Dean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Appoints special prosecutor to investigate Watergate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Archibald Cox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Senate began own investigation</a:t>
            </a:r>
          </a:p>
        </p:txBody>
      </p:sp>
      <p:sp>
        <p:nvSpPr>
          <p:cNvPr id="5" name="ClipArt Placeholder 4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20482" name="Picture 2" descr="http://rds.yahoo.com/_ylt=A0PDoYBnQglNbxQAnB.jzbkF/SIG=148btagfu/EXP=1292538855/**http%3a/static.guim.co.uk/sys-images/Guardian/Pix/pictures/2008/12/19/1229689273802/Gallery-deepthroat-dies---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219200"/>
            <a:ext cx="4038600" cy="54723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Startling Testimony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4038600" cy="4530725"/>
          </a:xfrm>
        </p:spPr>
        <p:txBody>
          <a:bodyPr/>
          <a:lstStyle/>
          <a:p>
            <a:r>
              <a:rPr lang="en-US" sz="2800" dirty="0"/>
              <a:t>John Dean tell Senate that Nixon was directly involved in the Watergate </a:t>
            </a:r>
            <a:r>
              <a:rPr lang="en-US" sz="2800" dirty="0" smtClean="0"/>
              <a:t>cover-up</a:t>
            </a:r>
          </a:p>
          <a:p>
            <a:endParaRPr lang="en-US" sz="2800" dirty="0"/>
          </a:p>
          <a:p>
            <a:r>
              <a:rPr lang="en-US" sz="2800" dirty="0"/>
              <a:t>Presidential aide Alexander Butterfield revealed Nixon taped all his conversations </a:t>
            </a:r>
          </a:p>
        </p:txBody>
      </p:sp>
      <p:pic>
        <p:nvPicPr>
          <p:cNvPr id="19458" name="Picture 2" descr="http://rds.yahoo.com/_ylt=A0PDoX8NQwlN8lQAHwejzbkF/SIG=12sf9p0n6/EXP=1292539021/**http%3a/img.allvoices.com/thumbs/event/598/486/24644713-richard-nix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4423" y="1981200"/>
            <a:ext cx="4469577" cy="3638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</p:spTree>
    <p:controls>
      <mc:AlternateContent xmlns:mc="http://schemas.openxmlformats.org/markup-compatibility/2006">
        <mc:Choice xmlns:v="urn:schemas-microsoft-com:vml" Requires="v">
          <p:control spid="3075" name="ShockwaveFlash1" r:id="rId2" imgW="8228571" imgH="6171429"/>
        </mc:Choice>
        <mc:Fallback>
          <p:control name="ShockwaveFlash1" r:id="rId2" imgW="8228571" imgH="6171429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" y="342900"/>
                  <a:ext cx="8229600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VP</a:t>
            </a:r>
            <a:endParaRPr lang="en-US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VP </a:t>
            </a:r>
            <a:r>
              <a:rPr lang="en-US" sz="2400" dirty="0"/>
              <a:t>Spiro Agnew resigned because a grand jury indicted him for accepting bribes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 </a:t>
            </a:r>
            <a:r>
              <a:rPr lang="en-US" sz="2400" b="1" u="sng" dirty="0"/>
              <a:t>Gerald Ford</a:t>
            </a:r>
            <a:r>
              <a:rPr lang="en-US" sz="2400" dirty="0"/>
              <a:t> became new VP</a:t>
            </a:r>
          </a:p>
        </p:txBody>
      </p:sp>
      <p:pic>
        <p:nvPicPr>
          <p:cNvPr id="38920" name="Picture 8" descr="gerald-ford-pictur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19687" y="2317750"/>
            <a:ext cx="3095625" cy="3095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Fall of a President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1974: Nixon releases edited tapes and transcripts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Investigators wanted unedited tapes</a:t>
            </a:r>
          </a:p>
          <a:p>
            <a:pPr>
              <a:lnSpc>
                <a:spcPct val="90000"/>
              </a:lnSpc>
            </a:pPr>
            <a:r>
              <a:rPr lang="en-US" sz="2800" b="1" u="sng" dirty="0"/>
              <a:t>US v. Nixon</a:t>
            </a:r>
            <a:r>
              <a:rPr lang="en-US" sz="2800" dirty="0"/>
              <a:t> (1974)</a:t>
            </a:r>
            <a:endParaRPr lang="en-US" sz="2800" b="1" u="sng" dirty="0"/>
          </a:p>
          <a:p>
            <a:pPr lvl="1">
              <a:lnSpc>
                <a:spcPct val="90000"/>
              </a:lnSpc>
            </a:pPr>
            <a:r>
              <a:rPr lang="en-US" sz="2400" dirty="0"/>
              <a:t>Supreme Court ordered him to give up the tapes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Nixon came on TV saying </a:t>
            </a:r>
            <a:r>
              <a:rPr lang="en-US" sz="2800" dirty="0">
                <a:hlinkClick r:id="rId2"/>
              </a:rPr>
              <a:t>“I am not a crook”</a:t>
            </a:r>
            <a:endParaRPr lang="en-US" sz="2800" dirty="0"/>
          </a:p>
        </p:txBody>
      </p:sp>
      <p:pic>
        <p:nvPicPr>
          <p:cNvPr id="40968" name="Picture 8" descr="supreme%20cou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48060" y="1600200"/>
            <a:ext cx="3438880" cy="4530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</p:spTree>
    <p:controls>
      <mc:AlternateContent xmlns:mc="http://schemas.openxmlformats.org/markup-compatibility/2006">
        <mc:Choice xmlns:v="urn:schemas-microsoft-com:vml" Requires="v">
          <p:control spid="1027" name="ShockwaveFlash1" r:id="rId2" imgW="8228571" imgH="6171429"/>
        </mc:Choice>
        <mc:Fallback>
          <p:control name="ShockwaveFlash1" r:id="rId2" imgW="8228571" imgH="6171429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" y="342900"/>
                  <a:ext cx="8228013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Final Straw</a:t>
            </a: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July 27:  House of Representatives approves 3 articles of impeachment of Nixon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May 5: Nixon releases tapes, but 18 minutes missing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August 8</a:t>
            </a:r>
            <a:r>
              <a:rPr lang="en-US" sz="2800" baseline="30000" smtClean="0"/>
              <a:t>th</a:t>
            </a:r>
            <a:r>
              <a:rPr lang="en-US" sz="2800" smtClean="0"/>
              <a:t>: Nixon resigns, but admitted no guilt</a:t>
            </a:r>
            <a:endParaRPr lang="en-US" sz="2800" dirty="0"/>
          </a:p>
        </p:txBody>
      </p:sp>
      <p:pic>
        <p:nvPicPr>
          <p:cNvPr id="43016" name="Picture 8" descr="T052171A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98069"/>
            <a:ext cx="4038600" cy="31349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/>
      </p:sp>
    </p:spTree>
    <p:controls>
      <mc:AlternateContent xmlns:mc="http://schemas.openxmlformats.org/markup-compatibility/2006">
        <mc:Choice xmlns:v="urn:schemas-microsoft-com:vml" Requires="v">
          <p:control spid="2051" name="ShockwaveFlash1" r:id="rId2" imgW="8228571" imgH="6171429"/>
        </mc:Choice>
        <mc:Fallback>
          <p:control name="ShockwaveFlash1" r:id="rId2" imgW="8228571" imgH="6171429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" y="342900"/>
                  <a:ext cx="8228013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of Watergate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25 Members of Nixon administration </a:t>
            </a:r>
            <a:r>
              <a:rPr lang="en-US" sz="2800" b="1" u="sng"/>
              <a:t>convicted</a:t>
            </a:r>
            <a:r>
              <a:rPr lang="en-US" sz="2800"/>
              <a:t> for crimes connected to Watergate</a:t>
            </a:r>
          </a:p>
          <a:p>
            <a:r>
              <a:rPr lang="en-US" sz="2800"/>
              <a:t>American people and press image of presidency </a:t>
            </a:r>
            <a:r>
              <a:rPr lang="en-US" sz="2800" b="1" u="sng"/>
              <a:t>destroyed</a:t>
            </a:r>
          </a:p>
        </p:txBody>
      </p:sp>
      <p:pic>
        <p:nvPicPr>
          <p:cNvPr id="45064" name="Picture 8" descr="nix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28657" y="1600200"/>
            <a:ext cx="3477685" cy="4530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2614</TotalTime>
  <Words>807</Words>
  <Application>Microsoft Office PowerPoint</Application>
  <PresentationFormat>On-screen Show (4:3)</PresentationFormat>
  <Paragraphs>153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Technic</vt:lpstr>
      <vt:lpstr>The Nixon Administration</vt:lpstr>
      <vt:lpstr>Domestic   Issues </vt:lpstr>
      <vt:lpstr>New Federalism</vt:lpstr>
      <vt:lpstr>Two Faces of New Federalism</vt:lpstr>
      <vt:lpstr>Southern Strategy</vt:lpstr>
      <vt:lpstr>Implementing the Southern Strategy</vt:lpstr>
      <vt:lpstr>Swann v. Charlotte-Meck Board of Education</vt:lpstr>
      <vt:lpstr>Jumpstarting the Economy</vt:lpstr>
      <vt:lpstr>Organization of Petroleum Exporting Countries (OPEC)</vt:lpstr>
      <vt:lpstr>PowerPoint Presentation</vt:lpstr>
      <vt:lpstr>PowerPoint Presentation</vt:lpstr>
      <vt:lpstr>Foreign Policy </vt:lpstr>
      <vt:lpstr>Nixon and Foreign Policy</vt:lpstr>
      <vt:lpstr>Vietnam War </vt:lpstr>
      <vt:lpstr>PowerPoint Presentation</vt:lpstr>
      <vt:lpstr>Foreign Policy </vt:lpstr>
      <vt:lpstr>Only Nixon Can Go to China</vt:lpstr>
      <vt:lpstr>Nixon Visits Moscow</vt:lpstr>
      <vt:lpstr>Vietnam War </vt:lpstr>
      <vt:lpstr>Watergate: Nixon’s Downfall</vt:lpstr>
      <vt:lpstr>The President’s Men</vt:lpstr>
      <vt:lpstr>Bungled Burglary</vt:lpstr>
      <vt:lpstr>The Heroes</vt:lpstr>
      <vt:lpstr>The Cover-Up Fails</vt:lpstr>
      <vt:lpstr>Startling Testimony</vt:lpstr>
      <vt:lpstr>PowerPoint Presentation</vt:lpstr>
      <vt:lpstr>New VP</vt:lpstr>
      <vt:lpstr>Fall of a President</vt:lpstr>
      <vt:lpstr>PowerPoint Presentation</vt:lpstr>
      <vt:lpstr>The Final Straw</vt:lpstr>
      <vt:lpstr>PowerPoint Presentation</vt:lpstr>
      <vt:lpstr>Effects of Watergate</vt:lpstr>
    </vt:vector>
  </TitlesOfParts>
  <Company>WSFCS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Nixon Administration</dc:title>
  <dc:creator>WSFCS Workstation</dc:creator>
  <cp:lastModifiedBy>sysop</cp:lastModifiedBy>
  <cp:revision>149</cp:revision>
  <dcterms:created xsi:type="dcterms:W3CDTF">2007-12-14T12:54:50Z</dcterms:created>
  <dcterms:modified xsi:type="dcterms:W3CDTF">2013-04-25T18:14:15Z</dcterms:modified>
</cp:coreProperties>
</file>