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2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2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2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24" charset="0"/>
              </a:defRPr>
            </a:lvl1pPr>
          </a:lstStyle>
          <a:p>
            <a:pPr>
              <a:defRPr/>
            </a:pPr>
            <a:fld id="{A3174515-59FC-4722-92B0-CE6961179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62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2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2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2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2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2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55FDB8E-DCD2-478A-B3E7-B967B29EAB46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</a:rPr>
              <a:t>82% said wives should not work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 descr="Large confetti"/>
          <p:cNvSpPr>
            <a:spLocks noChangeArrowheads="1"/>
          </p:cNvSpPr>
          <p:nvPr/>
        </p:nvSpPr>
        <p:spPr bwMode="ltGray">
          <a:xfrm>
            <a:off x="484188" y="1549400"/>
            <a:ext cx="8158162" cy="1689100"/>
          </a:xfrm>
          <a:prstGeom prst="rect">
            <a:avLst/>
          </a:prstGeom>
          <a:pattFill prst="lgConfetti">
            <a:fgClr>
              <a:schemeClr val="accent2">
                <a:alpha val="50000"/>
              </a:schemeClr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5" name="AutoShape 1027"/>
          <p:cNvSpPr>
            <a:spLocks noChangeArrowheads="1"/>
          </p:cNvSpPr>
          <p:nvPr/>
        </p:nvSpPr>
        <p:spPr bwMode="ltGray">
          <a:xfrm>
            <a:off x="228600" y="3206750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6" name="AutoShape 1028"/>
          <p:cNvSpPr>
            <a:spLocks noChangeArrowheads="1"/>
          </p:cNvSpPr>
          <p:nvPr/>
        </p:nvSpPr>
        <p:spPr bwMode="ltGray">
          <a:xfrm>
            <a:off x="228600" y="1482725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7" name="AutoShape 1029"/>
          <p:cNvSpPr>
            <a:spLocks noChangeArrowheads="1"/>
          </p:cNvSpPr>
          <p:nvPr/>
        </p:nvSpPr>
        <p:spPr bwMode="ltGray">
          <a:xfrm>
            <a:off x="8623300" y="124618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8" name="AutoShape 1030"/>
          <p:cNvSpPr>
            <a:spLocks noChangeArrowheads="1"/>
          </p:cNvSpPr>
          <p:nvPr/>
        </p:nvSpPr>
        <p:spPr bwMode="ltGray">
          <a:xfrm>
            <a:off x="434975" y="125253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9" name="AutoShape 1031"/>
          <p:cNvSpPr>
            <a:spLocks noChangeArrowheads="1"/>
          </p:cNvSpPr>
          <p:nvPr/>
        </p:nvSpPr>
        <p:spPr bwMode="ltGray">
          <a:xfrm>
            <a:off x="2830513" y="5783263"/>
            <a:ext cx="3481387" cy="7778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10" name="Rectangle 1032" descr="Large confetti"/>
          <p:cNvSpPr>
            <a:spLocks noChangeArrowheads="1"/>
          </p:cNvSpPr>
          <p:nvPr/>
        </p:nvSpPr>
        <p:spPr bwMode="ltGray">
          <a:xfrm>
            <a:off x="4095750" y="5734050"/>
            <a:ext cx="949325" cy="176213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4105" name="Rectangle 1033" descr="Large confetti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  <a:pattFill prst="lgConfetti">
            <a:fgClr>
              <a:schemeClr val="accent2"/>
            </a:fgClr>
            <a:bgClr>
              <a:schemeClr val="folHlink"/>
            </a:bgClr>
          </a:patt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6" name="Rectangle 103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465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0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0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0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noFill/>
        </p:spPr>
        <p:txBody>
          <a:bodyPr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870ED8-4F4D-4BDF-A4AB-7812DCAAD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17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F65B9-FB9C-4266-839C-ECF80D946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93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CBC76-B636-4650-BF77-E1450EFD3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59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ABE90-6FA0-4F31-85C9-2D337C1F6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9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B6865-221B-4E11-BCCB-D4BF9AEDC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9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38F7B-E71F-4864-B9BF-052E0AC28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11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E18AD-6D79-4078-AA4C-D797035D3B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76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C2ED2-4955-4EAE-B383-DF7C0E5D0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E3214-5CB1-471A-A04D-10D442DC92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22731-8D3A-4F5B-96FC-36E8B529D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08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1488" y="284163"/>
            <a:ext cx="2044700" cy="58118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4163"/>
            <a:ext cx="5983288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A5C91-7CDD-47F6-93AB-0B3B32FA88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7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788" y="28416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DF3D6-2C2F-4CFE-B26D-5A0388988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6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093788" y="28416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2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2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3079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pitchFamily="124" charset="0"/>
            </a:endParaRPr>
          </a:p>
        </p:txBody>
      </p:sp>
      <p:sp>
        <p:nvSpPr>
          <p:cNvPr id="3081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24" charset="0"/>
              </a:defRPr>
            </a:lvl1pPr>
          </a:lstStyle>
          <a:p>
            <a:pPr>
              <a:defRPr/>
            </a:pPr>
            <a:fld id="{36DAB420-1554-4D37-8522-8339B6FBA5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2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2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2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2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2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2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2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2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Large confetti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Affect of the New Deal on Different Groups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6019800"/>
            <a:ext cx="6400800" cy="533400"/>
          </a:xfrm>
        </p:spPr>
        <p:txBody>
          <a:bodyPr/>
          <a:lstStyle/>
          <a:p>
            <a:pPr eaLnBrk="1" hangingPunct="1"/>
            <a:r>
              <a:rPr lang="en-US" smtClean="0"/>
              <a:t>Chapter 23: Part II</a:t>
            </a:r>
          </a:p>
          <a:p>
            <a:pPr eaLnBrk="1" hangingPunct="1"/>
            <a:endParaRPr lang="en-US" smtClean="0"/>
          </a:p>
        </p:txBody>
      </p:sp>
      <p:pic>
        <p:nvPicPr>
          <p:cNvPr id="3076" name="Picture 3" descr="New De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352800"/>
            <a:ext cx="28575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Women Make Their Mark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05000"/>
            <a:ext cx="4876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Francis Perkins became the first woman in the cabinet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She was Secretary of </a:t>
            </a:r>
            <a:r>
              <a:rPr lang="en-US" sz="2400" dirty="0" smtClean="0"/>
              <a:t>Labor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Many women were heads of New Deal agencies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However</a:t>
            </a:r>
            <a:r>
              <a:rPr lang="en-US" sz="2800" dirty="0" smtClean="0"/>
              <a:t>, worker programs hired less women and paid them less.</a:t>
            </a:r>
          </a:p>
        </p:txBody>
      </p:sp>
      <p:pic>
        <p:nvPicPr>
          <p:cNvPr id="4100" name="Picture 5" descr="Image:Fcperkins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2057400"/>
            <a:ext cx="3081337" cy="4191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African-Americans Take Leadership Roles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05000"/>
            <a:ext cx="4267200" cy="495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Mary Bethune</a:t>
            </a:r>
          </a:p>
          <a:p>
            <a:pPr lvl="1" eaLnBrk="1" hangingPunct="1"/>
            <a:r>
              <a:rPr lang="en-US" sz="2400" dirty="0" smtClean="0"/>
              <a:t>Head of Division of Negro Affairs of NYA</a:t>
            </a:r>
          </a:p>
          <a:p>
            <a:pPr lvl="1" eaLnBrk="1" hangingPunct="1"/>
            <a:r>
              <a:rPr lang="en-US" sz="2400" dirty="0" smtClean="0"/>
              <a:t>Help </a:t>
            </a:r>
            <a:r>
              <a:rPr lang="en-US" sz="2400" dirty="0" err="1" smtClean="0"/>
              <a:t>Af</a:t>
            </a:r>
            <a:r>
              <a:rPr lang="en-US" sz="2400" dirty="0" smtClean="0"/>
              <a:t>-Am teens get an education and </a:t>
            </a:r>
            <a:r>
              <a:rPr lang="en-US" sz="2400" dirty="0" smtClean="0"/>
              <a:t>jobs</a:t>
            </a:r>
          </a:p>
          <a:p>
            <a:pPr marL="457200" lvl="1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800" dirty="0" smtClean="0"/>
              <a:t>She organized “Black Cabinet” to advise FDR on racial issues</a:t>
            </a:r>
          </a:p>
        </p:txBody>
      </p:sp>
      <p:pic>
        <p:nvPicPr>
          <p:cNvPr id="5124" name="Picture 5" descr="Image:Bethune42h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8538" y="1905000"/>
            <a:ext cx="3487737" cy="4191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FDR Fails to Support Civil Rights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752600"/>
            <a:ext cx="8763000" cy="4343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No support for anti-lynching law</a:t>
            </a:r>
          </a:p>
          <a:p>
            <a:pPr eaLnBrk="1" hangingPunct="1"/>
            <a:r>
              <a:rPr lang="en-US" sz="2800" dirty="0" smtClean="0"/>
              <a:t>No end for poll tax</a:t>
            </a:r>
          </a:p>
          <a:p>
            <a:pPr eaLnBrk="1" hangingPunct="1"/>
            <a:r>
              <a:rPr lang="en-US" sz="2800" dirty="0" smtClean="0"/>
              <a:t>New Deal agencies discriminated</a:t>
            </a:r>
          </a:p>
          <a:p>
            <a:pPr eaLnBrk="1" hangingPunct="1"/>
            <a:r>
              <a:rPr lang="en-US" sz="2800" dirty="0" smtClean="0"/>
              <a:t>Why? FDR </a:t>
            </a:r>
            <a:r>
              <a:rPr lang="en-US" sz="2800" dirty="0" smtClean="0"/>
              <a:t>blamed Southern Democrats for hindering any efforts FDR would attempt to help African-Americans</a:t>
            </a:r>
          </a:p>
        </p:txBody>
      </p:sp>
      <p:pic>
        <p:nvPicPr>
          <p:cNvPr id="6148" name="Picture 3" descr="Poll Ta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489450"/>
            <a:ext cx="43275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 descr="thumbnail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419600"/>
            <a:ext cx="14763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Mexican-American Fortunes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05000"/>
            <a:ext cx="43434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Supported FDR but got few </a:t>
            </a:r>
            <a:r>
              <a:rPr lang="en-US" sz="2800" b="1" dirty="0" smtClean="0"/>
              <a:t>benefits</a:t>
            </a:r>
          </a:p>
          <a:p>
            <a:pPr eaLnBrk="1" hangingPunct="1">
              <a:lnSpc>
                <a:spcPct val="90000"/>
              </a:lnSpc>
            </a:pPr>
            <a:endParaRPr lang="en-US" sz="28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Discriminated by agencies</a:t>
            </a:r>
          </a:p>
          <a:p>
            <a:pPr eaLnBrk="1" hangingPunct="1">
              <a:lnSpc>
                <a:spcPct val="90000"/>
              </a:lnSpc>
            </a:pPr>
            <a:endParaRPr lang="en-US" sz="28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Many </a:t>
            </a:r>
            <a:r>
              <a:rPr lang="en-US" sz="2800" b="1" dirty="0" smtClean="0"/>
              <a:t>were forced to move back to Mexico = Mexican Trail of Tears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  <p:pic>
        <p:nvPicPr>
          <p:cNvPr id="7172" name="Picture 5" descr="LA_Times_Mexican_Repatriati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828800"/>
            <a:ext cx="3859213" cy="43640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Native Americans Gain Support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4572000" cy="495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John Collier appointed the Commissioner of Indian </a:t>
            </a:r>
            <a:r>
              <a:rPr lang="en-US" sz="2400" dirty="0" smtClean="0"/>
              <a:t>Affairs</a:t>
            </a:r>
            <a:endParaRPr lang="en-US" sz="2400" dirty="0"/>
          </a:p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He helped pass the </a:t>
            </a:r>
            <a:r>
              <a:rPr lang="en-US" sz="2400" dirty="0" smtClean="0">
                <a:solidFill>
                  <a:srgbClr val="FF0000"/>
                </a:solidFill>
              </a:rPr>
              <a:t>Indian Reorganization Act</a:t>
            </a:r>
            <a:r>
              <a:rPr lang="en-US" sz="2400" dirty="0" smtClean="0"/>
              <a:t> which promoted Indian freedom to live as they want (autonomy), not making them become “American” (assimilate)</a:t>
            </a:r>
          </a:p>
        </p:txBody>
      </p:sp>
      <p:pic>
        <p:nvPicPr>
          <p:cNvPr id="8196" name="Picture 5" descr="joh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905000"/>
            <a:ext cx="3657600" cy="4191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Labor Unions Flourish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05000"/>
            <a:ext cx="441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Union membership increased from ‘</a:t>
            </a:r>
            <a:r>
              <a:rPr lang="en-US" sz="2800" dirty="0" smtClean="0"/>
              <a:t>33-’41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Congress </a:t>
            </a:r>
            <a:r>
              <a:rPr lang="en-US" sz="2800" b="1" dirty="0" smtClean="0">
                <a:solidFill>
                  <a:srgbClr val="FF0000"/>
                </a:solidFill>
              </a:rPr>
              <a:t>of Industrial </a:t>
            </a:r>
            <a:r>
              <a:rPr lang="en-US" sz="2800" b="1" dirty="0" smtClean="0">
                <a:solidFill>
                  <a:srgbClr val="FF0000"/>
                </a:solidFill>
              </a:rPr>
              <a:t>Organizations (CIO)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Formed in 38’</a:t>
            </a:r>
            <a:endParaRPr lang="en-US" sz="2400" dirty="0" smtClean="0">
              <a:solidFill>
                <a:srgbClr val="00206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Unskilled </a:t>
            </a:r>
            <a:r>
              <a:rPr lang="en-US" sz="2400" dirty="0" smtClean="0"/>
              <a:t>and semi skilled workers since the AFL only let in “skilled” workers</a:t>
            </a:r>
          </a:p>
        </p:txBody>
      </p:sp>
      <p:pic>
        <p:nvPicPr>
          <p:cNvPr id="9220" name="Picture 5" descr="thumbnailCASMSTE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96655"/>
            <a:ext cx="325755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Memorial Day Massacre</a:t>
            </a:r>
            <a:br>
              <a:rPr lang="en-US" smtClean="0"/>
            </a:br>
            <a:r>
              <a:rPr lang="en-US" smtClean="0"/>
              <a:t>(1937)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76400"/>
            <a:ext cx="4572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Republic Steel Plant in Chicago refused to recognize the CIO union at the </a:t>
            </a:r>
            <a:r>
              <a:rPr lang="en-US" sz="2400" dirty="0" smtClean="0"/>
              <a:t>plant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Workers went on a peaceful strike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For </a:t>
            </a:r>
            <a:r>
              <a:rPr lang="en-US" sz="2400" dirty="0" smtClean="0"/>
              <a:t>unknown reasons, the police fire at and beat strikers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Many </a:t>
            </a:r>
            <a:r>
              <a:rPr lang="en-US" sz="2400" dirty="0" smtClean="0"/>
              <a:t>are injured and killed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Congress </a:t>
            </a:r>
            <a:r>
              <a:rPr lang="en-US" sz="2400" dirty="0" smtClean="0"/>
              <a:t>ordered Republic Steel to negotiate with the union</a:t>
            </a:r>
          </a:p>
        </p:txBody>
      </p:sp>
      <p:pic>
        <p:nvPicPr>
          <p:cNvPr id="10244" name="Picture 5" descr="~MAX6430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05000"/>
            <a:ext cx="4114800" cy="4343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Reasonable Force?</a:t>
            </a:r>
          </a:p>
        </p:txBody>
      </p:sp>
      <p:pic>
        <p:nvPicPr>
          <p:cNvPr id="11267" name="Picture 5" descr="esstmmdymscr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45720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 descr="esstmmdymscr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0"/>
            <a:ext cx="45720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7" descr="esstmmdymscr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5138"/>
            <a:ext cx="4495800" cy="258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8" descr="esstmmdymscr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14800"/>
            <a:ext cx="4572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New Deal Coalition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05000"/>
            <a:ext cx="6324600" cy="4191000"/>
          </a:xfrm>
        </p:spPr>
        <p:txBody>
          <a:bodyPr/>
          <a:lstStyle/>
          <a:p>
            <a:r>
              <a:rPr lang="en-US" dirty="0" smtClean="0"/>
              <a:t>One of FDR’s greatest contributions</a:t>
            </a:r>
          </a:p>
          <a:p>
            <a:r>
              <a:rPr lang="en-US" dirty="0" smtClean="0"/>
              <a:t>Diverse groups supporting Democratic Party</a:t>
            </a:r>
          </a:p>
          <a:p>
            <a:pPr>
              <a:buFontTx/>
              <a:buNone/>
            </a:pPr>
            <a:r>
              <a:rPr lang="en-US" dirty="0" smtClean="0"/>
              <a:t>   - Southern Whites</a:t>
            </a:r>
          </a:p>
          <a:p>
            <a:pPr>
              <a:buFontTx/>
              <a:buNone/>
            </a:pPr>
            <a:r>
              <a:rPr lang="en-US" dirty="0" smtClean="0"/>
              <a:t>   - Urban Groups</a:t>
            </a:r>
          </a:p>
          <a:p>
            <a:pPr>
              <a:buFontTx/>
              <a:buNone/>
            </a:pPr>
            <a:r>
              <a:rPr lang="en-US" dirty="0" smtClean="0"/>
              <a:t>   - African Americans</a:t>
            </a:r>
          </a:p>
          <a:p>
            <a:pPr>
              <a:buFontTx/>
              <a:buNone/>
            </a:pPr>
            <a:r>
              <a:rPr lang="en-US" dirty="0" smtClean="0"/>
              <a:t>   - Unionized industrial workers</a:t>
            </a:r>
          </a:p>
        </p:txBody>
      </p:sp>
      <p:pic>
        <p:nvPicPr>
          <p:cNvPr id="12292" name="Picture 3" descr="thumbnailCAPG48T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8800"/>
            <a:ext cx="28575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2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24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809</TotalTime>
  <Words>310</Words>
  <Application>Microsoft Office PowerPoint</Application>
  <PresentationFormat>On-screen Show (4:3)</PresentationFormat>
  <Paragraphs>56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Ricepaper</vt:lpstr>
      <vt:lpstr>Affect of the New Deal on Different Groups</vt:lpstr>
      <vt:lpstr>Women Make Their Mark</vt:lpstr>
      <vt:lpstr>African-Americans Take Leadership Roles</vt:lpstr>
      <vt:lpstr>FDR Fails to Support Civil Rights</vt:lpstr>
      <vt:lpstr>Mexican-American Fortunes</vt:lpstr>
      <vt:lpstr>Native Americans Gain Support</vt:lpstr>
      <vt:lpstr>Labor Unions Flourish</vt:lpstr>
      <vt:lpstr>Memorial Day Massacre (1937)</vt:lpstr>
      <vt:lpstr>Reasonable Force?</vt:lpstr>
      <vt:lpstr>New Deal Coalition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Affect of the New Deal on Different Groups</dc:title>
  <dc:creator>Microsoft</dc:creator>
  <cp:lastModifiedBy>sysop</cp:lastModifiedBy>
  <cp:revision>41</cp:revision>
  <dcterms:created xsi:type="dcterms:W3CDTF">2007-04-11T19:22:10Z</dcterms:created>
  <dcterms:modified xsi:type="dcterms:W3CDTF">2013-02-25T18:53:21Z</dcterms:modified>
</cp:coreProperties>
</file>