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0" r:id="rId1"/>
  </p:sldMasterIdLst>
  <p:notesMasterIdLst>
    <p:notesMasterId r:id="rId25"/>
  </p:notesMasterIdLst>
  <p:sldIdLst>
    <p:sldId id="256" r:id="rId2"/>
    <p:sldId id="305" r:id="rId3"/>
    <p:sldId id="266" r:id="rId4"/>
    <p:sldId id="328" r:id="rId5"/>
    <p:sldId id="330" r:id="rId6"/>
    <p:sldId id="332" r:id="rId7"/>
    <p:sldId id="334" r:id="rId8"/>
    <p:sldId id="335" r:id="rId9"/>
    <p:sldId id="337" r:id="rId10"/>
    <p:sldId id="339" r:id="rId11"/>
    <p:sldId id="341" r:id="rId12"/>
    <p:sldId id="343" r:id="rId13"/>
    <p:sldId id="345" r:id="rId14"/>
    <p:sldId id="346" r:id="rId15"/>
    <p:sldId id="357" r:id="rId16"/>
    <p:sldId id="348" r:id="rId17"/>
    <p:sldId id="350" r:id="rId18"/>
    <p:sldId id="352" r:id="rId19"/>
    <p:sldId id="354" r:id="rId20"/>
    <p:sldId id="356" r:id="rId21"/>
    <p:sldId id="315" r:id="rId22"/>
    <p:sldId id="325" r:id="rId23"/>
    <p:sldId id="358" r:id="rId24"/>
  </p:sldIdLst>
  <p:sldSz cx="9144000" cy="6858000" type="screen4x3"/>
  <p:notesSz cx="6858000" cy="9144000"/>
  <p:embeddedFontLst>
    <p:embeddedFont>
      <p:font typeface="Wrangler" charset="0"/>
      <p:regular r:id="rId26"/>
    </p:embeddedFont>
    <p:embeddedFont>
      <p:font typeface="Arial Narrow" pitchFamily="34" charset="0"/>
      <p:regular r:id="rId27"/>
      <p:bold r:id="rId28"/>
      <p:italic r:id="rId29"/>
      <p:boldItalic r:id="rId30"/>
    </p:embeddedFont>
    <p:embeddedFont>
      <p:font typeface="Nosferatu" charset="0"/>
      <p:regular r:id="rId31"/>
      <p:italic r:id="rId32"/>
    </p:embeddedFont>
    <p:embeddedFont>
      <p:font typeface="Impact" pitchFamily="34" charset="0"/>
      <p:regular r:id="rId3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clrMru>
    <a:srgbClr val="FFFFFF"/>
    <a:srgbClr val="800000"/>
    <a:srgbClr val="990000"/>
    <a:srgbClr val="FF9B37"/>
    <a:srgbClr val="FDE56B"/>
    <a:srgbClr val="FF0000"/>
    <a:srgbClr val="01B8CB"/>
    <a:srgbClr val="F6EA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94747" autoAdjust="0"/>
  </p:normalViewPr>
  <p:slideViewPr>
    <p:cSldViewPr>
      <p:cViewPr varScale="1">
        <p:scale>
          <a:sx n="107" d="100"/>
          <a:sy n="107" d="100"/>
        </p:scale>
        <p:origin x="-9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698" y="-5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9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Narrow" pitchFamily="34" charset="0"/>
              </a:defRPr>
            </a:lvl1pPr>
          </a:lstStyle>
          <a:p>
            <a:pPr>
              <a:defRPr/>
            </a:pPr>
            <a:fld id="{ABD280A8-AF07-4A71-AD3F-A0C6FC280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813632-A33F-4DF5-AD02-5DC7445580E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7D310D-A9A6-4459-8F4F-6C9CDE788D8C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AE7D8-9970-4DCB-B1C1-CB4901DAE75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F09230-3366-4BB9-B177-3C146415363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752F14-EAEE-4D5F-9DE3-ABDED1684AA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4B80AF-6780-4AEA-B440-25441860FE1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EA35AC-90A4-489D-993D-FAD6A75CAFA1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BA6571-D109-4273-98E7-34C7058AC7BC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5E87C-DA48-433E-B9DF-B013B80B127F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D28EAA-57DF-4AE7-B4E5-4332B96AF183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560AAC-E49F-4903-B14E-25794A93C698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Rectangle 2"/>
            <p:cNvSpPr>
              <a:spLocks noChangeArrowheads="1"/>
            </p:cNvSpPr>
            <p:nvPr userDrawn="1"/>
          </p:nvSpPr>
          <p:spPr bwMode="white">
            <a:xfrm>
              <a:off x="0" y="720"/>
              <a:ext cx="5760" cy="864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" name="Rectangle 3"/>
            <p:cNvSpPr>
              <a:spLocks noChangeArrowheads="1"/>
            </p:cNvSpPr>
            <p:nvPr userDrawn="1"/>
          </p:nvSpPr>
          <p:spPr bwMode="white">
            <a:xfrm>
              <a:off x="0" y="4080"/>
              <a:ext cx="5760" cy="24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5" name="Picture 11" descr="URBBANND"/>
            <p:cNvPicPr>
              <a:picLocks noChangeAspect="1" noChangeArrowheads="1"/>
            </p:cNvPicPr>
            <p:nvPr userDrawn="1"/>
          </p:nvPicPr>
          <p:blipFill>
            <a:blip r:embed="rId2"/>
            <a:srcRect l="5824" t="8493" r="35922"/>
            <a:stretch>
              <a:fillRect/>
            </a:stretch>
          </p:blipFill>
          <p:spPr bwMode="ltGray">
            <a:xfrm>
              <a:off x="0" y="0"/>
              <a:ext cx="5760" cy="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58298-87D5-4BD3-92EE-5A4DD69B7F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01FB9-AB88-46AB-BA87-AD7518BFA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53E29-42EB-48DC-8546-B5BFA80DD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8" name="Rectangle 20"/>
          <p:cNvSpPr>
            <a:spLocks noChangeArrowheads="1"/>
          </p:cNvSpPr>
          <p:nvPr userDrawn="1"/>
        </p:nvSpPr>
        <p:spPr bwMode="white">
          <a:xfrm>
            <a:off x="0" y="990600"/>
            <a:ext cx="9144000" cy="13716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2549" name="Rectangle 21"/>
          <p:cNvSpPr>
            <a:spLocks noChangeArrowheads="1"/>
          </p:cNvSpPr>
          <p:nvPr userDrawn="1"/>
        </p:nvSpPr>
        <p:spPr bwMode="white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8" name="Picture 22" descr="URBBANND"/>
          <p:cNvPicPr>
            <a:picLocks noChangeAspect="1" noChangeArrowheads="1"/>
          </p:cNvPicPr>
          <p:nvPr userDrawn="1"/>
        </p:nvPicPr>
        <p:blipFill>
          <a:blip r:embed="rId18"/>
          <a:srcRect l="5824" t="8493" r="35922"/>
          <a:stretch>
            <a:fillRect/>
          </a:stretch>
        </p:blipFill>
        <p:spPr bwMode="ltGray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3" r:id="rId1"/>
    <p:sldLayoutId id="2147483702" r:id="rId2"/>
    <p:sldLayoutId id="2147483701" r:id="rId3"/>
    <p:sldLayoutId id="2147483700" r:id="rId4"/>
    <p:sldLayoutId id="2147483699" r:id="rId5"/>
    <p:sldLayoutId id="2147483698" r:id="rId6"/>
    <p:sldLayoutId id="2147483697" r:id="rId7"/>
    <p:sldLayoutId id="2147483696" r:id="rId8"/>
    <p:sldLayoutId id="2147483695" r:id="rId9"/>
    <p:sldLayoutId id="2147483694" r:id="rId10"/>
    <p:sldLayoutId id="2147483693" r:id="rId11"/>
    <p:sldLayoutId id="2147483692" r:id="rId12"/>
    <p:sldLayoutId id="2147483691" r:id="rId13"/>
    <p:sldLayoutId id="2147483704" r:id="rId14"/>
    <p:sldLayoutId id="2147483705" r:id="rId15"/>
    <p:sldLayoutId id="2147483706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Ü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30000"/>
        <a:buBlip>
          <a:blip r:embed="rId19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15000"/>
        <a:buBlip>
          <a:blip r:embed="rId19"/>
        </a:buBlip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9"/>
        </a:buBlip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9"/>
        </a:buBlip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9"/>
        </a:buBlip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9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The_Adams_Onis_Treaty.as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America_s_Trail_of_Tears.asf" TargetMode="Externa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ue.com/portal/site/iCue/chapter/?vgnextchannel=093a2ef11ac65110VgnVCM100000a7c3d240RCRD&amp;chapterchannel=501b5ccb7f7eb110VgnVCM10000075c1d240RCR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Settlers_Expand_the_Land.asf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irtualapple.org/oregontraildisk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WordArt 6"/>
          <p:cNvSpPr>
            <a:spLocks noChangeArrowheads="1" noChangeShapeType="1" noTextEdit="1"/>
          </p:cNvSpPr>
          <p:nvPr/>
        </p:nvSpPr>
        <p:spPr bwMode="auto">
          <a:xfrm>
            <a:off x="1600200" y="2286000"/>
            <a:ext cx="5791200" cy="33528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43940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sy="50000" rotWithShape="0">
                    <a:schemeClr val="bg2">
                      <a:alpha val="70000"/>
                    </a:schemeClr>
                  </a:outerShdw>
                </a:effectLst>
                <a:latin typeface="Wrangler"/>
              </a:rPr>
              <a:t>Section 9-2</a:t>
            </a:r>
          </a:p>
          <a:p>
            <a:pPr algn="ctr"/>
            <a:r>
              <a:rPr lang="en-US" sz="3600" b="1" kern="10" dirty="0">
                <a:ln w="12700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sy="50000" rotWithShape="0">
                    <a:schemeClr val="bg2">
                      <a:alpha val="70000"/>
                    </a:schemeClr>
                  </a:outerShdw>
                </a:effectLst>
                <a:latin typeface="Wrangler"/>
              </a:rPr>
              <a:t>Manifest</a:t>
            </a:r>
          </a:p>
          <a:p>
            <a:pPr algn="ctr"/>
            <a:r>
              <a:rPr lang="en-US" sz="3600" b="1" kern="10" dirty="0">
                <a:ln w="12700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sy="50000" rotWithShape="0">
                    <a:schemeClr val="bg2">
                      <a:alpha val="70000"/>
                    </a:schemeClr>
                  </a:outerShdw>
                </a:effectLst>
                <a:latin typeface="Wrangler"/>
              </a:rPr>
              <a:t>Destiny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81000"/>
            <a:ext cx="8686800" cy="12192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Trends in Antebellum (Pre-Civil War) America:  1810-1860</a:t>
            </a:r>
          </a:p>
        </p:txBody>
      </p:sp>
      <p:sp>
        <p:nvSpPr>
          <p:cNvPr id="147473" name="Text Box 17"/>
          <p:cNvSpPr txBox="1">
            <a:spLocks noChangeArrowheads="1"/>
          </p:cNvSpPr>
          <p:nvPr/>
        </p:nvSpPr>
        <p:spPr bwMode="auto">
          <a:xfrm>
            <a:off x="838200" y="1676400"/>
            <a:ext cx="7772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FF9B37"/>
              </a:buClr>
              <a:buFontTx/>
              <a:buAutoNum type="arabicPeriod"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</a:rPr>
              <a:t>New intellectual and religious movements.</a:t>
            </a:r>
          </a:p>
          <a:p>
            <a:pPr marL="457200" indent="-457200">
              <a:spcBef>
                <a:spcPct val="50000"/>
              </a:spcBef>
              <a:buClr>
                <a:srgbClr val="FF9B37"/>
              </a:buClr>
              <a:buFontTx/>
              <a:buAutoNum type="arabicPeriod"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</a:rPr>
              <a:t>Social reforms.</a:t>
            </a:r>
          </a:p>
          <a:p>
            <a:pPr marL="457200" indent="-457200">
              <a:spcBef>
                <a:spcPct val="50000"/>
              </a:spcBef>
              <a:buClr>
                <a:srgbClr val="FF9B37"/>
              </a:buClr>
              <a:buFontTx/>
              <a:buAutoNum type="arabicPeriod"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</a:rPr>
              <a:t>Beginnings of the Industrial Revolution in America.</a:t>
            </a:r>
          </a:p>
          <a:p>
            <a:pPr marL="457200" indent="-457200">
              <a:spcBef>
                <a:spcPct val="50000"/>
              </a:spcBef>
              <a:buClr>
                <a:srgbClr val="FF9B37"/>
              </a:buClr>
              <a:buFontTx/>
              <a:buAutoNum type="arabicPeriod"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</a:rPr>
              <a:t>Re-emergence of a second party system and more political democratization.</a:t>
            </a:r>
          </a:p>
          <a:p>
            <a:pPr marL="457200" indent="-457200">
              <a:spcBef>
                <a:spcPct val="50000"/>
              </a:spcBef>
              <a:buClr>
                <a:srgbClr val="FF9B37"/>
              </a:buClr>
              <a:buFontTx/>
              <a:buAutoNum type="arabicPeriod"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</a:rPr>
              <a:t>Increase in federal power </a:t>
            </a:r>
            <a:r>
              <a:rPr lang="en-US" b="1" dirty="0">
                <a:solidFill>
                  <a:schemeClr val="hlink"/>
                </a:solidFill>
                <a:latin typeface="Wrangler" pitchFamily="2" charset="0"/>
                <a:sym typeface="Wingdings" pitchFamily="2" charset="2"/>
              </a:rPr>
              <a:t> Marshall Ct. decisions.</a:t>
            </a:r>
          </a:p>
          <a:p>
            <a:pPr marL="457200" indent="-457200">
              <a:spcBef>
                <a:spcPct val="50000"/>
              </a:spcBef>
              <a:buClr>
                <a:srgbClr val="FF9B37"/>
              </a:buClr>
              <a:buFontTx/>
              <a:buAutoNum type="arabicPeriod"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  <a:sym typeface="Wingdings" pitchFamily="2" charset="2"/>
              </a:rPr>
              <a:t>Increase in American nationalism.</a:t>
            </a:r>
          </a:p>
          <a:p>
            <a:pPr marL="457200" indent="-457200">
              <a:spcBef>
                <a:spcPct val="50000"/>
              </a:spcBef>
              <a:buClr>
                <a:srgbClr val="FF9B37"/>
              </a:buClr>
              <a:buFontTx/>
              <a:buAutoNum type="arabicPeriod"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  <a:sym typeface="Wingdings" pitchFamily="2" charset="2"/>
              </a:rPr>
              <a:t>Further westward expansion.</a:t>
            </a:r>
            <a:endParaRPr lang="en-US" b="1" dirty="0">
              <a:solidFill>
                <a:schemeClr val="hlink"/>
              </a:solidFill>
              <a:latin typeface="Wrangler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4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74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74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74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74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74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715963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4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“Manifest Destiny”</a:t>
            </a: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0" y="1143000"/>
            <a:ext cx="3810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9B37"/>
              </a:buClr>
              <a:buSzPct val="110000"/>
              <a:buFont typeface="Wingdings" pitchFamily="2" charset="2"/>
              <a:buChar char="§"/>
              <a:defRPr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</a:rPr>
              <a:t> </a:t>
            </a:r>
            <a:r>
              <a:rPr lang="en-US" sz="3000" b="1" dirty="0">
                <a:solidFill>
                  <a:srgbClr val="FF0000"/>
                </a:solidFill>
                <a:latin typeface="Wrangler" pitchFamily="2" charset="0"/>
              </a:rPr>
              <a:t> </a:t>
            </a:r>
            <a:r>
              <a:rPr lang="en-US" sz="3000" b="1" dirty="0">
                <a:solidFill>
                  <a:srgbClr val="FFFFFF"/>
                </a:solidFill>
                <a:latin typeface="Wrangler" pitchFamily="2" charset="0"/>
              </a:rPr>
              <a:t>First  coined by newspaper editor, </a:t>
            </a:r>
            <a:r>
              <a:rPr lang="en-US" sz="3000" b="1" dirty="0">
                <a:solidFill>
                  <a:srgbClr val="FF4141"/>
                </a:solidFill>
                <a:latin typeface="Wrangler" pitchFamily="2" charset="0"/>
              </a:rPr>
              <a:t>John O’Sullivan</a:t>
            </a: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 </a:t>
            </a:r>
            <a:r>
              <a:rPr lang="en-US" sz="3000" b="1" dirty="0">
                <a:solidFill>
                  <a:srgbClr val="FFFFFF"/>
                </a:solidFill>
                <a:latin typeface="Wrangler" pitchFamily="2" charset="0"/>
              </a:rPr>
              <a:t>in 1845</a:t>
            </a: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.  </a:t>
            </a: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0" y="3276600"/>
            <a:ext cx="3962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9B37"/>
              </a:buClr>
              <a:buSzPct val="110000"/>
              <a:buFont typeface="Wingdings" pitchFamily="2" charset="2"/>
              <a:buChar char="§"/>
            </a:pPr>
            <a:r>
              <a:rPr lang="en-US" b="1" dirty="0">
                <a:solidFill>
                  <a:schemeClr val="hlink"/>
                </a:solidFill>
              </a:rPr>
              <a:t> </a:t>
            </a:r>
            <a:r>
              <a:rPr lang="en-US" sz="2800" b="1" dirty="0">
                <a:latin typeface="Wrangler" pitchFamily="2" charset="0"/>
              </a:rPr>
              <a:t>The belief that America had the god given right to expand the U.S.’s borders from “sea to shining sea”</a:t>
            </a:r>
          </a:p>
        </p:txBody>
      </p:sp>
      <p:pic>
        <p:nvPicPr>
          <p:cNvPr id="8197" name="Picture 6" descr="Manifest Destiny Paint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1219200"/>
            <a:ext cx="5181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352800" y="5791200"/>
            <a:ext cx="5486400" cy="838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4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  <a:ea typeface="+mj-ea"/>
                <a:cs typeface="+mj-cs"/>
              </a:rPr>
              <a:t>by John </a:t>
            </a:r>
            <a:r>
              <a:rPr lang="en-US" sz="4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  <a:ea typeface="+mj-ea"/>
                <a:cs typeface="+mj-cs"/>
              </a:rPr>
              <a:t>Gast</a:t>
            </a:r>
            <a:r>
              <a:rPr lang="en-US" sz="4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  <a:ea typeface="+mj-ea"/>
                <a:cs typeface="+mj-cs"/>
              </a:rPr>
              <a:t>, 1872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5" grpId="0"/>
      <p:bldP spid="839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1"/>
            <a:ext cx="7772400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800000"/>
                </a:solidFill>
                <a:latin typeface="Wrangler" pitchFamily="2" charset="0"/>
              </a:rPr>
              <a:t>LAND ACQUISITIONS</a:t>
            </a: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248400" y="2514600"/>
            <a:ext cx="2819400" cy="3810000"/>
          </a:xfrm>
          <a:noFill/>
          <a:ln>
            <a:miter lim="800000"/>
            <a:headEnd/>
            <a:tailEnd/>
          </a:ln>
        </p:spPr>
        <p:txBody>
          <a:bodyPr vert="horz" wrap="square" tIns="45720" bIns="45720" numCol="1" anchor="t" anchorCtr="0" compatLnSpc="1">
            <a:prstTxWarp prst="textNoShape">
              <a:avLst/>
            </a:prstTxWarp>
          </a:bodyPr>
          <a:lstStyle/>
          <a:p>
            <a:pPr marR="0" eaLnBrk="1" hangingPunct="1"/>
            <a:r>
              <a:rPr lang="en-US" b="1" smtClean="0">
                <a:latin typeface="Wrangler" pitchFamily="2" charset="0"/>
              </a:rPr>
              <a:t>How the borders of the continental U.S. are formed</a:t>
            </a:r>
            <a:r>
              <a:rPr lang="en-US" smtClean="0"/>
              <a:t>.</a:t>
            </a:r>
          </a:p>
        </p:txBody>
      </p:sp>
      <p:pic>
        <p:nvPicPr>
          <p:cNvPr id="9220" name="Picture 6" descr="conti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7363"/>
            <a:ext cx="6096000" cy="51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2" descr="Louisiana_purchase_m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676400"/>
            <a:ext cx="5867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Louisiana Purchase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2743200" cy="2362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1803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Thomas Jefferson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Doubled the size of the nation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114800" y="2971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0246" name="Group 11"/>
          <p:cNvGrpSpPr>
            <a:grpSpLocks/>
          </p:cNvGrpSpPr>
          <p:nvPr/>
        </p:nvGrpSpPr>
        <p:grpSpPr bwMode="auto">
          <a:xfrm>
            <a:off x="4114800" y="2971800"/>
            <a:ext cx="9525" cy="9525"/>
            <a:chOff x="-3" y="-3"/>
            <a:chExt cx="6" cy="6"/>
          </a:xfrm>
        </p:grpSpPr>
        <p:grpSp>
          <p:nvGrpSpPr>
            <p:cNvPr id="10247" name="Group 9"/>
            <p:cNvGrpSpPr>
              <a:grpSpLocks/>
            </p:cNvGrpSpPr>
            <p:nvPr/>
          </p:nvGrpSpPr>
          <p:grpSpPr bwMode="auto"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10249" name="Rectangl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50" name="Rectangle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0" cy="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48" name="Rectangle 10"/>
            <p:cNvSpPr>
              <a:spLocks noChangeArrowheads="1"/>
            </p:cNvSpPr>
            <p:nvPr/>
          </p:nvSpPr>
          <p:spPr bwMode="auto">
            <a:xfrm>
              <a:off x="-3" y="-3"/>
              <a:ext cx="6" cy="6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0"/>
            <a:ext cx="7772400" cy="23622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Adams-</a:t>
            </a:r>
            <a:r>
              <a:rPr lang="en-US" sz="4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Onis</a:t>
            </a:r>
            <a:r>
              <a:rPr lang="en-US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 Treaty</a:t>
            </a:r>
          </a:p>
          <a:p>
            <a:pPr eaLnBrk="1" hangingPunct="1">
              <a:defRPr/>
            </a:pPr>
            <a:endParaRPr lang="en-US" b="1" dirty="0" smtClean="0">
              <a:solidFill>
                <a:srgbClr val="800000"/>
              </a:solidFill>
              <a:latin typeface="Wrangler" pitchFamily="2" charset="0"/>
            </a:endParaRPr>
          </a:p>
          <a:p>
            <a:pPr eaLnBrk="1" hangingPunct="1">
              <a:defRPr/>
            </a:pPr>
            <a:r>
              <a:rPr lang="en-US" b="1" dirty="0" smtClean="0">
                <a:solidFill>
                  <a:srgbClr val="FFFFFF"/>
                </a:solidFill>
                <a:latin typeface="Wrangler" pitchFamily="2" charset="0"/>
              </a:rPr>
              <a:t>Ceded Florida to U.S. (1819)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rgbClr val="FFFFFF"/>
                </a:solidFill>
                <a:latin typeface="Wrangler" pitchFamily="2" charset="0"/>
              </a:rPr>
              <a:t>Set U.S./Spanish Border at 42 degrees North</a:t>
            </a:r>
          </a:p>
        </p:txBody>
      </p:sp>
      <p:pic>
        <p:nvPicPr>
          <p:cNvPr id="11267" name="Picture 5" descr="Adams_onis_map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14600"/>
            <a:ext cx="9144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Missouri Compromise of 1820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676400"/>
            <a:ext cx="8610600" cy="457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FFFFFF"/>
                </a:solidFill>
                <a:latin typeface="Wrangler" pitchFamily="2" charset="0"/>
              </a:rPr>
              <a:t>Missouri enters as a slave state</a:t>
            </a:r>
          </a:p>
          <a:p>
            <a:pPr eaLnBrk="1" hangingPunct="1"/>
            <a:r>
              <a:rPr lang="en-US" dirty="0" smtClean="0">
                <a:solidFill>
                  <a:srgbClr val="FFFFFF"/>
                </a:solidFill>
                <a:latin typeface="Wrangler" pitchFamily="2" charset="0"/>
              </a:rPr>
              <a:t>Maine enters as a free state</a:t>
            </a:r>
          </a:p>
          <a:p>
            <a:pPr eaLnBrk="1" hangingPunct="1"/>
            <a:r>
              <a:rPr lang="en-US" dirty="0" smtClean="0">
                <a:solidFill>
                  <a:srgbClr val="FFFFFF"/>
                </a:solidFill>
                <a:latin typeface="Wrangler" pitchFamily="2" charset="0"/>
              </a:rPr>
              <a:t>Line between free and slave states set at 36</a:t>
            </a:r>
            <a:r>
              <a:rPr lang="en-US" dirty="0" smtClean="0">
                <a:solidFill>
                  <a:srgbClr val="FFFFFF"/>
                </a:solidFill>
                <a:latin typeface="Wrangler" pitchFamily="2" charset="0"/>
                <a:cs typeface="Times New Roman" pitchFamily="18" charset="0"/>
              </a:rPr>
              <a:t>º</a:t>
            </a:r>
            <a:r>
              <a:rPr lang="en-US" dirty="0" smtClean="0">
                <a:solidFill>
                  <a:srgbClr val="FFFFFF"/>
                </a:solidFill>
                <a:latin typeface="Wrangler" pitchFamily="2" charset="0"/>
              </a:rPr>
              <a:t>30’ latitude for states formed out of Louisiana Territory</a:t>
            </a:r>
          </a:p>
          <a:p>
            <a:pPr eaLnBrk="1" hangingPunct="1"/>
            <a:r>
              <a:rPr lang="en-US" dirty="0" smtClean="0">
                <a:solidFill>
                  <a:srgbClr val="FFFFFF"/>
                </a:solidFill>
                <a:latin typeface="Wrangler" pitchFamily="2" charset="0"/>
              </a:rPr>
              <a:t>SIGNIFICANCE: The nation compromises!  The nation will maintain a balance between free and slave states.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United States - 18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762000" y="6248400"/>
            <a:ext cx="776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http://www.pbs.org/wgbh/amex/lincolns/politics/es_shift.html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FOREIGN POLICY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1752600"/>
            <a:ext cx="4267200" cy="449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 smtClean="0">
                <a:solidFill>
                  <a:srgbClr val="FFFFFF"/>
                </a:solidFill>
                <a:latin typeface="Wrangler" pitchFamily="2" charset="0"/>
              </a:rPr>
              <a:t>Monroe Doctrine</a:t>
            </a:r>
          </a:p>
          <a:p>
            <a:pPr lvl="1" eaLnBrk="1" hangingPunct="1"/>
            <a:r>
              <a:rPr lang="en-US" b="1" dirty="0" smtClean="0">
                <a:solidFill>
                  <a:srgbClr val="FFFFFF"/>
                </a:solidFill>
                <a:latin typeface="Wrangler" pitchFamily="2" charset="0"/>
              </a:rPr>
              <a:t>1823</a:t>
            </a:r>
          </a:p>
          <a:p>
            <a:pPr lvl="1" eaLnBrk="1" hangingPunct="1"/>
            <a:r>
              <a:rPr lang="en-US" b="1" dirty="0" smtClean="0">
                <a:solidFill>
                  <a:srgbClr val="FFFFFF"/>
                </a:solidFill>
                <a:latin typeface="Wrangler" pitchFamily="2" charset="0"/>
              </a:rPr>
              <a:t>President Monroe</a:t>
            </a:r>
          </a:p>
          <a:p>
            <a:pPr lvl="1" eaLnBrk="1" hangingPunct="1"/>
            <a:r>
              <a:rPr lang="en-US" b="1" dirty="0" smtClean="0">
                <a:solidFill>
                  <a:srgbClr val="FFFFFF"/>
                </a:solidFill>
                <a:latin typeface="Wrangler" pitchFamily="2" charset="0"/>
              </a:rPr>
              <a:t>European nations cannot interfere in the affairs of the Western Hemisphere</a:t>
            </a:r>
          </a:p>
        </p:txBody>
      </p:sp>
      <p:pic>
        <p:nvPicPr>
          <p:cNvPr id="14340" name="Picture 5" descr="169_02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52600"/>
            <a:ext cx="4572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Indian Removal Act of 1830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676400"/>
            <a:ext cx="36576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dirty="0" smtClean="0">
                <a:latin typeface="Wrangler" pitchFamily="2" charset="0"/>
              </a:rPr>
              <a:t>President Andrew Jackson</a:t>
            </a:r>
          </a:p>
          <a:p>
            <a:pPr eaLnBrk="1" hangingPunct="1"/>
            <a:r>
              <a:rPr lang="en-US" sz="2800" dirty="0" smtClean="0">
                <a:latin typeface="Wrangler" pitchFamily="2" charset="0"/>
              </a:rPr>
              <a:t>Native Americans east of the Mississippi River must move west</a:t>
            </a:r>
          </a:p>
          <a:p>
            <a:pPr eaLnBrk="1" hangingPunct="1"/>
            <a:r>
              <a:rPr lang="en-US" sz="2800" dirty="0" smtClean="0">
                <a:latin typeface="Wrangler" pitchFamily="2" charset="0"/>
              </a:rPr>
              <a:t>Cherokee Indians were forced on the Trail of Tears</a:t>
            </a:r>
          </a:p>
        </p:txBody>
      </p:sp>
      <p:pic>
        <p:nvPicPr>
          <p:cNvPr id="15364" name="Picture 5" descr="Trail of Tears">
            <a:hlinkClick r:id="rId2" action="ppaction://hlinkfile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828800"/>
            <a:ext cx="4724400" cy="38862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48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Aroostook “War,” 1839</a:t>
            </a:r>
            <a:endParaRPr lang="en-US" sz="4800" b="1" i="1" smtClean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Wrangler" pitchFamily="2" charset="0"/>
            </a:endParaRPr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228600" y="1295400"/>
            <a:ext cx="86868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9B37"/>
              </a:buClr>
              <a:buFont typeface="Wingdings" pitchFamily="2" charset="2"/>
              <a:buChar char="§"/>
            </a:pPr>
            <a:r>
              <a:rPr lang="en-US" sz="3200" b="1" dirty="0">
                <a:solidFill>
                  <a:schemeClr val="hlink"/>
                </a:solidFill>
                <a:latin typeface="Wrangler" pitchFamily="2" charset="0"/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Wrangler" pitchFamily="2" charset="0"/>
              </a:rPr>
              <a:t>The only war ever declared by a state.</a:t>
            </a:r>
          </a:p>
          <a:p>
            <a:pPr lvl="1">
              <a:spcBef>
                <a:spcPct val="50000"/>
              </a:spcBef>
              <a:buClr>
                <a:srgbClr val="FFFFFF"/>
              </a:buClr>
              <a:buFont typeface="Wingdings" pitchFamily="2" charset="2"/>
              <a:buChar char="Ø"/>
            </a:pPr>
            <a:r>
              <a:rPr lang="en-US" b="1" dirty="0">
                <a:solidFill>
                  <a:srgbClr val="FFFFFF"/>
                </a:solidFill>
                <a:latin typeface="Wrangler" pitchFamily="2" charset="0"/>
              </a:rPr>
              <a:t> Between the Canadian region of New </a:t>
            </a:r>
            <a:br>
              <a:rPr lang="en-US" b="1" dirty="0">
                <a:solidFill>
                  <a:srgbClr val="FFFFFF"/>
                </a:solidFill>
                <a:latin typeface="Wrangler" pitchFamily="2" charset="0"/>
              </a:rPr>
            </a:br>
            <a:r>
              <a:rPr lang="en-US" b="1" dirty="0">
                <a:solidFill>
                  <a:srgbClr val="FFFFFF"/>
                </a:solidFill>
                <a:latin typeface="Wrangler" pitchFamily="2" charset="0"/>
              </a:rPr>
              <a:t>    Brunswick and the state of Maine.</a:t>
            </a:r>
          </a:p>
          <a:p>
            <a:pPr lvl="1">
              <a:spcBef>
                <a:spcPct val="50000"/>
              </a:spcBef>
              <a:buClr>
                <a:srgbClr val="FFFFFF"/>
              </a:buClr>
              <a:buFont typeface="Wingdings" pitchFamily="2" charset="2"/>
              <a:buChar char="Ø"/>
            </a:pPr>
            <a:r>
              <a:rPr lang="en-US" b="1" dirty="0">
                <a:solidFill>
                  <a:srgbClr val="FFFFFF"/>
                </a:solidFill>
                <a:latin typeface="Wrangler" pitchFamily="2" charset="0"/>
              </a:rPr>
              <a:t> Cause:  The expulsion of Canadian lumberjacks in the disputed area of Aroostook by Maine officials.</a:t>
            </a:r>
          </a:p>
          <a:p>
            <a:pPr>
              <a:spcBef>
                <a:spcPct val="50000"/>
              </a:spcBef>
              <a:buClr>
                <a:srgbClr val="FF9B37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rgbClr val="FFFFFF"/>
                </a:solidFill>
                <a:latin typeface="Wrangler" pitchFamily="2" charset="0"/>
              </a:rPr>
              <a:t> Congress called up 50,000 men and voted for$10,000,000  to pay for the “war.”</a:t>
            </a:r>
          </a:p>
          <a:p>
            <a:pPr>
              <a:spcBef>
                <a:spcPct val="50000"/>
              </a:spcBef>
              <a:buClr>
                <a:srgbClr val="FF9B37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rgbClr val="FFFFFF"/>
                </a:solidFill>
                <a:latin typeface="Wrangler" pitchFamily="2" charset="0"/>
              </a:rPr>
              <a:t> General Winfield Scott arranged a truce, and a </a:t>
            </a:r>
            <a:br>
              <a:rPr lang="en-US" b="1" dirty="0">
                <a:solidFill>
                  <a:srgbClr val="FFFFFF"/>
                </a:solidFill>
                <a:latin typeface="Wrangler" pitchFamily="2" charset="0"/>
              </a:rPr>
            </a:br>
            <a:r>
              <a:rPr lang="en-US" b="1" dirty="0">
                <a:solidFill>
                  <a:srgbClr val="FFFFFF"/>
                </a:solidFill>
                <a:latin typeface="Wrangler" pitchFamily="2" charset="0"/>
              </a:rPr>
              <a:t>   border commission was convened to resolve the issue.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6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Maine Boundary Settlement, 1842</a:t>
            </a:r>
            <a:endParaRPr lang="en-US" sz="3600" b="1" i="1" smtClean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Wrangler" pitchFamily="2" charset="0"/>
            </a:endParaRP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6000" contrast="6000"/>
          </a:blip>
          <a:srcRect l="1160" t="1462" r="1450"/>
          <a:stretch>
            <a:fillRect/>
          </a:stretch>
        </p:blipFill>
        <p:spPr bwMode="auto">
          <a:xfrm>
            <a:off x="1524000" y="1524000"/>
            <a:ext cx="6400800" cy="5029200"/>
          </a:xfrm>
          <a:noFill/>
          <a:ln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343400" y="6019800"/>
            <a:ext cx="2971800" cy="381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76200"/>
            <a:ext cx="8686800" cy="1020763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Settlers Headed to </a:t>
            </a:r>
            <a:r>
              <a:rPr 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  <a:hlinkClick r:id="rId3"/>
              </a:rPr>
              <a:t>Oregon</a:t>
            </a:r>
            <a:endParaRPr lang="en-US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Wrangler" pitchFamily="2" charset="0"/>
            </a:endParaRPr>
          </a:p>
        </p:txBody>
      </p:sp>
      <p:pic>
        <p:nvPicPr>
          <p:cNvPr id="18435" name="Picture 3" descr="Albert Bierstadt-The OR Trail-1869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lum bright="-6000" contrast="6000"/>
          </a:blip>
          <a:srcRect r="1190"/>
          <a:stretch>
            <a:fillRect/>
          </a:stretch>
        </p:blipFill>
        <p:spPr bwMode="auto">
          <a:xfrm>
            <a:off x="838200" y="1604963"/>
            <a:ext cx="7620000" cy="4567237"/>
          </a:xfrm>
          <a:noFill/>
          <a:ln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DIVI234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066800"/>
            <a:ext cx="8686800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76200"/>
            <a:ext cx="8686800" cy="1020763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r>
              <a:rPr lang="en-US" sz="40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The Oregon &amp; Santa Fe Trail (1840s)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2286000"/>
          </a:xfrm>
          <a:prstGeom prst="rect">
            <a:avLst/>
          </a:prstGeo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Settlers Headed to New Mexico</a:t>
            </a:r>
          </a:p>
        </p:txBody>
      </p:sp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457200" y="990600"/>
            <a:ext cx="762000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341313" indent="-341313">
              <a:spcBef>
                <a:spcPct val="50000"/>
              </a:spcBef>
              <a:buClr>
                <a:srgbClr val="FF9B37"/>
              </a:buClr>
              <a:buSzPct val="110000"/>
              <a:buFont typeface="Wingdings" pitchFamily="2" charset="2"/>
              <a:buChar char="§"/>
            </a:pP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A trade route between U.S. &amp; Mexico before the war</a:t>
            </a:r>
          </a:p>
          <a:p>
            <a:pPr marL="341313" indent="-341313">
              <a:spcBef>
                <a:spcPct val="50000"/>
              </a:spcBef>
              <a:buClr>
                <a:srgbClr val="FF9B37"/>
              </a:buClr>
              <a:buSzPct val="110000"/>
              <a:buFont typeface="Wingdings" pitchFamily="2" charset="2"/>
              <a:buChar char="§"/>
            </a:pP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During the war, a military route for the U.S. Army</a:t>
            </a:r>
          </a:p>
        </p:txBody>
      </p:sp>
      <p:pic>
        <p:nvPicPr>
          <p:cNvPr id="56327" name="Picture 7" descr="SantaFeTrailM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874963"/>
            <a:ext cx="6019800" cy="3806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9144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Overland Immigration to the West</a:t>
            </a:r>
          </a:p>
        </p:txBody>
      </p:sp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457200" y="2362200"/>
            <a:ext cx="30480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341313" indent="-341313">
              <a:spcBef>
                <a:spcPct val="50000"/>
              </a:spcBef>
              <a:buClr>
                <a:srgbClr val="FF9B37"/>
              </a:buClr>
              <a:buSzPct val="110000"/>
              <a:buFont typeface="Wingdings" pitchFamily="2" charset="2"/>
              <a:buChar char="§"/>
            </a:pP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Between 1840 and </a:t>
            </a:r>
            <a:b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</a:b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1860, more than</a:t>
            </a:r>
            <a:b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</a:b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250,000 people </a:t>
            </a:r>
            <a:b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</a:b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made the trek</a:t>
            </a:r>
            <a:b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</a:br>
            <a:r>
              <a:rPr lang="en-US" sz="3000" b="1" dirty="0">
                <a:solidFill>
                  <a:schemeClr val="hlink"/>
                </a:solidFill>
                <a:latin typeface="Wrangler" pitchFamily="2" charset="0"/>
              </a:rPr>
              <a:t>westward.</a:t>
            </a:r>
          </a:p>
        </p:txBody>
      </p:sp>
      <p:pic>
        <p:nvPicPr>
          <p:cNvPr id="2048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6000" contrast="12000"/>
          </a:blip>
          <a:srcRect l="13480" t="1683" r="11256" b="2350"/>
          <a:stretch>
            <a:fillRect/>
          </a:stretch>
        </p:blipFill>
        <p:spPr bwMode="auto">
          <a:xfrm>
            <a:off x="3962400" y="1871663"/>
            <a:ext cx="4876800" cy="4148137"/>
          </a:xfrm>
          <a:noFill/>
          <a:ln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52400" y="76200"/>
            <a:ext cx="9372600" cy="1143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4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The Doomed Donner Party</a:t>
            </a:r>
            <a:endParaRPr lang="en-US" sz="3600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Wrangler" pitchFamily="2" charset="0"/>
            </a:endParaRPr>
          </a:p>
        </p:txBody>
      </p:sp>
      <p:pic>
        <p:nvPicPr>
          <p:cNvPr id="21507" name="Picture 3" descr="map-Donner Party Rout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-6000" contrast="6000"/>
          </a:blip>
          <a:srcRect/>
          <a:stretch>
            <a:fillRect/>
          </a:stretch>
        </p:blipFill>
        <p:spPr bwMode="auto">
          <a:xfrm>
            <a:off x="457200" y="1417638"/>
            <a:ext cx="5486400" cy="3870325"/>
          </a:xfrm>
          <a:noFill/>
          <a:ln>
            <a:miter lim="800000"/>
            <a:headEnd/>
            <a:tailEnd/>
          </a:ln>
        </p:spPr>
      </p:pic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1219200" y="5486400"/>
            <a:ext cx="3810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hlink"/>
                </a:solidFill>
                <a:latin typeface="Wrangler" pitchFamily="2" charset="0"/>
              </a:rPr>
              <a:t>April, 1846 – April, 1847</a:t>
            </a:r>
          </a:p>
        </p:txBody>
      </p:sp>
      <p:pic>
        <p:nvPicPr>
          <p:cNvPr id="21509" name="Picture 5" descr="Donner Party-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bright="12000" contrast="6000"/>
          </a:blip>
          <a:srcRect t="28621" b="5717"/>
          <a:stretch>
            <a:fillRect/>
          </a:stretch>
        </p:blipFill>
        <p:spPr bwMode="auto">
          <a:xfrm>
            <a:off x="5638800" y="2819400"/>
            <a:ext cx="3194050" cy="3276600"/>
          </a:xfrm>
          <a:noFill/>
          <a:ln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4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The Doomed Donner Party</a:t>
            </a:r>
            <a:endParaRPr lang="en-US" sz="3600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Wrangler" pitchFamily="2" charset="0"/>
            </a:endParaRPr>
          </a:p>
        </p:txBody>
      </p:sp>
      <p:pic>
        <p:nvPicPr>
          <p:cNvPr id="22531" name="Picture 3" descr="James Reed &amp; Wife-Donner Part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124200"/>
            <a:ext cx="3200400" cy="244475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pic>
        <p:nvPicPr>
          <p:cNvPr id="22532" name="Picture 4" descr="Donner Party-The Breens"/>
          <p:cNvPicPr>
            <a:picLocks noChangeAspect="1" noChangeArrowheads="1"/>
          </p:cNvPicPr>
          <p:nvPr/>
        </p:nvPicPr>
        <p:blipFill>
          <a:blip r:embed="rId4">
            <a:lum bright="-6000" contrast="6000"/>
          </a:blip>
          <a:srcRect/>
          <a:stretch>
            <a:fillRect/>
          </a:stretch>
        </p:blipFill>
        <p:spPr bwMode="auto">
          <a:xfrm>
            <a:off x="4419600" y="1828800"/>
            <a:ext cx="4400550" cy="1450975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153605" name="Rectangle 5"/>
          <p:cNvSpPr>
            <a:spLocks noChangeArrowheads="1"/>
          </p:cNvSpPr>
          <p:nvPr/>
        </p:nvSpPr>
        <p:spPr bwMode="auto">
          <a:xfrm>
            <a:off x="457200" y="5715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hlink"/>
                </a:solidFill>
                <a:latin typeface="Wrangler" pitchFamily="2" charset="0"/>
              </a:rPr>
              <a:t>James Reed &amp; Wife</a:t>
            </a:r>
          </a:p>
        </p:txBody>
      </p:sp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4419600" y="3276600"/>
            <a:ext cx="441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hlink"/>
                </a:solidFill>
                <a:latin typeface="Wrangler" pitchFamily="2" charset="0"/>
              </a:rPr>
              <a:t>    </a:t>
            </a:r>
            <a:r>
              <a:rPr lang="en-US" sz="2000" b="1" dirty="0">
                <a:solidFill>
                  <a:schemeClr val="hlink"/>
                </a:solidFill>
                <a:latin typeface="Wrangler" pitchFamily="2" charset="0"/>
              </a:rPr>
              <a:t>Margaret      Patrick         John</a:t>
            </a:r>
            <a:br>
              <a:rPr lang="en-US" sz="2000" b="1" dirty="0">
                <a:solidFill>
                  <a:schemeClr val="hlink"/>
                </a:solidFill>
                <a:latin typeface="Wrangler" pitchFamily="2" charset="0"/>
              </a:rPr>
            </a:br>
            <a:r>
              <a:rPr lang="en-US" sz="2000" b="1" dirty="0">
                <a:solidFill>
                  <a:schemeClr val="hlink"/>
                </a:solidFill>
                <a:latin typeface="Wrangler" pitchFamily="2" charset="0"/>
              </a:rPr>
              <a:t>       Breen          </a:t>
            </a:r>
            <a:r>
              <a:rPr lang="en-US" sz="2000" b="1" dirty="0" err="1">
                <a:solidFill>
                  <a:schemeClr val="hlink"/>
                </a:solidFill>
                <a:latin typeface="Wrangler" pitchFamily="2" charset="0"/>
              </a:rPr>
              <a:t>Breen</a:t>
            </a:r>
            <a:r>
              <a:rPr lang="en-US" sz="2000" b="1" dirty="0">
                <a:solidFill>
                  <a:schemeClr val="hlink"/>
                </a:solidFill>
                <a:latin typeface="Wrangler" pitchFamily="2" charset="0"/>
              </a:rPr>
              <a:t>         </a:t>
            </a:r>
            <a:r>
              <a:rPr lang="en-US" sz="2000" b="1" dirty="0" err="1">
                <a:solidFill>
                  <a:schemeClr val="hlink"/>
                </a:solidFill>
                <a:latin typeface="Wrangler" pitchFamily="2" charset="0"/>
              </a:rPr>
              <a:t>Breen</a:t>
            </a:r>
            <a:endParaRPr lang="en-US" sz="2000" b="1" dirty="0">
              <a:solidFill>
                <a:schemeClr val="hlink"/>
              </a:solidFill>
              <a:latin typeface="Wrangler" pitchFamily="2" charset="0"/>
            </a:endParaRPr>
          </a:p>
        </p:txBody>
      </p:sp>
      <p:sp>
        <p:nvSpPr>
          <p:cNvPr id="153607" name="Rectangle 7"/>
          <p:cNvSpPr>
            <a:spLocks noChangeArrowheads="1"/>
          </p:cNvSpPr>
          <p:nvPr/>
        </p:nvSpPr>
        <p:spPr bwMode="auto">
          <a:xfrm>
            <a:off x="3962400" y="4724400"/>
            <a:ext cx="44958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341313" indent="-279400">
              <a:buClr>
                <a:srgbClr val="FF9B37"/>
              </a:buClr>
              <a:buFont typeface="Wingdings" pitchFamily="2" charset="2"/>
              <a:buChar char="§"/>
              <a:defRPr/>
            </a:pPr>
            <a:r>
              <a:rPr lang="en-US" sz="2800" b="1">
                <a:solidFill>
                  <a:schemeClr val="hlink"/>
                </a:solidFill>
                <a:latin typeface="Wrangler" pitchFamily="2" charset="0"/>
              </a:rPr>
              <a:t>Of the 83 members of the Donner Party, only 45 survived to get to California!</a:t>
            </a:r>
          </a:p>
        </p:txBody>
      </p:sp>
      <p:sp>
        <p:nvSpPr>
          <p:cNvPr id="153608" name="Rectangle 8"/>
          <p:cNvSpPr>
            <a:spLocks noChangeArrowheads="1"/>
          </p:cNvSpPr>
          <p:nvPr/>
        </p:nvSpPr>
        <p:spPr bwMode="auto">
          <a:xfrm>
            <a:off x="304800" y="1676400"/>
            <a:ext cx="39624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700" b="1" dirty="0">
                <a:solidFill>
                  <a:srgbClr val="FF0000"/>
                </a:solidFill>
                <a:latin typeface="Nosferatu" pitchFamily="2" charset="0"/>
              </a:rPr>
              <a:t>CANNIBALISM ! 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3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3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3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angler" pitchFamily="2" charset="0"/>
              </a:rPr>
              <a:t>Mormons Headed to Utah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1000" y="1676400"/>
            <a:ext cx="8458200" cy="4876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Wrangler" pitchFamily="2" charset="0"/>
              </a:rPr>
              <a:t>1846-57</a:t>
            </a:r>
          </a:p>
          <a:p>
            <a:pPr eaLnBrk="1" hangingPunct="1"/>
            <a:r>
              <a:rPr lang="en-US" dirty="0" smtClean="0">
                <a:latin typeface="Wrangler" pitchFamily="2" charset="0"/>
              </a:rPr>
              <a:t>Joseph Smith established the Latter Day Saints (Mormons) in the Midwest</a:t>
            </a:r>
          </a:p>
          <a:p>
            <a:pPr eaLnBrk="1" hangingPunct="1"/>
            <a:r>
              <a:rPr lang="en-US" dirty="0" smtClean="0">
                <a:latin typeface="Wrangler" pitchFamily="2" charset="0"/>
              </a:rPr>
              <a:t>In the Midwest, they experienced conflict because of social, political, and religious beliefs</a:t>
            </a:r>
          </a:p>
          <a:p>
            <a:pPr eaLnBrk="1" hangingPunct="1"/>
            <a:r>
              <a:rPr lang="en-US" dirty="0" smtClean="0">
                <a:latin typeface="Wrangler" pitchFamily="2" charset="0"/>
              </a:rPr>
              <a:t>Brigham Young established The Church of Jesus Christ of Latter-day Saints and moved west to the Great Basin in Utah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3716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"Fifty-Four Forty or Fight!"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04800" y="1676400"/>
            <a:ext cx="8382000" cy="502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latin typeface="Wrangler" pitchFamily="2" charset="0"/>
              </a:rPr>
              <a:t>1844 – Presidential Candidate James Polk supported the 54°, 40’ as boundary for annexation of Oregon</a:t>
            </a:r>
          </a:p>
          <a:p>
            <a:pPr lvl="1" eaLnBrk="1" hangingPunct="1"/>
            <a:r>
              <a:rPr lang="en-US" sz="2400" dirty="0" smtClean="0">
                <a:latin typeface="Wrangler" pitchFamily="2" charset="0"/>
              </a:rPr>
              <a:t>Idea of manifest destiny</a:t>
            </a:r>
          </a:p>
          <a:p>
            <a:pPr lvl="1" eaLnBrk="1" hangingPunct="1"/>
            <a:r>
              <a:rPr lang="en-US" sz="2400" dirty="0" smtClean="0">
                <a:latin typeface="Wrangler" pitchFamily="2" charset="0"/>
              </a:rPr>
              <a:t>Entrance of Texas as slave state, Oregon as free state</a:t>
            </a:r>
          </a:p>
          <a:p>
            <a:pPr lvl="1" eaLnBrk="1" hangingPunct="1"/>
            <a:r>
              <a:rPr lang="en-US" sz="2400" dirty="0" smtClean="0">
                <a:latin typeface="Wrangler" pitchFamily="2" charset="0"/>
              </a:rPr>
              <a:t>"Fifty-Four Forty or Fight!“ (northern border of Oregon Country)</a:t>
            </a:r>
          </a:p>
          <a:p>
            <a:pPr eaLnBrk="1" hangingPunct="1"/>
            <a:r>
              <a:rPr lang="en-US" sz="2400" dirty="0" smtClean="0">
                <a:latin typeface="Wrangler" pitchFamily="2" charset="0"/>
              </a:rPr>
              <a:t>1846 – Britain cedes Oregon Country to the U.S.</a:t>
            </a:r>
          </a:p>
          <a:p>
            <a:pPr lvl="1" eaLnBrk="1" hangingPunct="1"/>
            <a:r>
              <a:rPr lang="en-US" sz="2400" dirty="0" smtClean="0">
                <a:latin typeface="Wrangler" pitchFamily="2" charset="0"/>
              </a:rPr>
              <a:t>Establish the 49</a:t>
            </a:r>
            <a:r>
              <a:rPr lang="en-US" sz="2400" baseline="30000" dirty="0" smtClean="0">
                <a:latin typeface="Wrangler" pitchFamily="2" charset="0"/>
              </a:rPr>
              <a:t>th</a:t>
            </a:r>
            <a:r>
              <a:rPr lang="en-US" sz="2400" dirty="0" smtClean="0">
                <a:latin typeface="Wrangler" pitchFamily="2" charset="0"/>
              </a:rPr>
              <a:t> Parallel as the border between British Canada and the U.S.</a:t>
            </a:r>
          </a:p>
          <a:p>
            <a:pPr eaLnBrk="1" hangingPunct="1"/>
            <a:r>
              <a:rPr lang="en-US" sz="2400" dirty="0" smtClean="0">
                <a:latin typeface="Wrangler" pitchFamily="2" charset="0"/>
              </a:rPr>
              <a:t>1848 – U.S. portion of Oregon Country became Oregon Territory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76200"/>
            <a:ext cx="8686800" cy="1143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48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The Oregon Dispute:  </a:t>
            </a:r>
            <a:r>
              <a:rPr lang="en-US" sz="4800" b="1" i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54’ 40º or Fight!</a:t>
            </a:r>
          </a:p>
        </p:txBody>
      </p:sp>
      <p:pic>
        <p:nvPicPr>
          <p:cNvPr id="25603" name="Picture 5" descr="OREG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82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1371600" y="6096000"/>
            <a:ext cx="6972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http://spider.georgetowncollege.edu/htallant/courses/his325/OREGON.gif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715963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rangler" pitchFamily="2" charset="0"/>
              </a:rPr>
              <a:t>Expansionist Young America in the 1850s</a:t>
            </a:r>
          </a:p>
        </p:txBody>
      </p:sp>
      <p:pic>
        <p:nvPicPr>
          <p:cNvPr id="26627" name="Picture 3" descr="ch14_0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6000" contrast="6000"/>
          </a:blip>
          <a:srcRect l="2165" t="20172" r="1222" b="1479"/>
          <a:stretch>
            <a:fillRect/>
          </a:stretch>
        </p:blipFill>
        <p:spPr bwMode="auto">
          <a:xfrm>
            <a:off x="3581400" y="1600200"/>
            <a:ext cx="5257800" cy="4754563"/>
          </a:xfrm>
          <a:noFill/>
          <a:ln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228600" y="1219200"/>
            <a:ext cx="3200400" cy="544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dirty="0">
                <a:solidFill>
                  <a:srgbClr val="FF0000"/>
                </a:solidFill>
                <a:latin typeface="Wrangler" pitchFamily="2" charset="0"/>
              </a:rPr>
              <a:t>America’s Attempted Raids into Latin America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600" b="1" dirty="0">
                <a:solidFill>
                  <a:srgbClr val="FFFFFF"/>
                </a:solidFill>
                <a:latin typeface="Wrangler" pitchFamily="2" charset="0"/>
              </a:rPr>
              <a:t> </a:t>
            </a:r>
            <a:r>
              <a:rPr lang="en-US" sz="2600" b="1" u="sng" dirty="0">
                <a:solidFill>
                  <a:srgbClr val="FFFFFF"/>
                </a:solidFill>
                <a:latin typeface="Wrangler" pitchFamily="2" charset="0"/>
              </a:rPr>
              <a:t>Ostend Manifesto</a:t>
            </a:r>
            <a:r>
              <a:rPr lang="en-US" sz="2600" b="1" dirty="0">
                <a:solidFill>
                  <a:srgbClr val="FFFFFF"/>
                </a:solidFill>
                <a:latin typeface="Wrangler" pitchFamily="2" charset="0"/>
              </a:rPr>
              <a:t>:  Secret document leaked to public in 1854.  Proslavery Southerner hoped Pres. Pierce would annex Nicaragua and steal Cuba from Spain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Old School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struction">
  <a:themeElements>
    <a:clrScheme name="Construction 1">
      <a:dk1>
        <a:srgbClr val="000000"/>
      </a:dk1>
      <a:lt1>
        <a:srgbClr val="EAE8E2"/>
      </a:lt1>
      <a:dk2>
        <a:srgbClr val="5F5F5F"/>
      </a:dk2>
      <a:lt2>
        <a:srgbClr val="FDBC03"/>
      </a:lt2>
      <a:accent1>
        <a:srgbClr val="A7C1CB"/>
      </a:accent1>
      <a:accent2>
        <a:srgbClr val="A38D77"/>
      </a:accent2>
      <a:accent3>
        <a:srgbClr val="B6B6B6"/>
      </a:accent3>
      <a:accent4>
        <a:srgbClr val="C8C6C1"/>
      </a:accent4>
      <a:accent5>
        <a:srgbClr val="D0DDE2"/>
      </a:accent5>
      <a:accent6>
        <a:srgbClr val="937F6B"/>
      </a:accent6>
      <a:hlink>
        <a:srgbClr val="FFFFCC"/>
      </a:hlink>
      <a:folHlink>
        <a:srgbClr val="FFCC66"/>
      </a:folHlink>
    </a:clrScheme>
    <a:fontScheme name="Construction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struction 1">
        <a:dk1>
          <a:srgbClr val="000000"/>
        </a:dk1>
        <a:lt1>
          <a:srgbClr val="EAE8E2"/>
        </a:lt1>
        <a:dk2>
          <a:srgbClr val="5F5F5F"/>
        </a:dk2>
        <a:lt2>
          <a:srgbClr val="FDBC03"/>
        </a:lt2>
        <a:accent1>
          <a:srgbClr val="A7C1CB"/>
        </a:accent1>
        <a:accent2>
          <a:srgbClr val="A38D77"/>
        </a:accent2>
        <a:accent3>
          <a:srgbClr val="B6B6B6"/>
        </a:accent3>
        <a:accent4>
          <a:srgbClr val="C8C6C1"/>
        </a:accent4>
        <a:accent5>
          <a:srgbClr val="D0DDE2"/>
        </a:accent5>
        <a:accent6>
          <a:srgbClr val="937F6B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struction 2">
        <a:dk1>
          <a:srgbClr val="333333"/>
        </a:dk1>
        <a:lt1>
          <a:srgbClr val="FFFFFF"/>
        </a:lt1>
        <a:dk2>
          <a:srgbClr val="B75E31"/>
        </a:dk2>
        <a:lt2>
          <a:srgbClr val="463828"/>
        </a:lt2>
        <a:accent1>
          <a:srgbClr val="E09F98"/>
        </a:accent1>
        <a:accent2>
          <a:srgbClr val="E4D8CA"/>
        </a:accent2>
        <a:accent3>
          <a:srgbClr val="FFFFFF"/>
        </a:accent3>
        <a:accent4>
          <a:srgbClr val="2A2A2A"/>
        </a:accent4>
        <a:accent5>
          <a:srgbClr val="EDCDCA"/>
        </a:accent5>
        <a:accent6>
          <a:srgbClr val="CFC4B7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tion 3">
        <a:dk1>
          <a:srgbClr val="333333"/>
        </a:dk1>
        <a:lt1>
          <a:srgbClr val="FFFFFF"/>
        </a:lt1>
        <a:dk2>
          <a:srgbClr val="4D4D4D"/>
        </a:dk2>
        <a:lt2>
          <a:srgbClr val="000000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2A2A2A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tion 4">
        <a:dk1>
          <a:srgbClr val="000000"/>
        </a:dk1>
        <a:lt1>
          <a:srgbClr val="EAE8E2"/>
        </a:lt1>
        <a:dk2>
          <a:srgbClr val="783A34"/>
        </a:dk2>
        <a:lt2>
          <a:srgbClr val="FFCC99"/>
        </a:lt2>
        <a:accent1>
          <a:srgbClr val="83AAAD"/>
        </a:accent1>
        <a:accent2>
          <a:srgbClr val="A06766"/>
        </a:accent2>
        <a:accent3>
          <a:srgbClr val="BEAEAE"/>
        </a:accent3>
        <a:accent4>
          <a:srgbClr val="C8C6C1"/>
        </a:accent4>
        <a:accent5>
          <a:srgbClr val="C1D2D3"/>
        </a:accent5>
        <a:accent6>
          <a:srgbClr val="915D5C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Designs\Construction.pot</Template>
  <TotalTime>2580</TotalTime>
  <Words>573</Words>
  <Application>Microsoft PowerPoint</Application>
  <PresentationFormat>On-screen Show (4:3)</PresentationFormat>
  <Paragraphs>91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Wrangler</vt:lpstr>
      <vt:lpstr>Wingdings</vt:lpstr>
      <vt:lpstr>Times New Roman</vt:lpstr>
      <vt:lpstr>Arial Narrow</vt:lpstr>
      <vt:lpstr>Nosferatu</vt:lpstr>
      <vt:lpstr>Impact</vt:lpstr>
      <vt:lpstr>Construction</vt:lpstr>
      <vt:lpstr>Slide 1</vt:lpstr>
      <vt:lpstr>Trends in Antebellum (Pre-Civil War) America:  1810-1860</vt:lpstr>
      <vt:lpstr>“Manifest Destiny”</vt:lpstr>
      <vt:lpstr>LAND ACQUISITIONS</vt:lpstr>
      <vt:lpstr>Louisiana Purchase</vt:lpstr>
      <vt:lpstr>Slide 6</vt:lpstr>
      <vt:lpstr>Missouri Compromise of 1820</vt:lpstr>
      <vt:lpstr>Slide 8</vt:lpstr>
      <vt:lpstr>FOREIGN POLICY</vt:lpstr>
      <vt:lpstr>Indian Removal Act of 1830</vt:lpstr>
      <vt:lpstr>Aroostook “War,” 1839</vt:lpstr>
      <vt:lpstr>Maine Boundary Settlement, 1842</vt:lpstr>
      <vt:lpstr>Settlers Headed to Oregon</vt:lpstr>
      <vt:lpstr>Slide 14</vt:lpstr>
      <vt:lpstr>Settlers Headed to New Mexico</vt:lpstr>
      <vt:lpstr>Overland Immigration to the West</vt:lpstr>
      <vt:lpstr>The Doomed Donner Party</vt:lpstr>
      <vt:lpstr>The Doomed Donner Party</vt:lpstr>
      <vt:lpstr>Mormons Headed to Utah</vt:lpstr>
      <vt:lpstr>"Fifty-Four Forty or Fight!"</vt:lpstr>
      <vt:lpstr>The Oregon Dispute:  54’ 40º or Fight!</vt:lpstr>
      <vt:lpstr>Expansionist Young America in the 1850s</vt:lpstr>
      <vt:lpstr>Slide 23</vt:lpstr>
    </vt:vector>
  </TitlesOfParts>
  <Company>Horace Greeley HS    Chappaqua, 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 Destiny</dc:title>
  <dc:creator>Ms. Susan M. Pojer</dc:creator>
  <cp:lastModifiedBy>nathaniel.bargeloh</cp:lastModifiedBy>
  <cp:revision>209</cp:revision>
  <cp:lastPrinted>1601-01-01T00:00:00Z</cp:lastPrinted>
  <dcterms:created xsi:type="dcterms:W3CDTF">2002-07-05T20:39:41Z</dcterms:created>
  <dcterms:modified xsi:type="dcterms:W3CDTF">2011-09-14T18:25:01Z</dcterms:modified>
</cp:coreProperties>
</file>