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3" r:id="rId1"/>
  </p:sldMasterIdLst>
  <p:notesMasterIdLst>
    <p:notesMasterId r:id="rId33"/>
  </p:notesMasterIdLst>
  <p:handoutMasterIdLst>
    <p:handoutMasterId r:id="rId34"/>
  </p:handoutMasterIdLst>
  <p:sldIdLst>
    <p:sldId id="256" r:id="rId2"/>
    <p:sldId id="272" r:id="rId3"/>
    <p:sldId id="380" r:id="rId4"/>
    <p:sldId id="455" r:id="rId5"/>
    <p:sldId id="441" r:id="rId6"/>
    <p:sldId id="443" r:id="rId7"/>
    <p:sldId id="382" r:id="rId8"/>
    <p:sldId id="446" r:id="rId9"/>
    <p:sldId id="435" r:id="rId10"/>
    <p:sldId id="437" r:id="rId11"/>
    <p:sldId id="449" r:id="rId12"/>
    <p:sldId id="450" r:id="rId13"/>
    <p:sldId id="384" r:id="rId14"/>
    <p:sldId id="387" r:id="rId15"/>
    <p:sldId id="425" r:id="rId16"/>
    <p:sldId id="445" r:id="rId17"/>
    <p:sldId id="447" r:id="rId18"/>
    <p:sldId id="390" r:id="rId19"/>
    <p:sldId id="392" r:id="rId20"/>
    <p:sldId id="448" r:id="rId21"/>
    <p:sldId id="451" r:id="rId22"/>
    <p:sldId id="453" r:id="rId23"/>
    <p:sldId id="428" r:id="rId24"/>
    <p:sldId id="394" r:id="rId25"/>
    <p:sldId id="433" r:id="rId26"/>
    <p:sldId id="396" r:id="rId27"/>
    <p:sldId id="456" r:id="rId28"/>
    <p:sldId id="454" r:id="rId29"/>
    <p:sldId id="430" r:id="rId30"/>
    <p:sldId id="400" r:id="rId31"/>
    <p:sldId id="439" r:id="rId32"/>
  </p:sldIdLst>
  <p:sldSz cx="9144000" cy="6858000" type="screen4x3"/>
  <p:notesSz cx="9144000" cy="6858000"/>
  <p:embeddedFontLst>
    <p:embeddedFont>
      <p:font typeface="PosterBodoni BT"/>
      <p:regular r:id="rId35"/>
    </p:embeddedFont>
    <p:embeddedFont>
      <p:font typeface="Eurostile" charset="0"/>
      <p:regular r:id="rId36"/>
      <p:bold r:id="rId37"/>
    </p:embeddedFont>
    <p:embeddedFont>
      <p:font typeface="Comic Sans MS" pitchFamily="66" charset="0"/>
      <p:regular r:id="rId38"/>
      <p:bold r:id="rId3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C3B5"/>
    <a:srgbClr val="CC3300"/>
    <a:srgbClr val="005078"/>
    <a:srgbClr val="EFEFFF"/>
    <a:srgbClr val="FF3399"/>
    <a:srgbClr val="0066FF"/>
    <a:srgbClr val="FF6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290" y="-10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4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14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14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5B6A2B9-80BD-4AFF-91C9-40CF8B7CC9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604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7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7552C9A-DE43-4372-92B2-94092B5CC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586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FE9F0F-114A-4C2E-931E-1D3E2317513A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noFill/>
          <a:ln/>
        </p:spPr>
        <p:txBody>
          <a:bodyPr/>
          <a:lstStyle/>
          <a:p>
            <a:pPr eaLnBrk="1" hangingPunct="1"/>
            <a:r>
              <a:rPr lang="en-US" sz="1000" smtClean="0"/>
              <a:t>Congress gave Wilson direct control over much of the economy (fix prices and regulate war related industries)</a:t>
            </a:r>
          </a:p>
          <a:p>
            <a:pPr eaLnBrk="1" hangingPunct="1"/>
            <a:r>
              <a:rPr lang="en-US" sz="1000" smtClean="0"/>
              <a:t>Production increased 20%</a:t>
            </a:r>
          </a:p>
          <a:p>
            <a:pPr eaLnBrk="1" hangingPunct="1"/>
            <a:r>
              <a:rPr lang="en-US" sz="1000" smtClean="0"/>
              <a:t>Retail prices soared b/c applied price controls at wholesale level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C54806-BEAB-4928-884A-C08D7BD09C8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noFill/>
          <a:ln/>
        </p:spPr>
        <p:txBody>
          <a:bodyPr/>
          <a:lstStyle/>
          <a:p>
            <a:pPr eaLnBrk="1" hangingPunct="1"/>
            <a:r>
              <a:rPr lang="en-US" sz="900" smtClean="0"/>
              <a:t>Blue color wages increased 20%</a:t>
            </a:r>
          </a:p>
          <a:p>
            <a:pPr eaLnBrk="1" hangingPunct="1"/>
            <a:r>
              <a:rPr lang="en-US" sz="900" smtClean="0"/>
              <a:t>Household income reduced because of rising food and housing costs</a:t>
            </a:r>
          </a:p>
          <a:p>
            <a:pPr eaLnBrk="1" hangingPunct="1"/>
            <a:r>
              <a:rPr lang="en-US" sz="900" smtClean="0"/>
              <a:t>Stockholder profits rose 1600% between 1914-18</a:t>
            </a:r>
          </a:p>
          <a:p>
            <a:pPr eaLnBrk="1" hangingPunct="1"/>
            <a:r>
              <a:rPr lang="en-US" sz="900" smtClean="0"/>
              <a:t>Union membership rose to 4 million due to pay discrepancy and dangerous conditions</a:t>
            </a:r>
          </a:p>
          <a:p>
            <a:pPr eaLnBrk="1" hangingPunct="1"/>
            <a:r>
              <a:rPr lang="en-US" sz="900" smtClean="0"/>
              <a:t>6000 strikes broke out during war months</a:t>
            </a:r>
          </a:p>
          <a:p>
            <a:pPr eaLnBrk="1" hangingPunct="1"/>
            <a:r>
              <a:rPr lang="en-US" sz="900" smtClean="0"/>
              <a:t>No rationing but one day is “meatless”, another “porkless”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8355DC-68AC-4B83-8922-D36F767278DB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noFill/>
          <a:ln/>
        </p:spPr>
        <p:txBody>
          <a:bodyPr/>
          <a:lstStyle/>
          <a:p>
            <a:pPr eaLnBrk="1" hangingPunct="1"/>
            <a:r>
              <a:rPr lang="en-US" sz="900" smtClean="0"/>
              <a:t>Blue color wages increased 20%</a:t>
            </a:r>
          </a:p>
          <a:p>
            <a:pPr eaLnBrk="1" hangingPunct="1"/>
            <a:r>
              <a:rPr lang="en-US" sz="900" smtClean="0"/>
              <a:t>Household income reduced because of rising food and housing costs</a:t>
            </a:r>
          </a:p>
          <a:p>
            <a:pPr eaLnBrk="1" hangingPunct="1"/>
            <a:r>
              <a:rPr lang="en-US" sz="900" smtClean="0"/>
              <a:t>Stockholder profits rose 1600% between 1914-18</a:t>
            </a:r>
          </a:p>
          <a:p>
            <a:pPr eaLnBrk="1" hangingPunct="1"/>
            <a:r>
              <a:rPr lang="en-US" sz="900" smtClean="0"/>
              <a:t>Union membership rose to 4 million due to pay discrepancy and dangerous conditions</a:t>
            </a:r>
          </a:p>
          <a:p>
            <a:pPr eaLnBrk="1" hangingPunct="1"/>
            <a:r>
              <a:rPr lang="en-US" sz="900" smtClean="0"/>
              <a:t>6000 strikes broke out during war months</a:t>
            </a:r>
          </a:p>
          <a:p>
            <a:pPr eaLnBrk="1" hangingPunct="1"/>
            <a:r>
              <a:rPr lang="en-US" sz="900" smtClean="0"/>
              <a:t>No rationing but one day is “meatless”, another “porkless”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51FCA4-42F0-4F5B-855E-0D433072EBD0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US spent $35.5 billion</a:t>
            </a:r>
            <a:endParaRPr lang="en-US" sz="1000" smtClean="0"/>
          </a:p>
          <a:p>
            <a:pPr eaLnBrk="1" hangingPunct="1"/>
            <a:r>
              <a:rPr lang="en-US" sz="1000" smtClean="0"/>
              <a:t>Raised through various taxes (income tax), war-profits tax, and higher excise taxes on tobacco, liquor, luxury goods and sold bonds</a:t>
            </a:r>
          </a:p>
          <a:p>
            <a:pPr eaLnBrk="1" hangingPunct="1"/>
            <a:r>
              <a:rPr lang="en-US" sz="1000" smtClean="0"/>
              <a:t>Distributed 75million pamphlets, books and leaflets in different languages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7D183F-1978-4800-BD33-162306A7167C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noFill/>
          <a:ln/>
        </p:spPr>
        <p:txBody>
          <a:bodyPr/>
          <a:lstStyle/>
          <a:p>
            <a:pPr eaLnBrk="1" hangingPunct="1"/>
            <a:r>
              <a:rPr lang="en-US" sz="1000" smtClean="0"/>
              <a:t>Attacks against German Americans rose</a:t>
            </a:r>
          </a:p>
          <a:p>
            <a:pPr eaLnBrk="1" hangingPunct="1"/>
            <a:r>
              <a:rPr lang="en-US" sz="1000" smtClean="0"/>
              <a:t>Lost their jobs, refused to play German music (Mozart, Bach), changed town names, removed German authors’ books</a:t>
            </a:r>
          </a:p>
          <a:p>
            <a:pPr eaLnBrk="1" hangingPunct="1"/>
            <a:r>
              <a:rPr lang="en-US" sz="1000" smtClean="0"/>
              <a:t>Renamed hamburger “Salisbury Steak” or “liberty sandwich”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76D4AE-6494-44D8-B81F-9265A9EC0B09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noFill/>
          <a:ln/>
        </p:spPr>
        <p:txBody>
          <a:bodyPr/>
          <a:lstStyle/>
          <a:p>
            <a:pPr eaLnBrk="1" hangingPunct="1"/>
            <a:r>
              <a:rPr lang="en-US" sz="1000" smtClean="0"/>
              <a:t>Escape racial injustice in south</a:t>
            </a:r>
          </a:p>
          <a:p>
            <a:pPr eaLnBrk="1" hangingPunct="1"/>
            <a:r>
              <a:rPr lang="en-US" sz="1000" smtClean="0"/>
              <a:t>More job opportunities</a:t>
            </a:r>
          </a:p>
          <a:p>
            <a:pPr eaLnBrk="1" hangingPunct="1"/>
            <a:r>
              <a:rPr lang="en-US" sz="1000" smtClean="0"/>
              <a:t>Racial prejudice still in the North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935DD0-7BE7-44A3-8AE0-E5F9838FA853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Jane Addams founded Women’s Peace Movement</a:t>
            </a:r>
          </a:p>
          <a:p>
            <a:pPr eaLnBrk="1" hangingPunct="1"/>
            <a:r>
              <a:rPr lang="en-US" smtClean="0"/>
              <a:t>1920 ratified by states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Be Patriotic Poster"/>
          <p:cNvPicPr>
            <a:picLocks noChangeAspect="1" noChangeArrowheads="1"/>
          </p:cNvPicPr>
          <p:nvPr userDrawn="1"/>
        </p:nvPicPr>
        <p:blipFill>
          <a:blip r:embed="rId17" cstate="print">
            <a:lum bright="6000" contrast="6000"/>
          </a:blip>
          <a:srcRect l="8362" t="2498" r="18050" b="20062"/>
          <a:stretch>
            <a:fillRect/>
          </a:stretch>
        </p:blipFill>
        <p:spPr bwMode="auto">
          <a:xfrm>
            <a:off x="0" y="0"/>
            <a:ext cx="167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9624" name="Line 8"/>
          <p:cNvSpPr>
            <a:spLocks noChangeShapeType="1"/>
          </p:cNvSpPr>
          <p:nvPr userDrawn="1"/>
        </p:nvSpPr>
        <p:spPr bwMode="auto">
          <a:xfrm>
            <a:off x="1676400" y="0"/>
            <a:ext cx="0" cy="685800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6" r:id="rId2"/>
    <p:sldLayoutId id="2147483715" r:id="rId3"/>
    <p:sldLayoutId id="2147483714" r:id="rId4"/>
    <p:sldLayoutId id="2147483713" r:id="rId5"/>
    <p:sldLayoutId id="2147483712" r:id="rId6"/>
    <p:sldLayoutId id="2147483711" r:id="rId7"/>
    <p:sldLayoutId id="2147483710" r:id="rId8"/>
    <p:sldLayoutId id="2147483709" r:id="rId9"/>
    <p:sldLayoutId id="2147483708" r:id="rId10"/>
    <p:sldLayoutId id="2147483707" r:id="rId11"/>
    <p:sldLayoutId id="2147483706" r:id="rId12"/>
    <p:sldLayoutId id="2147483705" r:id="rId13"/>
    <p:sldLayoutId id="2147483704" r:id="rId14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4iFnce-4e74&amp;feature=related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WordArt 10"/>
          <p:cNvSpPr>
            <a:spLocks noChangeArrowheads="1" noChangeShapeType="1" noTextEdit="1"/>
          </p:cNvSpPr>
          <p:nvPr/>
        </p:nvSpPr>
        <p:spPr bwMode="auto">
          <a:xfrm>
            <a:off x="2438400" y="838200"/>
            <a:ext cx="5867400" cy="381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3378596" algn="ctr" rotWithShape="0">
                    <a:schemeClr val="accent2"/>
                  </a:outerShdw>
                </a:effectLst>
                <a:latin typeface="PosterBodoni BT"/>
              </a:rPr>
              <a:t>World War I 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3378596" algn="ctr" rotWithShape="0">
                    <a:schemeClr val="accent2"/>
                  </a:outerShdw>
                </a:effectLst>
                <a:latin typeface="PosterBodoni BT"/>
              </a:rPr>
              <a:t>On the Homefront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WordArt 2"/>
          <p:cNvSpPr>
            <a:spLocks noChangeArrowheads="1" noChangeShapeType="1" noTextEdit="1"/>
          </p:cNvSpPr>
          <p:nvPr/>
        </p:nvSpPr>
        <p:spPr bwMode="auto">
          <a:xfrm>
            <a:off x="2590800" y="1485900"/>
            <a:ext cx="5410200" cy="3543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3378596" algn="ctr" rotWithShape="0">
                    <a:srgbClr val="000066"/>
                  </a:outerShdw>
                </a:effectLst>
                <a:latin typeface="PosterBodoni BT"/>
              </a:rPr>
              <a:t>War</a:t>
            </a:r>
          </a:p>
          <a:p>
            <a:pPr algn="ctr"/>
            <a:r>
              <a:rPr lang="en-US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3378596" algn="ctr" rotWithShape="0">
                    <a:srgbClr val="000066"/>
                  </a:outerShdw>
                </a:effectLst>
                <a:latin typeface="PosterBodoni BT"/>
              </a:rPr>
              <a:t>Mobilization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74638"/>
            <a:ext cx="67056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dirty="0" smtClean="0">
                <a:solidFill>
                  <a:srgbClr val="0066FF"/>
                </a:solidFill>
                <a:latin typeface="Comic Sans MS" pitchFamily="66" charset="0"/>
              </a:rPr>
              <a:t>War Industries Board</a:t>
            </a:r>
            <a:endParaRPr 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762000" y="1600200"/>
            <a:ext cx="3733800" cy="49387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Char char="§"/>
            </a:pPr>
            <a:r>
              <a:rPr lang="en-US" sz="2000" dirty="0" smtClean="0"/>
              <a:t>In 1917 the </a:t>
            </a:r>
            <a:r>
              <a:rPr lang="en-US" sz="2000" b="1" dirty="0" smtClean="0"/>
              <a:t>War Industries Board </a:t>
            </a:r>
            <a:r>
              <a:rPr lang="en-US" sz="2000" dirty="0" smtClean="0"/>
              <a:t>is established and led by Bernard Baruch</a:t>
            </a:r>
          </a:p>
          <a:p>
            <a:pPr eaLnBrk="1" hangingPunct="1">
              <a:buNone/>
            </a:pPr>
            <a:endParaRPr lang="en-US" sz="2000" dirty="0" smtClean="0"/>
          </a:p>
          <a:p>
            <a:pPr lvl="1" eaLnBrk="1" hangingPunct="1">
              <a:buNone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1. Encouraged companies to use mass-production techniques</a:t>
            </a:r>
          </a:p>
          <a:p>
            <a:pPr lvl="1" eaLnBrk="1" hangingPunct="1">
              <a:buFont typeface="Courier New" pitchFamily="49" charset="0"/>
              <a:buChar char="o"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 eaLnBrk="1" hangingPunct="1">
              <a:buNone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2. Helped to eliminate waste</a:t>
            </a:r>
          </a:p>
          <a:p>
            <a:pPr lvl="1" eaLnBrk="1" hangingPunct="1">
              <a:buFont typeface="Courier New" pitchFamily="49" charset="0"/>
              <a:buChar char="o"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 eaLnBrk="1" hangingPunct="1">
              <a:buNone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3. Set prices for goods sold causing profits to soar during the war</a:t>
            </a:r>
          </a:p>
        </p:txBody>
      </p:sp>
      <p:pic>
        <p:nvPicPr>
          <p:cNvPr id="4100" name="Picture 4" descr="Bernard_Baruch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600200"/>
            <a:ext cx="3398838" cy="4525963"/>
          </a:xfrm>
          <a:noFill/>
          <a:ln>
            <a:miter lim="800000"/>
            <a:headEnd/>
            <a:tailEnd/>
          </a:ln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791200" y="61722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Bernard M. Baruch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304800"/>
            <a:ext cx="6629400" cy="6229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228600"/>
            <a:ext cx="7086600" cy="685800"/>
          </a:xfrm>
          <a:ln>
            <a:miter lim="800000"/>
            <a:headEnd/>
            <a:tailEnd/>
          </a:ln>
          <a:effectLst>
            <a:outerShdw dist="45791" dir="3378596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 pitchFamily="34" charset="0"/>
              </a:rPr>
              <a:t>U. S. Shipping Board</a:t>
            </a:r>
          </a:p>
        </p:txBody>
      </p:sp>
      <p:pic>
        <p:nvPicPr>
          <p:cNvPr id="5123" name="Picture 5" descr="WW1poster-On the Job for Victor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3446463" y="1371600"/>
            <a:ext cx="3792537" cy="5105400"/>
          </a:xfrm>
          <a:noFill/>
          <a:ln w="19050">
            <a:solidFill>
              <a:srgbClr val="CC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304800"/>
            <a:ext cx="7086600" cy="685800"/>
          </a:xfrm>
          <a:ln>
            <a:miter lim="800000"/>
            <a:headEnd/>
            <a:tailEnd/>
          </a:ln>
          <a:effectLst>
            <a:outerShdw dist="45791" dir="3378596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 pitchFamily="34" charset="0"/>
              </a:rPr>
              <a:t>U. S. Fuel Administration</a:t>
            </a:r>
          </a:p>
        </p:txBody>
      </p:sp>
      <p:pic>
        <p:nvPicPr>
          <p:cNvPr id="6147" name="Picture 9" descr="WW1poster-Gasolin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8000" contrast="18000"/>
          </a:blip>
          <a:srcRect/>
          <a:stretch>
            <a:fillRect/>
          </a:stretch>
        </p:blipFill>
        <p:spPr bwMode="auto">
          <a:xfrm>
            <a:off x="2057400" y="1295400"/>
            <a:ext cx="3557587" cy="5181600"/>
          </a:xfrm>
          <a:noFill/>
          <a:ln w="19050">
            <a:solidFill>
              <a:srgbClr val="CC0000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791200" y="2362200"/>
            <a:ext cx="304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3600" dirty="0" smtClean="0">
                <a:solidFill>
                  <a:schemeClr val="accent6"/>
                </a:solidFill>
              </a:rPr>
              <a:t> Gas-Less Sundays</a:t>
            </a:r>
          </a:p>
          <a:p>
            <a:pPr>
              <a:buFontTx/>
              <a:buChar char="-"/>
            </a:pPr>
            <a:endParaRPr lang="en-US" sz="3600" dirty="0" smtClean="0">
              <a:solidFill>
                <a:schemeClr val="accent6"/>
              </a:solidFill>
            </a:endParaRPr>
          </a:p>
          <a:p>
            <a:pPr>
              <a:buFontTx/>
              <a:buChar char="-"/>
            </a:pPr>
            <a:r>
              <a:rPr lang="en-US" sz="3600" dirty="0" smtClean="0">
                <a:solidFill>
                  <a:schemeClr val="accent6"/>
                </a:solidFill>
              </a:rPr>
              <a:t>Day Light Saving Time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74638"/>
            <a:ext cx="67818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b="1" smtClean="0">
                <a:solidFill>
                  <a:srgbClr val="0066FF"/>
                </a:solidFill>
                <a:latin typeface="Comic Sans MS" pitchFamily="66" charset="0"/>
              </a:rPr>
              <a:t>Food Administration (FA)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1" y="1766888"/>
            <a:ext cx="4267200" cy="47863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dirty="0" smtClean="0"/>
              <a:t>Led by Herbert Hoover</a:t>
            </a:r>
          </a:p>
          <a:p>
            <a:pPr eaLnBrk="1" hangingPunct="1"/>
            <a:r>
              <a:rPr lang="en-US" sz="2800" dirty="0" smtClean="0"/>
              <a:t>No rationing but “–less days”</a:t>
            </a:r>
          </a:p>
          <a:p>
            <a:pPr lvl="1" eaLnBrk="1" hangingPunct="1"/>
            <a:r>
              <a:rPr lang="en-US" sz="2000" dirty="0" smtClean="0"/>
              <a:t>Meatless days</a:t>
            </a:r>
          </a:p>
          <a:p>
            <a:pPr lvl="1" eaLnBrk="1" hangingPunct="1"/>
            <a:r>
              <a:rPr lang="en-US" sz="2000" dirty="0" err="1" smtClean="0"/>
              <a:t>Sweetless</a:t>
            </a:r>
            <a:r>
              <a:rPr lang="en-US" sz="2000" dirty="0" smtClean="0"/>
              <a:t> days</a:t>
            </a:r>
          </a:p>
          <a:p>
            <a:pPr lvl="1" eaLnBrk="1" hangingPunct="1"/>
            <a:r>
              <a:rPr lang="en-US" sz="2000" dirty="0" err="1" smtClean="0"/>
              <a:t>Wheatless</a:t>
            </a:r>
            <a:r>
              <a:rPr lang="en-US" sz="2000" dirty="0" smtClean="0"/>
              <a:t> days </a:t>
            </a:r>
          </a:p>
          <a:p>
            <a:pPr lvl="1" eaLnBrk="1" hangingPunct="1"/>
            <a:r>
              <a:rPr lang="en-US" sz="2000" dirty="0" err="1" smtClean="0"/>
              <a:t>Porkless</a:t>
            </a:r>
            <a:r>
              <a:rPr lang="en-US" sz="2000" dirty="0" smtClean="0"/>
              <a:t> days </a:t>
            </a:r>
          </a:p>
          <a:p>
            <a:pPr eaLnBrk="1" hangingPunct="1"/>
            <a:r>
              <a:rPr lang="en-US" sz="2800" dirty="0" smtClean="0"/>
              <a:t>Promoted Victory Gardens</a:t>
            </a:r>
          </a:p>
          <a:p>
            <a:pPr lvl="1" eaLnBrk="1" hangingPunct="1"/>
            <a:r>
              <a:rPr lang="en-US" sz="2400" dirty="0" smtClean="0"/>
              <a:t>Plant your own food</a:t>
            </a:r>
          </a:p>
        </p:txBody>
      </p:sp>
      <p:pic>
        <p:nvPicPr>
          <p:cNvPr id="34818" name="Picture 2" descr="http://rds.yahoo.com/_ylt=A9G_bHOeLLFL0xMAiHejzbkF/SIG=12mq4rjce/EXP=1269988894/**http%3a/www.electricitybook.com/victory-gardens/victory-garden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057400"/>
            <a:ext cx="3124200" cy="43419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at more cott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286000" y="228600"/>
            <a:ext cx="4487863" cy="6248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WW1poster-Save Sugar - US Food Administratio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1219200"/>
            <a:ext cx="3619500" cy="5257800"/>
          </a:xfrm>
          <a:solidFill>
            <a:srgbClr val="CC0000"/>
          </a:solidFill>
          <a:ln w="19050">
            <a:solidFill>
              <a:srgbClr val="CC0000"/>
            </a:solidFill>
            <a:miter lim="800000"/>
            <a:headEnd/>
            <a:tailEnd/>
          </a:ln>
        </p:spPr>
      </p:pic>
      <p:sp>
        <p:nvSpPr>
          <p:cNvPr id="106508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52400"/>
            <a:ext cx="7620000" cy="960438"/>
          </a:xfrm>
          <a:ln>
            <a:miter lim="800000"/>
            <a:headEnd/>
            <a:tailEnd/>
          </a:ln>
          <a:effectLst>
            <a:outerShdw dist="45791" dir="3378596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8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 pitchFamily="34" charset="0"/>
              </a:rPr>
              <a:t>U. S. Food Administration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228600"/>
            <a:ext cx="7239000" cy="884238"/>
          </a:xfrm>
          <a:ln>
            <a:miter lim="800000"/>
            <a:headEnd/>
            <a:tailEnd/>
          </a:ln>
          <a:effectLst>
            <a:outerShdw dist="45791" dir="3378596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 pitchFamily="34" charset="0"/>
              </a:rPr>
              <a:t>U. S. Food Administration</a:t>
            </a:r>
          </a:p>
        </p:txBody>
      </p:sp>
      <p:pic>
        <p:nvPicPr>
          <p:cNvPr id="9219" name="Picture 11" descr="WW1poster-Don't Waste Food While Others Starv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3748088" y="1219200"/>
            <a:ext cx="3490912" cy="5257800"/>
          </a:xfrm>
          <a:solidFill>
            <a:srgbClr val="CC0000"/>
          </a:solidFill>
          <a:ln w="19050">
            <a:solidFill>
              <a:srgbClr val="CC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www.iwmprints.org.uk/lowres/117/main/1/3788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-1"/>
            <a:ext cx="4343400" cy="680943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digital.library.unt.edu/ark:/67531/metadc418/small/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98298"/>
            <a:ext cx="4419600" cy="67619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76962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b="1" smtClean="0">
                <a:solidFill>
                  <a:srgbClr val="0066FF"/>
                </a:solidFill>
                <a:latin typeface="Comic Sans MS" pitchFamily="66" charset="0"/>
              </a:rPr>
              <a:t>War Labor Board (WLB)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752600"/>
            <a:ext cx="3962400" cy="45577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War Labor Board</a:t>
            </a:r>
          </a:p>
          <a:p>
            <a:pPr lvl="1" eaLnBrk="1" hangingPunct="1"/>
            <a:r>
              <a:rPr lang="en-US" dirty="0" smtClean="0"/>
              <a:t>Work or FIGHT! </a:t>
            </a:r>
          </a:p>
          <a:p>
            <a:pPr lvl="1" eaLnBrk="1" hangingPunct="1">
              <a:buNone/>
            </a:pPr>
            <a:endParaRPr lang="en-US" dirty="0" smtClean="0"/>
          </a:p>
          <a:p>
            <a:pPr lvl="1" eaLnBrk="1" hangingPunct="1"/>
            <a:r>
              <a:rPr lang="en-US" dirty="0" smtClean="0"/>
              <a:t>Worked for better working conditions </a:t>
            </a:r>
          </a:p>
          <a:p>
            <a:pPr lvl="1" eaLnBrk="1" hangingPunct="1">
              <a:buNone/>
            </a:pPr>
            <a:endParaRPr lang="en-US" dirty="0" smtClean="0"/>
          </a:p>
          <a:p>
            <a:pPr lvl="1" eaLnBrk="1" hangingPunct="1"/>
            <a:r>
              <a:rPr lang="en-US" dirty="0" smtClean="0"/>
              <a:t>Enforced ban on child labor</a:t>
            </a:r>
          </a:p>
        </p:txBody>
      </p:sp>
      <p:pic>
        <p:nvPicPr>
          <p:cNvPr id="4" name="Picture 4" descr="ww1_cartoon_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3956" y="1600200"/>
            <a:ext cx="4310044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74638"/>
            <a:ext cx="67818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smtClean="0">
                <a:solidFill>
                  <a:srgbClr val="0066FF"/>
                </a:solidFill>
                <a:latin typeface="Comic Sans MS" pitchFamily="66" charset="0"/>
              </a:rPr>
              <a:t>Committee on Public Information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752600" y="1600200"/>
            <a:ext cx="3962400" cy="495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dirty="0" smtClean="0"/>
              <a:t>Spread propaganda to promote the war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Headed by George Creel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Top artists and writers designed propaganda</a:t>
            </a:r>
          </a:p>
        </p:txBody>
      </p:sp>
      <p:pic>
        <p:nvPicPr>
          <p:cNvPr id="12292" name="Picture 4" descr="brut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28800"/>
            <a:ext cx="3197225" cy="48768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152400"/>
            <a:ext cx="7239000" cy="1036638"/>
          </a:xfrm>
          <a:ln>
            <a:miter lim="800000"/>
            <a:headEnd/>
            <a:tailEnd/>
          </a:ln>
          <a:effectLst>
            <a:outerShdw dist="45791" dir="3378596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 pitchFamily="34" charset="0"/>
              </a:rPr>
              <a:t>Creel Commission Film</a:t>
            </a:r>
          </a:p>
        </p:txBody>
      </p:sp>
      <p:pic>
        <p:nvPicPr>
          <p:cNvPr id="13315" name="Picture 5" descr="WW1poster-If Your Soldier's Hit - George Cree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6000"/>
          </a:blip>
          <a:srcRect l="2960" t="2739" r="2316" b="2740"/>
          <a:stretch>
            <a:fillRect/>
          </a:stretch>
        </p:blipFill>
        <p:spPr bwMode="auto">
          <a:xfrm>
            <a:off x="3581400" y="1066800"/>
            <a:ext cx="3657600" cy="5486400"/>
          </a:xfrm>
          <a:noFill/>
          <a:ln w="19050">
            <a:solidFill>
              <a:srgbClr val="CC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_want_you_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2000" contrast="30000"/>
          </a:blip>
          <a:srcRect/>
          <a:stretch>
            <a:fillRect/>
          </a:stretch>
        </p:blipFill>
        <p:spPr bwMode="auto">
          <a:xfrm>
            <a:off x="2819400" y="990600"/>
            <a:ext cx="4165600" cy="5486400"/>
          </a:xfrm>
          <a:noFill/>
          <a:ln w="19050">
            <a:solidFill>
              <a:srgbClr val="CC0000"/>
            </a:solidFill>
            <a:miter lim="800000"/>
            <a:headEnd/>
            <a:tailEnd/>
          </a:ln>
        </p:spPr>
      </p:pic>
      <p:sp>
        <p:nvSpPr>
          <p:cNvPr id="310275" name="Text Box 3"/>
          <p:cNvSpPr txBox="1">
            <a:spLocks noChangeArrowheads="1"/>
          </p:cNvSpPr>
          <p:nvPr/>
        </p:nvSpPr>
        <p:spPr bwMode="auto">
          <a:xfrm>
            <a:off x="1828800" y="106363"/>
            <a:ext cx="6858000" cy="1190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600" b="1">
                <a:solidFill>
                  <a:srgbClr val="00507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 pitchFamily="34" charset="0"/>
              </a:rPr>
              <a:t>The Most Famous Recruitment Poster</a:t>
            </a:r>
            <a:endParaRPr lang="en-US" sz="3600">
              <a:latin typeface="Eurostile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62800" y="1524000"/>
            <a:ext cx="152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hlinkClick r:id="rId3"/>
              </a:rPr>
              <a:t>propoganda</a:t>
            </a:r>
            <a:r>
              <a:rPr lang="en-US" dirty="0" smtClean="0">
                <a:hlinkClick r:id="rId3"/>
              </a:rPr>
              <a:t>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2"/>
          <p:cNvSpPr>
            <a:spLocks noChangeArrowheads="1" noChangeShapeType="1" noTextEdit="1"/>
          </p:cNvSpPr>
          <p:nvPr/>
        </p:nvSpPr>
        <p:spPr bwMode="auto">
          <a:xfrm>
            <a:off x="1676400" y="2209800"/>
            <a:ext cx="7010400" cy="1905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3378596" algn="ctr" rotWithShape="0">
                    <a:srgbClr val="000066"/>
                  </a:outerShdw>
                </a:effectLst>
                <a:latin typeface="PosterBodoni BT"/>
              </a:rPr>
              <a:t>  </a:t>
            </a:r>
            <a:r>
              <a:rPr lang="en-US" sz="3600" kern="1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3378596" algn="ctr" rotWithShape="0">
                    <a:srgbClr val="000066"/>
                  </a:outerShdw>
                </a:effectLst>
                <a:latin typeface="PosterBodoni BT"/>
              </a:rPr>
              <a:t>Civil Liberties</a:t>
            </a:r>
            <a:endParaRPr lang="en-US" sz="3600" kern="10" dirty="0">
              <a:ln w="19050">
                <a:solidFill>
                  <a:schemeClr val="tx1"/>
                </a:solidFill>
                <a:round/>
                <a:headEnd/>
                <a:tailEnd/>
              </a:ln>
              <a:solidFill>
                <a:srgbClr val="CC0000"/>
              </a:solidFill>
              <a:effectLst>
                <a:outerShdw dist="45791" dir="3378596" algn="ctr" rotWithShape="0">
                  <a:srgbClr val="000066"/>
                </a:outerShdw>
              </a:effectLst>
              <a:latin typeface="PosterBodoni B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274638"/>
            <a:ext cx="68580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>
                <a:solidFill>
                  <a:srgbClr val="0066FF"/>
                </a:solidFill>
                <a:latin typeface="Comic Sans MS" pitchFamily="66" charset="0"/>
              </a:rPr>
              <a:t>Espionage and Sedition Act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828800" y="1766888"/>
            <a:ext cx="3657600" cy="50911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600" dirty="0" smtClean="0"/>
              <a:t>1917-18 Congress passed Espionage and Sedition Acts</a:t>
            </a:r>
          </a:p>
          <a:p>
            <a:pPr lvl="1" eaLnBrk="1" hangingPunct="1"/>
            <a:r>
              <a:rPr lang="en-US" sz="2200" dirty="0" smtClean="0"/>
              <a:t>Could be fined or go to jail for hindering the war effort</a:t>
            </a:r>
          </a:p>
          <a:p>
            <a:pPr lvl="1" eaLnBrk="1" hangingPunct="1"/>
            <a:r>
              <a:rPr lang="en-US" sz="2200" dirty="0" smtClean="0"/>
              <a:t>Very vague law</a:t>
            </a:r>
          </a:p>
          <a:p>
            <a:pPr eaLnBrk="1" hangingPunct="1"/>
            <a:r>
              <a:rPr lang="en-US" sz="2600" dirty="0" smtClean="0"/>
              <a:t>Americans targeted Germans</a:t>
            </a:r>
          </a:p>
          <a:p>
            <a:pPr eaLnBrk="1" hangingPunct="1"/>
            <a:r>
              <a:rPr lang="en-US" sz="2600" dirty="0" smtClean="0"/>
              <a:t>Led to over 2000 prosecutions for “loose” offenses</a:t>
            </a:r>
          </a:p>
        </p:txBody>
      </p:sp>
      <p:pic>
        <p:nvPicPr>
          <p:cNvPr id="15364" name="Picture 4" descr="ww1_cartoon_0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752600"/>
            <a:ext cx="3443287" cy="4862512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28600"/>
            <a:ext cx="71628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b="1" dirty="0" err="1" smtClean="0">
                <a:solidFill>
                  <a:srgbClr val="0066FF"/>
                </a:solidFill>
                <a:latin typeface="Comic Sans MS" pitchFamily="66" charset="0"/>
              </a:rPr>
              <a:t>Schenck</a:t>
            </a:r>
            <a:r>
              <a:rPr lang="en-US" sz="4000" b="1" dirty="0" smtClean="0">
                <a:solidFill>
                  <a:srgbClr val="0066FF"/>
                </a:solidFill>
                <a:latin typeface="Comic Sans MS" pitchFamily="66" charset="0"/>
              </a:rPr>
              <a:t> v. United States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429000" y="1600200"/>
            <a:ext cx="5486400" cy="45259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/>
              <a:t>Charles </a:t>
            </a:r>
            <a:r>
              <a:rPr lang="en-US" sz="2400" dirty="0" err="1" smtClean="0"/>
              <a:t>Schenck</a:t>
            </a:r>
            <a:r>
              <a:rPr lang="en-US" sz="2400" dirty="0" smtClean="0"/>
              <a:t> </a:t>
            </a:r>
          </a:p>
          <a:p>
            <a:pPr lvl="1" eaLnBrk="1" hangingPunct="1"/>
            <a:r>
              <a:rPr lang="en-US" sz="2000" dirty="0" smtClean="0"/>
              <a:t>Socialist </a:t>
            </a:r>
          </a:p>
          <a:p>
            <a:pPr lvl="1" eaLnBrk="1" hangingPunct="1"/>
            <a:r>
              <a:rPr lang="en-US" sz="2000" dirty="0" smtClean="0"/>
              <a:t>Distributed leaflets                           saying the draft was wrong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Put in prison under Sedition Act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Supreme Court upheld conviction</a:t>
            </a:r>
          </a:p>
          <a:p>
            <a:pPr lvl="1" eaLnBrk="1" hangingPunct="1"/>
            <a:r>
              <a:rPr lang="en-US" sz="2000" dirty="0" smtClean="0"/>
              <a:t> Freedom of speech not always protected during War Time</a:t>
            </a:r>
          </a:p>
        </p:txBody>
      </p:sp>
      <p:pic>
        <p:nvPicPr>
          <p:cNvPr id="12290" name="Picture 2" descr="http://2.bp.blogspot.com/-dtYgO0OZ8sk/TVboyvKSh5I/AAAAAAAAABE/xGTs4UClZsw/s1600/nofreespee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00200"/>
            <a:ext cx="3177540" cy="4572000"/>
          </a:xfrm>
          <a:prstGeom prst="rect">
            <a:avLst/>
          </a:prstGeom>
          <a:noFill/>
        </p:spPr>
      </p:pic>
      <p:pic>
        <p:nvPicPr>
          <p:cNvPr id="5" name="Picture 5" descr="CHSCM292A_Charles_Barry_Schen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228600"/>
            <a:ext cx="1624012" cy="2474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opaganda_shutmou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505968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1828800" y="2819400"/>
            <a:ext cx="6705600" cy="2209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3378596" algn="ctr" rotWithShape="0">
                    <a:srgbClr val="000066"/>
                  </a:outerShdw>
                </a:effectLst>
                <a:latin typeface="PosterBodoni BT"/>
              </a:rPr>
              <a:t>Immigrants</a:t>
            </a:r>
            <a:endParaRPr lang="en-US" sz="3600" kern="10" dirty="0">
              <a:ln w="19050">
                <a:solidFill>
                  <a:schemeClr val="tx1"/>
                </a:solidFill>
                <a:round/>
                <a:headEnd/>
                <a:tailEnd/>
              </a:ln>
              <a:solidFill>
                <a:srgbClr val="CC0000"/>
              </a:solidFill>
              <a:effectLst>
                <a:outerShdw dist="45791" dir="3378596" algn="ctr" rotWithShape="0">
                  <a:srgbClr val="000066"/>
                </a:outerShdw>
              </a:effectLst>
              <a:latin typeface="PosterBodoni B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152400"/>
            <a:ext cx="4267200" cy="914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Immigrants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0" y="1143000"/>
            <a:ext cx="647700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Germans faced anti-immigrant attacks</a:t>
            </a:r>
          </a:p>
          <a:p>
            <a:endParaRPr lang="en-US" b="1" dirty="0" smtClean="0"/>
          </a:p>
          <a:p>
            <a:r>
              <a:rPr lang="en-US" b="1" dirty="0" smtClean="0"/>
              <a:t>People with German last names lost their jobs</a:t>
            </a:r>
          </a:p>
          <a:p>
            <a:endParaRPr lang="en-US" b="1" dirty="0" smtClean="0"/>
          </a:p>
          <a:p>
            <a:r>
              <a:rPr lang="en-US" b="1" dirty="0" smtClean="0"/>
              <a:t>Schools stopped teaching German language</a:t>
            </a:r>
          </a:p>
          <a:p>
            <a:endParaRPr lang="en-US" b="1" dirty="0" smtClean="0"/>
          </a:p>
          <a:p>
            <a:r>
              <a:rPr lang="en-US" b="1" dirty="0" smtClean="0"/>
              <a:t>Orchestras refused to play music of German artists</a:t>
            </a:r>
          </a:p>
          <a:p>
            <a:endParaRPr lang="en-US" b="1" dirty="0" smtClean="0"/>
          </a:p>
          <a:p>
            <a:r>
              <a:rPr lang="en-US" b="1" dirty="0" smtClean="0"/>
              <a:t>Hamburger renamed Salisbury Steak or Liberty Steak</a:t>
            </a:r>
          </a:p>
          <a:p>
            <a:endParaRPr lang="en-US" b="1" dirty="0" smtClean="0"/>
          </a:p>
          <a:p>
            <a:r>
              <a:rPr lang="en-US" b="1" dirty="0" smtClean="0"/>
              <a:t>Dachshunds renamed “liberty pups”</a:t>
            </a:r>
            <a:endParaRPr lang="en-US" b="1" dirty="0"/>
          </a:p>
        </p:txBody>
      </p:sp>
      <p:pic>
        <p:nvPicPr>
          <p:cNvPr id="1027" name="Picture 3" descr="C:\Documents and Settings\heather.bulpett\Local Settings\Temporary Internet Files\Content.IE5\09096BOP\dglxasset[2].asp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495800"/>
            <a:ext cx="1828800" cy="1505102"/>
          </a:xfrm>
          <a:prstGeom prst="rect">
            <a:avLst/>
          </a:prstGeom>
          <a:noFill/>
        </p:spPr>
      </p:pic>
      <p:pic>
        <p:nvPicPr>
          <p:cNvPr id="1029" name="Picture 5" descr="http://3.bp.blogspot.com/_cxKeLaaDSFw/SAAltVf_HkI/AAAAAAAAA44/jVmQx-f8yOQ/s400/daschund-sf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85800"/>
            <a:ext cx="2381250" cy="3305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WordArt 2"/>
          <p:cNvSpPr>
            <a:spLocks noChangeArrowheads="1" noChangeShapeType="1" noTextEdit="1"/>
          </p:cNvSpPr>
          <p:nvPr/>
        </p:nvSpPr>
        <p:spPr bwMode="auto">
          <a:xfrm>
            <a:off x="2133600" y="2209800"/>
            <a:ext cx="6553200" cy="1905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3378596" algn="ctr" rotWithShape="0">
                    <a:srgbClr val="000066"/>
                  </a:outerShdw>
                </a:effectLst>
                <a:latin typeface="PosterBodoni BT"/>
              </a:rPr>
              <a:t>  African-Americans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274638"/>
            <a:ext cx="68580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b="1" smtClean="0">
                <a:solidFill>
                  <a:srgbClr val="0066FF"/>
                </a:solidFill>
                <a:latin typeface="Comic Sans MS" pitchFamily="66" charset="0"/>
              </a:rPr>
              <a:t>The War Brings Social Change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905000" y="1766888"/>
            <a:ext cx="3810000" cy="50911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b="1" u="sng" dirty="0" smtClean="0">
                <a:solidFill>
                  <a:srgbClr val="CC3300"/>
                </a:solidFill>
              </a:rPr>
              <a:t>W.E.B. Du Bois</a:t>
            </a:r>
            <a:r>
              <a:rPr lang="en-US" sz="2800" dirty="0" smtClean="0"/>
              <a:t> said </a:t>
            </a:r>
            <a:r>
              <a:rPr lang="en-US" sz="2800" dirty="0" err="1" smtClean="0"/>
              <a:t>Af</a:t>
            </a:r>
            <a:r>
              <a:rPr lang="en-US" sz="2800" dirty="0" smtClean="0"/>
              <a:t>-Am support for war would lead to racial justice</a:t>
            </a:r>
          </a:p>
          <a:p>
            <a:pPr eaLnBrk="1" hangingPunct="1">
              <a:buNone/>
            </a:pPr>
            <a:endParaRPr lang="en-US" sz="2800" dirty="0" smtClean="0"/>
          </a:p>
          <a:p>
            <a:pPr eaLnBrk="1" hangingPunct="1"/>
            <a:r>
              <a:rPr lang="en-US" sz="2800" b="1" u="sng" dirty="0" smtClean="0">
                <a:solidFill>
                  <a:srgbClr val="CC3300"/>
                </a:solidFill>
              </a:rPr>
              <a:t>William Trotter</a:t>
            </a:r>
            <a:r>
              <a:rPr lang="en-US" sz="2800" dirty="0" smtClean="0"/>
              <a:t> believed African-Americans should not support a racist government</a:t>
            </a:r>
          </a:p>
        </p:txBody>
      </p:sp>
      <p:pic>
        <p:nvPicPr>
          <p:cNvPr id="18436" name="Picture 4" descr="WEB_Du_Boi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676400"/>
            <a:ext cx="3027363" cy="4525963"/>
          </a:xfrm>
          <a:noFill/>
          <a:ln>
            <a:miter lim="800000"/>
            <a:headEnd/>
            <a:tailEnd/>
          </a:ln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5626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W.E.B. Du Bois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228600"/>
            <a:ext cx="7467600" cy="960438"/>
          </a:xfrm>
          <a:ln>
            <a:miter lim="800000"/>
            <a:headEnd/>
            <a:tailEnd/>
          </a:ln>
          <a:effectLst>
            <a:outerShdw dist="45791" dir="3378596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 pitchFamily="34" charset="0"/>
              </a:rPr>
              <a:t>For “Colored” Men in Service</a:t>
            </a:r>
          </a:p>
        </p:txBody>
      </p:sp>
      <p:pic>
        <p:nvPicPr>
          <p:cNvPr id="19459" name="Picture 3" descr="WW1poster-Colored Men in Servic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6000" contrast="18000"/>
          </a:blip>
          <a:srcRect/>
          <a:stretch>
            <a:fillRect/>
          </a:stretch>
        </p:blipFill>
        <p:spPr bwMode="auto">
          <a:xfrm>
            <a:off x="3678238" y="1219200"/>
            <a:ext cx="3332162" cy="5257800"/>
          </a:xfrm>
          <a:noFill/>
          <a:ln w="19050">
            <a:solidFill>
              <a:srgbClr val="CC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274638"/>
            <a:ext cx="68580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b="1" smtClean="0">
                <a:solidFill>
                  <a:srgbClr val="0066FF"/>
                </a:solidFill>
                <a:latin typeface="Comic Sans MS" pitchFamily="66" charset="0"/>
              </a:rPr>
              <a:t>African-American Response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524000" y="1828801"/>
            <a:ext cx="3352800" cy="426719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Most African-Americans backed the war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Great Migration   (1910-30)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sym typeface="Wingdings" pitchFamily="2" charset="2"/>
              </a:rPr>
              <a:t>- </a:t>
            </a:r>
            <a:r>
              <a:rPr lang="en-US" sz="2000" dirty="0" smtClean="0"/>
              <a:t>Escape racist south and move North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- More job opportunities</a:t>
            </a:r>
          </a:p>
        </p:txBody>
      </p:sp>
      <p:pic>
        <p:nvPicPr>
          <p:cNvPr id="20484" name="Picture 4" descr="69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2850" y="1752600"/>
            <a:ext cx="4121150" cy="48768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1026" name="Picture 2" descr="http://exhibitions.nypl.org/africanaage/photos/wwi/11684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32" y="685800"/>
            <a:ext cx="4086225" cy="561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388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5" name="Picture 2" descr="http://theblackbottom.com/wp-content/uploads/2010/09/great_migration_1916-19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82600"/>
            <a:ext cx="8877300" cy="5918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WordArt 2"/>
          <p:cNvSpPr>
            <a:spLocks noChangeArrowheads="1" noChangeShapeType="1" noTextEdit="1"/>
          </p:cNvSpPr>
          <p:nvPr/>
        </p:nvSpPr>
        <p:spPr bwMode="auto">
          <a:xfrm>
            <a:off x="2590800" y="2057400"/>
            <a:ext cx="5791200" cy="1905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4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3378596" algn="ctr" rotWithShape="0">
                    <a:srgbClr val="000066"/>
                  </a:outerShdw>
                </a:effectLst>
                <a:latin typeface="PosterBodoni BT"/>
              </a:rPr>
              <a:t> Women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74638"/>
            <a:ext cx="67818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smtClean="0">
                <a:solidFill>
                  <a:srgbClr val="0066FF"/>
                </a:solidFill>
                <a:latin typeface="Comic Sans MS" pitchFamily="66" charset="0"/>
              </a:rPr>
              <a:t>Women and the War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752600" y="1766888"/>
            <a:ext cx="4267200" cy="47863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dirty="0" smtClean="0"/>
              <a:t>Worked “men’s” jobs</a:t>
            </a:r>
          </a:p>
          <a:p>
            <a:pPr eaLnBrk="1" hangingPunct="1"/>
            <a:endParaRPr lang="en-US" sz="800" dirty="0" smtClean="0"/>
          </a:p>
          <a:p>
            <a:pPr eaLnBrk="1" hangingPunct="1"/>
            <a:r>
              <a:rPr lang="en-US" sz="2800" dirty="0" smtClean="0"/>
              <a:t>Served as volunteers in Red Cross </a:t>
            </a:r>
          </a:p>
          <a:p>
            <a:pPr eaLnBrk="1" hangingPunct="1"/>
            <a:endParaRPr lang="en-US" sz="800" dirty="0" smtClean="0"/>
          </a:p>
          <a:p>
            <a:pPr eaLnBrk="1" hangingPunct="1"/>
            <a:r>
              <a:rPr lang="en-US" sz="2800" dirty="0" smtClean="0"/>
              <a:t>Railroad Workers, Cooks, Bricklayers, Coal Miners</a:t>
            </a:r>
          </a:p>
          <a:p>
            <a:pPr eaLnBrk="1" hangingPunct="1"/>
            <a:endParaRPr lang="en-US" sz="800" dirty="0" smtClean="0"/>
          </a:p>
          <a:p>
            <a:pPr eaLnBrk="1" hangingPunct="1"/>
            <a:r>
              <a:rPr lang="en-US" sz="2800" dirty="0" smtClean="0"/>
              <a:t>Gained respect leads to the 19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Amendment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33400" y="1905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4581" name="Picture 5" descr="Wwrsn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6488" y="2057400"/>
            <a:ext cx="2957512" cy="4525963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76200"/>
            <a:ext cx="7315200" cy="808038"/>
          </a:xfrm>
          <a:ln>
            <a:miter lim="800000"/>
            <a:headEnd/>
            <a:tailEnd/>
          </a:ln>
          <a:effectLst>
            <a:outerShdw dist="45791" dir="3378596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 pitchFamily="34" charset="0"/>
              </a:rPr>
              <a:t>Women Used In Recruitment</a:t>
            </a:r>
          </a:p>
        </p:txBody>
      </p:sp>
      <p:pic>
        <p:nvPicPr>
          <p:cNvPr id="25603" name="Picture 7" descr="WW1poster-Gee I Wish I Were a Man-Navy recruiti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3657600" y="990600"/>
            <a:ext cx="3298825" cy="5029200"/>
          </a:xfrm>
          <a:noFill/>
          <a:ln w="19050">
            <a:solidFill>
              <a:srgbClr val="CC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Stucco</Template>
  <TotalTime>1693</TotalTime>
  <Words>645</Words>
  <Application>Microsoft Office PowerPoint</Application>
  <PresentationFormat>On-screen Show (4:3)</PresentationFormat>
  <Paragraphs>130</Paragraphs>
  <Slides>31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Courier New</vt:lpstr>
      <vt:lpstr>PosterBodoni BT</vt:lpstr>
      <vt:lpstr>Wingdings</vt:lpstr>
      <vt:lpstr>Times New Roman</vt:lpstr>
      <vt:lpstr>Eurostile</vt:lpstr>
      <vt:lpstr>Comic Sans MS</vt:lpstr>
      <vt:lpstr>Default Design</vt:lpstr>
      <vt:lpstr>PowerPoint Presentation</vt:lpstr>
      <vt:lpstr>PowerPoint Presentation</vt:lpstr>
      <vt:lpstr>War Industries Board</vt:lpstr>
      <vt:lpstr>PowerPoint Presentation</vt:lpstr>
      <vt:lpstr>U. S. Shipping Board</vt:lpstr>
      <vt:lpstr>U. S. Fuel Administration</vt:lpstr>
      <vt:lpstr>Food Administration (FA)</vt:lpstr>
      <vt:lpstr>PowerPoint Presentation</vt:lpstr>
      <vt:lpstr>U. S. Food Administration</vt:lpstr>
      <vt:lpstr>U. S. Food Administration</vt:lpstr>
      <vt:lpstr>PowerPoint Presentation</vt:lpstr>
      <vt:lpstr>PowerPoint Presentation</vt:lpstr>
      <vt:lpstr>War Labor Board (WLB)</vt:lpstr>
      <vt:lpstr>Committee on Public Information</vt:lpstr>
      <vt:lpstr>Creel Commission Film</vt:lpstr>
      <vt:lpstr>PowerPoint Presentation</vt:lpstr>
      <vt:lpstr>PowerPoint Presentation</vt:lpstr>
      <vt:lpstr>Espionage and Sedition Act</vt:lpstr>
      <vt:lpstr>Schenck v. United States</vt:lpstr>
      <vt:lpstr>PowerPoint Presentation</vt:lpstr>
      <vt:lpstr>PowerPoint Presentation</vt:lpstr>
      <vt:lpstr>Immigrants</vt:lpstr>
      <vt:lpstr>PowerPoint Presentation</vt:lpstr>
      <vt:lpstr>The War Brings Social Change</vt:lpstr>
      <vt:lpstr>For “Colored” Men in Service</vt:lpstr>
      <vt:lpstr>African-American Response</vt:lpstr>
      <vt:lpstr>PowerPoint Presentation</vt:lpstr>
      <vt:lpstr>PowerPoint Presentation</vt:lpstr>
      <vt:lpstr>PowerPoint Presentation</vt:lpstr>
      <vt:lpstr>Women and the War</vt:lpstr>
      <vt:lpstr>Women Used In Recruitment</vt:lpstr>
    </vt:vector>
  </TitlesOfParts>
  <Company>Horace Greeley HS    Chappaqua, 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War I:  On the Homefront</dc:title>
  <dc:creator>Susan M. Pojer</dc:creator>
  <cp:lastModifiedBy>sysop</cp:lastModifiedBy>
  <cp:revision>269</cp:revision>
  <dcterms:created xsi:type="dcterms:W3CDTF">2003-03-06T17:56:24Z</dcterms:created>
  <dcterms:modified xsi:type="dcterms:W3CDTF">2013-02-06T19:33:31Z</dcterms:modified>
</cp:coreProperties>
</file>