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91" r:id="rId6"/>
    <p:sldId id="292" r:id="rId7"/>
    <p:sldId id="275" r:id="rId8"/>
    <p:sldId id="277" r:id="rId9"/>
    <p:sldId id="279" r:id="rId10"/>
    <p:sldId id="28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648" autoAdjust="0"/>
  </p:normalViewPr>
  <p:slideViewPr>
    <p:cSldViewPr>
      <p:cViewPr varScale="1">
        <p:scale>
          <a:sx n="102" d="100"/>
          <a:sy n="102" d="100"/>
        </p:scale>
        <p:origin x="128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2A66E-8AA8-477F-9C07-0D3739F0F2C6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0829A-51E4-49EB-81C7-2909BD0B5F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2A66E-8AA8-477F-9C07-0D3739F0F2C6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0829A-51E4-49EB-81C7-2909BD0B5F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2A66E-8AA8-477F-9C07-0D3739F0F2C6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0829A-51E4-49EB-81C7-2909BD0B5F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2A66E-8AA8-477F-9C07-0D3739F0F2C6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0829A-51E4-49EB-81C7-2909BD0B5F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2A66E-8AA8-477F-9C07-0D3739F0F2C6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0829A-51E4-49EB-81C7-2909BD0B5F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2A66E-8AA8-477F-9C07-0D3739F0F2C6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0829A-51E4-49EB-81C7-2909BD0B5F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2A66E-8AA8-477F-9C07-0D3739F0F2C6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0829A-51E4-49EB-81C7-2909BD0B5F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2A66E-8AA8-477F-9C07-0D3739F0F2C6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0829A-51E4-49EB-81C7-2909BD0B5F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2A66E-8AA8-477F-9C07-0D3739F0F2C6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0829A-51E4-49EB-81C7-2909BD0B5F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2A66E-8AA8-477F-9C07-0D3739F0F2C6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0829A-51E4-49EB-81C7-2909BD0B5F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2A66E-8AA8-477F-9C07-0D3739F0F2C6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0829A-51E4-49EB-81C7-2909BD0B5F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34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2A66E-8AA8-477F-9C07-0D3739F0F2C6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0829A-51E4-49EB-81C7-2909BD0B5F5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American Revolution and Beginning a New Nation</a:t>
            </a:r>
            <a:br>
              <a:rPr lang="en-US" dirty="0"/>
            </a:br>
            <a:br>
              <a:rPr lang="en-US" dirty="0"/>
            </a:br>
            <a:r>
              <a:rPr lang="en-US" sz="7300" dirty="0"/>
              <a:t>1775 - 1787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724400"/>
            <a:ext cx="8077200" cy="17526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Due to continuous conflict over British treatment of the colonies,  America entered into a revolution that would ultimately lead to the creation of a new, independent country.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/>
              <a:t>Goals of the War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5257800" cy="58674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2</a:t>
            </a:r>
            <a:r>
              <a:rPr lang="en-US" baseline="30000" dirty="0">
                <a:solidFill>
                  <a:srgbClr val="C00000"/>
                </a:solidFill>
              </a:rPr>
              <a:t>nd</a:t>
            </a:r>
            <a:r>
              <a:rPr lang="en-US" dirty="0">
                <a:solidFill>
                  <a:srgbClr val="C00000"/>
                </a:solidFill>
              </a:rPr>
              <a:t> Cont. Congress </a:t>
            </a:r>
            <a:r>
              <a:rPr lang="en-US" dirty="0"/>
              <a:t>meets shortly after war begins</a:t>
            </a:r>
          </a:p>
          <a:p>
            <a:pPr lvl="1"/>
            <a:r>
              <a:rPr lang="en-US" dirty="0"/>
              <a:t>Disagree on goals</a:t>
            </a:r>
          </a:p>
          <a:p>
            <a:endParaRPr lang="en-US" dirty="0"/>
          </a:p>
          <a:p>
            <a:r>
              <a:rPr lang="en-US" dirty="0"/>
              <a:t>Some desire reunification with Brit</a:t>
            </a:r>
          </a:p>
          <a:p>
            <a:endParaRPr lang="en-US" dirty="0"/>
          </a:p>
          <a:p>
            <a:r>
              <a:rPr lang="en-US" dirty="0"/>
              <a:t>Others desire Independence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Common Sense </a:t>
            </a:r>
          </a:p>
          <a:p>
            <a:pPr lvl="2"/>
            <a:r>
              <a:rPr lang="en-US" dirty="0">
                <a:solidFill>
                  <a:srgbClr val="C00000"/>
                </a:solidFill>
              </a:rPr>
              <a:t>Thomas Paine</a:t>
            </a:r>
          </a:p>
          <a:p>
            <a:pPr lvl="2"/>
            <a:r>
              <a:rPr lang="en-US" dirty="0"/>
              <a:t>Argues against Brit system of </a:t>
            </a:r>
            <a:r>
              <a:rPr lang="en-US" dirty="0" err="1"/>
              <a:t>Govt</a:t>
            </a:r>
            <a:endParaRPr lang="en-US" dirty="0"/>
          </a:p>
          <a:p>
            <a:pPr lvl="1"/>
            <a:r>
              <a:rPr lang="en-US" dirty="0"/>
              <a:t>This idea wins out </a:t>
            </a:r>
          </a:p>
        </p:txBody>
      </p:sp>
      <p:pic>
        <p:nvPicPr>
          <p:cNvPr id="17410" name="Picture 2" descr="http://upload.wikimedia.org/wikipedia/commons/thumb/4/4a/Commonsense.jpg/200px-Commonsen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399" y="914400"/>
            <a:ext cx="3543057" cy="556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/>
              <a:t>Documents Guide the Colonists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0" y="1143000"/>
            <a:ext cx="4953000" cy="5715000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Declaration of Independence</a:t>
            </a:r>
          </a:p>
          <a:p>
            <a:pPr lvl="1"/>
            <a:r>
              <a:rPr lang="en-US" dirty="0"/>
              <a:t>Drafted by Cont. Congress</a:t>
            </a:r>
          </a:p>
          <a:p>
            <a:pPr lvl="1"/>
            <a:r>
              <a:rPr lang="en-US" dirty="0"/>
              <a:t>Life, Liberty, Pursuit of Happiness</a:t>
            </a:r>
          </a:p>
          <a:p>
            <a:pPr lvl="1"/>
            <a:r>
              <a:rPr lang="en-US" dirty="0"/>
              <a:t>Listed complaints against the king</a:t>
            </a:r>
          </a:p>
          <a:p>
            <a:pPr lvl="1">
              <a:buNone/>
            </a:pPr>
            <a:endParaRPr lang="en-US" dirty="0"/>
          </a:p>
          <a:p>
            <a:r>
              <a:rPr lang="en-US" dirty="0"/>
              <a:t> </a:t>
            </a:r>
            <a:r>
              <a:rPr lang="en-US" dirty="0">
                <a:solidFill>
                  <a:srgbClr val="C00000"/>
                </a:solidFill>
              </a:rPr>
              <a:t>Articles of Confederation</a:t>
            </a:r>
          </a:p>
          <a:p>
            <a:pPr lvl="1"/>
            <a:r>
              <a:rPr lang="en-US" dirty="0"/>
              <a:t>Created in 1777 to unite colonies under decentralized Government </a:t>
            </a:r>
          </a:p>
          <a:p>
            <a:pPr lvl="1"/>
            <a:endParaRPr lang="en-US" dirty="0"/>
          </a:p>
        </p:txBody>
      </p:sp>
      <p:pic>
        <p:nvPicPr>
          <p:cNvPr id="13314" name="Picture 2" descr="http://www.barefootsworld.net/images/july4fram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47800" y="1676400"/>
            <a:ext cx="5486400" cy="41148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End of the War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990600"/>
            <a:ext cx="5334000" cy="5715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Yorktown</a:t>
            </a:r>
          </a:p>
          <a:p>
            <a:pPr lvl="1"/>
            <a:r>
              <a:rPr lang="en-US" dirty="0"/>
              <a:t>Cornwallis surrenders after surrounded by Colonists on land and French at sea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Treaty of Paris 1783</a:t>
            </a:r>
          </a:p>
          <a:p>
            <a:pPr lvl="1"/>
            <a:r>
              <a:rPr lang="en-US" dirty="0"/>
              <a:t>Ben Franklin, John Adams, John Jay</a:t>
            </a:r>
          </a:p>
          <a:p>
            <a:pPr lvl="1"/>
            <a:r>
              <a:rPr lang="en-US" dirty="0"/>
              <a:t>U.S. Gets colonies from S Canada to N Florida</a:t>
            </a:r>
          </a:p>
          <a:p>
            <a:pPr>
              <a:buNone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7174" name="Picture 6" descr="http://www.aoc.gov/cc/art/rotunda/images/surrender_cornwallis_70228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19200"/>
            <a:ext cx="3354005" cy="2209800"/>
          </a:xfrm>
          <a:prstGeom prst="rect">
            <a:avLst/>
          </a:prstGeom>
          <a:noFill/>
        </p:spPr>
      </p:pic>
      <p:pic>
        <p:nvPicPr>
          <p:cNvPr id="7176" name="Picture 8" descr="http://upload.wikimedia.org/wikipedia/commons/thumb/f/fe/Treaty_of_Paris_by_Benjamin_West_1783.jpg/300px-Treaty_of_Paris_by_Benjamin_West_17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810000"/>
            <a:ext cx="3556000" cy="266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Treaty of Paris - 1783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5181600" cy="452596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/>
              <a:t>Acknowledged Independence</a:t>
            </a:r>
          </a:p>
          <a:p>
            <a:pPr marL="0" indent="0">
              <a:buNone/>
            </a:pPr>
            <a:r>
              <a:rPr lang="en-US" dirty="0"/>
              <a:t>1. Acknowledging the United States to be a free, sovereign and independent nation, and that the British Crown and all heirs and successors relinquish claims to the Government, property, and territorial rights of the same, and every part thereof;</a:t>
            </a:r>
          </a:p>
          <a:p>
            <a:endParaRPr lang="en-US" dirty="0"/>
          </a:p>
        </p:txBody>
      </p:sp>
      <p:pic>
        <p:nvPicPr>
          <p:cNvPr id="3074" name="Picture 2" descr="https://encrypted-tbn0.gstatic.com/images?q=tbn:ANd9GcQmzNiAMVIlARSV-kKxeKJMt2aDCemQu6GirA0E14bgwWZzDO2hL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888183" y="2198417"/>
            <a:ext cx="4748212" cy="3399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949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Treaty of Paris - 1783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0" y="2332037"/>
            <a:ext cx="4038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Setting Boundaries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2.   Establishing the boundaries between the United States and British North America;</a:t>
            </a:r>
          </a:p>
          <a:p>
            <a:endParaRPr lang="en-US" dirty="0"/>
          </a:p>
        </p:txBody>
      </p:sp>
      <p:pic>
        <p:nvPicPr>
          <p:cNvPr id="4098" name="Picture 2" descr="http://www.learner.org/interactives/historymap/images/pari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392238"/>
            <a:ext cx="4599592" cy="516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128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National Government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1"/>
            <a:ext cx="9144000" cy="685800"/>
          </a:xfrm>
        </p:spPr>
        <p:txBody>
          <a:bodyPr/>
          <a:lstStyle/>
          <a:p>
            <a:pPr algn="ctr">
              <a:buNone/>
            </a:pPr>
            <a:r>
              <a:rPr lang="en-US" dirty="0">
                <a:solidFill>
                  <a:srgbClr val="C00000"/>
                </a:solidFill>
              </a:rPr>
              <a:t>Articles of Confederation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52400" y="1828800"/>
            <a:ext cx="4724400" cy="5029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Could…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/>
              <a:t>Declare war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Make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treaties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baseline="0" dirty="0"/>
              <a:t>Print/Borrow</a:t>
            </a:r>
            <a:r>
              <a:rPr lang="en-US" sz="3200" dirty="0"/>
              <a:t> $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/>
              <a:t>Set up new settlements in the “West”</a:t>
            </a:r>
          </a:p>
          <a:p>
            <a:pPr marL="800100" lvl="1" indent="-342900">
              <a:spcBef>
                <a:spcPct val="20000"/>
              </a:spcBef>
            </a:pPr>
            <a:endParaRPr lang="en-US" sz="3200" dirty="0"/>
          </a:p>
          <a:p>
            <a:pPr marL="342900" indent="-342900">
              <a:spcBef>
                <a:spcPct val="20000"/>
              </a:spcBef>
            </a:pPr>
            <a:r>
              <a:rPr lang="en-US" sz="3200" dirty="0"/>
              <a:t>*Each state one vote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 vote minimum 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noProof="0" dirty="0"/>
              <a:t>13 for amendments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48200" y="1798637"/>
            <a:ext cx="43434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Could Not…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/>
              <a:t>Regulate Trade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Draft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Army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noProof="0" dirty="0"/>
              <a:t>Impose Taxes/Laws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Northwest Territory - 1787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5334000" cy="56388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Northwest Ordinance</a:t>
            </a:r>
          </a:p>
          <a:p>
            <a:pPr lvl="1"/>
            <a:r>
              <a:rPr lang="en-US" dirty="0"/>
              <a:t>Chunks of 60,000 people would be granted statehood</a:t>
            </a:r>
          </a:p>
          <a:p>
            <a:pPr lvl="1"/>
            <a:r>
              <a:rPr lang="en-US" dirty="0"/>
              <a:t>Guarantees..</a:t>
            </a:r>
          </a:p>
          <a:p>
            <a:pPr lvl="2"/>
            <a:r>
              <a:rPr lang="en-US" dirty="0"/>
              <a:t>Freedom of speech</a:t>
            </a:r>
          </a:p>
          <a:p>
            <a:pPr lvl="2"/>
            <a:r>
              <a:rPr lang="en-US" dirty="0"/>
              <a:t>Trial by Jury</a:t>
            </a:r>
          </a:p>
          <a:p>
            <a:pPr lvl="2"/>
            <a:r>
              <a:rPr lang="en-US" dirty="0"/>
              <a:t>No Slavery</a:t>
            </a:r>
          </a:p>
          <a:p>
            <a:r>
              <a:rPr lang="en-US" dirty="0"/>
              <a:t>Ordinances Speed up Expansion</a:t>
            </a:r>
          </a:p>
          <a:p>
            <a:pPr lvl="1"/>
            <a:r>
              <a:rPr lang="en-US" dirty="0"/>
              <a:t>Problems?</a:t>
            </a:r>
          </a:p>
          <a:p>
            <a:pPr lvl="1"/>
            <a:endParaRPr lang="en-US" dirty="0"/>
          </a:p>
        </p:txBody>
      </p:sp>
      <p:pic>
        <p:nvPicPr>
          <p:cNvPr id="34818" name="Picture 2" descr="http://static.newworldencyclopedia.org/9/9e/Northwest-territory-usa-178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04409" y="1371600"/>
            <a:ext cx="4239591" cy="388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Postwar Depression 1784-1787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6172200" cy="5486400"/>
          </a:xfrm>
        </p:spPr>
        <p:txBody>
          <a:bodyPr>
            <a:normAutofit/>
          </a:bodyPr>
          <a:lstStyle/>
          <a:p>
            <a:r>
              <a:rPr lang="en-US" dirty="0"/>
              <a:t>Result of Inflation and War Debt</a:t>
            </a:r>
          </a:p>
          <a:p>
            <a:pPr lvl="1"/>
            <a:r>
              <a:rPr lang="en-US" dirty="0" err="1"/>
              <a:t>Govt</a:t>
            </a:r>
            <a:r>
              <a:rPr lang="en-US" dirty="0"/>
              <a:t> owes money to…</a:t>
            </a:r>
          </a:p>
          <a:p>
            <a:pPr lvl="2"/>
            <a:r>
              <a:rPr lang="en-US" dirty="0"/>
              <a:t>Private Lenders</a:t>
            </a:r>
          </a:p>
          <a:p>
            <a:pPr lvl="2"/>
            <a:r>
              <a:rPr lang="en-US" dirty="0"/>
              <a:t>Foreign Nations</a:t>
            </a:r>
          </a:p>
          <a:p>
            <a:pPr lvl="2"/>
            <a:r>
              <a:rPr lang="en-US" dirty="0"/>
              <a:t>Soldiers</a:t>
            </a:r>
          </a:p>
          <a:p>
            <a:pPr lvl="1"/>
            <a:r>
              <a:rPr lang="en-US" dirty="0"/>
              <a:t>No Power to tax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“Continental Impost” – Boycott against Britain goods</a:t>
            </a:r>
          </a:p>
          <a:p>
            <a:pPr lvl="2"/>
            <a:r>
              <a:rPr lang="en-US" dirty="0"/>
              <a:t>Attempt to create first protective Tariff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5867400" cy="6019800"/>
          </a:xfrm>
        </p:spPr>
        <p:txBody>
          <a:bodyPr>
            <a:normAutofit/>
          </a:bodyPr>
          <a:lstStyle/>
          <a:p>
            <a:r>
              <a:rPr lang="en-US" dirty="0"/>
              <a:t>State Debts</a:t>
            </a:r>
          </a:p>
          <a:p>
            <a:pPr lvl="1"/>
            <a:r>
              <a:rPr lang="en-US" dirty="0"/>
              <a:t>Each state forced to raise money on their own through taxes</a:t>
            </a:r>
          </a:p>
          <a:p>
            <a:pPr lvl="1"/>
            <a:r>
              <a:rPr lang="en-US" dirty="0"/>
              <a:t>Farmers HATE these taxes and refuse to pay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Shays Rebellion - </a:t>
            </a:r>
            <a:r>
              <a:rPr lang="en-US" dirty="0" err="1">
                <a:solidFill>
                  <a:srgbClr val="C00000"/>
                </a:solidFill>
              </a:rPr>
              <a:t>Massachussetts</a:t>
            </a:r>
            <a:endParaRPr lang="en-US" dirty="0">
              <a:solidFill>
                <a:srgbClr val="C00000"/>
              </a:solidFill>
            </a:endParaRPr>
          </a:p>
          <a:p>
            <a:pPr lvl="2"/>
            <a:r>
              <a:rPr lang="en-US" dirty="0">
                <a:solidFill>
                  <a:srgbClr val="C00000"/>
                </a:solidFill>
              </a:rPr>
              <a:t>Daniel Shay </a:t>
            </a:r>
            <a:r>
              <a:rPr lang="en-US" dirty="0"/>
              <a:t>– Former soldier</a:t>
            </a:r>
          </a:p>
          <a:p>
            <a:pPr lvl="2"/>
            <a:r>
              <a:rPr lang="en-US" dirty="0"/>
              <a:t>4000 people involved </a:t>
            </a:r>
          </a:p>
          <a:p>
            <a:pPr lvl="2"/>
            <a:r>
              <a:rPr lang="en-US" sz="2800" dirty="0"/>
              <a:t>The government has no way to force their citizens to pay taxes </a:t>
            </a:r>
          </a:p>
          <a:p>
            <a:pPr lvl="3"/>
            <a:r>
              <a:rPr lang="en-US" sz="2600" dirty="0"/>
              <a:t>Shows need for stronger central </a:t>
            </a:r>
            <a:r>
              <a:rPr lang="en-US" sz="2600"/>
              <a:t>governement</a:t>
            </a:r>
            <a:endParaRPr lang="en-US" sz="2600" dirty="0"/>
          </a:p>
          <a:p>
            <a:pPr lvl="2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Postwar Depression 1784-1787 </a:t>
            </a:r>
          </a:p>
        </p:txBody>
      </p:sp>
      <p:pic>
        <p:nvPicPr>
          <p:cNvPr id="31746" name="Picture 2" descr="http://www.veteranstoday.com/wp-content/uploads/2011/10/Shays-Rebellion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1" y="1168400"/>
            <a:ext cx="3428999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4007</TotalTime>
  <Words>401</Words>
  <Application>Microsoft Office PowerPoint</Application>
  <PresentationFormat>On-screen Show (4:3)</PresentationFormat>
  <Paragraphs>78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The American Revolution and Beginning a New Nation  1775 - 1787</vt:lpstr>
      <vt:lpstr>Goals of the War</vt:lpstr>
      <vt:lpstr>Documents Guide the Colonists</vt:lpstr>
      <vt:lpstr>End of the War</vt:lpstr>
      <vt:lpstr>Treaty of Paris - 1783 </vt:lpstr>
      <vt:lpstr>Treaty of Paris - 1783 </vt:lpstr>
      <vt:lpstr>National Government</vt:lpstr>
      <vt:lpstr>Northwest Territory - 1787</vt:lpstr>
      <vt:lpstr>Postwar Depression 1784-1787 </vt:lpstr>
      <vt:lpstr>PowerPoint Presentation</vt:lpstr>
    </vt:vector>
  </TitlesOfParts>
  <Company>CCS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French and Indian War and the End of Salutary Neglect  1754-1775</dc:title>
  <dc:creator>Cabarrus County Schools</dc:creator>
  <cp:lastModifiedBy>Caleb Snell</cp:lastModifiedBy>
  <cp:revision>65</cp:revision>
  <dcterms:created xsi:type="dcterms:W3CDTF">2012-02-07T12:37:15Z</dcterms:created>
  <dcterms:modified xsi:type="dcterms:W3CDTF">2020-02-05T13:45:00Z</dcterms:modified>
</cp:coreProperties>
</file>