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3"/>
  </p:notesMasterIdLst>
  <p:sldIdLst>
    <p:sldId id="331" r:id="rId2"/>
    <p:sldId id="352" r:id="rId3"/>
    <p:sldId id="377" r:id="rId4"/>
    <p:sldId id="378" r:id="rId5"/>
    <p:sldId id="379" r:id="rId6"/>
    <p:sldId id="380" r:id="rId7"/>
    <p:sldId id="381" r:id="rId8"/>
    <p:sldId id="351" r:id="rId9"/>
    <p:sldId id="307" r:id="rId10"/>
    <p:sldId id="386" r:id="rId11"/>
    <p:sldId id="384" r:id="rId12"/>
    <p:sldId id="306" r:id="rId13"/>
    <p:sldId id="383" r:id="rId14"/>
    <p:sldId id="382" r:id="rId15"/>
    <p:sldId id="314" r:id="rId16"/>
    <p:sldId id="387" r:id="rId17"/>
    <p:sldId id="308" r:id="rId18"/>
    <p:sldId id="389" r:id="rId19"/>
    <p:sldId id="388" r:id="rId20"/>
    <p:sldId id="390" r:id="rId21"/>
    <p:sldId id="310" r:id="rId22"/>
    <p:sldId id="392" r:id="rId23"/>
    <p:sldId id="333" r:id="rId24"/>
    <p:sldId id="393" r:id="rId25"/>
    <p:sldId id="354" r:id="rId26"/>
    <p:sldId id="334" r:id="rId27"/>
    <p:sldId id="395" r:id="rId28"/>
    <p:sldId id="394" r:id="rId29"/>
    <p:sldId id="335" r:id="rId30"/>
    <p:sldId id="336" r:id="rId31"/>
    <p:sldId id="340" r:id="rId32"/>
    <p:sldId id="338" r:id="rId33"/>
    <p:sldId id="397" r:id="rId34"/>
    <p:sldId id="339" r:id="rId35"/>
    <p:sldId id="341" r:id="rId36"/>
    <p:sldId id="363" r:id="rId37"/>
    <p:sldId id="342" r:id="rId38"/>
    <p:sldId id="367" r:id="rId39"/>
    <p:sldId id="372" r:id="rId40"/>
    <p:sldId id="373" r:id="rId41"/>
    <p:sldId id="374" r:id="rId42"/>
    <p:sldId id="343" r:id="rId43"/>
    <p:sldId id="348" r:id="rId44"/>
    <p:sldId id="368" r:id="rId45"/>
    <p:sldId id="369" r:id="rId46"/>
    <p:sldId id="370" r:id="rId47"/>
    <p:sldId id="344" r:id="rId48"/>
    <p:sldId id="349" r:id="rId49"/>
    <p:sldId id="350" r:id="rId50"/>
    <p:sldId id="345" r:id="rId51"/>
    <p:sldId id="398" r:id="rId5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4"/>
      <p:bold r:id="rId55"/>
      <p:italic r:id="rId56"/>
      <p:boldItalic r:id="rId57"/>
    </p:embeddedFont>
    <p:embeddedFont>
      <p:font typeface="Comic Sans MS" panose="030F0702030302020204" pitchFamily="66" charset="0"/>
      <p:regular r:id="rId58"/>
      <p:bold r:id="rId5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009900"/>
    <a:srgbClr val="333333"/>
    <a:srgbClr val="808080"/>
    <a:srgbClr val="FC3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9" autoAdjust="0"/>
    <p:restoredTop sz="99512" autoAdjust="0"/>
  </p:normalViewPr>
  <p:slideViewPr>
    <p:cSldViewPr>
      <p:cViewPr>
        <p:scale>
          <a:sx n="100" d="100"/>
          <a:sy n="100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B79ED49-0429-4626-8156-E5A8A6A0BEBE}" type="datetimeFigureOut">
              <a:rPr lang="en-US"/>
              <a:pPr>
                <a:defRPr/>
              </a:pPr>
              <a:t>4/10/2015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9008444-C2CC-442A-A3C1-BFFF957064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154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7754518-F4A0-4BF9-A1D1-A397D77C7DF4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46E90E-BD15-412C-B7CA-8ECC64FFC00D}" type="slidenum">
              <a:rPr lang="en-US"/>
              <a:pPr/>
              <a:t>39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	 Einstein sent a letter to F.D.R. on August 1939 regarding the construction of an atomic bomb. The letter helped start the American atomic bomb project, but the United States did not immediately begin a crash program to build nuclear weapons. Leo Szilard was a Germany refugee physicist who discovered  the nuclear chain reaction as a means of liberating atomic energy and creating an atomic bomb. Szilard worked for the Manhattan Project's Chicago laboratory. Einstein’s letter was taken seriously and America prepared itself for a top secret nuclear program.</a:t>
            </a:r>
          </a:p>
          <a:p>
            <a:endParaRPr lang="en-US"/>
          </a:p>
          <a:p>
            <a:r>
              <a:rPr lang="en-US"/>
              <a:t>PRIMARY SOURCE FROM - http://www.theenolagay.com/study.html#DECIDING%20TO%20BUILD%20THE%20BOMB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advClick="0" advTm="4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 advTm="4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advClick="0" advTm="4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 advTm="4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 advTm="4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advClick="0" advTm="4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4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advClick="0" advTm="4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advClick="0" advTm="4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 advTm="4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 advTm="4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  <p:transition advClick="0" advTm="4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WW2 female soldier"/>
          <p:cNvPicPr>
            <a:picLocks noChangeAspect="1" noChangeArrowheads="1"/>
          </p:cNvPicPr>
          <p:nvPr userDrawn="1"/>
        </p:nvPicPr>
        <p:blipFill>
          <a:blip r:embed="rId14" cstate="print">
            <a:lum bright="70000" contrast="-70000"/>
          </a:blip>
          <a:srcRect l="2299" t="1198" r="937" b="2942"/>
          <a:stretch>
            <a:fillRect/>
          </a:stretch>
        </p:blipFill>
        <p:spPr bwMode="auto">
          <a:xfrm>
            <a:off x="1219200" y="0"/>
            <a:ext cx="792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8" descr="WW2poster-Together We WIn"/>
          <p:cNvPicPr>
            <a:picLocks noChangeAspect="1" noChangeArrowheads="1"/>
          </p:cNvPicPr>
          <p:nvPr userDrawn="1"/>
        </p:nvPicPr>
        <p:blipFill>
          <a:blip r:embed="rId15" cstate="print"/>
          <a:srcRect l="1981" t="2122" r="1981" b="38464"/>
          <a:stretch>
            <a:fillRect/>
          </a:stretch>
        </p:blipFill>
        <p:spPr bwMode="auto">
          <a:xfrm>
            <a:off x="0" y="5562600"/>
            <a:ext cx="1219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" name="FormatShape" descr="SKIING" hidden="1"/>
          <p:cNvSpPr>
            <a:spLocks noChangeArrowheads="1"/>
          </p:cNvSpPr>
          <p:nvPr/>
        </p:nvSpPr>
        <p:spPr bwMode="auto">
          <a:xfrm>
            <a:off x="-1333500" y="1701800"/>
            <a:ext cx="1181100" cy="825500"/>
          </a:xfrm>
          <a:prstGeom prst="rect">
            <a:avLst/>
          </a:prstGeom>
          <a:noFill/>
          <a:ln w="101600" cmpd="thinThick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9" name="Picture 30" descr="WW2poster-Together We WIn"/>
          <p:cNvPicPr>
            <a:picLocks noChangeAspect="1" noChangeArrowheads="1"/>
          </p:cNvPicPr>
          <p:nvPr userDrawn="1"/>
        </p:nvPicPr>
        <p:blipFill>
          <a:blip r:embed="rId15" cstate="print"/>
          <a:srcRect l="1981" t="2122" r="1981" b="38464"/>
          <a:stretch>
            <a:fillRect/>
          </a:stretch>
        </p:blipFill>
        <p:spPr bwMode="auto">
          <a:xfrm>
            <a:off x="0" y="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31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1219200"/>
            <a:ext cx="121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7" name="Line 33"/>
          <p:cNvSpPr>
            <a:spLocks noChangeShapeType="1"/>
          </p:cNvSpPr>
          <p:nvPr userDrawn="1"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advClick="0" advTm="4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youtube.com/watch?v=zJ6exK876G0&amp;safety_mode=true&amp;persist_safety_mode=1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gif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youtube.com/watch?v=gPA6kRuhKks&amp;safety_mode=true&amp;persist_safety_mode=1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Stars_&amp;_Stripes_&amp;_Hitler_Dead2.jpg" TargetMode="External"/><Relationship Id="rId2" Type="http://schemas.openxmlformats.org/officeDocument/2006/relationships/hyperlink" Target="http://www.youtube.com/watch?v=RCn7Xk_6sb8&amp;safety_mode=true&amp;persist_safety_mode=1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hyperlink" Target="http://en.wikipedia.org/wiki/Arlington_National_Cemetery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gi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NF4LQaWJRDg&amp;safety_mode=true&amp;persist_safety_mode=1" TargetMode="External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80.png"/><Relationship Id="rId2" Type="http://schemas.openxmlformats.org/officeDocument/2006/relationships/hyperlink" Target="http://upload.wikimedia.org/wikipedia/commons/0/06/AtomicEffects-p7a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hyperlink" Target="http://upload.wikimedia.org/wikipedia/commons/7/70/AtomicEffects-p7b.jpg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hyperlink" Target="http://www.time.com/time/photogallery/0,29307,2012653_2180548,00.html" TargetMode="Externa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hyperlink" Target="http://www.time.com/time/photogallery/0,29307,2012653_2180551,00.html" TargetMode="Externa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hyperlink" Target="http://www.time.com/time/photogallery/0,29307,2012653_2180558,00.html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4.jpeg"/><Relationship Id="rId4" Type="http://schemas.openxmlformats.org/officeDocument/2006/relationships/hyperlink" Target="http://www.time.com/time/photogallery/0,29307,2012653_2180560,00.html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hyperlink" Target="http://upload.wikimedia.org/wikipedia/commons/4/4e/Nagasaki_1945_-_Before_and_after_(adjusted).jpg" TargetMode="Externa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tmWBY283o5s&amp;safety_mode=true&amp;persist_safety_mode=1" TargetMode="External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carloslabs.com/node/20" TargetMode="External"/><Relationship Id="rId4" Type="http://schemas.openxmlformats.org/officeDocument/2006/relationships/hyperlink" Target="http://www.youtube.com/watch?v=9U8CZAKSsNA&amp;safety_mode=true&amp;persist_safety_mode=1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h72273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524000"/>
            <a:ext cx="5257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239000" cy="792162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Major Battles of World War II</a:t>
            </a:r>
            <a:endParaRPr lang="en-US" sz="36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400" y="-76200"/>
            <a:ext cx="8229600" cy="1143000"/>
          </a:xfrm>
        </p:spPr>
        <p:txBody>
          <a:bodyPr/>
          <a:lstStyle/>
          <a:p>
            <a:r>
              <a:rPr lang="en-US" dirty="0" smtClean="0"/>
              <a:t>The “</a:t>
            </a:r>
            <a:r>
              <a:rPr lang="en-US" dirty="0" err="1" smtClean="0"/>
              <a:t>Sitzkrieg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85800"/>
            <a:ext cx="4876800" cy="6096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FontTx/>
              <a:buChar char="-"/>
            </a:pPr>
            <a:r>
              <a:rPr lang="en-US" dirty="0">
                <a:solidFill>
                  <a:srgbClr val="C00000"/>
                </a:solidFill>
              </a:rPr>
              <a:t>Netherlands and </a:t>
            </a:r>
            <a:r>
              <a:rPr lang="en-US" dirty="0" smtClean="0">
                <a:solidFill>
                  <a:srgbClr val="C00000"/>
                </a:solidFill>
              </a:rPr>
              <a:t>Belgium</a:t>
            </a:r>
          </a:p>
          <a:p>
            <a:pPr lvl="1">
              <a:buFontTx/>
              <a:buChar char="-"/>
            </a:pPr>
            <a:r>
              <a:rPr lang="en-US" dirty="0" smtClean="0"/>
              <a:t>Fall Quickly to German Army</a:t>
            </a:r>
            <a:endParaRPr lang="en-US" dirty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70C0"/>
                </a:solidFill>
              </a:rPr>
              <a:t>French prepare for Attack</a:t>
            </a:r>
          </a:p>
          <a:p>
            <a:pPr lvl="1">
              <a:buFontTx/>
              <a:buChar char="-"/>
            </a:pPr>
            <a:r>
              <a:rPr lang="en-US" dirty="0" smtClean="0"/>
              <a:t>“The Phony War”</a:t>
            </a:r>
          </a:p>
          <a:p>
            <a:pPr lvl="1">
              <a:buFontTx/>
              <a:buChar char="-"/>
            </a:pPr>
            <a:r>
              <a:rPr lang="en-US" dirty="0" smtClean="0"/>
              <a:t>7 month Standoff </a:t>
            </a:r>
            <a:r>
              <a:rPr lang="en-US" dirty="0"/>
              <a:t>between French/British and German Soldiers along </a:t>
            </a:r>
            <a:r>
              <a:rPr lang="en-US" dirty="0" smtClean="0"/>
              <a:t>the “Maginot Line”</a:t>
            </a:r>
            <a:endParaRPr lang="en-US" dirty="0"/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Only left one area unprotected (Ardennes Forrest)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6044" y="381000"/>
            <a:ext cx="3812876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http://beentheredonethat.in/wp-content/uploads/2011/10/Ardennes_fores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214" y="4343399"/>
            <a:ext cx="354253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4" name="Picture 4" descr="File:Maginot Line ln-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95400"/>
            <a:ext cx="7671515" cy="544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Funny... Some people never learn to keep their barn doors locked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0200" y="152400"/>
            <a:ext cx="483462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422890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File:10May 16May Battle of Belg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73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1000" y="5387788"/>
            <a:ext cx="2209800" cy="1066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MAY 16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335393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http://upload.wikimedia.org/wikipedia/commons/b/b5/16May-21May_Battle_of_Belg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8715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5300" y="5419165"/>
            <a:ext cx="2209800" cy="1066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MAY 20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59740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6" descr="http://upload.wikimedia.org/wikipedia/commons/e/eb/21May-6June_Battle_of_Belg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974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3400" y="5562600"/>
            <a:ext cx="2209800" cy="1066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June 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721823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https://encrypted-tbn0.gstatic.com/images?q=tbn:ANd9GcTxbSls4WqlQT1t1TyBufwgekPfHHSpq1o7nzzpdzxfLW8AzAt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79033"/>
            <a:ext cx="3810000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ile:DUNKIRK19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84" y="152400"/>
            <a:ext cx="2828925" cy="37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rania.co.uk/dunkirk/images/dunkirk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40200"/>
            <a:ext cx="4450619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watermarkblogs.org/externalfocus/files/2012/05/blog2-225x3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895600"/>
            <a:ext cx="2819400" cy="37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595294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715"/>
            <a:ext cx="8229600" cy="1143000"/>
          </a:xfrm>
        </p:spPr>
        <p:txBody>
          <a:bodyPr/>
          <a:lstStyle/>
          <a:p>
            <a:r>
              <a:rPr lang="en-US" dirty="0" smtClean="0"/>
              <a:t>Invasion of France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95400" y="1371600"/>
            <a:ext cx="4038600" cy="4876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FontTx/>
              <a:buChar char="-"/>
            </a:pPr>
            <a:r>
              <a:rPr lang="en-US" sz="2400" dirty="0" smtClean="0">
                <a:solidFill>
                  <a:srgbClr val="C00000"/>
                </a:solidFill>
              </a:rPr>
              <a:t>May 16</a:t>
            </a:r>
          </a:p>
          <a:p>
            <a:pPr lvl="1">
              <a:buFontTx/>
              <a:buChar char="-"/>
            </a:pPr>
            <a:r>
              <a:rPr lang="en-US" sz="2000" dirty="0" smtClean="0"/>
              <a:t>German </a:t>
            </a:r>
            <a:r>
              <a:rPr lang="en-US" sz="2000" dirty="0"/>
              <a:t>tanks forced their way through the </a:t>
            </a:r>
            <a:r>
              <a:rPr lang="en-US" sz="2000" dirty="0" smtClean="0"/>
              <a:t>Ardennes Forest</a:t>
            </a:r>
          </a:p>
          <a:p>
            <a:pPr lvl="1">
              <a:buFontTx/>
              <a:buChar char="-"/>
            </a:pPr>
            <a:r>
              <a:rPr lang="en-US" sz="2000" dirty="0" smtClean="0"/>
              <a:t>Italy </a:t>
            </a:r>
            <a:r>
              <a:rPr lang="en-US" sz="2000" dirty="0"/>
              <a:t>joins from the south</a:t>
            </a:r>
          </a:p>
          <a:p>
            <a:pPr>
              <a:buFontTx/>
              <a:buChar char="-"/>
            </a:pPr>
            <a:endParaRPr lang="en-US" sz="2400" dirty="0"/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C00000"/>
                </a:solidFill>
              </a:rPr>
              <a:t>May 20</a:t>
            </a:r>
          </a:p>
          <a:p>
            <a:pPr lvl="1">
              <a:buFontTx/>
              <a:buChar char="-"/>
            </a:pPr>
            <a:r>
              <a:rPr lang="en-US" sz="2000" dirty="0" smtClean="0"/>
              <a:t>Allied </a:t>
            </a:r>
            <a:r>
              <a:rPr lang="en-US" sz="2000" dirty="0"/>
              <a:t>forced back to the English Channel</a:t>
            </a:r>
          </a:p>
          <a:p>
            <a:pPr>
              <a:buFontTx/>
              <a:buChar char="-"/>
            </a:pPr>
            <a:endParaRPr lang="en-US" sz="2400" dirty="0"/>
          </a:p>
          <a:p>
            <a:pPr>
              <a:buFontTx/>
              <a:buChar char="-"/>
            </a:pPr>
            <a:r>
              <a:rPr lang="en-US" sz="2400" dirty="0">
                <a:solidFill>
                  <a:srgbClr val="C00000"/>
                </a:solidFill>
              </a:rPr>
              <a:t>June </a:t>
            </a:r>
            <a:r>
              <a:rPr lang="en-US" sz="2400" dirty="0" smtClean="0">
                <a:solidFill>
                  <a:srgbClr val="C00000"/>
                </a:solidFill>
              </a:rPr>
              <a:t>22</a:t>
            </a:r>
          </a:p>
          <a:p>
            <a:pPr lvl="1">
              <a:buFontTx/>
              <a:buChar char="-"/>
            </a:pPr>
            <a:r>
              <a:rPr lang="en-US" sz="2000" dirty="0" smtClean="0"/>
              <a:t>France </a:t>
            </a:r>
            <a:r>
              <a:rPr lang="en-US" sz="2000" dirty="0"/>
              <a:t>falls to Germany</a:t>
            </a:r>
          </a:p>
          <a:p>
            <a:endParaRPr lang="en-US" dirty="0"/>
          </a:p>
        </p:txBody>
      </p:sp>
      <p:pic>
        <p:nvPicPr>
          <p:cNvPr id="3" name="Picture 2" descr="http://rds.yahoo.com/_ylt=A0WTefVdX9dLx08AtK2jzbkF/SIG=13djj6lvk/EXP=1272492253/**http%3a/www.holocaustresearchproject.org/nazioccupation/images/Hitler%2520in%2520Par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9312" y="1524000"/>
            <a:ext cx="3154576" cy="4343400"/>
          </a:xfrm>
          <a:prstGeom prst="rect">
            <a:avLst/>
          </a:prstGeom>
          <a:noFill/>
        </p:spPr>
      </p:pic>
      <p:sp>
        <p:nvSpPr>
          <p:cNvPr id="5" name="Cloud Callout 4"/>
          <p:cNvSpPr/>
          <p:nvPr/>
        </p:nvSpPr>
        <p:spPr>
          <a:xfrm>
            <a:off x="5257800" y="1524000"/>
            <a:ext cx="1407111" cy="1371600"/>
          </a:xfrm>
          <a:prstGeom prst="cloudCallout">
            <a:avLst>
              <a:gd name="adj1" fmla="val 45328"/>
              <a:gd name="adj2" fmla="val 1019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 hope he tags me on </a:t>
            </a:r>
            <a:r>
              <a:rPr lang="en-US" sz="1200" dirty="0" err="1" smtClean="0"/>
              <a:t>instagram</a:t>
            </a:r>
            <a:endParaRPr lang="en-US" sz="12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181100" y="0"/>
            <a:ext cx="7086600" cy="1066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smtClean="0"/>
              <a:t>The Battle of The Atlantic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0" y="739231"/>
            <a:ext cx="5105400" cy="5562600"/>
          </a:xfrm>
          <a:prstGeom prst="rect">
            <a:avLst/>
          </a:prstGeom>
          <a:ln w="25400" cap="flat" cmpd="sng" algn="ctr">
            <a:solidFill>
              <a:schemeClr val="dk1"/>
            </a:solidFill>
            <a:prstDash val="solid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Who – </a:t>
            </a:r>
            <a:r>
              <a:rPr lang="en-US" sz="2400" dirty="0" smtClean="0"/>
              <a:t>US/Allies v. German Navy 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What – </a:t>
            </a:r>
            <a:r>
              <a:rPr lang="en-US" sz="2400" dirty="0" smtClean="0">
                <a:solidFill>
                  <a:schemeClr val="tx1"/>
                </a:solidFill>
              </a:rPr>
              <a:t>“Tonnage War”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Where – </a:t>
            </a:r>
            <a:r>
              <a:rPr lang="en-US" sz="2400" dirty="0" smtClean="0">
                <a:solidFill>
                  <a:schemeClr val="tx1"/>
                </a:solidFill>
              </a:rPr>
              <a:t>Atlantic Ocean 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When – </a:t>
            </a:r>
            <a:r>
              <a:rPr lang="en-US" sz="2400" dirty="0" smtClean="0">
                <a:solidFill>
                  <a:schemeClr val="tx1"/>
                </a:solidFill>
              </a:rPr>
              <a:t>1939-1945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Why – </a:t>
            </a:r>
            <a:r>
              <a:rPr lang="en-US" sz="2400" dirty="0" smtClean="0"/>
              <a:t>Germany hopes to cut off American resources to Allies</a:t>
            </a:r>
            <a:endParaRPr lang="en-US" sz="2800" dirty="0" smtClean="0">
              <a:solidFill>
                <a:srgbClr val="0070C0"/>
              </a:solidFill>
            </a:endParaRPr>
          </a:p>
          <a:p>
            <a:pPr eaLnBrk="1" hangingPunct="1">
              <a:defRPr/>
            </a:pPr>
            <a:endParaRPr lang="en-US" sz="1800" dirty="0" smtClean="0">
              <a:solidFill>
                <a:srgbClr val="0070C0"/>
              </a:solidFill>
            </a:endParaRPr>
          </a:p>
          <a:p>
            <a:pPr eaLnBrk="1" hangingPunct="1"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Result – </a:t>
            </a:r>
            <a:r>
              <a:rPr lang="en-US" sz="2400" dirty="0" smtClean="0"/>
              <a:t>Allies Win </a:t>
            </a:r>
          </a:p>
          <a:p>
            <a:pPr eaLnBrk="1" hangingPunct="1"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Significance 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Provides supplies needed for allied victory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Helps Bring US out of Depression </a:t>
            </a:r>
            <a:endParaRPr lang="en-US" sz="2000" dirty="0" smtClean="0">
              <a:solidFill>
                <a:schemeClr val="tx1"/>
              </a:solidFill>
            </a:endParaRPr>
          </a:p>
          <a:p>
            <a:pPr lvl="1"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15406"/>
            <a:ext cx="4086225" cy="619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2" y="0"/>
            <a:ext cx="4549815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332" y="-9524"/>
            <a:ext cx="4523154" cy="6867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6870058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14338" name="Picture 2" descr="http://upload.wikimedia.org/wikipedia/en/thumb/2/2a/Burning_tanker_of_the_North_Atlantic_08Feb1943.jpg/800px-Burning_tanker_of_the_North_Atlantic_08Feb19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52400"/>
            <a:ext cx="4578350" cy="301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s://encrypted-tbn1.gstatic.com/images?q=tbn:ANd9GcQUhdqWwDfn7NBkayY6yAEW5KzsTdzm-vaK7bnlBaxS96Rodwm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152400"/>
            <a:ext cx="3419475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s://encrypted-tbn0.gstatic.com/images?q=tbn:ANd9GcQkQ7RDNG-K2RIqlRqrrC4Y1lXwFef9arrDrTENwB9wS7zHVs1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352800"/>
            <a:ext cx="3810000" cy="308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://www.history.org.uk/library/0906/0000/0035/the_battle_of_the_atlantic_29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0"/>
            <a:ext cx="2809875" cy="288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010831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74638"/>
            <a:ext cx="7239000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smtClean="0"/>
              <a:t>The Battle of Britain</a:t>
            </a: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76200" y="1143000"/>
            <a:ext cx="4995448" cy="5562600"/>
          </a:xfr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Who – </a:t>
            </a:r>
            <a:r>
              <a:rPr lang="en-US" sz="2400" dirty="0" smtClean="0"/>
              <a:t>RAF </a:t>
            </a:r>
            <a:r>
              <a:rPr lang="en-US" sz="2400" dirty="0"/>
              <a:t>vs. Luftwaffe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What – </a:t>
            </a:r>
            <a:r>
              <a:rPr lang="en-US" sz="2400" dirty="0" smtClean="0">
                <a:solidFill>
                  <a:schemeClr val="tx1"/>
                </a:solidFill>
              </a:rPr>
              <a:t>Aerial Battle/Bombing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Where – </a:t>
            </a:r>
            <a:r>
              <a:rPr lang="en-US" sz="2400" dirty="0" smtClean="0">
                <a:solidFill>
                  <a:schemeClr val="tx1"/>
                </a:solidFill>
              </a:rPr>
              <a:t>Over Great Britain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When – </a:t>
            </a:r>
            <a:r>
              <a:rPr lang="en-US" sz="2400" dirty="0" smtClean="0">
                <a:solidFill>
                  <a:schemeClr val="tx1"/>
                </a:solidFill>
              </a:rPr>
              <a:t>July-October  1940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Why – </a:t>
            </a:r>
            <a:r>
              <a:rPr lang="en-US" sz="2400" dirty="0" smtClean="0"/>
              <a:t>Germany hopes to force Britain to sign treaty</a:t>
            </a:r>
          </a:p>
          <a:p>
            <a:pPr eaLnBrk="1" hangingPunct="1">
              <a:defRPr/>
            </a:pPr>
            <a:endParaRPr lang="en-US" sz="2800" dirty="0" smtClean="0">
              <a:solidFill>
                <a:srgbClr val="0070C0"/>
              </a:solidFill>
            </a:endParaRPr>
          </a:p>
          <a:p>
            <a:pPr eaLnBrk="1" hangingPunct="1">
              <a:defRPr/>
            </a:pPr>
            <a:endParaRPr lang="en-US" sz="2800" dirty="0">
              <a:solidFill>
                <a:srgbClr val="0070C0"/>
              </a:solidFill>
            </a:endParaRPr>
          </a:p>
          <a:p>
            <a:pPr eaLnBrk="1" hangingPunct="1"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Result - </a:t>
            </a:r>
            <a:r>
              <a:rPr lang="en-US" sz="2400" dirty="0" smtClean="0"/>
              <a:t>Brits hold off Germans </a:t>
            </a:r>
          </a:p>
          <a:p>
            <a:pPr eaLnBrk="1" hangingPunct="1"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Significance - </a:t>
            </a:r>
            <a:r>
              <a:rPr lang="en-US" sz="2400" dirty="0" smtClean="0"/>
              <a:t>U.S. maintains ally in Europe  </a:t>
            </a:r>
          </a:p>
          <a:p>
            <a:pPr lvl="1"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2" name="Rectangle 1"/>
          <p:cNvSpPr/>
          <p:nvPr/>
        </p:nvSpPr>
        <p:spPr>
          <a:xfrm>
            <a:off x="4572000" y="51054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i="1" dirty="0">
                <a:hlinkClick r:id="rId2"/>
              </a:rPr>
              <a:t>Chronicles of Narnia </a:t>
            </a:r>
            <a:r>
              <a:rPr lang="en-US" i="1" dirty="0" smtClean="0"/>
              <a:t>        </a:t>
            </a:r>
            <a:r>
              <a:rPr lang="en-US" dirty="0" smtClean="0"/>
              <a:t>opening </a:t>
            </a:r>
            <a:r>
              <a:rPr lang="en-US" dirty="0"/>
              <a:t>scene</a:t>
            </a:r>
          </a:p>
        </p:txBody>
      </p:sp>
      <p:pic>
        <p:nvPicPr>
          <p:cNvPr id="10242" name="Picture 2" descr="http://www.fantastic-plastic.com/FW.42-BattleOfBrit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048" y="1712259"/>
            <a:ext cx="3893058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12290" name="Picture 2" descr="http://www.military-history.org/wp-content/uploads/2010/08/Main-BoB-map-723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4724400" cy="669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canadahistory.com/sections/voyager/2012/August/Cartoon%20Images/ww2-cartoons-illingworth-battle-brit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1219200"/>
            <a:ext cx="4591050" cy="454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520889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11266" name="Picture 2" descr="Battle of britain air obser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4395"/>
            <a:ext cx="285750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File:Heinkel He 111 during the Battle of Brit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9624"/>
            <a:ext cx="3121025" cy="263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cdn.theatlantic.com/static/infocus/ww2_4/w15_010080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33574"/>
            <a:ext cx="3419475" cy="22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i.dailymail.co.uk/i/pix/2010/08/07/article-1301162-0056B1F100000258-194_468x37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3962400"/>
            <a:ext cx="3419475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http://www.cityofsound.com/photos/uncategorized/2007/10/29/dresden_afterma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91000"/>
            <a:ext cx="3419475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022777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14048" y="28575"/>
            <a:ext cx="7315200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smtClean="0"/>
              <a:t>Pearl Harbor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76200" y="800100"/>
            <a:ext cx="4995448" cy="5829300"/>
          </a:xfrm>
          <a:prstGeom prst="rect">
            <a:avLst/>
          </a:prstGeom>
          <a:ln w="25400" cap="flat" cmpd="sng" algn="ctr">
            <a:solidFill>
              <a:schemeClr val="dk1"/>
            </a:solidFill>
            <a:prstDash val="solid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Who – </a:t>
            </a:r>
            <a:r>
              <a:rPr lang="en-US" sz="2400" dirty="0" smtClean="0"/>
              <a:t>U.S. </a:t>
            </a:r>
            <a:r>
              <a:rPr lang="en-US" sz="2400" dirty="0" err="1" smtClean="0"/>
              <a:t>vs</a:t>
            </a:r>
            <a:r>
              <a:rPr lang="en-US" sz="2400" dirty="0" smtClean="0"/>
              <a:t> Japanese Navy 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What – </a:t>
            </a:r>
            <a:r>
              <a:rPr lang="en-US" sz="2400" dirty="0" smtClean="0">
                <a:solidFill>
                  <a:schemeClr val="tx1"/>
                </a:solidFill>
              </a:rPr>
              <a:t>Surprise Bombing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Where – </a:t>
            </a:r>
            <a:r>
              <a:rPr lang="en-US" sz="2400" dirty="0" smtClean="0">
                <a:solidFill>
                  <a:schemeClr val="tx1"/>
                </a:solidFill>
              </a:rPr>
              <a:t>Pearl Harbor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When – </a:t>
            </a:r>
            <a:r>
              <a:rPr lang="en-US" sz="2400" dirty="0" smtClean="0">
                <a:solidFill>
                  <a:schemeClr val="tx1"/>
                </a:solidFill>
              </a:rPr>
              <a:t>December 7, 1941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Why – </a:t>
            </a:r>
            <a:r>
              <a:rPr lang="en-US" sz="2400" dirty="0" smtClean="0"/>
              <a:t>Japan hopes to cripple the American Pacific Fleet</a:t>
            </a:r>
          </a:p>
          <a:p>
            <a:pPr eaLnBrk="1" hangingPunct="1">
              <a:defRPr/>
            </a:pPr>
            <a:endParaRPr lang="en-US" sz="2800" dirty="0" smtClean="0">
              <a:solidFill>
                <a:srgbClr val="0070C0"/>
              </a:solidFill>
            </a:endParaRPr>
          </a:p>
          <a:p>
            <a:pPr eaLnBrk="1" hangingPunct="1">
              <a:defRPr/>
            </a:pPr>
            <a:endParaRPr lang="en-US" sz="2800" dirty="0" smtClean="0">
              <a:solidFill>
                <a:srgbClr val="0070C0"/>
              </a:solidFill>
            </a:endParaRPr>
          </a:p>
          <a:p>
            <a:pPr eaLnBrk="1" hangingPunct="1"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Result – </a:t>
            </a:r>
            <a:r>
              <a:rPr lang="en-US" sz="2400" dirty="0" smtClean="0">
                <a:solidFill>
                  <a:schemeClr val="tx1"/>
                </a:solidFill>
              </a:rPr>
              <a:t>Severe Damage Sustained by American Navy</a:t>
            </a:r>
          </a:p>
          <a:p>
            <a:pPr eaLnBrk="1" hangingPunct="1"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Significance – </a:t>
            </a:r>
            <a:r>
              <a:rPr lang="en-US" sz="2400" dirty="0" smtClean="0"/>
              <a:t>Convinces American people to support entering the war</a:t>
            </a:r>
          </a:p>
          <a:p>
            <a:pPr lvl="1"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17410" name="Picture 2" descr="http://mapsof.net/uploads/static-maps/pearl_harbor_19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4000"/>
            <a:ext cx="4733681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388" name="Picture 4" descr="http://www.history.com/images/media/slideshow/pearl-harbor/pearl-harbor-att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54044"/>
            <a:ext cx="4622799" cy="314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://cf.juggle-images.com/fit/white/600x600/wg-attack-on-pearl-harbor-1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75"/>
            <a:ext cx="4267200" cy="351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 descr="http://upload.wikimedia.org/wikipedia/commons/5/56/Pearl_harbor_aftermat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081454"/>
            <a:ext cx="4732337" cy="377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http://alexfolzi.ca/blog/wp-content/uploads/2011/12/Rare-Unseen-Photos-Aftermath-of-Pearl-Harbor-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485" y="2973386"/>
            <a:ext cx="3884614" cy="388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281959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52148" y="28575"/>
            <a:ext cx="7239000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smtClean="0"/>
              <a:t>The Battle of Stalingrad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76200" y="800100"/>
            <a:ext cx="5257800" cy="5829300"/>
          </a:xfrm>
          <a:prstGeom prst="rect">
            <a:avLst/>
          </a:prstGeom>
          <a:ln w="25400" cap="flat" cmpd="sng" algn="ctr">
            <a:solidFill>
              <a:schemeClr val="dk1"/>
            </a:solidFill>
            <a:prstDash val="solid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Who – </a:t>
            </a:r>
            <a:r>
              <a:rPr lang="en-US" sz="2400" dirty="0" smtClean="0"/>
              <a:t>USSR </a:t>
            </a:r>
            <a:r>
              <a:rPr lang="en-US" sz="2400" dirty="0" err="1" smtClean="0"/>
              <a:t>vs</a:t>
            </a:r>
            <a:r>
              <a:rPr lang="en-US" sz="2400" dirty="0" smtClean="0"/>
              <a:t> Germany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What – </a:t>
            </a:r>
            <a:r>
              <a:rPr lang="en-US" sz="2400" dirty="0" smtClean="0">
                <a:solidFill>
                  <a:schemeClr val="tx1"/>
                </a:solidFill>
              </a:rPr>
              <a:t>German invasion of USSR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Where – </a:t>
            </a:r>
            <a:r>
              <a:rPr lang="en-US" sz="2400" dirty="0" smtClean="0">
                <a:solidFill>
                  <a:schemeClr val="tx1"/>
                </a:solidFill>
              </a:rPr>
              <a:t>Russia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When – </a:t>
            </a:r>
            <a:r>
              <a:rPr lang="en-US" sz="2400" dirty="0" smtClean="0">
                <a:solidFill>
                  <a:schemeClr val="tx1"/>
                </a:solidFill>
              </a:rPr>
              <a:t>Aug 1942 - </a:t>
            </a:r>
            <a:r>
              <a:rPr lang="en-US" sz="2400" smtClean="0">
                <a:solidFill>
                  <a:schemeClr val="tx1"/>
                </a:solidFill>
              </a:rPr>
              <a:t>Feb 1943</a:t>
            </a:r>
            <a:endParaRPr lang="en-US" sz="2400" dirty="0" smtClean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Why – </a:t>
            </a:r>
            <a:r>
              <a:rPr lang="en-US" sz="2400" dirty="0" smtClean="0"/>
              <a:t>Germany hopes to take major city in USSR</a:t>
            </a:r>
          </a:p>
          <a:p>
            <a:pPr eaLnBrk="1" hangingPunct="1">
              <a:defRPr/>
            </a:pPr>
            <a:endParaRPr lang="en-US" sz="1000" dirty="0" smtClean="0">
              <a:solidFill>
                <a:srgbClr val="0070C0"/>
              </a:solidFill>
            </a:endParaRPr>
          </a:p>
          <a:p>
            <a:pPr marL="342900" lvl="1" indent="-342900" eaLnBrk="1" hangingPunct="1">
              <a:buFontTx/>
              <a:buChar char="•"/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Result – </a:t>
            </a:r>
            <a:r>
              <a:rPr lang="en-US" sz="2000" dirty="0">
                <a:solidFill>
                  <a:schemeClr val="tx1"/>
                </a:solidFill>
              </a:rPr>
              <a:t>Over 2 million casualties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Germans lack supplies to survive Russian Winter 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Soviet Union holds city and launches a successful counter attack</a:t>
            </a:r>
          </a:p>
          <a:p>
            <a:pPr eaLnBrk="1" hangingPunct="1"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Significance – </a:t>
            </a:r>
            <a:r>
              <a:rPr lang="en-US" sz="2400" dirty="0" smtClean="0"/>
              <a:t>Turning point on the Eastern Front</a:t>
            </a:r>
          </a:p>
          <a:p>
            <a:pPr lvl="1"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19458" name="Picture 2" descr="http://sembury.weebly.com/uploads/8/8/1/1/8811308/52565684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838200"/>
            <a:ext cx="3600450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20482" name="Picture 2" descr="File:Eastern Front 1942-05 to 1942-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1034839"/>
            <a:ext cx="10287000" cy="789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294953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18434" name="Picture 2" descr="File:Bundesarchiv Bild 183-W0506-316, Russland, Kampf um Stalingrad, Siegesflag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"/>
            <a:ext cx="4656667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File:Pavlov's Hou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242" y="185737"/>
            <a:ext cx="4345433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File:German pows stalingrad 194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714749"/>
            <a:ext cx="4555973" cy="325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File:Bundesarchiv Bild 183-E0406-0022-011, Russland, deutscher Kriegsgefangen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14675"/>
            <a:ext cx="4557558" cy="2945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Axis prisoners of war being marched on a road near Stalingrad, Russia, circa Feb 194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8575" y="2967037"/>
            <a:ext cx="2893719" cy="21992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3964607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21506" name="Picture 2" descr="http://www.toptenz.net/wp-content/uploads/2012/09/hitler-stalingr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7128"/>
            <a:ext cx="3429000" cy="343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ttps://lh6.googleusercontent.com/-ClEgJBX20os/TYmPZhNyr-I/AAAAAAAAHFw/SmqrH4nRMTA/s1600/ww2-cartoons-hitler-cornered-by-the-russian-bear-stalingrad-January-1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52849"/>
            <a:ext cx="4591050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https://lh4.googleusercontent.com/-YO7l3eqwfjA/TYmOBUINsrI/AAAAAAAAHFo/ctqA_soJKl0/s1600/ww2-germany-stalingrad-late-19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0"/>
            <a:ext cx="390525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 descr="http://www.toptenz.net/wp-content/uploads/2010/04/Battle-of-Stalingra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02836"/>
            <a:ext cx="3316479" cy="336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804055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74638"/>
            <a:ext cx="7239000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smtClean="0"/>
              <a:t>The Battle of Midway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0" y="1028700"/>
            <a:ext cx="5257800" cy="5829300"/>
          </a:xfrm>
          <a:prstGeom prst="rect">
            <a:avLst/>
          </a:prstGeom>
          <a:ln w="25400" cap="flat" cmpd="sng" algn="ctr">
            <a:solidFill>
              <a:schemeClr val="dk1"/>
            </a:solidFill>
            <a:prstDash val="solid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Who – </a:t>
            </a:r>
            <a:r>
              <a:rPr lang="en-US" sz="2400" dirty="0" smtClean="0"/>
              <a:t>US </a:t>
            </a:r>
            <a:r>
              <a:rPr lang="en-US" sz="2400" dirty="0" err="1" smtClean="0"/>
              <a:t>vs</a:t>
            </a:r>
            <a:r>
              <a:rPr lang="en-US" sz="2400" dirty="0" smtClean="0"/>
              <a:t> Japan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What – </a:t>
            </a:r>
            <a:r>
              <a:rPr lang="en-US" sz="2400" dirty="0" smtClean="0">
                <a:solidFill>
                  <a:schemeClr val="tx1"/>
                </a:solidFill>
              </a:rPr>
              <a:t>Air/Sea Battle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Where – </a:t>
            </a:r>
            <a:r>
              <a:rPr lang="en-US" sz="2400" dirty="0" smtClean="0">
                <a:solidFill>
                  <a:schemeClr val="tx1"/>
                </a:solidFill>
              </a:rPr>
              <a:t>Near Midway Island 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When – </a:t>
            </a:r>
            <a:r>
              <a:rPr lang="en-US" sz="2400" dirty="0" smtClean="0">
                <a:solidFill>
                  <a:schemeClr val="tx1"/>
                </a:solidFill>
              </a:rPr>
              <a:t>June 1942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Why – </a:t>
            </a:r>
            <a:r>
              <a:rPr lang="en-US" sz="2400" dirty="0" smtClean="0">
                <a:solidFill>
                  <a:schemeClr val="tx1"/>
                </a:solidFill>
              </a:rPr>
              <a:t>Japan hopes to occupy U.S. Military base at Midway and eliminate US as Pacific Threat</a:t>
            </a:r>
          </a:p>
          <a:p>
            <a:pPr eaLnBrk="1" hangingPunct="1">
              <a:defRPr/>
            </a:pPr>
            <a:endParaRPr lang="en-US" sz="1000" dirty="0" smtClean="0">
              <a:solidFill>
                <a:srgbClr val="0070C0"/>
              </a:solidFill>
            </a:endParaRPr>
          </a:p>
          <a:p>
            <a:pPr marL="342900" lvl="1" indent="-342900" eaLnBrk="1" hangingPunct="1">
              <a:buFontTx/>
              <a:buChar char="•"/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Result  </a:t>
            </a:r>
            <a:endParaRPr lang="en-US" sz="2000" dirty="0" smtClean="0">
              <a:solidFill>
                <a:schemeClr val="tx1"/>
              </a:solidFill>
            </a:endParaRP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US code breaking allows US to ambush Japanese Fleet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4 Japanese Carriers Sunk</a:t>
            </a:r>
          </a:p>
          <a:p>
            <a:pPr eaLnBrk="1" hangingPunct="1"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Significance – </a:t>
            </a:r>
            <a:r>
              <a:rPr lang="en-US" sz="2400" dirty="0" smtClean="0"/>
              <a:t>Turning point of the Pacific</a:t>
            </a:r>
          </a:p>
          <a:p>
            <a:pPr lvl="1"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23556" name="Picture 4" descr="Well, well! Seems to be a slight shifting of the Japanese current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229" y="2109787"/>
            <a:ext cx="4286250" cy="366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www.nauticos.com/images/MidwayBattleS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438400"/>
            <a:ext cx="5823614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http://24.media.tumblr.com/tumblr_lw8s37QQZh1qie6z7o1_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30" y="-228600"/>
            <a:ext cx="4859111" cy="369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ttp://www.pbs.org/kqed/oceanadventures/episodes/kure/diaries/images/midwa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62861"/>
            <a:ext cx="3698034" cy="319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530410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7162800" cy="762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Operation Torch</a:t>
            </a:r>
            <a:endParaRPr lang="en-US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0" y="679450"/>
            <a:ext cx="5257800" cy="5829300"/>
          </a:xfrm>
          <a:prstGeom prst="rect">
            <a:avLst/>
          </a:prstGeom>
          <a:ln w="25400" cap="flat" cmpd="sng" algn="ctr">
            <a:solidFill>
              <a:schemeClr val="dk1"/>
            </a:solidFill>
            <a:prstDash val="solid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Who – </a:t>
            </a:r>
            <a:r>
              <a:rPr lang="en-US" sz="2400" dirty="0" smtClean="0"/>
              <a:t>Allies </a:t>
            </a:r>
            <a:r>
              <a:rPr lang="en-US" sz="2400" dirty="0" err="1" smtClean="0"/>
              <a:t>vs</a:t>
            </a:r>
            <a:r>
              <a:rPr lang="en-US" sz="2400" dirty="0" smtClean="0"/>
              <a:t> Germany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What – </a:t>
            </a:r>
            <a:r>
              <a:rPr lang="en-US" sz="2400" dirty="0" smtClean="0">
                <a:solidFill>
                  <a:schemeClr val="tx1"/>
                </a:solidFill>
              </a:rPr>
              <a:t>Amphibious Assault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Where – </a:t>
            </a:r>
            <a:r>
              <a:rPr lang="en-US" sz="2400" dirty="0" smtClean="0">
                <a:solidFill>
                  <a:schemeClr val="tx1"/>
                </a:solidFill>
              </a:rPr>
              <a:t>Northern Africa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When – </a:t>
            </a:r>
            <a:r>
              <a:rPr lang="en-US" sz="2400" dirty="0" smtClean="0">
                <a:solidFill>
                  <a:schemeClr val="tx1"/>
                </a:solidFill>
              </a:rPr>
              <a:t>Nov 1942 – June 1943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Why – 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Remove Axis powers from Africa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Establish bases to attack Europe</a:t>
            </a:r>
          </a:p>
          <a:p>
            <a:pPr eaLnBrk="1" hangingPunct="1">
              <a:defRPr/>
            </a:pPr>
            <a:endParaRPr lang="en-US" sz="1000" dirty="0" smtClean="0">
              <a:solidFill>
                <a:srgbClr val="0070C0"/>
              </a:solidFill>
            </a:endParaRPr>
          </a:p>
          <a:p>
            <a:pPr marL="342900" lvl="1" indent="-342900" eaLnBrk="1" hangingPunct="1">
              <a:buFontTx/>
              <a:buChar char="•"/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Result  - </a:t>
            </a:r>
            <a:r>
              <a:rPr lang="en-US" dirty="0" smtClean="0">
                <a:solidFill>
                  <a:schemeClr val="tx1"/>
                </a:solidFill>
              </a:rPr>
              <a:t>Allied Victory</a:t>
            </a:r>
          </a:p>
          <a:p>
            <a:pPr marL="457200" lvl="1" indent="0" eaLnBrk="1" hangingPunct="1">
              <a:buNone/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342900" lvl="1" indent="-342900" eaLnBrk="1" hangingPunct="1">
              <a:buFontTx/>
              <a:buChar char="•"/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Significance – </a:t>
            </a:r>
            <a:r>
              <a:rPr lang="en-US" sz="2800" dirty="0" smtClean="0">
                <a:solidFill>
                  <a:schemeClr val="tx1"/>
                </a:solidFill>
              </a:rPr>
              <a:t>Germany now fighting a war on 3 fronts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10244" name="Picture 4" descr="300px-Torch-troops_hit_the_beache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6914" y="4099378"/>
            <a:ext cx="4536134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://ecx.images-amazon.com/images/I/61k6ewc6xeL._SL500_SS5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38200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Torch: Invasion of N. Africa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1026" name="Picture 2" descr="File:OPERATION-TORCH-OVERVI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6" y="1524000"/>
            <a:ext cx="9015211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112931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43010" name="Picture 2" descr="http://www.musee-mccord.qc.ca/ObjView/M965.199.30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0"/>
            <a:ext cx="5638800" cy="689186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239000" cy="715962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D-Day: Operation Neptune/Overlord </a:t>
            </a:r>
            <a:endParaRPr lang="en-US" sz="3200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52400" y="914400"/>
            <a:ext cx="5257800" cy="5829300"/>
          </a:xfrm>
          <a:prstGeom prst="rect">
            <a:avLst/>
          </a:prstGeom>
          <a:ln w="25400" cap="flat" cmpd="sng" algn="ctr">
            <a:solidFill>
              <a:schemeClr val="dk1"/>
            </a:solidFill>
            <a:prstDash val="solid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Who – </a:t>
            </a:r>
            <a:r>
              <a:rPr lang="en-US" sz="2400" dirty="0" smtClean="0"/>
              <a:t>Allies </a:t>
            </a:r>
            <a:r>
              <a:rPr lang="en-US" sz="2400" dirty="0" err="1" smtClean="0"/>
              <a:t>vs</a:t>
            </a:r>
            <a:r>
              <a:rPr lang="en-US" sz="2400" dirty="0" smtClean="0"/>
              <a:t> Germany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What – </a:t>
            </a:r>
            <a:r>
              <a:rPr lang="en-US" sz="2400" dirty="0" smtClean="0">
                <a:solidFill>
                  <a:schemeClr val="tx1"/>
                </a:solidFill>
              </a:rPr>
              <a:t>Amphibious Assault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Where – </a:t>
            </a:r>
            <a:r>
              <a:rPr lang="en-US" sz="2400" dirty="0" smtClean="0">
                <a:solidFill>
                  <a:schemeClr val="tx1"/>
                </a:solidFill>
              </a:rPr>
              <a:t>Normandy, France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When – </a:t>
            </a:r>
            <a:r>
              <a:rPr lang="en-US" sz="2400" dirty="0" smtClean="0">
                <a:solidFill>
                  <a:schemeClr val="tx1"/>
                </a:solidFill>
              </a:rPr>
              <a:t>June 6, 1944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Why – 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Liberate France from German Occupation</a:t>
            </a:r>
          </a:p>
          <a:p>
            <a:pPr eaLnBrk="1" hangingPunct="1">
              <a:defRPr/>
            </a:pPr>
            <a:endParaRPr lang="en-US" sz="1000" dirty="0" smtClean="0">
              <a:solidFill>
                <a:srgbClr val="0070C0"/>
              </a:solidFill>
            </a:endParaRPr>
          </a:p>
          <a:p>
            <a:pPr marL="342900" lvl="1" indent="-342900" eaLnBrk="1" hangingPunct="1">
              <a:buFontTx/>
              <a:buChar char="•"/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Result  - </a:t>
            </a:r>
            <a:r>
              <a:rPr lang="en-US" dirty="0" smtClean="0">
                <a:solidFill>
                  <a:schemeClr val="tx1"/>
                </a:solidFill>
              </a:rPr>
              <a:t>Allied Victory</a:t>
            </a:r>
          </a:p>
          <a:p>
            <a:pPr marL="457200" lvl="1" indent="0" eaLnBrk="1" hangingPunct="1">
              <a:buNone/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342900" lvl="1" indent="-342900" eaLnBrk="1" hangingPunct="1">
              <a:buFontTx/>
              <a:buChar char="•"/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Significance – </a:t>
            </a:r>
            <a:r>
              <a:rPr lang="en-US" sz="2800" dirty="0" smtClean="0">
                <a:solidFill>
                  <a:schemeClr val="tx1"/>
                </a:solidFill>
              </a:rPr>
              <a:t>France gradually liberated over next several months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3074" name="Picture 2" descr="http://upload.wikimedia.org/wikipedia/commons/thumb/a/a5/Into_the_Jaws_of_Death_23-0455M_edit.jpg/300px-Into_the_Jaws_of_Death_23-0455M_ed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272" y="1371599"/>
            <a:ext cx="4363318" cy="350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5122" name="Picture 2" descr="http://www.ila-chateau.com/normandy-hotel-chateau-canisy/wp-content/gallery/d-day/d-day-landings-map-ti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" y="304800"/>
            <a:ext cx="9108828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557792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4098" name="Picture 2" descr="http://inapcache.boston.com/universal/site_graphics/blogs/bigpicture/dday_06_07/d23_0p0126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50"/>
            <a:ext cx="9119951" cy="639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580745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images.france-for-visitors.com/images/large/invasion-beaches-france-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31520"/>
            <a:ext cx="9144000" cy="612648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38200" y="304800"/>
            <a:ext cx="7467600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5400" dirty="0" smtClean="0"/>
              <a:t>D-Day</a:t>
            </a:r>
            <a:endParaRPr lang="en-US" sz="5400" dirty="0"/>
          </a:p>
        </p:txBody>
      </p:sp>
      <p:pic>
        <p:nvPicPr>
          <p:cNvPr id="17412" name="Picture 4" descr="Omaha Beach - Vierville Looking Ea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77040"/>
            <a:ext cx="8610600" cy="658096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905000" y="61722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4"/>
              </a:rPr>
              <a:t>Saving Private Ryan</a:t>
            </a:r>
            <a:endParaRPr lang="en-US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upload.wikimedia.org/wikipedia/commons/8/8e/Battle_of_the_Bul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685800"/>
            <a:ext cx="3135952" cy="2438400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00200" y="0"/>
            <a:ext cx="7086600" cy="838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 Battle of the Bulge</a:t>
            </a:r>
            <a:endParaRPr lang="en-US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152400" y="914400"/>
            <a:ext cx="5257800" cy="5829300"/>
          </a:xfrm>
          <a:prstGeom prst="rect">
            <a:avLst/>
          </a:prstGeom>
          <a:ln w="25400" cap="flat" cmpd="sng" algn="ctr">
            <a:solidFill>
              <a:schemeClr val="dk1"/>
            </a:solidFill>
            <a:prstDash val="solid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Who – </a:t>
            </a:r>
            <a:r>
              <a:rPr lang="en-US" sz="2400" dirty="0" smtClean="0"/>
              <a:t>Allies </a:t>
            </a:r>
            <a:r>
              <a:rPr lang="en-US" sz="2400" dirty="0" err="1" smtClean="0"/>
              <a:t>vs</a:t>
            </a:r>
            <a:r>
              <a:rPr lang="en-US" sz="2400" dirty="0" smtClean="0"/>
              <a:t> Germany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What – </a:t>
            </a:r>
            <a:r>
              <a:rPr lang="en-US" sz="2400" dirty="0" smtClean="0">
                <a:solidFill>
                  <a:schemeClr val="tx1"/>
                </a:solidFill>
              </a:rPr>
              <a:t>Land Battle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Where – </a:t>
            </a:r>
            <a:r>
              <a:rPr lang="en-US" sz="2400" dirty="0" smtClean="0">
                <a:solidFill>
                  <a:schemeClr val="tx1"/>
                </a:solidFill>
              </a:rPr>
              <a:t>French/German Border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When – </a:t>
            </a:r>
            <a:r>
              <a:rPr lang="en-US" sz="2400" dirty="0" smtClean="0">
                <a:solidFill>
                  <a:schemeClr val="tx1"/>
                </a:solidFill>
              </a:rPr>
              <a:t>December 1944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Why – 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Final offensive attempt by Germans</a:t>
            </a:r>
          </a:p>
          <a:p>
            <a:pPr eaLnBrk="1" hangingPunct="1">
              <a:defRPr/>
            </a:pPr>
            <a:endParaRPr lang="en-US" sz="1000" dirty="0" smtClean="0">
              <a:solidFill>
                <a:srgbClr val="0070C0"/>
              </a:solidFill>
            </a:endParaRPr>
          </a:p>
          <a:p>
            <a:pPr marL="342900" lvl="1" indent="-342900" eaLnBrk="1" hangingPunct="1">
              <a:buFontTx/>
              <a:buChar char="•"/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Result  - </a:t>
            </a:r>
            <a:r>
              <a:rPr lang="en-US" dirty="0" smtClean="0">
                <a:solidFill>
                  <a:schemeClr val="tx1"/>
                </a:solidFill>
              </a:rPr>
              <a:t>Allied Victory</a:t>
            </a:r>
          </a:p>
          <a:p>
            <a:pPr marL="457200" lvl="1" indent="0" eaLnBrk="1" hangingPunct="1">
              <a:buNone/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342900" lvl="1" indent="-342900" eaLnBrk="1" hangingPunct="1">
              <a:buFontTx/>
              <a:buChar char="•"/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Significance – </a:t>
            </a:r>
            <a:endParaRPr lang="en-US" sz="2800" dirty="0" smtClean="0">
              <a:solidFill>
                <a:schemeClr val="tx1"/>
              </a:solidFill>
            </a:endParaRP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German generals begin surrendering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First concentration camps found</a:t>
            </a:r>
            <a:endParaRPr lang="en-US" sz="2400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6146" name="Picture 2" descr="https://encrypted-tbn2.gstatic.com/images?q=tbn:ANd9GcRfVc8Zh7-KinDw0BxuKE1aQyb2brXCD9-II-lFEtBaFDljYA-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302" y="3434080"/>
            <a:ext cx="3524250" cy="319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V-E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838200"/>
            <a:ext cx="3810000" cy="3124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April 1 </a:t>
            </a:r>
            <a:r>
              <a:rPr lang="en-US" sz="2400" dirty="0" smtClean="0"/>
              <a:t>- Soviet and American troops encircled Berlin</a:t>
            </a:r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>
                <a:solidFill>
                  <a:srgbClr val="FC3000"/>
                </a:solidFill>
              </a:rPr>
              <a:t>April 30</a:t>
            </a:r>
            <a:r>
              <a:rPr lang="en-US" sz="2400" dirty="0" smtClean="0"/>
              <a:t> – Hitler commits suicide during Battle of Berlin</a:t>
            </a:r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>
                <a:solidFill>
                  <a:srgbClr val="FC3000"/>
                </a:solidFill>
              </a:rPr>
              <a:t>May 7-8, 1945 - </a:t>
            </a:r>
            <a:r>
              <a:rPr lang="en-US" sz="2400" dirty="0" smtClean="0"/>
              <a:t>Unconditional surrender of Nazi Germany</a:t>
            </a:r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Hitler’s ignorance of military strategy costs him the war and his life 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6629400" y="152400"/>
            <a:ext cx="2057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hlinkClick r:id="rId2"/>
              </a:rPr>
              <a:t>http://www.youtube.com/watch?v=RCn7Xk_6sb8&amp;safety_mode=true&amp;persist_safety_mode=1</a:t>
            </a:r>
            <a:endParaRPr lang="en-US" sz="1000" dirty="0" smtClean="0"/>
          </a:p>
          <a:p>
            <a:endParaRPr lang="en-US" dirty="0"/>
          </a:p>
        </p:txBody>
      </p:sp>
      <p:pic>
        <p:nvPicPr>
          <p:cNvPr id="20482" name="Picture 2" descr="http://upload.wikimedia.org/wikipedia/commons/thumb/5/56/Stars_%26_Stripes_%26_Hitler_Dead2.jpg/170px-Stars_%26_Stripes_%26_Hitler_Dead2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3200400"/>
            <a:ext cx="2133600" cy="3125098"/>
          </a:xfrm>
          <a:prstGeom prst="rect">
            <a:avLst/>
          </a:prstGeom>
          <a:noFill/>
        </p:spPr>
      </p:pic>
      <p:pic>
        <p:nvPicPr>
          <p:cNvPr id="20484" name="Picture 4" descr="http://content.answcdn.com/main/content/img/webpics/Eva_Brau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1219200"/>
            <a:ext cx="1524000" cy="1905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400" y="0"/>
            <a:ext cx="72390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Battle of Iwo Jima </a:t>
            </a:r>
            <a:endParaRPr lang="en-US" dirty="0"/>
          </a:p>
        </p:txBody>
      </p:sp>
      <p:pic>
        <p:nvPicPr>
          <p:cNvPr id="15364" name="Picture 5" descr="Iwo_jima_location_map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936171"/>
            <a:ext cx="3352800" cy="5635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152400" y="914400"/>
            <a:ext cx="5257800" cy="5829300"/>
          </a:xfrm>
          <a:prstGeom prst="rect">
            <a:avLst/>
          </a:prstGeom>
          <a:ln w="25400" cap="flat" cmpd="sng" algn="ctr">
            <a:solidFill>
              <a:schemeClr val="dk1"/>
            </a:solidFill>
            <a:prstDash val="solid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Who – </a:t>
            </a:r>
            <a:r>
              <a:rPr lang="en-US" sz="2400" dirty="0" smtClean="0"/>
              <a:t>US </a:t>
            </a:r>
            <a:r>
              <a:rPr lang="en-US" sz="2400" dirty="0" err="1" smtClean="0"/>
              <a:t>vs</a:t>
            </a:r>
            <a:r>
              <a:rPr lang="en-US" sz="2400" dirty="0" smtClean="0"/>
              <a:t> Japan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What – </a:t>
            </a:r>
            <a:r>
              <a:rPr lang="en-US" sz="2400" dirty="0" smtClean="0">
                <a:solidFill>
                  <a:schemeClr val="tx1"/>
                </a:solidFill>
              </a:rPr>
              <a:t>Land Invasion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Where – </a:t>
            </a:r>
            <a:r>
              <a:rPr lang="en-US" sz="2400" dirty="0" smtClean="0">
                <a:solidFill>
                  <a:schemeClr val="tx1"/>
                </a:solidFill>
              </a:rPr>
              <a:t>Island near Japan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When – </a:t>
            </a:r>
            <a:r>
              <a:rPr lang="en-US" sz="2400" dirty="0" smtClean="0">
                <a:solidFill>
                  <a:schemeClr val="tx1"/>
                </a:solidFill>
              </a:rPr>
              <a:t>Feb, March 1945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Why – 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Need for airstrips near Japan</a:t>
            </a:r>
          </a:p>
          <a:p>
            <a:pPr eaLnBrk="1" hangingPunct="1">
              <a:defRPr/>
            </a:pPr>
            <a:endParaRPr lang="en-US" sz="1000" dirty="0" smtClean="0">
              <a:solidFill>
                <a:srgbClr val="0070C0"/>
              </a:solidFill>
            </a:endParaRPr>
          </a:p>
          <a:p>
            <a:pPr marL="342900" lvl="1" indent="-342900" eaLnBrk="1" hangingPunct="1">
              <a:buFontTx/>
              <a:buChar char="•"/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Result  - </a:t>
            </a:r>
            <a:r>
              <a:rPr lang="en-US" dirty="0" smtClean="0">
                <a:solidFill>
                  <a:schemeClr val="tx1"/>
                </a:solidFill>
              </a:rPr>
              <a:t>US Victory despite high number of casualties </a:t>
            </a:r>
          </a:p>
          <a:p>
            <a:pPr marL="457200" lvl="1" indent="0" eaLnBrk="1" hangingPunct="1">
              <a:buNone/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342900" lvl="1" indent="-342900" eaLnBrk="1" hangingPunct="1">
              <a:buFontTx/>
              <a:buChar char="•"/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Significance – </a:t>
            </a:r>
            <a:endParaRPr lang="en-US" sz="2800" dirty="0" smtClean="0">
              <a:solidFill>
                <a:schemeClr val="tx1"/>
              </a:solidFill>
            </a:endParaRP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Allows US a launching point for mainland bombing on Japan </a:t>
            </a:r>
            <a:endParaRPr lang="en-US" sz="2400" dirty="0" smtClean="0"/>
          </a:p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http://upload.wikimedia.org/wikipedia/commons/4/44/Iwo_Jima_Suribachi_DN-SD-03-1184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314806" cy="624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571903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2390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Iwo Jima</a:t>
            </a:r>
            <a:endParaRPr lang="en-US" dirty="0"/>
          </a:p>
        </p:txBody>
      </p:sp>
      <p:sp>
        <p:nvSpPr>
          <p:cNvPr id="16389" name="Rectangle 7"/>
          <p:cNvSpPr>
            <a:spLocks noChangeArrowheads="1"/>
          </p:cNvSpPr>
          <p:nvPr/>
        </p:nvSpPr>
        <p:spPr bwMode="auto">
          <a:xfrm>
            <a:off x="4876800" y="5486400"/>
            <a:ext cx="3886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/>
              <a:t>U.S. flag over Mount </a:t>
            </a:r>
            <a:r>
              <a:rPr lang="en-US" b="1" dirty="0" err="1"/>
              <a:t>Suribachi</a:t>
            </a:r>
            <a:endParaRPr lang="en-US" b="1" dirty="0"/>
          </a:p>
        </p:txBody>
      </p:sp>
      <p:sp>
        <p:nvSpPr>
          <p:cNvPr id="16390" name="Rectangle 8"/>
          <p:cNvSpPr>
            <a:spLocks noChangeArrowheads="1"/>
          </p:cNvSpPr>
          <p:nvPr/>
        </p:nvSpPr>
        <p:spPr bwMode="auto">
          <a:xfrm>
            <a:off x="1295400" y="5029200"/>
            <a:ext cx="33528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U.S. Marine Corps Memorial in </a:t>
            </a:r>
            <a:r>
              <a:rPr lang="en-US" sz="2000" b="1">
                <a:solidFill>
                  <a:srgbClr val="FF0000"/>
                </a:solidFill>
                <a:hlinkClick r:id="rId2" action="ppaction://hlinkfile" tooltip="Arlington National Cemetery"/>
              </a:rPr>
              <a:t>Arlington National Cemetery</a:t>
            </a:r>
            <a:r>
              <a:rPr lang="en-US" sz="2000" b="1"/>
              <a:t> based on the famous photo by Rosenthal</a:t>
            </a:r>
          </a:p>
        </p:txBody>
      </p:sp>
      <p:pic>
        <p:nvPicPr>
          <p:cNvPr id="1026" name="Picture 2" descr="http://www.militaryimages.net/photopost/data/577/655px-MemorialonMtSuribach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1143000"/>
            <a:ext cx="4076066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electricka.com/etaf/muses/music/gone_but_not_forgotten/second_world_war_era/second_world_war_era_multimedia/iwo_jima_flag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78" y="1905000"/>
            <a:ext cx="3326641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2238"/>
            <a:ext cx="7239000" cy="79216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Battle of Okinawa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52400" y="914400"/>
            <a:ext cx="5257800" cy="5829300"/>
          </a:xfrm>
          <a:prstGeom prst="rect">
            <a:avLst/>
          </a:prstGeom>
          <a:ln w="25400" cap="flat" cmpd="sng" algn="ctr">
            <a:solidFill>
              <a:schemeClr val="dk1"/>
            </a:solidFill>
            <a:prstDash val="solid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Who – </a:t>
            </a:r>
            <a:r>
              <a:rPr lang="en-US" sz="2400" dirty="0" smtClean="0">
                <a:solidFill>
                  <a:schemeClr val="tx1"/>
                </a:solidFill>
              </a:rPr>
              <a:t>US vs. Japan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What – </a:t>
            </a:r>
            <a:r>
              <a:rPr lang="en-US" sz="2400" dirty="0" smtClean="0">
                <a:solidFill>
                  <a:schemeClr val="tx1"/>
                </a:solidFill>
              </a:rPr>
              <a:t>Land Battle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Where – </a:t>
            </a:r>
            <a:r>
              <a:rPr lang="en-US" sz="2400" dirty="0" smtClean="0">
                <a:solidFill>
                  <a:schemeClr val="tx1"/>
                </a:solidFill>
              </a:rPr>
              <a:t>Island South of Japan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When – </a:t>
            </a:r>
            <a:r>
              <a:rPr lang="en-US" sz="2400" dirty="0" smtClean="0">
                <a:solidFill>
                  <a:schemeClr val="tx1"/>
                </a:solidFill>
              </a:rPr>
              <a:t>June 1945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Why – 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US wants to gain launching point for mainland Invasion</a:t>
            </a:r>
          </a:p>
          <a:p>
            <a:pPr eaLnBrk="1" hangingPunct="1">
              <a:defRPr/>
            </a:pPr>
            <a:endParaRPr lang="en-US" sz="1000" dirty="0" smtClean="0">
              <a:solidFill>
                <a:srgbClr val="0070C0"/>
              </a:solidFill>
            </a:endParaRPr>
          </a:p>
          <a:p>
            <a:pPr marL="342900" lvl="1" indent="-342900" eaLnBrk="1" hangingPunct="1">
              <a:buFontTx/>
              <a:buChar char="•"/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Result  - </a:t>
            </a:r>
            <a:r>
              <a:rPr lang="en-US" dirty="0" smtClean="0">
                <a:solidFill>
                  <a:schemeClr val="tx1"/>
                </a:solidFill>
              </a:rPr>
              <a:t>US Victories despite High Casualties</a:t>
            </a:r>
          </a:p>
          <a:p>
            <a:pPr marL="457200" lvl="1" indent="0" eaLnBrk="1" hangingPunct="1">
              <a:buNone/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342900" lvl="1" indent="-342900" eaLnBrk="1" hangingPunct="1">
              <a:buFontTx/>
              <a:buChar char="•"/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Significance – </a:t>
            </a:r>
            <a:r>
              <a:rPr lang="en-US" sz="2400" dirty="0" smtClean="0">
                <a:solidFill>
                  <a:schemeClr val="tx1"/>
                </a:solidFill>
              </a:rPr>
              <a:t>Shows U.S. that mainland invasion would cost thousands of American lives. </a:t>
            </a:r>
            <a:endParaRPr lang="en-US" sz="2400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9218" name="Picture 2" descr="http://johnbatchelorshow.com/sites/default/files/images/Battle_of_Okinawa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932" y="899886"/>
            <a:ext cx="4276725" cy="31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http://rds.yahoo.com/_ylt=A0WTbx7bs_NMh3wA3cWjzbkF/SIG=12fqqf6qq/EXP=1291126107/**http%3a/www.cfo.doe.gov/me70/manhattan/images/Mission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81909"/>
            <a:ext cx="5334000" cy="677609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2390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Battle of Okinawa</a:t>
            </a:r>
            <a:endParaRPr lang="en-US" dirty="0"/>
          </a:p>
        </p:txBody>
      </p:sp>
      <p:pic>
        <p:nvPicPr>
          <p:cNvPr id="19459" name="Picture 6" descr="ggggggg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066800"/>
            <a:ext cx="5265738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304800"/>
            <a:ext cx="7010400" cy="685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dirty="0" smtClean="0">
                <a:latin typeface="Comic Sans MS" pitchFamily="66" charset="0"/>
              </a:rPr>
              <a:t>Manhattan Project</a:t>
            </a:r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371600" y="1295400"/>
            <a:ext cx="7162800" cy="4525963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Comic Sans MS" pitchFamily="66" charset="0"/>
              </a:rPr>
              <a:t>FDR received a letter from </a:t>
            </a:r>
            <a:r>
              <a:rPr lang="en-US" sz="2000" u="sng" dirty="0" smtClean="0">
                <a:solidFill>
                  <a:srgbClr val="FC3000"/>
                </a:solidFill>
                <a:latin typeface="Comic Sans MS" pitchFamily="66" charset="0"/>
              </a:rPr>
              <a:t>Einstein</a:t>
            </a:r>
            <a:r>
              <a:rPr lang="en-US" sz="2000" dirty="0" smtClean="0">
                <a:solidFill>
                  <a:srgbClr val="FC3000"/>
                </a:solidFill>
                <a:latin typeface="Comic Sans MS" pitchFamily="66" charset="0"/>
              </a:rPr>
              <a:t> </a:t>
            </a:r>
            <a:r>
              <a:rPr lang="en-US" sz="2000" dirty="0" smtClean="0">
                <a:latin typeface="Comic Sans MS" pitchFamily="66" charset="0"/>
              </a:rPr>
              <a:t>warning that Germans developing a weapon after discovering how to split the atom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u="sng" dirty="0" smtClean="0">
                <a:solidFill>
                  <a:srgbClr val="FC3000"/>
                </a:solidFill>
                <a:latin typeface="Comic Sans MS" pitchFamily="66" charset="0"/>
              </a:rPr>
              <a:t>Manhattan Project</a:t>
            </a:r>
            <a:r>
              <a:rPr lang="en-US" sz="2000" dirty="0" smtClean="0">
                <a:latin typeface="Comic Sans MS" pitchFamily="66" charset="0"/>
              </a:rPr>
              <a:t> (1942)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Comic Sans MS" pitchFamily="66" charset="0"/>
              </a:rPr>
              <a:t>To develop an atomic bomb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Comic Sans MS" pitchFamily="66" charset="0"/>
              </a:rPr>
              <a:t>J. Robert Oppenheimer was the head of the project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 smtClean="0">
              <a:latin typeface="Comic Sans MS" pitchFamily="66" charset="0"/>
            </a:endParaRPr>
          </a:p>
        </p:txBody>
      </p:sp>
      <p:pic>
        <p:nvPicPr>
          <p:cNvPr id="21508" name="Picture 7" descr="600px-Manhattan_Project_US_Ma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3200400"/>
            <a:ext cx="5715000" cy="3961534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391400" cy="914400"/>
          </a:xfrm>
        </p:spPr>
        <p:txBody>
          <a:bodyPr/>
          <a:lstStyle/>
          <a:p>
            <a:r>
              <a:rPr lang="en-US" sz="4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Einstein’s Letter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0" y="1066800"/>
            <a:ext cx="7391400" cy="4525963"/>
          </a:xfrm>
        </p:spPr>
        <p:txBody>
          <a:bodyPr/>
          <a:lstStyle/>
          <a:p>
            <a:pPr>
              <a:buSzPct val="200000"/>
              <a:buFontTx/>
              <a:buNone/>
            </a:pPr>
            <a:r>
              <a:rPr lang="en-US" sz="3400" i="1" dirty="0"/>
              <a:t> 	   </a:t>
            </a:r>
            <a:r>
              <a:rPr lang="en-US" sz="1800" i="1" dirty="0"/>
              <a:t>In the course of the last four months it has been made probable - through the work of Joliot in France as well as Fermi and Szilard in America - that it may become possible to set up a nuclear chain reaction in a large mass of uranium, by which vast amounts of power and large quantities of new radium-like elements would be generated. Now it appears almost certain that this could be achieved in the immediate future.</a:t>
            </a:r>
          </a:p>
          <a:p>
            <a:pPr>
              <a:buSzPct val="200000"/>
              <a:buFontTx/>
              <a:buNone/>
            </a:pPr>
            <a:r>
              <a:rPr lang="en-US" sz="1800" i="1" dirty="0"/>
              <a:t>		This new phenomenon would also lead to the construction of bombs, and it is conceivable - though much less certain - that extremely powerful bombs of a new type may thus be constructed. A single bomb of this type, carried by boat and exploded in a port, might very well destroy the whole port together with some of the surrounding territory. However, such bombs might very well prove to be too heavy for transportation by air...</a:t>
            </a:r>
          </a:p>
          <a:p>
            <a:pPr>
              <a:buSzPct val="200000"/>
              <a:buFontTx/>
              <a:buNone/>
            </a:pPr>
            <a:r>
              <a:rPr lang="en-US" sz="1800" i="1" dirty="0"/>
              <a:t>				Yours very truly,  </a:t>
            </a:r>
          </a:p>
          <a:p>
            <a:pPr>
              <a:buSzPct val="200000"/>
              <a:buFontTx/>
              <a:buNone/>
            </a:pPr>
            <a:r>
              <a:rPr lang="en-US" sz="1800" i="1" dirty="0"/>
              <a:t>			         (Albert Einstein) </a:t>
            </a:r>
          </a:p>
          <a:p>
            <a:pPr>
              <a:buSzPct val="200000"/>
              <a:buFontTx/>
              <a:buNone/>
            </a:pPr>
            <a:endParaRPr lang="en-US" sz="1800" i="1" dirty="0"/>
          </a:p>
        </p:txBody>
      </p:sp>
      <p:pic>
        <p:nvPicPr>
          <p:cNvPr id="51207" name="Picture 7"/>
          <p:cNvPicPr>
            <a:picLocks noChangeAspect="1" noChangeArrowheads="1"/>
          </p:cNvPicPr>
          <p:nvPr/>
        </p:nvPicPr>
        <p:blipFill>
          <a:blip r:embed="rId3" cstate="print">
            <a:lum bright="-12000" contrast="6000"/>
          </a:blip>
          <a:srcRect/>
          <a:stretch>
            <a:fillRect/>
          </a:stretch>
        </p:blipFill>
        <p:spPr bwMode="auto">
          <a:xfrm>
            <a:off x="6477000" y="6019800"/>
            <a:ext cx="1676400" cy="419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-478692"/>
            <a:ext cx="9144000" cy="73366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" y="-344550"/>
            <a:ext cx="9372600" cy="7367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0" y="274638"/>
            <a:ext cx="71628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Hiroshima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95400" y="838200"/>
            <a:ext cx="3429000" cy="57150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 smtClean="0">
                <a:solidFill>
                  <a:srgbClr val="FC3000"/>
                </a:solidFill>
              </a:rPr>
              <a:t>August 6, 1945</a:t>
            </a:r>
          </a:p>
          <a:p>
            <a:pPr>
              <a:defRPr/>
            </a:pPr>
            <a:r>
              <a:rPr lang="en-US" dirty="0" smtClean="0"/>
              <a:t>U.S. drops atomic</a:t>
            </a:r>
          </a:p>
          <a:p>
            <a:pPr>
              <a:buFontTx/>
              <a:buNone/>
              <a:defRPr/>
            </a:pPr>
            <a:r>
              <a:rPr lang="en-US" dirty="0" smtClean="0"/>
              <a:t>    bomb on Japan</a:t>
            </a:r>
          </a:p>
          <a:p>
            <a:pPr>
              <a:buFontTx/>
              <a:buNone/>
              <a:defRPr/>
            </a:pPr>
            <a:r>
              <a:rPr lang="en-US" dirty="0" smtClean="0"/>
              <a:t>    - </a:t>
            </a:r>
            <a:r>
              <a:rPr lang="en-US" i="1" dirty="0" smtClean="0">
                <a:solidFill>
                  <a:srgbClr val="FC3000"/>
                </a:solidFill>
              </a:rPr>
              <a:t>Little Boy</a:t>
            </a:r>
            <a:r>
              <a:rPr lang="en-US" i="1" dirty="0" smtClean="0"/>
              <a:t> </a:t>
            </a:r>
            <a:r>
              <a:rPr lang="en-US" dirty="0" smtClean="0"/>
              <a:t>dropped by B-29 bomber </a:t>
            </a:r>
            <a:r>
              <a:rPr lang="en-US" i="1" dirty="0" smtClean="0">
                <a:solidFill>
                  <a:srgbClr val="FC3000"/>
                </a:solidFill>
              </a:rPr>
              <a:t>Enola Gay</a:t>
            </a:r>
          </a:p>
          <a:p>
            <a:pPr>
              <a:buFontTx/>
              <a:buNone/>
              <a:defRPr/>
            </a:pPr>
            <a:r>
              <a:rPr lang="en-US" i="1" dirty="0" smtClean="0"/>
              <a:t>    - </a:t>
            </a:r>
            <a:r>
              <a:rPr lang="en-US" dirty="0" smtClean="0"/>
              <a:t>Casualties: 90,000-140,000 + several hundred thousand due to radiation</a:t>
            </a:r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buFontTx/>
              <a:buNone/>
              <a:defRPr/>
            </a:pPr>
            <a:endParaRPr lang="en-US" dirty="0" smtClean="0"/>
          </a:p>
        </p:txBody>
      </p:sp>
      <p:pic>
        <p:nvPicPr>
          <p:cNvPr id="20484" name="Picture 5" descr="AtomicEffects-Hiroshim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295400"/>
            <a:ext cx="3886200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676400" y="639633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3"/>
              </a:rPr>
              <a:t>Hiroshima</a:t>
            </a:r>
            <a:endParaRPr lang="en-US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90" name="Picture 6" descr="File:AtomicEffects-p7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762000"/>
            <a:ext cx="4514850" cy="5715000"/>
          </a:xfrm>
          <a:prstGeom prst="rect">
            <a:avLst/>
          </a:prstGeom>
          <a:noFill/>
        </p:spPr>
      </p:pic>
      <p:pic>
        <p:nvPicPr>
          <p:cNvPr id="41988" name="Picture 4" descr="File:AtomicEffects-p7b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43373" y="762000"/>
            <a:ext cx="4700627" cy="5781676"/>
          </a:xfrm>
          <a:prstGeom prst="rect">
            <a:avLst/>
          </a:prstGeom>
          <a:noFill/>
        </p:spPr>
      </p:pic>
      <p:pic>
        <p:nvPicPr>
          <p:cNvPr id="8194" name="Picture 2" descr="http://rds.yahoo.com/_ylt=A0WTb_qZrvNM.C4ANNGjzbkF/SIG=13fodivb9/EXP=1291124761/**http%3a/carsonspost.files.wordpress.com/2007/06/_42446452_hirosh_bmbdrp_inf416_2.jpg%3fw=5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85800"/>
            <a:ext cx="8229600" cy="5934807"/>
          </a:xfrm>
          <a:prstGeom prst="rect">
            <a:avLst/>
          </a:prstGeom>
          <a:noFill/>
        </p:spPr>
      </p:pic>
      <p:pic>
        <p:nvPicPr>
          <p:cNvPr id="6" name="Picture 5" descr="e14-1-2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0" y="3099955"/>
            <a:ext cx="3429000" cy="375804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 descr="http://img.timeinc.net/time/covers/20050801/photoessay/images/0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9219443" cy="6096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7347" name="Picture 3" descr="http://img.timeinc.net/time/covers/20050801/photoessay/images/0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04875" y="-304800"/>
            <a:ext cx="10371873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8371" name="Picture 3" descr="http://img.timeinc.net/time/covers/20050801/photoessay/images/0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8599" y="0"/>
            <a:ext cx="5715000" cy="3778822"/>
          </a:xfrm>
          <a:prstGeom prst="rect">
            <a:avLst/>
          </a:prstGeom>
          <a:noFill/>
        </p:spPr>
      </p:pic>
      <p:pic>
        <p:nvPicPr>
          <p:cNvPr id="58373" name="Picture 5" descr="http://img.timeinc.net/time/covers/20050801/photoessay/images/06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24225" y="3009899"/>
            <a:ext cx="5819775" cy="384810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71628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Nagasaki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600200"/>
            <a:ext cx="3429000" cy="4525963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mtClean="0">
                <a:solidFill>
                  <a:srgbClr val="FC3000"/>
                </a:solidFill>
              </a:rPr>
              <a:t>August 9, 1945</a:t>
            </a:r>
          </a:p>
          <a:p>
            <a:pPr>
              <a:defRPr/>
            </a:pPr>
            <a:r>
              <a:rPr lang="en-US" smtClean="0"/>
              <a:t>U.S. drops atomic</a:t>
            </a:r>
          </a:p>
          <a:p>
            <a:pPr>
              <a:buFontTx/>
              <a:buNone/>
              <a:defRPr/>
            </a:pPr>
            <a:r>
              <a:rPr lang="en-US" smtClean="0"/>
              <a:t>    bomb on Japan</a:t>
            </a:r>
          </a:p>
          <a:p>
            <a:pPr>
              <a:buFontTx/>
              <a:buNone/>
              <a:defRPr/>
            </a:pPr>
            <a:r>
              <a:rPr lang="en-US" smtClean="0"/>
              <a:t>    - </a:t>
            </a:r>
            <a:r>
              <a:rPr lang="en-US" i="1" smtClean="0">
                <a:solidFill>
                  <a:srgbClr val="FC3000"/>
                </a:solidFill>
              </a:rPr>
              <a:t>Fat Man</a:t>
            </a:r>
            <a:r>
              <a:rPr lang="en-US" i="1" smtClean="0"/>
              <a:t> </a:t>
            </a:r>
            <a:r>
              <a:rPr lang="en-US" smtClean="0"/>
              <a:t> dropped by B-29 bomber</a:t>
            </a:r>
          </a:p>
          <a:p>
            <a:pPr>
              <a:buFontTx/>
              <a:buNone/>
              <a:defRPr/>
            </a:pPr>
            <a:r>
              <a:rPr lang="en-US" smtClean="0"/>
              <a:t>    - Casualties:</a:t>
            </a:r>
          </a:p>
          <a:p>
            <a:pPr>
              <a:buFontTx/>
              <a:buNone/>
              <a:defRPr/>
            </a:pPr>
            <a:r>
              <a:rPr lang="en-US" smtClean="0"/>
              <a:t>    73, 884 + several hundred thousand due to radiation</a:t>
            </a:r>
          </a:p>
        </p:txBody>
      </p:sp>
      <p:pic>
        <p:nvPicPr>
          <p:cNvPr id="21508" name="Picture 4" descr="250px-Nagasakibomb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219200"/>
            <a:ext cx="325596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5410200" y="5410200"/>
            <a:ext cx="3505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Mushroom cloud from the nuclear explosion over Nagasaki rising 60,000 feet into the air on the morning of August 9, 1945</a:t>
            </a: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File:Nagasaki 1945 - Before and after (adjusted)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533400"/>
            <a:ext cx="5210175" cy="570547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readgeorge.com/images/fat-man-and-little-bo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0"/>
            <a:ext cx="5081599" cy="672465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096000" y="533400"/>
            <a:ext cx="289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hlinkClick r:id="rId3"/>
              </a:rPr>
              <a:t>Atom Bomb</a:t>
            </a:r>
          </a:p>
          <a:p>
            <a:r>
              <a:rPr lang="en-US" sz="3600" dirty="0" smtClean="0">
                <a:hlinkClick r:id="rId3"/>
              </a:rPr>
              <a:t>Compilation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6019800" y="2438400"/>
            <a:ext cx="2819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hlinkClick r:id="rId4"/>
              </a:rPr>
              <a:t>How many atomic bombs have been </a:t>
            </a:r>
            <a:r>
              <a:rPr lang="en-US" dirty="0" err="1" smtClean="0">
                <a:hlinkClick r:id="rId4"/>
              </a:rPr>
              <a:t>expoded</a:t>
            </a:r>
            <a:r>
              <a:rPr lang="en-US" dirty="0" smtClean="0">
                <a:hlinkClick r:id="rId4"/>
              </a:rPr>
              <a:t> since WWII?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477000" y="4495800"/>
            <a:ext cx="1905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hlinkClick r:id="rId5"/>
              </a:rPr>
              <a:t>How much damage would these do in Concord?</a:t>
            </a:r>
            <a:endParaRPr lang="en-US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76400" y="274638"/>
            <a:ext cx="70104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V-J Day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524000" y="1143000"/>
            <a:ext cx="3581400" cy="4038600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August 15, 1945</a:t>
            </a:r>
            <a:r>
              <a:rPr lang="en-US" sz="2400" dirty="0" smtClean="0"/>
              <a:t>:  Official end of WWII</a:t>
            </a:r>
          </a:p>
          <a:p>
            <a:pPr>
              <a:buFontTx/>
              <a:buNone/>
              <a:defRPr/>
            </a:pPr>
            <a:r>
              <a:rPr lang="en-US" sz="2400" dirty="0" smtClean="0"/>
              <a:t>   - Emperor Hirohito accepted terms of Potsdam Declaration</a:t>
            </a:r>
          </a:p>
          <a:p>
            <a:pPr>
              <a:defRPr/>
            </a:pPr>
            <a:r>
              <a:rPr lang="en-US" sz="2400" dirty="0" smtClean="0"/>
              <a:t>Formal signing took place @ Tokyo Bay on battleship </a:t>
            </a:r>
            <a:r>
              <a:rPr lang="en-US" sz="2400" i="1" dirty="0" smtClean="0">
                <a:solidFill>
                  <a:srgbClr val="FF0000"/>
                </a:solidFill>
              </a:rPr>
              <a:t>USS Missouri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on September 2, 1945</a:t>
            </a:r>
          </a:p>
          <a:p>
            <a:pPr>
              <a:buFontTx/>
              <a:buNone/>
              <a:defRPr/>
            </a:pPr>
            <a:endParaRPr lang="en-US" dirty="0"/>
          </a:p>
        </p:txBody>
      </p:sp>
      <p:pic>
        <p:nvPicPr>
          <p:cNvPr id="22532" name="Picture 7" descr="VJ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7475" y="1295400"/>
            <a:ext cx="367982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File:World War II Casualties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59436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90758753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B2B2B2"/>
      </a:accent1>
      <a:accent2>
        <a:srgbClr val="808080"/>
      </a:accent2>
      <a:accent3>
        <a:srgbClr val="FFFFFF"/>
      </a:accent3>
      <a:accent4>
        <a:srgbClr val="000000"/>
      </a:accent4>
      <a:accent5>
        <a:srgbClr val="D5D5D5"/>
      </a:accent5>
      <a:accent6>
        <a:srgbClr val="737373"/>
      </a:accent6>
      <a:hlink>
        <a:srgbClr val="969696"/>
      </a:hlink>
      <a:folHlink>
        <a:srgbClr val="4D4D4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458A"/>
        </a:dk1>
        <a:lt1>
          <a:srgbClr val="D7D6AE"/>
        </a:lt1>
        <a:dk2>
          <a:srgbClr val="000066"/>
        </a:dk2>
        <a:lt2>
          <a:srgbClr val="006666"/>
        </a:lt2>
        <a:accent1>
          <a:srgbClr val="007A77"/>
        </a:accent1>
        <a:accent2>
          <a:srgbClr val="005856"/>
        </a:accent2>
        <a:accent3>
          <a:srgbClr val="AAAAB8"/>
        </a:accent3>
        <a:accent4>
          <a:srgbClr val="B7B794"/>
        </a:accent4>
        <a:accent5>
          <a:srgbClr val="AABEBD"/>
        </a:accent5>
        <a:accent6>
          <a:srgbClr val="004F4D"/>
        </a:accent6>
        <a:hlink>
          <a:srgbClr val="A8A884"/>
        </a:hlink>
        <a:folHlink>
          <a:srgbClr val="867E5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66"/>
        </a:dk1>
        <a:lt1>
          <a:srgbClr val="FFFFFF"/>
        </a:lt1>
        <a:dk2>
          <a:srgbClr val="660066"/>
        </a:dk2>
        <a:lt2>
          <a:srgbClr val="FFFFCC"/>
        </a:lt2>
        <a:accent1>
          <a:srgbClr val="666699"/>
        </a:accent1>
        <a:accent2>
          <a:srgbClr val="000099"/>
        </a:accent2>
        <a:accent3>
          <a:srgbClr val="FFFFFF"/>
        </a:accent3>
        <a:accent4>
          <a:srgbClr val="000056"/>
        </a:accent4>
        <a:accent5>
          <a:srgbClr val="B8B8CA"/>
        </a:accent5>
        <a:accent6>
          <a:srgbClr val="00008A"/>
        </a:accent6>
        <a:hlink>
          <a:srgbClr val="006666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3300"/>
        </a:dk1>
        <a:lt1>
          <a:srgbClr val="DBD0B9"/>
        </a:lt1>
        <a:dk2>
          <a:srgbClr val="09472B"/>
        </a:dk2>
        <a:lt2>
          <a:srgbClr val="A38955"/>
        </a:lt2>
        <a:accent1>
          <a:srgbClr val="B8A378"/>
        </a:accent1>
        <a:accent2>
          <a:srgbClr val="8E774A"/>
        </a:accent2>
        <a:accent3>
          <a:srgbClr val="AAB1AC"/>
        </a:accent3>
        <a:accent4>
          <a:srgbClr val="BBB19E"/>
        </a:accent4>
        <a:accent5>
          <a:srgbClr val="D8CEBE"/>
        </a:accent5>
        <a:accent6>
          <a:srgbClr val="806B42"/>
        </a:accent6>
        <a:hlink>
          <a:srgbClr val="A7A743"/>
        </a:hlink>
        <a:folHlink>
          <a:srgbClr val="91977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5F5F5F"/>
        </a:dk1>
        <a:lt1>
          <a:srgbClr val="DDDDDD"/>
        </a:lt1>
        <a:dk2>
          <a:srgbClr val="000000"/>
        </a:dk2>
        <a:lt2>
          <a:srgbClr val="5F5F5F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BDBDBD"/>
        </a:accent4>
        <a:accent5>
          <a:srgbClr val="D5D5D5"/>
        </a:accent5>
        <a:accent6>
          <a:srgbClr val="737373"/>
        </a:accent6>
        <a:hlink>
          <a:srgbClr val="B2B2B2"/>
        </a:hlink>
        <a:folHlink>
          <a:srgbClr val="77777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10330</TotalTime>
  <Words>906</Words>
  <Application>Microsoft Office PowerPoint</Application>
  <PresentationFormat>On-screen Show (4:3)</PresentationFormat>
  <Paragraphs>192</Paragraphs>
  <Slides>51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Calibri</vt:lpstr>
      <vt:lpstr>Comic Sans MS</vt:lpstr>
      <vt:lpstr>Blank</vt:lpstr>
      <vt:lpstr>Major Battles of World War II</vt:lpstr>
      <vt:lpstr>The “Sitzkrieg”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Invasion of France</vt:lpstr>
      <vt:lpstr>The Battle of The Atlantic</vt:lpstr>
      <vt:lpstr>PowerPoint Presentation</vt:lpstr>
      <vt:lpstr>PowerPoint Presentation</vt:lpstr>
      <vt:lpstr>The Battle of Britain</vt:lpstr>
      <vt:lpstr>PowerPoint Presentation</vt:lpstr>
      <vt:lpstr>PowerPoint Presentation</vt:lpstr>
      <vt:lpstr>Pearl Harbor</vt:lpstr>
      <vt:lpstr>PowerPoint Presentation</vt:lpstr>
      <vt:lpstr>The Battle of Stalingrad</vt:lpstr>
      <vt:lpstr>PowerPoint Presentation</vt:lpstr>
      <vt:lpstr>PowerPoint Presentation</vt:lpstr>
      <vt:lpstr>PowerPoint Presentation</vt:lpstr>
      <vt:lpstr>The Battle of Midway</vt:lpstr>
      <vt:lpstr>PowerPoint Presentation</vt:lpstr>
      <vt:lpstr>Operation Torch</vt:lpstr>
      <vt:lpstr>Operation Torch: Invasion of N. Africa</vt:lpstr>
      <vt:lpstr>PowerPoint Presentation</vt:lpstr>
      <vt:lpstr>D-Day: Operation Neptune/Overlord </vt:lpstr>
      <vt:lpstr>PowerPoint Presentation</vt:lpstr>
      <vt:lpstr>PowerPoint Presentation</vt:lpstr>
      <vt:lpstr>D-Day</vt:lpstr>
      <vt:lpstr>The Battle of the Bulge</vt:lpstr>
      <vt:lpstr>V-E Day</vt:lpstr>
      <vt:lpstr>Battle of Iwo Jima </vt:lpstr>
      <vt:lpstr>PowerPoint Presentation</vt:lpstr>
      <vt:lpstr>Iwo Jima</vt:lpstr>
      <vt:lpstr>Battle of Okinawa</vt:lpstr>
      <vt:lpstr>PowerPoint Presentation</vt:lpstr>
      <vt:lpstr>Battle of Okinawa</vt:lpstr>
      <vt:lpstr>Manhattan Project</vt:lpstr>
      <vt:lpstr>Einstein’s Letter</vt:lpstr>
      <vt:lpstr>PowerPoint Presentation</vt:lpstr>
      <vt:lpstr>PowerPoint Presentation</vt:lpstr>
      <vt:lpstr>Hiroshima</vt:lpstr>
      <vt:lpstr>PowerPoint Presentation</vt:lpstr>
      <vt:lpstr>PowerPoint Presentation</vt:lpstr>
      <vt:lpstr>PowerPoint Presentation</vt:lpstr>
      <vt:lpstr>PowerPoint Presentation</vt:lpstr>
      <vt:lpstr>Nagasaki</vt:lpstr>
      <vt:lpstr>PowerPoint Presentation</vt:lpstr>
      <vt:lpstr>PowerPoint Presentation</vt:lpstr>
      <vt:lpstr>V-J Day</vt:lpstr>
      <vt:lpstr>PowerPoint Presentation</vt:lpstr>
    </vt:vector>
  </TitlesOfParts>
  <Company>mrjs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Susan M. Pojer</dc:creator>
  <cp:lastModifiedBy>Windows User</cp:lastModifiedBy>
  <cp:revision>354</cp:revision>
  <cp:lastPrinted>1601-01-01T00:00:00Z</cp:lastPrinted>
  <dcterms:created xsi:type="dcterms:W3CDTF">2004-11-25T04:56:13Z</dcterms:created>
  <dcterms:modified xsi:type="dcterms:W3CDTF">2015-04-14T14:40:24Z</dcterms:modified>
</cp:coreProperties>
</file>