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5"/>
  </p:notesMasterIdLst>
  <p:sldIdLst>
    <p:sldId id="256" r:id="rId2"/>
    <p:sldId id="295" r:id="rId3"/>
    <p:sldId id="296" r:id="rId4"/>
    <p:sldId id="301" r:id="rId5"/>
    <p:sldId id="297" r:id="rId6"/>
    <p:sldId id="310" r:id="rId7"/>
    <p:sldId id="298" r:id="rId8"/>
    <p:sldId id="311" r:id="rId9"/>
    <p:sldId id="299" r:id="rId10"/>
    <p:sldId id="312" r:id="rId11"/>
    <p:sldId id="278" r:id="rId12"/>
    <p:sldId id="269" r:id="rId13"/>
    <p:sldId id="259" r:id="rId14"/>
    <p:sldId id="300" r:id="rId15"/>
    <p:sldId id="279" r:id="rId16"/>
    <p:sldId id="268" r:id="rId17"/>
    <p:sldId id="303" r:id="rId18"/>
    <p:sldId id="305" r:id="rId19"/>
    <p:sldId id="307" r:id="rId20"/>
    <p:sldId id="309" r:id="rId21"/>
    <p:sldId id="289" r:id="rId22"/>
    <p:sldId id="266" r:id="rId23"/>
    <p:sldId id="270" r:id="rId24"/>
    <p:sldId id="294" r:id="rId25"/>
    <p:sldId id="271" r:id="rId26"/>
    <p:sldId id="272" r:id="rId27"/>
    <p:sldId id="313" r:id="rId28"/>
    <p:sldId id="292" r:id="rId29"/>
    <p:sldId id="273" r:id="rId30"/>
    <p:sldId id="274" r:id="rId31"/>
    <p:sldId id="291" r:id="rId32"/>
    <p:sldId id="281" r:id="rId33"/>
    <p:sldId id="275" r:id="rId3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2503"/>
    <a:srgbClr val="4B0C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75" autoAdjust="0"/>
    <p:restoredTop sz="90929"/>
  </p:normalViewPr>
  <p:slideViewPr>
    <p:cSldViewPr>
      <p:cViewPr>
        <p:scale>
          <a:sx n="66" d="100"/>
          <a:sy n="66" d="100"/>
        </p:scale>
        <p:origin x="-1020" y="-8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56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256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2EC56F3-DFA8-4E75-8554-252E46A83B15}" type="slidenum">
              <a:rPr lang="en-US"/>
              <a:pPr>
                <a:defRPr/>
              </a:pPr>
              <a:t>‹#›</a:t>
            </a:fld>
            <a:endParaRPr lang="en-US"/>
          </a:p>
        </p:txBody>
      </p:sp>
    </p:spTree>
    <p:extLst>
      <p:ext uri="{BB962C8B-B14F-4D97-AF65-F5344CB8AC3E}">
        <p14:creationId xmlns:p14="http://schemas.microsoft.com/office/powerpoint/2010/main" val="28835032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3354EEEF-B76E-4562-B991-4C55307ABA6D}" type="slidenum">
              <a:rPr lang="en-US"/>
              <a:pPr/>
              <a:t>13</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sz="1000" smtClean="0"/>
              <a:t>Hold Russia, attack Fr. fast and then hit Russia</a:t>
            </a:r>
          </a:p>
          <a:p>
            <a:pPr eaLnBrk="1" hangingPunct="1"/>
            <a:r>
              <a:rPr lang="en-US" sz="1000" smtClean="0"/>
              <a:t>Dug in creating vast system of trenches</a:t>
            </a:r>
          </a:p>
          <a:p>
            <a:pPr eaLnBrk="1" hangingPunct="1"/>
            <a:r>
              <a:rPr lang="en-US" sz="1000" smtClean="0"/>
              <a:t>Had a front line, support and reserve trenches</a:t>
            </a:r>
          </a:p>
          <a:p>
            <a:pPr eaLnBrk="1" hangingPunct="1"/>
            <a:r>
              <a:rPr lang="en-US" sz="1000" smtClean="0"/>
              <a:t>60K casualties for Brits during first day of Somme</a:t>
            </a:r>
          </a:p>
          <a:p>
            <a:pPr eaLnBrk="1" hangingPunct="1"/>
            <a:r>
              <a:rPr lang="en-US" sz="1000" smtClean="0"/>
              <a:t>1.2 million dead but only 7 miles of land changed hands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12D4F74-1921-48C3-9DA0-21233211B507}" type="slidenum">
              <a:rPr lang="en-US"/>
              <a:pPr/>
              <a:t>23</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z="1400" smtClean="0"/>
              <a:t>8 month training period</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82F494A9-5D8C-458C-A8DE-84A56CE6A881}" type="slidenum">
              <a:rPr lang="en-US"/>
              <a:pPr/>
              <a:t>26</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z="1500" smtClean="0"/>
              <a:t>US troops brought numbers and enthusiasm</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1E669CA-0EA5-42D1-8553-5F66B5E37302}" type="slidenum">
              <a:rPr lang="en-US"/>
              <a:pPr/>
              <a:t>28</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smtClean="0"/>
              <a:t>First Battle was in Chateau-Thierry in June 1918 where they helped to stop the German advance on Paris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6979A35-FF02-48AB-92BB-BE241F593E50}" type="slidenum">
              <a:rPr lang="en-US"/>
              <a:pPr/>
              <a:t>29</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First Battle was in Chateau-Thierry in June 1918 where they helped to stop the German advance on Paris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descr="Large confetti"/>
          <p:cNvSpPr>
            <a:spLocks noChangeArrowheads="1"/>
          </p:cNvSpPr>
          <p:nvPr/>
        </p:nvSpPr>
        <p:spPr bwMode="ltGray">
          <a:xfrm>
            <a:off x="484188" y="1549400"/>
            <a:ext cx="8158162" cy="1689100"/>
          </a:xfrm>
          <a:prstGeom prst="rect">
            <a:avLst/>
          </a:prstGeom>
          <a:pattFill prst="lgConfetti">
            <a:fgClr>
              <a:schemeClr val="accent2">
                <a:alpha val="50000"/>
              </a:schemeClr>
            </a:fgClr>
            <a:bgClr>
              <a:schemeClr val="folHlink"/>
            </a:bgClr>
          </a:pattFill>
          <a:ln w="9525">
            <a:noFill/>
            <a:miter lim="800000"/>
            <a:headEnd/>
            <a:tailEnd/>
          </a:ln>
          <a:effectLst/>
        </p:spPr>
        <p:txBody>
          <a:bodyPr wrap="none" anchor="ctr"/>
          <a:lstStyle/>
          <a:p>
            <a:pPr algn="ctr">
              <a:defRPr/>
            </a:pPr>
            <a:endParaRPr kumimoji="1" lang="en-US"/>
          </a:p>
        </p:txBody>
      </p:sp>
      <p:sp>
        <p:nvSpPr>
          <p:cNvPr id="5" name="AutoShape 1027"/>
          <p:cNvSpPr>
            <a:spLocks noChangeArrowheads="1"/>
          </p:cNvSpPr>
          <p:nvPr/>
        </p:nvSpPr>
        <p:spPr bwMode="ltGray">
          <a:xfrm>
            <a:off x="228600" y="3206750"/>
            <a:ext cx="8686800" cy="77788"/>
          </a:xfrm>
          <a:prstGeom prst="roundRect">
            <a:avLst>
              <a:gd name="adj" fmla="val 50000"/>
            </a:avLst>
          </a:prstGeom>
          <a:solidFill>
            <a:schemeClr val="bg2"/>
          </a:solidFill>
          <a:ln w="9525">
            <a:noFill/>
            <a:round/>
            <a:headEnd/>
            <a:tailEnd/>
          </a:ln>
          <a:effectLst/>
        </p:spPr>
        <p:txBody>
          <a:bodyPr wrap="none" anchor="ctr"/>
          <a:lstStyle/>
          <a:p>
            <a:pPr algn="ctr">
              <a:defRPr/>
            </a:pPr>
            <a:endParaRPr kumimoji="1" lang="en-US"/>
          </a:p>
        </p:txBody>
      </p:sp>
      <p:sp>
        <p:nvSpPr>
          <p:cNvPr id="6" name="AutoShape 1028"/>
          <p:cNvSpPr>
            <a:spLocks noChangeArrowheads="1"/>
          </p:cNvSpPr>
          <p:nvPr/>
        </p:nvSpPr>
        <p:spPr bwMode="ltGray">
          <a:xfrm>
            <a:off x="228600" y="1482725"/>
            <a:ext cx="8686800" cy="77788"/>
          </a:xfrm>
          <a:prstGeom prst="roundRect">
            <a:avLst>
              <a:gd name="adj" fmla="val 50000"/>
            </a:avLst>
          </a:prstGeom>
          <a:solidFill>
            <a:schemeClr val="bg2"/>
          </a:solidFill>
          <a:ln w="9525">
            <a:noFill/>
            <a:round/>
            <a:headEnd/>
            <a:tailEnd/>
          </a:ln>
          <a:effectLst/>
        </p:spPr>
        <p:txBody>
          <a:bodyPr wrap="none" anchor="ctr"/>
          <a:lstStyle/>
          <a:p>
            <a:pPr algn="ctr">
              <a:defRPr/>
            </a:pPr>
            <a:endParaRPr kumimoji="1" lang="en-US"/>
          </a:p>
        </p:txBody>
      </p:sp>
      <p:sp>
        <p:nvSpPr>
          <p:cNvPr id="7" name="AutoShape 1029"/>
          <p:cNvSpPr>
            <a:spLocks noChangeArrowheads="1"/>
          </p:cNvSpPr>
          <p:nvPr/>
        </p:nvSpPr>
        <p:spPr bwMode="ltGray">
          <a:xfrm>
            <a:off x="8623300" y="1246188"/>
            <a:ext cx="77788" cy="2235200"/>
          </a:xfrm>
          <a:prstGeom prst="roundRect">
            <a:avLst>
              <a:gd name="adj" fmla="val 50000"/>
            </a:avLst>
          </a:prstGeom>
          <a:solidFill>
            <a:schemeClr val="bg2"/>
          </a:solidFill>
          <a:ln w="9525">
            <a:noFill/>
            <a:round/>
            <a:headEnd/>
            <a:tailEnd/>
          </a:ln>
          <a:effectLst/>
        </p:spPr>
        <p:txBody>
          <a:bodyPr wrap="none" anchor="ctr"/>
          <a:lstStyle/>
          <a:p>
            <a:pPr algn="ctr">
              <a:defRPr/>
            </a:pPr>
            <a:endParaRPr kumimoji="1" lang="en-US"/>
          </a:p>
        </p:txBody>
      </p:sp>
      <p:sp>
        <p:nvSpPr>
          <p:cNvPr id="8" name="AutoShape 1030"/>
          <p:cNvSpPr>
            <a:spLocks noChangeArrowheads="1"/>
          </p:cNvSpPr>
          <p:nvPr/>
        </p:nvSpPr>
        <p:spPr bwMode="ltGray">
          <a:xfrm>
            <a:off x="434975" y="1252538"/>
            <a:ext cx="77788" cy="2235200"/>
          </a:xfrm>
          <a:prstGeom prst="roundRect">
            <a:avLst>
              <a:gd name="adj" fmla="val 50000"/>
            </a:avLst>
          </a:prstGeom>
          <a:solidFill>
            <a:schemeClr val="bg2"/>
          </a:solidFill>
          <a:ln w="9525">
            <a:noFill/>
            <a:round/>
            <a:headEnd/>
            <a:tailEnd/>
          </a:ln>
          <a:effectLst/>
        </p:spPr>
        <p:txBody>
          <a:bodyPr wrap="none" anchor="ctr"/>
          <a:lstStyle/>
          <a:p>
            <a:pPr algn="ctr">
              <a:defRPr/>
            </a:pPr>
            <a:endParaRPr kumimoji="1" lang="en-US"/>
          </a:p>
        </p:txBody>
      </p:sp>
      <p:sp>
        <p:nvSpPr>
          <p:cNvPr id="9" name="AutoShape 1031"/>
          <p:cNvSpPr>
            <a:spLocks noChangeArrowheads="1"/>
          </p:cNvSpPr>
          <p:nvPr/>
        </p:nvSpPr>
        <p:spPr bwMode="ltGray">
          <a:xfrm>
            <a:off x="2830513" y="5783263"/>
            <a:ext cx="3481387" cy="77787"/>
          </a:xfrm>
          <a:prstGeom prst="roundRect">
            <a:avLst>
              <a:gd name="adj" fmla="val 50000"/>
            </a:avLst>
          </a:prstGeom>
          <a:solidFill>
            <a:schemeClr val="bg2"/>
          </a:solidFill>
          <a:ln w="9525">
            <a:noFill/>
            <a:round/>
            <a:headEnd/>
            <a:tailEnd/>
          </a:ln>
          <a:effectLst/>
        </p:spPr>
        <p:txBody>
          <a:bodyPr wrap="none" anchor="ctr"/>
          <a:lstStyle/>
          <a:p>
            <a:pPr algn="ctr">
              <a:defRPr/>
            </a:pPr>
            <a:endParaRPr kumimoji="1" lang="en-US"/>
          </a:p>
        </p:txBody>
      </p:sp>
      <p:sp>
        <p:nvSpPr>
          <p:cNvPr id="10" name="Rectangle 1032" descr="Large confetti"/>
          <p:cNvSpPr>
            <a:spLocks noChangeArrowheads="1"/>
          </p:cNvSpPr>
          <p:nvPr/>
        </p:nvSpPr>
        <p:spPr bwMode="ltGray">
          <a:xfrm>
            <a:off x="4095750" y="5734050"/>
            <a:ext cx="949325" cy="176213"/>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p>
        </p:txBody>
      </p:sp>
      <p:sp>
        <p:nvSpPr>
          <p:cNvPr id="24585" name="Rectangle 1033" descr="Large confetti"/>
          <p:cNvSpPr>
            <a:spLocks noGrp="1" noChangeArrowheads="1"/>
          </p:cNvSpPr>
          <p:nvPr>
            <p:ph type="ctrTitle"/>
          </p:nvPr>
        </p:nvSpPr>
        <p:spPr>
          <a:xfrm>
            <a:off x="685800" y="1752600"/>
            <a:ext cx="7772400" cy="1143000"/>
          </a:xfrm>
          <a:pattFill prst="lgConfetti">
            <a:fgClr>
              <a:schemeClr val="accent2"/>
            </a:fgClr>
            <a:bgClr>
              <a:schemeClr val="folHlink"/>
            </a:bgClr>
          </a:pattFill>
        </p:spPr>
        <p:txBody>
          <a:bodyPr anchor="ctr"/>
          <a:lstStyle>
            <a:lvl1pPr algn="ctr">
              <a:defRPr>
                <a:solidFill>
                  <a:schemeClr val="bg1"/>
                </a:solidFill>
              </a:defRPr>
            </a:lvl1pPr>
          </a:lstStyle>
          <a:p>
            <a:r>
              <a:rPr lang="en-US"/>
              <a:t>Click to edit Master title style</a:t>
            </a:r>
          </a:p>
        </p:txBody>
      </p:sp>
      <p:sp>
        <p:nvSpPr>
          <p:cNvPr id="24586" name="Rectangle 1034"/>
          <p:cNvSpPr>
            <a:spLocks noGrp="1" noChangeArrowheads="1"/>
          </p:cNvSpPr>
          <p:nvPr>
            <p:ph type="subTitle" idx="1"/>
          </p:nvPr>
        </p:nvSpPr>
        <p:spPr>
          <a:xfrm>
            <a:off x="1371600" y="3746500"/>
            <a:ext cx="6400800" cy="1752600"/>
          </a:xfrm>
        </p:spPr>
        <p:txBody>
          <a:bodyPr/>
          <a:lstStyle>
            <a:lvl1pPr marL="0" indent="0" algn="ctr">
              <a:buFontTx/>
              <a:buNone/>
              <a:defRPr/>
            </a:lvl1pPr>
          </a:lstStyle>
          <a:p>
            <a:r>
              <a:rPr lang="en-US"/>
              <a:t>Click to edit Master subtitle style</a:t>
            </a:r>
          </a:p>
        </p:txBody>
      </p:sp>
      <p:sp>
        <p:nvSpPr>
          <p:cNvPr id="11" name="Rectangle 1035"/>
          <p:cNvSpPr>
            <a:spLocks noGrp="1" noChangeArrowheads="1"/>
          </p:cNvSpPr>
          <p:nvPr>
            <p:ph type="dt" sz="half" idx="10"/>
          </p:nvPr>
        </p:nvSpPr>
        <p:spPr/>
        <p:txBody>
          <a:bodyPr/>
          <a:lstStyle>
            <a:lvl1pPr>
              <a:defRPr smtClean="0"/>
            </a:lvl1pPr>
          </a:lstStyle>
          <a:p>
            <a:pPr>
              <a:defRPr/>
            </a:pPr>
            <a:endParaRPr lang="en-US"/>
          </a:p>
        </p:txBody>
      </p:sp>
      <p:sp>
        <p:nvSpPr>
          <p:cNvPr id="12" name="Rectangle 1036"/>
          <p:cNvSpPr>
            <a:spLocks noGrp="1" noChangeArrowheads="1"/>
          </p:cNvSpPr>
          <p:nvPr>
            <p:ph type="ftr" sz="quarter" idx="11"/>
          </p:nvPr>
        </p:nvSpPr>
        <p:spPr/>
        <p:txBody>
          <a:bodyPr/>
          <a:lstStyle>
            <a:lvl1pPr>
              <a:defRPr smtClean="0"/>
            </a:lvl1pPr>
          </a:lstStyle>
          <a:p>
            <a:pPr>
              <a:defRPr/>
            </a:pPr>
            <a:endParaRPr lang="en-US"/>
          </a:p>
        </p:txBody>
      </p:sp>
      <p:sp>
        <p:nvSpPr>
          <p:cNvPr id="13" name="Rectangle 1037"/>
          <p:cNvSpPr>
            <a:spLocks noGrp="1" noChangeArrowheads="1"/>
          </p:cNvSpPr>
          <p:nvPr>
            <p:ph type="sldNum" sz="quarter" idx="12"/>
          </p:nvPr>
        </p:nvSpPr>
        <p:spPr>
          <a:xfrm>
            <a:off x="6553200" y="6248400"/>
            <a:ext cx="1905000" cy="457200"/>
          </a:xfrm>
          <a:noFill/>
        </p:spPr>
        <p:txBody>
          <a:bodyPr anchor="b" anchorCtr="0"/>
          <a:lstStyle>
            <a:lvl1pPr>
              <a:defRPr smtClean="0">
                <a:solidFill>
                  <a:schemeClr val="tx1"/>
                </a:solidFill>
              </a:defRPr>
            </a:lvl1pPr>
          </a:lstStyle>
          <a:p>
            <a:pPr>
              <a:defRPr/>
            </a:pPr>
            <a:fld id="{5AAFAAA5-CDBE-41CC-936E-4CD364ADC9C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028EEB0-3206-499A-A2A1-73438F51583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7D584B91-B299-4DB6-8406-867658A7269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7835BAA0-0051-48A6-B997-A35D80D19D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CD9E0294-95A0-4098-9351-22D210D103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C862167E-3F6E-47CA-8C6F-037F9630A9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1F98216C-1CE4-40C5-9C2B-B133310A60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A4AFBEDF-A1B1-4D83-BE60-EF25B227A2B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4E8B4955-32E2-4635-BE0B-841114FE3B2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89AB25BA-F724-4EA4-B883-E54BB07EA99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1488" y="284163"/>
            <a:ext cx="2044700" cy="58118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4163"/>
            <a:ext cx="5983288"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FCBF0B73-BD70-4DBC-86E0-FCD09167732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93788" y="28416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8100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05000"/>
            <a:ext cx="3810000" cy="41910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2A56BA90-F1CC-4D39-8743-65EECC47D97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Rectangle 2" descr="Large confetti"/>
          <p:cNvSpPr>
            <a:spLocks noGrp="1" noChangeArrowheads="1"/>
          </p:cNvSpPr>
          <p:nvPr>
            <p:ph type="title"/>
          </p:nvPr>
        </p:nvSpPr>
        <p:spPr bwMode="auto">
          <a:xfrm>
            <a:off x="1093788" y="284163"/>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05000"/>
            <a:ext cx="77724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55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endParaRPr lang="en-US"/>
          </a:p>
        </p:txBody>
      </p:sp>
      <p:sp>
        <p:nvSpPr>
          <p:cNvPr id="235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smtClean="0"/>
            </a:lvl1pPr>
          </a:lstStyle>
          <a:p>
            <a:pPr>
              <a:defRPr/>
            </a:pPr>
            <a:endParaRPr lang="en-US"/>
          </a:p>
        </p:txBody>
      </p:sp>
      <p:sp>
        <p:nvSpPr>
          <p:cNvPr id="23558"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a:defRPr/>
            </a:pPr>
            <a:endParaRPr kumimoji="1" lang="en-US"/>
          </a:p>
        </p:txBody>
      </p:sp>
      <p:sp>
        <p:nvSpPr>
          <p:cNvPr id="23559"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p>
        </p:txBody>
      </p:sp>
      <p:sp>
        <p:nvSpPr>
          <p:cNvPr id="23560"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a:defRPr/>
            </a:pPr>
            <a:endParaRPr kumimoji="1" lang="en-US"/>
          </a:p>
        </p:txBody>
      </p:sp>
      <p:sp>
        <p:nvSpPr>
          <p:cNvPr id="23561"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400" smtClean="0">
                <a:solidFill>
                  <a:schemeClr val="bg1"/>
                </a:solidFill>
              </a:defRPr>
            </a:lvl1pPr>
          </a:lstStyle>
          <a:p>
            <a:pPr>
              <a:defRPr/>
            </a:pPr>
            <a:fld id="{F45E985F-1248-478B-99B2-5F48699CACA9}"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84" r:id="rId1"/>
    <p:sldLayoutId id="2147483683" r:id="rId2"/>
    <p:sldLayoutId id="2147483682" r:id="rId3"/>
    <p:sldLayoutId id="2147483681" r:id="rId4"/>
    <p:sldLayoutId id="2147483680" r:id="rId5"/>
    <p:sldLayoutId id="2147483679" r:id="rId6"/>
    <p:sldLayoutId id="2147483678" r:id="rId7"/>
    <p:sldLayoutId id="2147483677" r:id="rId8"/>
    <p:sldLayoutId id="2147483676" r:id="rId9"/>
    <p:sldLayoutId id="2147483675" r:id="rId10"/>
    <p:sldLayoutId id="2147483674" r:id="rId11"/>
    <p:sldLayoutId id="2147483673"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rds.yahoo.com/_ylt=A0WTb_zOAaxLgSMAgHKjzbkF/SIG=12rjoqa98/EXP=1269650254/**http:/historiasenconstruccion.wikispaces.com/file/view/Imperialism.jpg" TargetMode="External"/><Relationship Id="rId2" Type="http://schemas.openxmlformats.org/officeDocument/2006/relationships/image" Target="../media/image12.gif"/><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bs.org/greatwar/maps/index.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pbs.org/greatwar/maps/maps_outbreak.html"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youtube.com/watch?v=ayHVaaW1a6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Day%203-%20Life%20in%20the%20Trenches.docx" TargetMode="External"/><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historywiz.com/zimmerman.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descr="Large confetti"/>
          <p:cNvSpPr>
            <a:spLocks noGrp="1" noChangeArrowheads="1"/>
          </p:cNvSpPr>
          <p:nvPr>
            <p:ph type="ctrTitle"/>
          </p:nvPr>
        </p:nvSpPr>
        <p:spPr/>
        <p:txBody>
          <a:bodyPr/>
          <a:lstStyle/>
          <a:p>
            <a:pPr eaLnBrk="1" hangingPunct="1"/>
            <a:r>
              <a:rPr lang="en-US" sz="3600" smtClean="0"/>
              <a:t>The First World War</a:t>
            </a:r>
            <a:br>
              <a:rPr lang="en-US" sz="3600" smtClean="0"/>
            </a:br>
            <a:r>
              <a:rPr lang="en-US" sz="3600" smtClean="0"/>
              <a:t>Section 19-1 &amp; 19-2</a:t>
            </a:r>
          </a:p>
        </p:txBody>
      </p:sp>
      <p:pic>
        <p:nvPicPr>
          <p:cNvPr id="3075" name="Picture 4" descr="KaiserBill2"/>
          <p:cNvPicPr>
            <a:picLocks noChangeAspect="1" noChangeArrowheads="1"/>
          </p:cNvPicPr>
          <p:nvPr/>
        </p:nvPicPr>
        <p:blipFill>
          <a:blip r:embed="rId2" cstate="print"/>
          <a:srcRect/>
          <a:stretch>
            <a:fillRect/>
          </a:stretch>
        </p:blipFill>
        <p:spPr bwMode="auto">
          <a:xfrm>
            <a:off x="152400" y="3352800"/>
            <a:ext cx="2787650" cy="3352800"/>
          </a:xfrm>
          <a:prstGeom prst="rect">
            <a:avLst/>
          </a:prstGeom>
          <a:noFill/>
          <a:ln w="9525">
            <a:noFill/>
            <a:miter lim="800000"/>
            <a:headEnd/>
            <a:tailEnd/>
          </a:ln>
        </p:spPr>
      </p:pic>
      <p:pic>
        <p:nvPicPr>
          <p:cNvPr id="3076" name="Picture 5" descr="Franz_ferdinand"/>
          <p:cNvPicPr>
            <a:picLocks noChangeAspect="1" noChangeArrowheads="1"/>
          </p:cNvPicPr>
          <p:nvPr/>
        </p:nvPicPr>
        <p:blipFill>
          <a:blip r:embed="rId3" cstate="print"/>
          <a:srcRect/>
          <a:stretch>
            <a:fillRect/>
          </a:stretch>
        </p:blipFill>
        <p:spPr bwMode="auto">
          <a:xfrm>
            <a:off x="3124200" y="3429000"/>
            <a:ext cx="2819400" cy="2971800"/>
          </a:xfrm>
          <a:prstGeom prst="rect">
            <a:avLst/>
          </a:prstGeom>
          <a:noFill/>
          <a:ln w="9525">
            <a:noFill/>
            <a:miter lim="800000"/>
            <a:headEnd/>
            <a:tailEnd/>
          </a:ln>
        </p:spPr>
      </p:pic>
      <p:pic>
        <p:nvPicPr>
          <p:cNvPr id="3077" name="Picture 6" descr="Wwilson"/>
          <p:cNvPicPr>
            <a:picLocks noChangeAspect="1" noChangeArrowheads="1"/>
          </p:cNvPicPr>
          <p:nvPr/>
        </p:nvPicPr>
        <p:blipFill>
          <a:blip r:embed="rId4" cstate="print"/>
          <a:srcRect/>
          <a:stretch>
            <a:fillRect/>
          </a:stretch>
        </p:blipFill>
        <p:spPr bwMode="auto">
          <a:xfrm>
            <a:off x="6096000" y="3429000"/>
            <a:ext cx="2773363"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Causes of the War</a:t>
            </a:r>
            <a:endParaRPr lang="en-US" dirty="0"/>
          </a:p>
        </p:txBody>
      </p:sp>
      <p:sp>
        <p:nvSpPr>
          <p:cNvPr id="3" name="Content Placeholder 2"/>
          <p:cNvSpPr>
            <a:spLocks noGrp="1"/>
          </p:cNvSpPr>
          <p:nvPr>
            <p:ph idx="1"/>
          </p:nvPr>
        </p:nvSpPr>
        <p:spPr/>
        <p:txBody>
          <a:bodyPr/>
          <a:lstStyle/>
          <a:p>
            <a:r>
              <a:rPr lang="en-US" b="1" dirty="0" smtClean="0"/>
              <a:t>M</a:t>
            </a:r>
            <a:r>
              <a:rPr lang="en-US" dirty="0" smtClean="0"/>
              <a:t>ilitarism</a:t>
            </a:r>
            <a:endParaRPr lang="en-US" sz="1800" dirty="0" smtClean="0"/>
          </a:p>
          <a:p>
            <a:pPr>
              <a:buNone/>
            </a:pPr>
            <a:endParaRPr lang="en-US" dirty="0" smtClean="0"/>
          </a:p>
          <a:p>
            <a:r>
              <a:rPr lang="en-US" b="1" dirty="0" smtClean="0"/>
              <a:t>A</a:t>
            </a:r>
            <a:r>
              <a:rPr lang="en-US" dirty="0" smtClean="0"/>
              <a:t>lliance System</a:t>
            </a:r>
          </a:p>
          <a:p>
            <a:pPr>
              <a:buNone/>
            </a:pPr>
            <a:endParaRPr lang="en-US" b="1" dirty="0" smtClean="0"/>
          </a:p>
          <a:p>
            <a:r>
              <a:rPr lang="en-US" b="1" dirty="0" smtClean="0"/>
              <a:t>I</a:t>
            </a:r>
            <a:r>
              <a:rPr lang="en-US" dirty="0" smtClean="0"/>
              <a:t>mperialism</a:t>
            </a:r>
          </a:p>
          <a:p>
            <a:pPr>
              <a:buNone/>
            </a:pPr>
            <a:endParaRPr lang="en-US" dirty="0" smtClean="0"/>
          </a:p>
          <a:p>
            <a:r>
              <a:rPr lang="en-US" b="1" dirty="0" smtClean="0"/>
              <a:t>N</a:t>
            </a:r>
            <a:r>
              <a:rPr lang="en-US" dirty="0" smtClean="0"/>
              <a:t>ationalism</a:t>
            </a:r>
            <a:endParaRPr lang="en-US" b="1"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Militarism</a:t>
            </a:r>
            <a:endParaRPr lang="en-US" dirty="0"/>
          </a:p>
        </p:txBody>
      </p:sp>
      <p:sp>
        <p:nvSpPr>
          <p:cNvPr id="3" name="Content Placeholder 2"/>
          <p:cNvSpPr>
            <a:spLocks noGrp="1"/>
          </p:cNvSpPr>
          <p:nvPr>
            <p:ph idx="1"/>
          </p:nvPr>
        </p:nvSpPr>
        <p:spPr>
          <a:xfrm>
            <a:off x="0" y="1905000"/>
            <a:ext cx="3733800" cy="4648200"/>
          </a:xfrm>
        </p:spPr>
        <p:txBody>
          <a:bodyPr/>
          <a:lstStyle/>
          <a:p>
            <a:r>
              <a:rPr lang="en-US" sz="3000" dirty="0" smtClean="0"/>
              <a:t>The race to develop the world’s largest navy/army</a:t>
            </a:r>
          </a:p>
          <a:p>
            <a:pPr>
              <a:buNone/>
            </a:pPr>
            <a:endParaRPr lang="en-US" sz="3000" dirty="0" smtClean="0"/>
          </a:p>
          <a:p>
            <a:r>
              <a:rPr lang="en-US" sz="3000" dirty="0" smtClean="0"/>
              <a:t>The U.S., Germany, Japan, Great Britain, Italy and France were engaged in a naval arms race.</a:t>
            </a:r>
            <a:endParaRPr lang="en-US" sz="3000" dirty="0"/>
          </a:p>
        </p:txBody>
      </p:sp>
      <p:pic>
        <p:nvPicPr>
          <p:cNvPr id="19" name="Picture 8" descr="http://www.warrelics.eu/forum/military_photos/imperial-germany-austro-hungary/52237d1251339441-pre-wwi-dress-bayonet-stag-handle-samoa-colony-coat-arms-sms-gneisenau-1879.jpg"/>
          <p:cNvPicPr>
            <a:picLocks noChangeAspect="1" noChangeArrowheads="1"/>
          </p:cNvPicPr>
          <p:nvPr/>
        </p:nvPicPr>
        <p:blipFill>
          <a:blip r:embed="rId2" cstate="print"/>
          <a:srcRect/>
          <a:stretch>
            <a:fillRect/>
          </a:stretch>
        </p:blipFill>
        <p:spPr bwMode="auto">
          <a:xfrm>
            <a:off x="4114800" y="2438400"/>
            <a:ext cx="2240853" cy="1557203"/>
          </a:xfrm>
          <a:prstGeom prst="rect">
            <a:avLst/>
          </a:prstGeom>
          <a:noFill/>
        </p:spPr>
      </p:pic>
      <p:pic>
        <p:nvPicPr>
          <p:cNvPr id="20" name="Picture 2" descr="http://www.shipscribe.com/usnaux/images/h67000/h67902.jpg"/>
          <p:cNvPicPr>
            <a:picLocks noChangeAspect="1" noChangeArrowheads="1"/>
          </p:cNvPicPr>
          <p:nvPr/>
        </p:nvPicPr>
        <p:blipFill>
          <a:blip r:embed="rId3" cstate="print"/>
          <a:srcRect/>
          <a:stretch>
            <a:fillRect/>
          </a:stretch>
        </p:blipFill>
        <p:spPr bwMode="auto">
          <a:xfrm>
            <a:off x="4572000" y="1295400"/>
            <a:ext cx="2337983" cy="1611313"/>
          </a:xfrm>
          <a:prstGeom prst="rect">
            <a:avLst/>
          </a:prstGeom>
          <a:noFill/>
        </p:spPr>
      </p:pic>
      <p:pic>
        <p:nvPicPr>
          <p:cNvPr id="21" name="Picture 4" descr="http://upload.wikimedia.org/wikipedia/commons/9/99/HMS_Emperor_of_India_LOC_00192u.jpg"/>
          <p:cNvPicPr>
            <a:picLocks noChangeAspect="1" noChangeArrowheads="1"/>
          </p:cNvPicPr>
          <p:nvPr/>
        </p:nvPicPr>
        <p:blipFill>
          <a:blip r:embed="rId4" cstate="print"/>
          <a:srcRect/>
          <a:stretch>
            <a:fillRect/>
          </a:stretch>
        </p:blipFill>
        <p:spPr bwMode="auto">
          <a:xfrm>
            <a:off x="6248400" y="381000"/>
            <a:ext cx="2355850" cy="1891559"/>
          </a:xfrm>
          <a:prstGeom prst="rect">
            <a:avLst/>
          </a:prstGeom>
          <a:noFill/>
        </p:spPr>
      </p:pic>
      <p:pic>
        <p:nvPicPr>
          <p:cNvPr id="22" name="Picture 6" descr="http://www.ox.ac.uk/images/maincolumn/11057_HMS_Invincible__1907__British_Battleship.jpg"/>
          <p:cNvPicPr>
            <a:picLocks noChangeAspect="1" noChangeArrowheads="1"/>
          </p:cNvPicPr>
          <p:nvPr/>
        </p:nvPicPr>
        <p:blipFill>
          <a:blip r:embed="rId5" cstate="print"/>
          <a:srcRect/>
          <a:stretch>
            <a:fillRect/>
          </a:stretch>
        </p:blipFill>
        <p:spPr bwMode="auto">
          <a:xfrm>
            <a:off x="6019800" y="1905000"/>
            <a:ext cx="2340427" cy="1447800"/>
          </a:xfrm>
          <a:prstGeom prst="rect">
            <a:avLst/>
          </a:prstGeom>
          <a:noFill/>
        </p:spPr>
      </p:pic>
      <p:pic>
        <p:nvPicPr>
          <p:cNvPr id="23" name="Picture 8" descr="http://www.warrelics.eu/forum/military_photos/imperial-germany-austro-hungary/52237d1251339441-pre-wwi-dress-bayonet-stag-handle-samoa-colony-coat-arms-sms-gneisenau-1879.jpg"/>
          <p:cNvPicPr>
            <a:picLocks noChangeAspect="1" noChangeArrowheads="1"/>
          </p:cNvPicPr>
          <p:nvPr/>
        </p:nvPicPr>
        <p:blipFill>
          <a:blip r:embed="rId2" cstate="print"/>
          <a:srcRect/>
          <a:stretch>
            <a:fillRect/>
          </a:stretch>
        </p:blipFill>
        <p:spPr bwMode="auto">
          <a:xfrm>
            <a:off x="4419600" y="4800600"/>
            <a:ext cx="2240853" cy="1557203"/>
          </a:xfrm>
          <a:prstGeom prst="rect">
            <a:avLst/>
          </a:prstGeom>
          <a:noFill/>
        </p:spPr>
      </p:pic>
      <p:pic>
        <p:nvPicPr>
          <p:cNvPr id="24" name="Picture 2" descr="http://www.shipscribe.com/usnaux/images/h67000/h67902.jpg"/>
          <p:cNvPicPr>
            <a:picLocks noChangeAspect="1" noChangeArrowheads="1"/>
          </p:cNvPicPr>
          <p:nvPr/>
        </p:nvPicPr>
        <p:blipFill>
          <a:blip r:embed="rId3" cstate="print"/>
          <a:srcRect/>
          <a:stretch>
            <a:fillRect/>
          </a:stretch>
        </p:blipFill>
        <p:spPr bwMode="auto">
          <a:xfrm>
            <a:off x="4876800" y="3657600"/>
            <a:ext cx="2337983" cy="1611313"/>
          </a:xfrm>
          <a:prstGeom prst="rect">
            <a:avLst/>
          </a:prstGeom>
          <a:noFill/>
        </p:spPr>
      </p:pic>
      <p:pic>
        <p:nvPicPr>
          <p:cNvPr id="25" name="Picture 4" descr="http://upload.wikimedia.org/wikipedia/commons/9/99/HMS_Emperor_of_India_LOC_00192u.jpg"/>
          <p:cNvPicPr>
            <a:picLocks noChangeAspect="1" noChangeArrowheads="1"/>
          </p:cNvPicPr>
          <p:nvPr/>
        </p:nvPicPr>
        <p:blipFill>
          <a:blip r:embed="rId4" cstate="print"/>
          <a:srcRect/>
          <a:stretch>
            <a:fillRect/>
          </a:stretch>
        </p:blipFill>
        <p:spPr bwMode="auto">
          <a:xfrm>
            <a:off x="6553200" y="2743200"/>
            <a:ext cx="2355850" cy="1891559"/>
          </a:xfrm>
          <a:prstGeom prst="rect">
            <a:avLst/>
          </a:prstGeom>
          <a:noFill/>
        </p:spPr>
      </p:pic>
      <p:pic>
        <p:nvPicPr>
          <p:cNvPr id="26" name="Picture 6" descr="http://www.ox.ac.uk/images/maincolumn/11057_HMS_Invincible__1907__British_Battleship.jpg"/>
          <p:cNvPicPr>
            <a:picLocks noChangeAspect="1" noChangeArrowheads="1"/>
          </p:cNvPicPr>
          <p:nvPr/>
        </p:nvPicPr>
        <p:blipFill>
          <a:blip r:embed="rId5" cstate="print"/>
          <a:srcRect/>
          <a:stretch>
            <a:fillRect/>
          </a:stretch>
        </p:blipFill>
        <p:spPr bwMode="auto">
          <a:xfrm>
            <a:off x="6324600" y="4267200"/>
            <a:ext cx="2340427" cy="1447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ppt_x"/>
                                          </p:val>
                                        </p:tav>
                                        <p:tav tm="100000">
                                          <p:val>
                                            <p:strVal val="#ppt_x"/>
                                          </p:val>
                                        </p:tav>
                                      </p:tavLst>
                                    </p:anim>
                                    <p:anim calcmode="lin" valueType="num">
                                      <p:cBhvr additive="base">
                                        <p:cTn id="4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971800"/>
            <a:ext cx="3733800" cy="4191000"/>
          </a:xfrm>
        </p:spPr>
        <p:txBody>
          <a:bodyPr/>
          <a:lstStyle/>
          <a:p>
            <a:r>
              <a:rPr lang="en-US" dirty="0" smtClean="0"/>
              <a:t>European countries create SECRET alliances </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4038600" y="1752600"/>
            <a:ext cx="5105400" cy="4514850"/>
          </a:xfrm>
          <a:prstGeom prst="rect">
            <a:avLst/>
          </a:prstGeom>
          <a:noFill/>
          <a:ln w="9525">
            <a:noFill/>
            <a:miter lim="800000"/>
            <a:headEnd/>
            <a:tailEnd/>
          </a:ln>
          <a:effectLst/>
        </p:spPr>
      </p:pic>
      <p:sp>
        <p:nvSpPr>
          <p:cNvPr id="6" name="Title 1"/>
          <p:cNvSpPr>
            <a:spLocks noGrp="1"/>
          </p:cNvSpPr>
          <p:nvPr>
            <p:ph type="title"/>
          </p:nvPr>
        </p:nvSpPr>
        <p:spPr/>
        <p:txBody>
          <a:bodyPr/>
          <a:lstStyle/>
          <a:p>
            <a:r>
              <a:rPr lang="en-US" dirty="0" smtClean="0"/>
              <a:t>Alliance System</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Alliance System</a:t>
            </a:r>
            <a:endParaRPr lang="en-US" dirty="0"/>
          </a:p>
        </p:txBody>
      </p:sp>
      <p:sp>
        <p:nvSpPr>
          <p:cNvPr id="3" name="Content Placeholder 2"/>
          <p:cNvSpPr>
            <a:spLocks noGrp="1"/>
          </p:cNvSpPr>
          <p:nvPr>
            <p:ph idx="1"/>
          </p:nvPr>
        </p:nvSpPr>
        <p:spPr/>
        <p:txBody>
          <a:bodyPr/>
          <a:lstStyle/>
          <a:p>
            <a:r>
              <a:rPr lang="en-US" dirty="0" smtClean="0"/>
              <a:t>Two major alliances</a:t>
            </a:r>
          </a:p>
          <a:p>
            <a:r>
              <a:rPr lang="en-US" dirty="0" smtClean="0"/>
              <a:t>Central Powers</a:t>
            </a:r>
          </a:p>
          <a:p>
            <a:pPr lvl="1"/>
            <a:r>
              <a:rPr lang="en-US" dirty="0" smtClean="0"/>
              <a:t>Germany</a:t>
            </a:r>
          </a:p>
          <a:p>
            <a:pPr lvl="1"/>
            <a:r>
              <a:rPr lang="en-US" dirty="0" smtClean="0"/>
              <a:t>Austria-Hungary</a:t>
            </a:r>
          </a:p>
          <a:p>
            <a:pPr lvl="1"/>
            <a:r>
              <a:rPr lang="en-US" dirty="0" smtClean="0"/>
              <a:t>Ottoman Empire</a:t>
            </a:r>
          </a:p>
          <a:p>
            <a:r>
              <a:rPr lang="en-US" dirty="0" smtClean="0"/>
              <a:t>Allied Powers</a:t>
            </a:r>
          </a:p>
          <a:p>
            <a:pPr lvl="1"/>
            <a:r>
              <a:rPr lang="en-US" dirty="0" smtClean="0"/>
              <a:t>Russia </a:t>
            </a:r>
          </a:p>
          <a:p>
            <a:pPr lvl="1"/>
            <a:r>
              <a:rPr lang="en-US" dirty="0" smtClean="0"/>
              <a:t>France </a:t>
            </a:r>
          </a:p>
          <a:p>
            <a:pPr lvl="1"/>
            <a:r>
              <a:rPr lang="en-US" dirty="0" smtClean="0"/>
              <a:t>Great Britain</a:t>
            </a:r>
          </a:p>
        </p:txBody>
      </p:sp>
      <p:pic>
        <p:nvPicPr>
          <p:cNvPr id="35842" name="Picture 2" descr="http://rds.yahoo.com/_ylt=A0WTb_3W_qtLGE8AgiCjzbkF/SIG=122m95qbc/EXP=1269649494/**http%3a/www.johndclare.net/images/Alliances.GIF"/>
          <p:cNvPicPr>
            <a:picLocks noChangeAspect="1" noChangeArrowheads="1"/>
          </p:cNvPicPr>
          <p:nvPr/>
        </p:nvPicPr>
        <p:blipFill>
          <a:blip r:embed="rId2" cstate="print"/>
          <a:srcRect/>
          <a:stretch>
            <a:fillRect/>
          </a:stretch>
        </p:blipFill>
        <p:spPr bwMode="auto">
          <a:xfrm>
            <a:off x="4114800" y="2743200"/>
            <a:ext cx="4648832" cy="32194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74" y="423229"/>
            <a:ext cx="8991600" cy="6408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214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descr="http://rds.yahoo.com/_ylt=A0WTbx5zAqxLwi8AEv.jzbkF/SIG=12upv22nk/EXP=1269650419/**http%3a/regentsprep.org/Regents/global/themes/imperialism/images/rhodes.gif"/>
          <p:cNvPicPr>
            <a:picLocks noChangeAspect="1" noChangeArrowheads="1"/>
          </p:cNvPicPr>
          <p:nvPr/>
        </p:nvPicPr>
        <p:blipFill>
          <a:blip r:embed="rId2" cstate="print"/>
          <a:srcRect/>
          <a:stretch>
            <a:fillRect/>
          </a:stretch>
        </p:blipFill>
        <p:spPr bwMode="auto">
          <a:xfrm>
            <a:off x="5867400" y="228600"/>
            <a:ext cx="3048000" cy="4457700"/>
          </a:xfrm>
          <a:prstGeom prst="rect">
            <a:avLst/>
          </a:prstGeom>
          <a:noFill/>
        </p:spPr>
      </p:pic>
      <p:sp>
        <p:nvSpPr>
          <p:cNvPr id="2" name="Title 1"/>
          <p:cNvSpPr>
            <a:spLocks noGrp="1"/>
          </p:cNvSpPr>
          <p:nvPr>
            <p:ph type="title"/>
          </p:nvPr>
        </p:nvSpPr>
        <p:spPr/>
        <p:txBody>
          <a:bodyPr/>
          <a:lstStyle/>
          <a:p>
            <a:r>
              <a:rPr lang="en-US" dirty="0" smtClean="0"/>
              <a:t>Imperialism</a:t>
            </a:r>
            <a:endParaRPr lang="en-US" dirty="0"/>
          </a:p>
        </p:txBody>
      </p:sp>
      <p:sp>
        <p:nvSpPr>
          <p:cNvPr id="3" name="Content Placeholder 2"/>
          <p:cNvSpPr>
            <a:spLocks noGrp="1"/>
          </p:cNvSpPr>
          <p:nvPr>
            <p:ph idx="1"/>
          </p:nvPr>
        </p:nvSpPr>
        <p:spPr>
          <a:xfrm>
            <a:off x="381000" y="1905000"/>
            <a:ext cx="4114800" cy="4191000"/>
          </a:xfrm>
        </p:spPr>
        <p:txBody>
          <a:bodyPr/>
          <a:lstStyle/>
          <a:p>
            <a:r>
              <a:rPr lang="en-US" dirty="0" smtClean="0"/>
              <a:t>Europeans had been extending their empires for centuries</a:t>
            </a:r>
          </a:p>
          <a:p>
            <a:r>
              <a:rPr lang="en-US" dirty="0" smtClean="0"/>
              <a:t>Available land is running out</a:t>
            </a:r>
          </a:p>
          <a:p>
            <a:r>
              <a:rPr lang="en-US" dirty="0" smtClean="0"/>
              <a:t>Leads to disputes over who will control weaker countries.</a:t>
            </a:r>
            <a:endParaRPr lang="en-US" dirty="0"/>
          </a:p>
        </p:txBody>
      </p:sp>
      <p:pic>
        <p:nvPicPr>
          <p:cNvPr id="34818" name="Picture 2" descr="View Image">
            <a:hlinkClick r:id="rId3"/>
          </p:cNvPr>
          <p:cNvPicPr>
            <a:picLocks noChangeAspect="1" noChangeArrowheads="1"/>
          </p:cNvPicPr>
          <p:nvPr/>
        </p:nvPicPr>
        <p:blipFill>
          <a:blip r:embed="rId4" cstate="print"/>
          <a:srcRect/>
          <a:stretch>
            <a:fillRect/>
          </a:stretch>
        </p:blipFill>
        <p:spPr bwMode="auto">
          <a:xfrm>
            <a:off x="4648200" y="1905000"/>
            <a:ext cx="2305050" cy="2381250"/>
          </a:xfrm>
          <a:prstGeom prst="rect">
            <a:avLst/>
          </a:prstGeom>
          <a:noFill/>
        </p:spPr>
      </p:pic>
      <p:pic>
        <p:nvPicPr>
          <p:cNvPr id="5" name="Picture 5" descr="pol_cartoon-Putting His Foot Down - Puck- 1899"/>
          <p:cNvPicPr>
            <a:picLocks noChangeAspect="1" noChangeArrowheads="1"/>
          </p:cNvPicPr>
          <p:nvPr/>
        </p:nvPicPr>
        <p:blipFill>
          <a:blip r:embed="rId5" cstate="print">
            <a:lum contrast="6000"/>
          </a:blip>
          <a:srcRect/>
          <a:stretch>
            <a:fillRect/>
          </a:stretch>
        </p:blipFill>
        <p:spPr bwMode="auto">
          <a:xfrm>
            <a:off x="4800600" y="4038600"/>
            <a:ext cx="4038600" cy="2516188"/>
          </a:xfrm>
          <a:prstGeom prst="rect">
            <a:avLst/>
          </a:prstGeom>
          <a:noFill/>
          <a:ln w="9525">
            <a:solidFill>
              <a:srgbClr val="000099"/>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763000" cy="627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9604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Nationalism</a:t>
            </a:r>
            <a:endParaRPr lang="en-US" dirty="0"/>
          </a:p>
        </p:txBody>
      </p:sp>
      <p:sp>
        <p:nvSpPr>
          <p:cNvPr id="3" name="Content Placeholder 2"/>
          <p:cNvSpPr>
            <a:spLocks noGrp="1"/>
          </p:cNvSpPr>
          <p:nvPr>
            <p:ph idx="1"/>
          </p:nvPr>
        </p:nvSpPr>
        <p:spPr>
          <a:xfrm>
            <a:off x="228600" y="1905000"/>
            <a:ext cx="4495800" cy="4191000"/>
          </a:xfrm>
        </p:spPr>
        <p:txBody>
          <a:bodyPr/>
          <a:lstStyle/>
          <a:p>
            <a:r>
              <a:rPr lang="en-US" dirty="0" smtClean="0"/>
              <a:t>Belief that one group of people (country, race, ethnicity) is better than another</a:t>
            </a:r>
          </a:p>
          <a:p>
            <a:r>
              <a:rPr lang="en-US" dirty="0" smtClean="0"/>
              <a:t>Led to competition between countries and cultures.</a:t>
            </a:r>
          </a:p>
        </p:txBody>
      </p:sp>
      <p:pic>
        <p:nvPicPr>
          <p:cNvPr id="33794" name="Picture 2" descr="http://rds.yahoo.com/_ylt=A0WTb_5HAaxLZhIAw3.jzbkF/SIG=12n276d5u/EXP=1269650119/**http%3a/cambodiamirror.files.wordpress.com/2008/07/2-nationalism.jpg"/>
          <p:cNvPicPr>
            <a:picLocks noChangeAspect="1" noChangeArrowheads="1"/>
          </p:cNvPicPr>
          <p:nvPr/>
        </p:nvPicPr>
        <p:blipFill>
          <a:blip r:embed="rId2" cstate="print"/>
          <a:srcRect/>
          <a:stretch>
            <a:fillRect/>
          </a:stretch>
        </p:blipFill>
        <p:spPr bwMode="auto">
          <a:xfrm>
            <a:off x="4561863" y="2514600"/>
            <a:ext cx="4582137" cy="32289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8" y="-457200"/>
            <a:ext cx="9134061" cy="7382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0909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descr="Large confetti"/>
          <p:cNvSpPr>
            <a:spLocks noGrp="1" noChangeArrowheads="1"/>
          </p:cNvSpPr>
          <p:nvPr>
            <p:ph type="title"/>
          </p:nvPr>
        </p:nvSpPr>
        <p:spPr/>
        <p:txBody>
          <a:bodyPr/>
          <a:lstStyle/>
          <a:p>
            <a:pPr algn="ctr" eaLnBrk="1" hangingPunct="1"/>
            <a:r>
              <a:rPr lang="en-US" dirty="0" smtClean="0">
                <a:solidFill>
                  <a:srgbClr val="F32503"/>
                </a:solidFill>
                <a:hlinkClick r:id="rId2"/>
              </a:rPr>
              <a:t>The Domino Effect</a:t>
            </a:r>
            <a:endParaRPr lang="en-US" dirty="0" smtClean="0">
              <a:solidFill>
                <a:srgbClr val="F32503"/>
              </a:solidFill>
            </a:endParaRPr>
          </a:p>
        </p:txBody>
      </p:sp>
      <p:sp>
        <p:nvSpPr>
          <p:cNvPr id="4099" name="Rectangle 3"/>
          <p:cNvSpPr>
            <a:spLocks noGrp="1" noChangeArrowheads="1"/>
          </p:cNvSpPr>
          <p:nvPr>
            <p:ph type="body" idx="1"/>
          </p:nvPr>
        </p:nvSpPr>
        <p:spPr>
          <a:xfrm>
            <a:off x="685800" y="1905000"/>
            <a:ext cx="8001000" cy="4191000"/>
          </a:xfrm>
        </p:spPr>
        <p:txBody>
          <a:bodyPr/>
          <a:lstStyle/>
          <a:p>
            <a:pPr eaLnBrk="1" hangingPunct="1"/>
            <a:r>
              <a:rPr lang="en-US" sz="2800" dirty="0" smtClean="0">
                <a:solidFill>
                  <a:schemeClr val="bg1">
                    <a:lumMod val="90000"/>
                    <a:lumOff val="10000"/>
                  </a:schemeClr>
                </a:solidFill>
              </a:rPr>
              <a:t>Archduke </a:t>
            </a:r>
            <a:r>
              <a:rPr lang="en-US" sz="2800" dirty="0" smtClean="0">
                <a:solidFill>
                  <a:schemeClr val="bg1">
                    <a:lumMod val="90000"/>
                    <a:lumOff val="10000"/>
                  </a:schemeClr>
                </a:solidFill>
              </a:rPr>
              <a:t>Franz Ferdinand assassinated </a:t>
            </a:r>
            <a:r>
              <a:rPr lang="en-US" sz="2800" dirty="0" smtClean="0">
                <a:solidFill>
                  <a:schemeClr val="bg1">
                    <a:lumMod val="90000"/>
                    <a:lumOff val="10000"/>
                  </a:schemeClr>
                </a:solidFill>
              </a:rPr>
              <a:t>by Serbian</a:t>
            </a:r>
            <a:endParaRPr lang="en-US" sz="2800" dirty="0" smtClean="0">
              <a:solidFill>
                <a:schemeClr val="bg1">
                  <a:lumMod val="90000"/>
                  <a:lumOff val="10000"/>
                </a:schemeClr>
              </a:solidFill>
            </a:endParaRPr>
          </a:p>
          <a:p>
            <a:pPr eaLnBrk="1" hangingPunct="1"/>
            <a:r>
              <a:rPr lang="en-US" sz="2800" dirty="0" smtClean="0">
                <a:solidFill>
                  <a:srgbClr val="FFC000"/>
                </a:solidFill>
              </a:rPr>
              <a:t>Austria-Hungary </a:t>
            </a:r>
            <a:r>
              <a:rPr lang="en-US" sz="2800" dirty="0" smtClean="0">
                <a:solidFill>
                  <a:srgbClr val="FFC000"/>
                </a:solidFill>
              </a:rPr>
              <a:t>declares war on Serbia</a:t>
            </a:r>
          </a:p>
          <a:p>
            <a:pPr eaLnBrk="1" hangingPunct="1"/>
            <a:r>
              <a:rPr lang="en-US" sz="2800" dirty="0" smtClean="0"/>
              <a:t>July 31: </a:t>
            </a:r>
            <a:r>
              <a:rPr lang="en-US" sz="2800" dirty="0" smtClean="0">
                <a:solidFill>
                  <a:srgbClr val="C00000"/>
                </a:solidFill>
              </a:rPr>
              <a:t>Russia sends troops to aid Serbia</a:t>
            </a:r>
            <a:endParaRPr lang="en-US" sz="2800" dirty="0" smtClean="0">
              <a:solidFill>
                <a:srgbClr val="C00000"/>
              </a:solidFill>
            </a:endParaRPr>
          </a:p>
          <a:p>
            <a:pPr eaLnBrk="1" hangingPunct="1"/>
            <a:r>
              <a:rPr lang="en-US" sz="2800" dirty="0" smtClean="0"/>
              <a:t>Aug 1: </a:t>
            </a:r>
            <a:r>
              <a:rPr lang="en-US" sz="2800" dirty="0" smtClean="0">
                <a:solidFill>
                  <a:schemeClr val="tx1">
                    <a:lumMod val="50000"/>
                  </a:schemeClr>
                </a:solidFill>
              </a:rPr>
              <a:t>Germany </a:t>
            </a:r>
            <a:r>
              <a:rPr lang="en-US" sz="2800" dirty="0" smtClean="0">
                <a:solidFill>
                  <a:schemeClr val="tx1">
                    <a:lumMod val="50000"/>
                  </a:schemeClr>
                </a:solidFill>
              </a:rPr>
              <a:t>declares war on Russia</a:t>
            </a:r>
          </a:p>
          <a:p>
            <a:pPr eaLnBrk="1" hangingPunct="1"/>
            <a:r>
              <a:rPr lang="en-US" sz="2800" dirty="0" smtClean="0">
                <a:solidFill>
                  <a:schemeClr val="accent3"/>
                </a:solidFill>
              </a:rPr>
              <a:t>Aug 3: </a:t>
            </a:r>
            <a:r>
              <a:rPr lang="en-US" sz="2800" dirty="0" smtClean="0">
                <a:solidFill>
                  <a:schemeClr val="accent4">
                    <a:lumMod val="90000"/>
                    <a:lumOff val="10000"/>
                  </a:schemeClr>
                </a:solidFill>
              </a:rPr>
              <a:t>Germany </a:t>
            </a:r>
            <a:r>
              <a:rPr lang="en-US" sz="2800" dirty="0" smtClean="0">
                <a:solidFill>
                  <a:schemeClr val="accent4">
                    <a:lumMod val="90000"/>
                    <a:lumOff val="10000"/>
                  </a:schemeClr>
                </a:solidFill>
              </a:rPr>
              <a:t>uses opportunity to declare war on France &amp; neutral Belgium.</a:t>
            </a:r>
          </a:p>
          <a:p>
            <a:pPr eaLnBrk="1" hangingPunct="1"/>
            <a:r>
              <a:rPr lang="en-US" sz="2800" dirty="0" smtClean="0">
                <a:solidFill>
                  <a:schemeClr val="accent3"/>
                </a:solidFill>
              </a:rPr>
              <a:t>Aug 4: </a:t>
            </a:r>
            <a:r>
              <a:rPr lang="en-US" sz="2800" dirty="0" smtClean="0">
                <a:solidFill>
                  <a:schemeClr val="accent5">
                    <a:lumMod val="75000"/>
                  </a:schemeClr>
                </a:solidFill>
              </a:rPr>
              <a:t>Great </a:t>
            </a:r>
            <a:r>
              <a:rPr lang="en-US" sz="2800" dirty="0" smtClean="0">
                <a:solidFill>
                  <a:schemeClr val="accent5">
                    <a:lumMod val="75000"/>
                  </a:schemeClr>
                </a:solidFill>
              </a:rPr>
              <a:t>Britain feels threatened and declares war on Germany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descr="Large confetti"/>
          <p:cNvSpPr>
            <a:spLocks noGrp="1" noChangeArrowheads="1"/>
          </p:cNvSpPr>
          <p:nvPr>
            <p:ph type="title"/>
          </p:nvPr>
        </p:nvSpPr>
        <p:spPr>
          <a:xfrm>
            <a:off x="1143000" y="457200"/>
            <a:ext cx="7772400" cy="1143000"/>
          </a:xfrm>
        </p:spPr>
        <p:txBody>
          <a:bodyPr/>
          <a:lstStyle/>
          <a:p>
            <a:pPr eaLnBrk="1" hangingPunct="1"/>
            <a:r>
              <a:rPr lang="en-US" sz="5400" dirty="0" smtClean="0">
                <a:solidFill>
                  <a:srgbClr val="F32503"/>
                </a:solidFill>
                <a:hlinkClick r:id="rId2"/>
              </a:rPr>
              <a:t>The </a:t>
            </a:r>
            <a:r>
              <a:rPr lang="en-US" sz="5400" dirty="0" err="1" smtClean="0">
                <a:solidFill>
                  <a:srgbClr val="F32503"/>
                </a:solidFill>
                <a:hlinkClick r:id="rId2"/>
              </a:rPr>
              <a:t>Schlieffen</a:t>
            </a:r>
            <a:r>
              <a:rPr lang="en-US" sz="5400" dirty="0" smtClean="0">
                <a:solidFill>
                  <a:srgbClr val="F32503"/>
                </a:solidFill>
                <a:hlinkClick r:id="rId2"/>
              </a:rPr>
              <a:t> Plan</a:t>
            </a:r>
            <a:r>
              <a:rPr lang="en-US" sz="5400" dirty="0" smtClean="0"/>
              <a:t>: </a:t>
            </a:r>
            <a:r>
              <a:rPr lang="en-US" sz="3200" dirty="0" smtClean="0"/>
              <a:t/>
            </a:r>
            <a:br>
              <a:rPr lang="en-US" sz="3200" dirty="0" smtClean="0"/>
            </a:br>
            <a:endParaRPr lang="en-US" sz="2400" dirty="0" smtClean="0"/>
          </a:p>
        </p:txBody>
      </p:sp>
      <p:sp>
        <p:nvSpPr>
          <p:cNvPr id="4" name="Rectangle 3"/>
          <p:cNvSpPr/>
          <p:nvPr/>
        </p:nvSpPr>
        <p:spPr>
          <a:xfrm>
            <a:off x="381000" y="1600200"/>
            <a:ext cx="3810000" cy="5016758"/>
          </a:xfrm>
          <a:prstGeom prst="rect">
            <a:avLst/>
          </a:prstGeom>
        </p:spPr>
        <p:txBody>
          <a:bodyPr wrap="square">
            <a:spAutoFit/>
          </a:bodyPr>
          <a:lstStyle/>
          <a:p>
            <a:pPr>
              <a:buFont typeface="Arial" pitchFamily="34" charset="0"/>
              <a:buChar char="•"/>
            </a:pPr>
            <a:r>
              <a:rPr lang="en-US" sz="3200" dirty="0" smtClean="0"/>
              <a:t> Plan to avoid fighting a war on two front</a:t>
            </a:r>
          </a:p>
          <a:p>
            <a:endParaRPr lang="en-US" sz="3200" dirty="0" smtClean="0"/>
          </a:p>
          <a:p>
            <a:pPr>
              <a:buFont typeface="Arial" pitchFamily="34" charset="0"/>
              <a:buChar char="•"/>
            </a:pPr>
            <a:r>
              <a:rPr lang="en-US" sz="3200" dirty="0" smtClean="0"/>
              <a:t> Take France quickly, then focus on Russia </a:t>
            </a:r>
          </a:p>
          <a:p>
            <a:pPr>
              <a:buFont typeface="Arial" pitchFamily="34" charset="0"/>
              <a:buChar char="•"/>
            </a:pPr>
            <a:endParaRPr lang="en-US" sz="3200" dirty="0" smtClean="0"/>
          </a:p>
          <a:p>
            <a:pPr>
              <a:buFont typeface="Arial" pitchFamily="34" charset="0"/>
              <a:buChar char="•"/>
            </a:pPr>
            <a:r>
              <a:rPr lang="en-US" sz="3200" dirty="0" smtClean="0"/>
              <a:t>Plan fails when France resorts to Trench Warfare</a:t>
            </a:r>
            <a:endParaRPr lang="en-US" sz="3200" dirty="0"/>
          </a:p>
        </p:txBody>
      </p:sp>
      <p:pic>
        <p:nvPicPr>
          <p:cNvPr id="28674" name="Picture 2" descr="http://www.bbc.co.uk/history/worldwars/wwone/images/launch_western_front.jpg"/>
          <p:cNvPicPr>
            <a:picLocks noChangeAspect="1" noChangeArrowheads="1"/>
          </p:cNvPicPr>
          <p:nvPr/>
        </p:nvPicPr>
        <p:blipFill>
          <a:blip r:embed="rId3" cstate="print"/>
          <a:srcRect/>
          <a:stretch>
            <a:fillRect/>
          </a:stretch>
        </p:blipFill>
        <p:spPr bwMode="auto">
          <a:xfrm>
            <a:off x="4267200" y="2057400"/>
            <a:ext cx="4749269" cy="3733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descr="Large confetti"/>
          <p:cNvSpPr>
            <a:spLocks noGrp="1" noChangeArrowheads="1"/>
          </p:cNvSpPr>
          <p:nvPr>
            <p:ph type="title"/>
          </p:nvPr>
        </p:nvSpPr>
        <p:spPr>
          <a:xfrm>
            <a:off x="1093788" y="819150"/>
            <a:ext cx="7772400" cy="608013"/>
          </a:xfrm>
        </p:spPr>
        <p:txBody>
          <a:bodyPr/>
          <a:lstStyle/>
          <a:p>
            <a:pPr algn="ctr" eaLnBrk="1" hangingPunct="1"/>
            <a:r>
              <a:rPr lang="en-US" smtClean="0"/>
              <a:t>The Great War Begins</a:t>
            </a:r>
          </a:p>
        </p:txBody>
      </p:sp>
      <p:sp>
        <p:nvSpPr>
          <p:cNvPr id="7171" name="Rectangle 3"/>
          <p:cNvSpPr>
            <a:spLocks noGrp="1" noChangeArrowheads="1"/>
          </p:cNvSpPr>
          <p:nvPr>
            <p:ph type="body" sz="half" idx="1"/>
          </p:nvPr>
        </p:nvSpPr>
        <p:spPr>
          <a:xfrm>
            <a:off x="1066800" y="1676400"/>
            <a:ext cx="3810000" cy="4876800"/>
          </a:xfrm>
        </p:spPr>
        <p:txBody>
          <a:bodyPr/>
          <a:lstStyle/>
          <a:p>
            <a:pPr eaLnBrk="1" hangingPunct="1"/>
            <a:r>
              <a:rPr lang="en-US" sz="2900" dirty="0" smtClean="0"/>
              <a:t>Trench Warfare</a:t>
            </a:r>
          </a:p>
          <a:p>
            <a:pPr lvl="1" eaLnBrk="1" hangingPunct="1"/>
            <a:r>
              <a:rPr lang="en-US" sz="2500" dirty="0" smtClean="0"/>
              <a:t>Armies fight using system of ditches</a:t>
            </a:r>
          </a:p>
          <a:p>
            <a:pPr lvl="1" eaLnBrk="1" hangingPunct="1"/>
            <a:endParaRPr lang="en-US" sz="2500" dirty="0" smtClean="0"/>
          </a:p>
          <a:p>
            <a:pPr eaLnBrk="1" hangingPunct="1"/>
            <a:r>
              <a:rPr lang="en-US" sz="2900" dirty="0" smtClean="0"/>
              <a:t>No Man’s Land</a:t>
            </a:r>
          </a:p>
          <a:p>
            <a:pPr lvl="1" eaLnBrk="1" hangingPunct="1"/>
            <a:r>
              <a:rPr lang="en-US" sz="2500" dirty="0" smtClean="0"/>
              <a:t>Area between trenches where soldiers were killed</a:t>
            </a:r>
          </a:p>
          <a:p>
            <a:pPr eaLnBrk="1" hangingPunct="1"/>
            <a:r>
              <a:rPr lang="en-US" sz="2900" dirty="0" smtClean="0"/>
              <a:t>Won very little land</a:t>
            </a:r>
          </a:p>
        </p:txBody>
      </p:sp>
      <p:pic>
        <p:nvPicPr>
          <p:cNvPr id="7172" name="Picture 11" descr="Diagram of WWI trench system"/>
          <p:cNvPicPr>
            <a:picLocks noGrp="1" noChangeAspect="1" noChangeArrowheads="1"/>
          </p:cNvPicPr>
          <p:nvPr>
            <p:ph type="clipArt" sz="half" idx="2"/>
          </p:nvPr>
        </p:nvPicPr>
        <p:blipFill>
          <a:blip r:embed="rId3" cstate="print"/>
          <a:srcRect/>
          <a:stretch>
            <a:fillRect/>
          </a:stretch>
        </p:blipFill>
        <p:spPr>
          <a:xfrm>
            <a:off x="5029200" y="1676400"/>
            <a:ext cx="3959225" cy="4876800"/>
          </a:xfrm>
          <a:noFill/>
        </p:spPr>
      </p:pic>
      <p:sp>
        <p:nvSpPr>
          <p:cNvPr id="5" name="Rectangle 4"/>
          <p:cNvSpPr/>
          <p:nvPr/>
        </p:nvSpPr>
        <p:spPr>
          <a:xfrm>
            <a:off x="685800" y="5867400"/>
            <a:ext cx="5562600" cy="707886"/>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US" sz="4000" dirty="0" smtClean="0">
                <a:solidFill>
                  <a:schemeClr val="tx1">
                    <a:lumMod val="75000"/>
                  </a:schemeClr>
                </a:solidFill>
                <a:hlinkClick r:id="rId4"/>
              </a:rPr>
              <a:t>Why WWI Was No Fun</a:t>
            </a:r>
            <a:endParaRPr lang="en-US" sz="40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erial_view_Loos-Hulluch_trench_system_July_1917"/>
          <p:cNvPicPr>
            <a:picLocks noChangeAspect="1" noChangeArrowheads="1"/>
          </p:cNvPicPr>
          <p:nvPr/>
        </p:nvPicPr>
        <p:blipFill>
          <a:blip r:embed="rId2" cstate="print"/>
          <a:srcRect/>
          <a:stretch>
            <a:fillRect/>
          </a:stretch>
        </p:blipFill>
        <p:spPr bwMode="auto">
          <a:xfrm rot="16200000">
            <a:off x="1143000" y="0"/>
            <a:ext cx="6583680"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descr="Large confetti"/>
          <p:cNvSpPr>
            <a:spLocks noGrp="1" noChangeArrowheads="1"/>
          </p:cNvSpPr>
          <p:nvPr>
            <p:ph type="title"/>
          </p:nvPr>
        </p:nvSpPr>
        <p:spPr/>
        <p:txBody>
          <a:bodyPr/>
          <a:lstStyle/>
          <a:p>
            <a:pPr algn="ctr" eaLnBrk="1" hangingPunct="1"/>
            <a:r>
              <a:rPr lang="en-US" smtClean="0"/>
              <a:t>Trench Warfare</a:t>
            </a:r>
          </a:p>
        </p:txBody>
      </p:sp>
      <p:pic>
        <p:nvPicPr>
          <p:cNvPr id="8195" name="Picture 4" descr="trench"/>
          <p:cNvPicPr>
            <a:picLocks noChangeAspect="1" noChangeArrowheads="1"/>
          </p:cNvPicPr>
          <p:nvPr/>
        </p:nvPicPr>
        <p:blipFill>
          <a:blip r:embed="rId2" cstate="print"/>
          <a:srcRect/>
          <a:stretch>
            <a:fillRect/>
          </a:stretch>
        </p:blipFill>
        <p:spPr bwMode="auto">
          <a:xfrm>
            <a:off x="381000" y="1685925"/>
            <a:ext cx="8534400" cy="4938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descr="Large confetti"/>
          <p:cNvSpPr>
            <a:spLocks noGrp="1" noChangeArrowheads="1"/>
          </p:cNvSpPr>
          <p:nvPr>
            <p:ph type="title"/>
          </p:nvPr>
        </p:nvSpPr>
        <p:spPr/>
        <p:txBody>
          <a:bodyPr/>
          <a:lstStyle/>
          <a:p>
            <a:pPr algn="ctr" eaLnBrk="1" hangingPunct="1"/>
            <a:r>
              <a:rPr lang="en-US" dirty="0" smtClean="0"/>
              <a:t>Trench Warfare</a:t>
            </a:r>
          </a:p>
        </p:txBody>
      </p:sp>
      <p:pic>
        <p:nvPicPr>
          <p:cNvPr id="1026" name="Picture 2"/>
          <p:cNvPicPr>
            <a:picLocks noChangeAspect="1" noChangeArrowheads="1"/>
          </p:cNvPicPr>
          <p:nvPr/>
        </p:nvPicPr>
        <p:blipFill>
          <a:blip r:embed="rId2" cstate="print"/>
          <a:srcRect/>
          <a:stretch>
            <a:fillRect/>
          </a:stretch>
        </p:blipFill>
        <p:spPr bwMode="auto">
          <a:xfrm>
            <a:off x="381000" y="1676400"/>
            <a:ext cx="8305800" cy="4240637"/>
          </a:xfrm>
          <a:prstGeom prst="rect">
            <a:avLst/>
          </a:prstGeom>
          <a:noFill/>
          <a:ln w="9525">
            <a:noFill/>
            <a:miter lim="800000"/>
            <a:headEnd/>
            <a:tailEnd/>
          </a:ln>
          <a:effectLst/>
        </p:spPr>
      </p:pic>
      <p:sp>
        <p:nvSpPr>
          <p:cNvPr id="7" name="TextBox 6"/>
          <p:cNvSpPr txBox="1"/>
          <p:nvPr/>
        </p:nvSpPr>
        <p:spPr>
          <a:xfrm>
            <a:off x="2514600" y="6096000"/>
            <a:ext cx="2667000" cy="461665"/>
          </a:xfrm>
          <a:prstGeom prst="rect">
            <a:avLst/>
          </a:prstGeom>
          <a:noFill/>
        </p:spPr>
        <p:txBody>
          <a:bodyPr wrap="square" rtlCol="0">
            <a:spAutoFit/>
          </a:bodyPr>
          <a:lstStyle/>
          <a:p>
            <a:r>
              <a:rPr lang="en-US" dirty="0" smtClean="0">
                <a:hlinkClick r:id="rId3" action="ppaction://hlinkfile"/>
              </a:rPr>
              <a:t>Life in the Trenches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a:xfrm>
            <a:off x="1066800" y="304800"/>
            <a:ext cx="8229600" cy="949325"/>
          </a:xfrm>
        </p:spPr>
        <p:txBody>
          <a:bodyPr>
            <a:normAutofit/>
          </a:bodyPr>
          <a:lstStyle/>
          <a:p>
            <a:r>
              <a:rPr lang="en-US" sz="3600" b="1" dirty="0" smtClean="0"/>
              <a:t>Wilsons Proclamation of Neutrality</a:t>
            </a:r>
            <a:endParaRPr lang="en-US" sz="3600" b="1" dirty="0"/>
          </a:p>
        </p:txBody>
      </p:sp>
      <p:sp>
        <p:nvSpPr>
          <p:cNvPr id="35846" name="Rectangle 6"/>
          <p:cNvSpPr>
            <a:spLocks noGrp="1" noChangeArrowheads="1"/>
          </p:cNvSpPr>
          <p:nvPr>
            <p:ph sz="half" idx="1"/>
          </p:nvPr>
        </p:nvSpPr>
        <p:spPr>
          <a:xfrm>
            <a:off x="228600" y="1828800"/>
            <a:ext cx="4648200" cy="4648200"/>
          </a:xfrm>
        </p:spPr>
        <p:txBody>
          <a:bodyPr>
            <a:normAutofit fontScale="92500"/>
          </a:bodyPr>
          <a:lstStyle/>
          <a:p>
            <a:endParaRPr lang="en-US" sz="2000" dirty="0"/>
          </a:p>
          <a:p>
            <a:r>
              <a:rPr lang="en-US" dirty="0"/>
              <a:t>Why did the US Refuse to get involved in the </a:t>
            </a:r>
            <a:r>
              <a:rPr lang="en-US" dirty="0" smtClean="0"/>
              <a:t>beginning?</a:t>
            </a:r>
          </a:p>
          <a:p>
            <a:pPr lvl="1"/>
            <a:r>
              <a:rPr lang="en-US" b="1" dirty="0" smtClean="0"/>
              <a:t>Territory </a:t>
            </a:r>
            <a:r>
              <a:rPr lang="en-US" b="1" dirty="0"/>
              <a:t>not directly </a:t>
            </a:r>
            <a:r>
              <a:rPr lang="en-US" b="1" dirty="0" smtClean="0"/>
              <a:t>affected</a:t>
            </a:r>
          </a:p>
          <a:p>
            <a:pPr lvl="1"/>
            <a:r>
              <a:rPr lang="en-US" b="1" dirty="0" smtClean="0"/>
              <a:t>Americans had </a:t>
            </a:r>
            <a:r>
              <a:rPr lang="en-US" b="1" dirty="0"/>
              <a:t>cultural and economic ties with both </a:t>
            </a:r>
            <a:r>
              <a:rPr lang="en-US" b="1" dirty="0" smtClean="0"/>
              <a:t>sides</a:t>
            </a:r>
            <a:endParaRPr lang="en-US" b="1" dirty="0"/>
          </a:p>
          <a:p>
            <a:endParaRPr lang="en-US" dirty="0" smtClean="0"/>
          </a:p>
          <a:p>
            <a:r>
              <a:rPr lang="en-US" dirty="0" smtClean="0"/>
              <a:t>Wilson </a:t>
            </a:r>
            <a:r>
              <a:rPr lang="en-US" dirty="0"/>
              <a:t>wins re-election in 1916 with slogan </a:t>
            </a:r>
            <a:endParaRPr lang="en-US" dirty="0" smtClean="0"/>
          </a:p>
          <a:p>
            <a:pPr lvl="1"/>
            <a:r>
              <a:rPr lang="en-US" b="1" dirty="0" smtClean="0"/>
              <a:t>“</a:t>
            </a:r>
            <a:r>
              <a:rPr lang="en-US" b="1" dirty="0"/>
              <a:t>He kept us out of War!” </a:t>
            </a:r>
          </a:p>
          <a:p>
            <a:pPr>
              <a:buFont typeface="Wingdings" pitchFamily="2" charset="2"/>
              <a:buNone/>
            </a:pPr>
            <a:endParaRPr lang="en-US" sz="2000" b="1" u="sng" dirty="0"/>
          </a:p>
          <a:p>
            <a:endParaRPr lang="en-US" sz="2000" dirty="0"/>
          </a:p>
        </p:txBody>
      </p:sp>
      <p:pic>
        <p:nvPicPr>
          <p:cNvPr id="6146" name="Picture 2" descr="http://www.conservapedia.com/images/thumb/e/ef/WW-WIN16.jpg/400px-WW-WIN16.jpg"/>
          <p:cNvPicPr>
            <a:picLocks noChangeAspect="1" noChangeArrowheads="1"/>
          </p:cNvPicPr>
          <p:nvPr/>
        </p:nvPicPr>
        <p:blipFill>
          <a:blip r:embed="rId2" cstate="print"/>
          <a:srcRect/>
          <a:stretch>
            <a:fillRect/>
          </a:stretch>
        </p:blipFill>
        <p:spPr bwMode="auto">
          <a:xfrm>
            <a:off x="5181600" y="1600200"/>
            <a:ext cx="3810000" cy="1733550"/>
          </a:xfrm>
          <a:prstGeom prst="rect">
            <a:avLst/>
          </a:prstGeom>
          <a:noFill/>
        </p:spPr>
      </p:pic>
      <p:pic>
        <p:nvPicPr>
          <p:cNvPr id="6148" name="Picture 4" descr="http://upload.wikimedia.org/wikipedia/commons/6/68/1916_Electoral_Map.png"/>
          <p:cNvPicPr>
            <a:picLocks noChangeAspect="1" noChangeArrowheads="1"/>
          </p:cNvPicPr>
          <p:nvPr/>
        </p:nvPicPr>
        <p:blipFill>
          <a:blip r:embed="rId3" cstate="print"/>
          <a:srcRect/>
          <a:stretch>
            <a:fillRect/>
          </a:stretch>
        </p:blipFill>
        <p:spPr bwMode="auto">
          <a:xfrm>
            <a:off x="4788454" y="3429000"/>
            <a:ext cx="4355546" cy="3048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143000" y="457200"/>
            <a:ext cx="8229600" cy="560387"/>
          </a:xfrm>
        </p:spPr>
        <p:txBody>
          <a:bodyPr>
            <a:normAutofit fontScale="90000"/>
          </a:bodyPr>
          <a:lstStyle/>
          <a:p>
            <a:r>
              <a:rPr lang="en-US" sz="4000" dirty="0"/>
              <a:t>Reasons the US Enters the War</a:t>
            </a:r>
          </a:p>
        </p:txBody>
      </p:sp>
      <p:sp>
        <p:nvSpPr>
          <p:cNvPr id="53251" name="Rectangle 3"/>
          <p:cNvSpPr>
            <a:spLocks noGrp="1" noChangeArrowheads="1"/>
          </p:cNvSpPr>
          <p:nvPr>
            <p:ph type="body" idx="1"/>
          </p:nvPr>
        </p:nvSpPr>
        <p:spPr>
          <a:xfrm>
            <a:off x="3810000" y="1828800"/>
            <a:ext cx="4800600" cy="4191000"/>
          </a:xfrm>
        </p:spPr>
        <p:txBody>
          <a:bodyPr>
            <a:normAutofit/>
          </a:bodyPr>
          <a:lstStyle/>
          <a:p>
            <a:pPr marL="609600" indent="-609600">
              <a:lnSpc>
                <a:spcPct val="90000"/>
              </a:lnSpc>
              <a:buFontTx/>
              <a:buAutoNum type="arabicPeriod"/>
            </a:pPr>
            <a:r>
              <a:rPr lang="en-US" b="1" dirty="0" smtClean="0">
                <a:solidFill>
                  <a:srgbClr val="C00000"/>
                </a:solidFill>
              </a:rPr>
              <a:t>Zimmerman Telegram</a:t>
            </a:r>
            <a:endParaRPr lang="en-US" b="1" dirty="0">
              <a:solidFill>
                <a:srgbClr val="C00000"/>
              </a:solidFill>
            </a:endParaRPr>
          </a:p>
          <a:p>
            <a:pPr marL="1009650" lvl="1" indent="-609600">
              <a:lnSpc>
                <a:spcPct val="90000"/>
              </a:lnSpc>
            </a:pPr>
            <a:endParaRPr lang="en-US" sz="2400" dirty="0" smtClean="0"/>
          </a:p>
          <a:p>
            <a:pPr marL="1009650" lvl="1" indent="-609600">
              <a:lnSpc>
                <a:spcPct val="90000"/>
              </a:lnSpc>
            </a:pPr>
            <a:r>
              <a:rPr lang="en-US" sz="2400" dirty="0" smtClean="0"/>
              <a:t>From Germany </a:t>
            </a:r>
            <a:r>
              <a:rPr lang="en-US" sz="2400" dirty="0" smtClean="0"/>
              <a:t>to Mexico</a:t>
            </a:r>
          </a:p>
          <a:p>
            <a:pPr marL="1009650" lvl="1" indent="-609600">
              <a:lnSpc>
                <a:spcPct val="90000"/>
              </a:lnSpc>
            </a:pPr>
            <a:endParaRPr lang="en-US" sz="2400" dirty="0" smtClean="0"/>
          </a:p>
          <a:p>
            <a:pPr marL="1009650" lvl="1" indent="-609600">
              <a:lnSpc>
                <a:spcPct val="90000"/>
              </a:lnSpc>
            </a:pPr>
            <a:r>
              <a:rPr lang="en-US" sz="2400" dirty="0" smtClean="0"/>
              <a:t>P</a:t>
            </a:r>
            <a:r>
              <a:rPr lang="en-US" sz="2400" dirty="0" smtClean="0"/>
              <a:t>roposing </a:t>
            </a:r>
            <a:r>
              <a:rPr lang="en-US" sz="2400" dirty="0"/>
              <a:t>an </a:t>
            </a:r>
            <a:r>
              <a:rPr lang="en-US" sz="2400" dirty="0" smtClean="0"/>
              <a:t>alliance</a:t>
            </a:r>
          </a:p>
          <a:p>
            <a:pPr marL="1009650" lvl="1" indent="-609600">
              <a:lnSpc>
                <a:spcPct val="90000"/>
              </a:lnSpc>
            </a:pPr>
            <a:endParaRPr lang="en-US" sz="2400" dirty="0" smtClean="0"/>
          </a:p>
          <a:p>
            <a:pPr marL="1009650" lvl="1" indent="-609600">
              <a:lnSpc>
                <a:spcPct val="90000"/>
              </a:lnSpc>
            </a:pPr>
            <a:r>
              <a:rPr lang="en-US" sz="2400" dirty="0" smtClean="0"/>
              <a:t>Promises </a:t>
            </a:r>
            <a:r>
              <a:rPr lang="en-US" sz="2400" dirty="0" smtClean="0"/>
              <a:t>reclamation of Mex. land lost to USA </a:t>
            </a:r>
          </a:p>
          <a:p>
            <a:pPr marL="1009650" lvl="1" indent="-609600">
              <a:lnSpc>
                <a:spcPct val="90000"/>
              </a:lnSpc>
              <a:buNone/>
            </a:pPr>
            <a:endParaRPr lang="en-US" sz="2400" dirty="0" smtClean="0"/>
          </a:p>
          <a:p>
            <a:pPr marL="1009650" lvl="1" indent="-609600">
              <a:lnSpc>
                <a:spcPct val="90000"/>
              </a:lnSpc>
            </a:pPr>
            <a:r>
              <a:rPr lang="en-US" sz="2400" dirty="0" smtClean="0"/>
              <a:t>Intercepted by </a:t>
            </a:r>
            <a:r>
              <a:rPr lang="en-US" sz="2400" dirty="0" smtClean="0"/>
              <a:t>British </a:t>
            </a:r>
            <a:endParaRPr lang="en-US" sz="2400" dirty="0" smtClean="0"/>
          </a:p>
          <a:p>
            <a:pPr marL="1009650" lvl="1" indent="-609600">
              <a:lnSpc>
                <a:spcPct val="90000"/>
              </a:lnSpc>
            </a:pPr>
            <a:endParaRPr lang="en-US" sz="2400" dirty="0"/>
          </a:p>
        </p:txBody>
      </p:sp>
      <p:pic>
        <p:nvPicPr>
          <p:cNvPr id="53253" name="Picture 5" descr="zimmermancoded">
            <a:hlinkClick r:id="rId2"/>
          </p:cNvPr>
          <p:cNvPicPr>
            <a:picLocks noChangeAspect="1" noChangeArrowheads="1"/>
          </p:cNvPicPr>
          <p:nvPr/>
        </p:nvPicPr>
        <p:blipFill>
          <a:blip r:embed="rId3" cstate="print"/>
          <a:srcRect/>
          <a:stretch>
            <a:fillRect/>
          </a:stretch>
        </p:blipFill>
        <p:spPr bwMode="auto">
          <a:xfrm>
            <a:off x="152400" y="1828800"/>
            <a:ext cx="3985846" cy="4572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20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fade">
                                      <p:cBhvr>
                                        <p:cTn id="12" dur="2000"/>
                                        <p:tgtEl>
                                          <p:spTgt spid="5325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3251">
                                            <p:txEl>
                                              <p:pRg st="2" end="2"/>
                                            </p:txEl>
                                          </p:spTgt>
                                        </p:tgtEl>
                                        <p:attrNameLst>
                                          <p:attrName>style.visibility</p:attrName>
                                        </p:attrNameLst>
                                      </p:cBhvr>
                                      <p:to>
                                        <p:strVal val="visible"/>
                                      </p:to>
                                    </p:set>
                                    <p:animEffect transition="in" filter="fade">
                                      <p:cBhvr>
                                        <p:cTn id="15" dur="2000"/>
                                        <p:tgtEl>
                                          <p:spTgt spid="5325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3251">
                                            <p:txEl>
                                              <p:pRg st="4" end="4"/>
                                            </p:txEl>
                                          </p:spTgt>
                                        </p:tgtEl>
                                        <p:attrNameLst>
                                          <p:attrName>style.visibility</p:attrName>
                                        </p:attrNameLst>
                                      </p:cBhvr>
                                      <p:to>
                                        <p:strVal val="visible"/>
                                      </p:to>
                                    </p:set>
                                    <p:animEffect transition="in" filter="fade">
                                      <p:cBhvr>
                                        <p:cTn id="18" dur="2000"/>
                                        <p:tgtEl>
                                          <p:spTgt spid="53251">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3251">
                                            <p:txEl>
                                              <p:pRg st="6" end="6"/>
                                            </p:txEl>
                                          </p:spTgt>
                                        </p:tgtEl>
                                        <p:attrNameLst>
                                          <p:attrName>style.visibility</p:attrName>
                                        </p:attrNameLst>
                                      </p:cBhvr>
                                      <p:to>
                                        <p:strVal val="visible"/>
                                      </p:to>
                                    </p:set>
                                    <p:animEffect transition="in" filter="fade">
                                      <p:cBhvr>
                                        <p:cTn id="21" dur="2000"/>
                                        <p:tgtEl>
                                          <p:spTgt spid="53251">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3251">
                                            <p:txEl>
                                              <p:pRg st="8" end="8"/>
                                            </p:txEl>
                                          </p:spTgt>
                                        </p:tgtEl>
                                        <p:attrNameLst>
                                          <p:attrName>style.visibility</p:attrName>
                                        </p:attrNameLst>
                                      </p:cBhvr>
                                      <p:to>
                                        <p:strVal val="visible"/>
                                      </p:to>
                                    </p:set>
                                    <p:animEffect transition="in" filter="fade">
                                      <p:cBhvr>
                                        <p:cTn id="24" dur="2000"/>
                                        <p:tgtEl>
                                          <p:spTgt spid="532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Reasons the U.S. Enters</a:t>
            </a:r>
          </a:p>
        </p:txBody>
      </p:sp>
      <p:sp>
        <p:nvSpPr>
          <p:cNvPr id="64515" name="Rectangle 3"/>
          <p:cNvSpPr>
            <a:spLocks noGrp="1" noChangeArrowheads="1"/>
          </p:cNvSpPr>
          <p:nvPr>
            <p:ph idx="1"/>
          </p:nvPr>
        </p:nvSpPr>
        <p:spPr>
          <a:xfrm>
            <a:off x="4499261" y="1676400"/>
            <a:ext cx="5562600" cy="4648199"/>
          </a:xfrm>
        </p:spPr>
        <p:txBody>
          <a:bodyPr>
            <a:normAutofit fontScale="92500" lnSpcReduction="20000"/>
          </a:bodyPr>
          <a:lstStyle/>
          <a:p>
            <a:pPr>
              <a:buNone/>
            </a:pPr>
            <a:r>
              <a:rPr lang="en-US" sz="4000" dirty="0" smtClean="0">
                <a:solidFill>
                  <a:srgbClr val="C00000"/>
                </a:solidFill>
              </a:rPr>
              <a:t>2. </a:t>
            </a:r>
            <a:r>
              <a:rPr lang="en-US" sz="4000" b="1" dirty="0" smtClean="0">
                <a:solidFill>
                  <a:srgbClr val="C00000"/>
                </a:solidFill>
              </a:rPr>
              <a:t>Bolshevik Revolution</a:t>
            </a:r>
            <a:endParaRPr lang="en-US" sz="4000" b="1" dirty="0">
              <a:solidFill>
                <a:srgbClr val="C00000"/>
              </a:solidFill>
            </a:endParaRPr>
          </a:p>
          <a:p>
            <a:endParaRPr lang="en-US" sz="2800" b="1" dirty="0" smtClean="0"/>
          </a:p>
          <a:p>
            <a:r>
              <a:rPr lang="en-US" sz="2800" b="1" dirty="0" smtClean="0"/>
              <a:t>Pre Revolution – </a:t>
            </a:r>
          </a:p>
          <a:p>
            <a:pPr lvl="1"/>
            <a:r>
              <a:rPr lang="en-US" sz="2400" b="1" dirty="0" smtClean="0"/>
              <a:t>America </a:t>
            </a:r>
            <a:r>
              <a:rPr lang="en-US" sz="2400" b="1" dirty="0" smtClean="0"/>
              <a:t>did not want to ally with </a:t>
            </a:r>
            <a:r>
              <a:rPr lang="en-US" sz="2400" b="1" dirty="0" smtClean="0"/>
              <a:t>non/democracies</a:t>
            </a:r>
          </a:p>
          <a:p>
            <a:pPr lvl="1"/>
            <a:r>
              <a:rPr lang="en-US" sz="2400" b="1" dirty="0" smtClean="0"/>
              <a:t>“Moral Diplomacy”</a:t>
            </a:r>
            <a:endParaRPr lang="en-US" sz="2400" b="1" dirty="0" smtClean="0"/>
          </a:p>
          <a:p>
            <a:endParaRPr lang="en-US" sz="2800" b="1" dirty="0" smtClean="0"/>
          </a:p>
          <a:p>
            <a:r>
              <a:rPr lang="en-US" sz="2800" b="1" dirty="0" smtClean="0"/>
              <a:t>Post Revolution - </a:t>
            </a:r>
          </a:p>
          <a:p>
            <a:pPr lvl="1"/>
            <a:r>
              <a:rPr lang="en-US" sz="2400" b="1" dirty="0" smtClean="0"/>
              <a:t>Russia </a:t>
            </a:r>
            <a:r>
              <a:rPr lang="en-US" sz="2400" b="1" dirty="0" smtClean="0"/>
              <a:t>becomes Communist!</a:t>
            </a:r>
          </a:p>
          <a:p>
            <a:pPr lvl="1"/>
            <a:r>
              <a:rPr lang="en-US" sz="2400" b="1" dirty="0" smtClean="0"/>
              <a:t>Leaves the War</a:t>
            </a:r>
          </a:p>
          <a:p>
            <a:endParaRPr lang="en-US" sz="2800" b="1" dirty="0" smtClean="0"/>
          </a:p>
          <a:p>
            <a:r>
              <a:rPr lang="en-US" sz="2800" b="1" dirty="0" smtClean="0"/>
              <a:t>America can now join</a:t>
            </a:r>
            <a:endParaRPr lang="en-US" sz="2800" b="1" dirty="0"/>
          </a:p>
        </p:txBody>
      </p:sp>
      <p:pic>
        <p:nvPicPr>
          <p:cNvPr id="5122" name="Picture 2" descr="http://pd.cpim.org/2007/1111/prabhat.gif"/>
          <p:cNvPicPr>
            <a:picLocks noChangeAspect="1" noChangeArrowheads="1"/>
          </p:cNvPicPr>
          <p:nvPr/>
        </p:nvPicPr>
        <p:blipFill>
          <a:blip r:embed="rId2" cstate="print"/>
          <a:srcRect/>
          <a:stretch>
            <a:fillRect/>
          </a:stretch>
        </p:blipFill>
        <p:spPr bwMode="auto">
          <a:xfrm>
            <a:off x="304800" y="4340087"/>
            <a:ext cx="3505200" cy="2223206"/>
          </a:xfrm>
          <a:prstGeom prst="rect">
            <a:avLst/>
          </a:prstGeom>
          <a:noFill/>
        </p:spPr>
      </p:pic>
      <p:pic>
        <p:nvPicPr>
          <p:cNvPr id="52226" name="Picture 2" descr="http://upload.wikimedia.org/wikipedia/commons/thumb/7/70/Kustodiev_The_Bolshevik.jpg/300px-Kustodiev_The_Bolshevik.jpg"/>
          <p:cNvPicPr>
            <a:picLocks noChangeAspect="1" noChangeArrowheads="1"/>
          </p:cNvPicPr>
          <p:nvPr/>
        </p:nvPicPr>
        <p:blipFill>
          <a:blip r:embed="rId3" cstate="print"/>
          <a:srcRect/>
          <a:stretch>
            <a:fillRect/>
          </a:stretch>
        </p:blipFill>
        <p:spPr bwMode="auto">
          <a:xfrm>
            <a:off x="573157" y="1981200"/>
            <a:ext cx="3740725" cy="2743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220787" y="228600"/>
            <a:ext cx="7923213" cy="760413"/>
          </a:xfrm>
        </p:spPr>
        <p:txBody>
          <a:bodyPr>
            <a:normAutofit/>
          </a:bodyPr>
          <a:lstStyle/>
          <a:p>
            <a:r>
              <a:rPr lang="en-US" sz="3600" b="1" dirty="0"/>
              <a:t>Reasons the US Enters the War</a:t>
            </a:r>
          </a:p>
        </p:txBody>
      </p:sp>
      <p:sp>
        <p:nvSpPr>
          <p:cNvPr id="39940" name="Rectangle 4"/>
          <p:cNvSpPr>
            <a:spLocks noGrp="1" noChangeArrowheads="1"/>
          </p:cNvSpPr>
          <p:nvPr>
            <p:ph sz="half" idx="1"/>
          </p:nvPr>
        </p:nvSpPr>
        <p:spPr>
          <a:xfrm>
            <a:off x="2819400" y="1219200"/>
            <a:ext cx="6324600" cy="5943600"/>
          </a:xfrm>
        </p:spPr>
        <p:txBody>
          <a:bodyPr/>
          <a:lstStyle/>
          <a:p>
            <a:pPr marL="533400" indent="-533400">
              <a:buFont typeface="Arial" charset="0"/>
              <a:buNone/>
            </a:pPr>
            <a:endParaRPr lang="en-US" b="1" dirty="0"/>
          </a:p>
          <a:p>
            <a:pPr marL="533400" indent="-533400">
              <a:buFontTx/>
              <a:buNone/>
            </a:pPr>
            <a:r>
              <a:rPr lang="en-US" b="1" dirty="0" smtClean="0">
                <a:solidFill>
                  <a:srgbClr val="C00000"/>
                </a:solidFill>
              </a:rPr>
              <a:t>3. </a:t>
            </a:r>
            <a:r>
              <a:rPr lang="en-US" b="1" dirty="0" smtClean="0">
                <a:solidFill>
                  <a:srgbClr val="C00000"/>
                </a:solidFill>
              </a:rPr>
              <a:t>Unrestricted</a:t>
            </a:r>
            <a:r>
              <a:rPr lang="en-US" b="1" dirty="0" smtClean="0">
                <a:solidFill>
                  <a:srgbClr val="C00000"/>
                </a:solidFill>
              </a:rPr>
              <a:t> </a:t>
            </a:r>
            <a:r>
              <a:rPr lang="en-US" b="1" dirty="0" smtClean="0">
                <a:solidFill>
                  <a:srgbClr val="C00000"/>
                </a:solidFill>
              </a:rPr>
              <a:t>Submarine </a:t>
            </a:r>
            <a:r>
              <a:rPr lang="en-US" b="1" dirty="0">
                <a:solidFill>
                  <a:srgbClr val="C00000"/>
                </a:solidFill>
              </a:rPr>
              <a:t>Warfare</a:t>
            </a:r>
            <a:r>
              <a:rPr lang="en-US" sz="3200" dirty="0">
                <a:solidFill>
                  <a:srgbClr val="C00000"/>
                </a:solidFill>
              </a:rPr>
              <a:t> </a:t>
            </a:r>
          </a:p>
          <a:p>
            <a:pPr marL="533400" indent="-533400">
              <a:buFontTx/>
              <a:buChar char="•"/>
            </a:pPr>
            <a:r>
              <a:rPr lang="en-US" sz="2400" b="1" i="1" dirty="0" smtClean="0">
                <a:solidFill>
                  <a:srgbClr val="C00000"/>
                </a:solidFill>
              </a:rPr>
              <a:t>Lusitania</a:t>
            </a:r>
            <a:endParaRPr lang="en-US" sz="2400" dirty="0" smtClean="0">
              <a:solidFill>
                <a:srgbClr val="C00000"/>
              </a:solidFill>
            </a:endParaRPr>
          </a:p>
          <a:p>
            <a:pPr marL="933450" lvl="1" indent="-533400">
              <a:buFontTx/>
              <a:buChar char="•"/>
            </a:pPr>
            <a:r>
              <a:rPr lang="en-US" sz="2000" dirty="0" smtClean="0"/>
              <a:t>1915-  </a:t>
            </a:r>
            <a:r>
              <a:rPr lang="en-US" sz="2000" dirty="0"/>
              <a:t>British passenger </a:t>
            </a:r>
            <a:r>
              <a:rPr lang="en-US" sz="2000" dirty="0" smtClean="0"/>
              <a:t>ship is </a:t>
            </a:r>
            <a:r>
              <a:rPr lang="en-US" sz="2000" dirty="0"/>
              <a:t>sunk </a:t>
            </a:r>
            <a:endParaRPr lang="en-US" sz="2000" dirty="0"/>
          </a:p>
          <a:p>
            <a:pPr marL="933450" lvl="1" indent="-533400">
              <a:buFontTx/>
              <a:buChar char="•"/>
            </a:pPr>
            <a:r>
              <a:rPr lang="en-US" sz="2000" dirty="0" smtClean="0"/>
              <a:t>128 Americans killed</a:t>
            </a:r>
            <a:endParaRPr lang="en-US" sz="2000" dirty="0" smtClean="0"/>
          </a:p>
          <a:p>
            <a:pPr marL="400050" lvl="1" indent="0">
              <a:buNone/>
            </a:pPr>
            <a:endParaRPr lang="en-US" sz="1200" dirty="0" smtClean="0"/>
          </a:p>
          <a:p>
            <a:pPr marL="533400" indent="-533400">
              <a:buFontTx/>
              <a:buChar char="•"/>
            </a:pPr>
            <a:r>
              <a:rPr lang="en-US" dirty="0" smtClean="0"/>
              <a:t>German’s initially back off</a:t>
            </a:r>
          </a:p>
          <a:p>
            <a:pPr marL="533400" indent="-533400">
              <a:buFontTx/>
              <a:buChar char="•"/>
            </a:pPr>
            <a:endParaRPr lang="en-US" sz="1400" dirty="0"/>
          </a:p>
          <a:p>
            <a:pPr marL="533400" indent="-533400">
              <a:buFontTx/>
              <a:buChar char="•"/>
            </a:pPr>
            <a:r>
              <a:rPr lang="en-US" dirty="0" smtClean="0"/>
              <a:t>Later resume Unrestricted Sub Warfare </a:t>
            </a:r>
          </a:p>
          <a:p>
            <a:pPr marL="933450" lvl="1" indent="-533400">
              <a:buFontTx/>
              <a:buChar char="•"/>
            </a:pPr>
            <a:r>
              <a:rPr lang="en-US" dirty="0" smtClean="0"/>
              <a:t>Germans realize they must stop supplies going to Allied Powers</a:t>
            </a:r>
          </a:p>
          <a:p>
            <a:pPr marL="533400" indent="-533400">
              <a:buFontTx/>
              <a:buChar char="•"/>
            </a:pPr>
            <a:endParaRPr lang="en-US" u="sng" dirty="0"/>
          </a:p>
          <a:p>
            <a:pPr marL="533400" indent="-533400">
              <a:buFontTx/>
              <a:buNone/>
            </a:pPr>
            <a:endParaRPr lang="en-US" sz="3200" dirty="0"/>
          </a:p>
          <a:p>
            <a:pPr marL="533400" indent="-533400">
              <a:buFont typeface="Wingdings" pitchFamily="2" charset="2"/>
              <a:buNone/>
            </a:pPr>
            <a:endParaRPr lang="en-US" sz="3200" dirty="0"/>
          </a:p>
        </p:txBody>
      </p:sp>
      <p:pic>
        <p:nvPicPr>
          <p:cNvPr id="39941" name="Picture 5" descr="War%20Illustrated%20Dluxe%20-%20vol%203%20Lusitania%20001"/>
          <p:cNvPicPr>
            <a:picLocks noChangeAspect="1" noChangeArrowheads="1"/>
          </p:cNvPicPr>
          <p:nvPr/>
        </p:nvPicPr>
        <p:blipFill>
          <a:blip r:embed="rId2" cstate="print"/>
          <a:srcRect/>
          <a:stretch>
            <a:fillRect/>
          </a:stretch>
        </p:blipFill>
        <p:spPr bwMode="auto">
          <a:xfrm>
            <a:off x="0" y="990600"/>
            <a:ext cx="2461260" cy="2895600"/>
          </a:xfrm>
          <a:prstGeom prst="rect">
            <a:avLst/>
          </a:prstGeom>
          <a:noFill/>
        </p:spPr>
      </p:pic>
      <p:pic>
        <p:nvPicPr>
          <p:cNvPr id="39946" name="Picture 10" descr="S_sinkinga"/>
          <p:cNvPicPr>
            <a:picLocks noChangeAspect="1" noChangeArrowheads="1"/>
          </p:cNvPicPr>
          <p:nvPr/>
        </p:nvPicPr>
        <p:blipFill>
          <a:blip r:embed="rId3" cstate="print"/>
          <a:srcRect/>
          <a:stretch>
            <a:fillRect/>
          </a:stretch>
        </p:blipFill>
        <p:spPr bwMode="auto">
          <a:xfrm>
            <a:off x="228600" y="4191000"/>
            <a:ext cx="2286000" cy="1616075"/>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descr="Large confetti"/>
          <p:cNvSpPr>
            <a:spLocks noGrp="1" noChangeArrowheads="1"/>
          </p:cNvSpPr>
          <p:nvPr>
            <p:ph type="title"/>
          </p:nvPr>
        </p:nvSpPr>
        <p:spPr/>
        <p:txBody>
          <a:bodyPr/>
          <a:lstStyle/>
          <a:p>
            <a:pPr eaLnBrk="1" hangingPunct="1"/>
            <a:endParaRPr lang="en-US" smtClean="0"/>
          </a:p>
        </p:txBody>
      </p:sp>
      <p:pic>
        <p:nvPicPr>
          <p:cNvPr id="13315" name="Picture 4" descr="Lusitania"/>
          <p:cNvPicPr>
            <a:picLocks noChangeAspect="1" noChangeArrowheads="1"/>
          </p:cNvPicPr>
          <p:nvPr/>
        </p:nvPicPr>
        <p:blipFill>
          <a:blip r:embed="rId2" cstate="print"/>
          <a:srcRect/>
          <a:stretch>
            <a:fillRect/>
          </a:stretch>
        </p:blipFill>
        <p:spPr bwMode="auto">
          <a:xfrm>
            <a:off x="1828800" y="457200"/>
            <a:ext cx="5761038" cy="592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descr="Large confetti"/>
          <p:cNvSpPr>
            <a:spLocks noGrp="1" noChangeArrowheads="1"/>
          </p:cNvSpPr>
          <p:nvPr>
            <p:ph type="title"/>
          </p:nvPr>
        </p:nvSpPr>
        <p:spPr>
          <a:xfrm>
            <a:off x="1093788" y="819150"/>
            <a:ext cx="7772400" cy="608013"/>
          </a:xfrm>
        </p:spPr>
        <p:txBody>
          <a:bodyPr/>
          <a:lstStyle/>
          <a:p>
            <a:pPr algn="ctr" eaLnBrk="1" hangingPunct="1"/>
            <a:r>
              <a:rPr lang="en-US" smtClean="0"/>
              <a:t>America enters the War</a:t>
            </a:r>
          </a:p>
        </p:txBody>
      </p:sp>
      <p:sp>
        <p:nvSpPr>
          <p:cNvPr id="15363" name="Rectangle 3"/>
          <p:cNvSpPr>
            <a:spLocks noGrp="1" noChangeArrowheads="1"/>
          </p:cNvSpPr>
          <p:nvPr>
            <p:ph type="body" sz="half" idx="1"/>
          </p:nvPr>
        </p:nvSpPr>
        <p:spPr>
          <a:xfrm>
            <a:off x="228600" y="2209800"/>
            <a:ext cx="4497388" cy="4191000"/>
          </a:xfrm>
        </p:spPr>
        <p:txBody>
          <a:bodyPr/>
          <a:lstStyle/>
          <a:p>
            <a:pPr eaLnBrk="1" hangingPunct="1"/>
            <a:r>
              <a:rPr lang="en-US" sz="2800" dirty="0" smtClean="0"/>
              <a:t>April 2</a:t>
            </a:r>
            <a:r>
              <a:rPr lang="en-US" sz="2800" baseline="30000" dirty="0" smtClean="0"/>
              <a:t>nd</a:t>
            </a:r>
            <a:r>
              <a:rPr lang="en-US" sz="2800" dirty="0" smtClean="0"/>
              <a:t>, 1917 Wilson asks Congress to declare </a:t>
            </a:r>
            <a:r>
              <a:rPr lang="en-US" sz="2800" dirty="0" smtClean="0"/>
              <a:t>war</a:t>
            </a:r>
          </a:p>
          <a:p>
            <a:pPr eaLnBrk="1" hangingPunct="1"/>
            <a:endParaRPr lang="en-US" sz="2800" dirty="0" smtClean="0"/>
          </a:p>
          <a:p>
            <a:pPr eaLnBrk="1" hangingPunct="1"/>
            <a:r>
              <a:rPr lang="en-US" sz="2800" dirty="0" smtClean="0"/>
              <a:t>Reasons</a:t>
            </a:r>
          </a:p>
          <a:p>
            <a:pPr lvl="1" eaLnBrk="1" hangingPunct="1"/>
            <a:r>
              <a:rPr lang="en-US" sz="2400" dirty="0" smtClean="0"/>
              <a:t>“Make </a:t>
            </a:r>
            <a:r>
              <a:rPr lang="en-US" sz="2400" dirty="0" smtClean="0"/>
              <a:t>the world safe for Democracy</a:t>
            </a:r>
            <a:r>
              <a:rPr lang="en-US" sz="2400" dirty="0" smtClean="0"/>
              <a:t>.”</a:t>
            </a:r>
          </a:p>
          <a:p>
            <a:pPr lvl="1" eaLnBrk="1" hangingPunct="1"/>
            <a:r>
              <a:rPr lang="en-US" sz="2400" dirty="0" smtClean="0"/>
              <a:t>Protect trading rights</a:t>
            </a:r>
            <a:endParaRPr lang="en-US" sz="2400" dirty="0" smtClean="0"/>
          </a:p>
        </p:txBody>
      </p:sp>
      <p:pic>
        <p:nvPicPr>
          <p:cNvPr id="15364" name="Picture 7" descr="Wilson_announcing_the_break_in_the_official_relations_with_Germany"/>
          <p:cNvPicPr>
            <a:picLocks noGrp="1" noChangeAspect="1" noChangeArrowheads="1"/>
          </p:cNvPicPr>
          <p:nvPr>
            <p:ph type="clipArt" sz="half" idx="2"/>
          </p:nvPr>
        </p:nvPicPr>
        <p:blipFill>
          <a:blip r:embed="rId2" cstate="print"/>
          <a:srcRect/>
          <a:stretch>
            <a:fillRect/>
          </a:stretch>
        </p:blipFill>
        <p:spPr>
          <a:xfrm>
            <a:off x="4646613" y="2579688"/>
            <a:ext cx="3811587" cy="2678112"/>
          </a:xfrm>
          <a:noFill/>
        </p:spPr>
      </p:pic>
      <p:sp>
        <p:nvSpPr>
          <p:cNvPr id="15365" name="Text Box 8"/>
          <p:cNvSpPr txBox="1">
            <a:spLocks noChangeArrowheads="1"/>
          </p:cNvSpPr>
          <p:nvPr/>
        </p:nvSpPr>
        <p:spPr bwMode="auto">
          <a:xfrm>
            <a:off x="5410200" y="5257800"/>
            <a:ext cx="3124200" cy="822325"/>
          </a:xfrm>
          <a:prstGeom prst="rect">
            <a:avLst/>
          </a:prstGeom>
          <a:noFill/>
          <a:ln w="9525">
            <a:noFill/>
            <a:miter lim="800000"/>
            <a:headEnd/>
            <a:tailEnd/>
          </a:ln>
        </p:spPr>
        <p:txBody>
          <a:bodyPr>
            <a:spAutoFit/>
          </a:bodyPr>
          <a:lstStyle/>
          <a:p>
            <a:pPr algn="ctr">
              <a:spcBef>
                <a:spcPct val="50000"/>
              </a:spcBef>
            </a:pPr>
            <a:r>
              <a:rPr lang="en-US">
                <a:latin typeface="Arial Narrow" pitchFamily="34" charset="0"/>
              </a:rPr>
              <a:t>Wilson addresses Congress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p:txBody>
          <a:bodyPr/>
          <a:lstStyle/>
          <a:p>
            <a:pPr algn="ctr" eaLnBrk="1" hangingPunct="1"/>
            <a:r>
              <a:rPr lang="en-US" smtClean="0"/>
              <a:t>Mobilizing</a:t>
            </a:r>
          </a:p>
        </p:txBody>
      </p:sp>
      <p:sp>
        <p:nvSpPr>
          <p:cNvPr id="16387" name="Rectangle 3"/>
          <p:cNvSpPr>
            <a:spLocks noGrp="1" noChangeArrowheads="1"/>
          </p:cNvSpPr>
          <p:nvPr>
            <p:ph type="body" sz="half" idx="1"/>
          </p:nvPr>
        </p:nvSpPr>
        <p:spPr>
          <a:xfrm>
            <a:off x="304800" y="1905000"/>
            <a:ext cx="4191000" cy="4191000"/>
          </a:xfrm>
        </p:spPr>
        <p:txBody>
          <a:bodyPr/>
          <a:lstStyle/>
          <a:p>
            <a:pPr eaLnBrk="1" hangingPunct="1">
              <a:lnSpc>
                <a:spcPct val="90000"/>
              </a:lnSpc>
            </a:pPr>
            <a:r>
              <a:rPr lang="en-US" dirty="0" smtClean="0"/>
              <a:t>May 1917: Selective Service Act</a:t>
            </a:r>
          </a:p>
          <a:p>
            <a:pPr lvl="1" eaLnBrk="1" hangingPunct="1">
              <a:lnSpc>
                <a:spcPct val="90000"/>
              </a:lnSpc>
            </a:pPr>
            <a:r>
              <a:rPr lang="en-US" dirty="0" smtClean="0"/>
              <a:t>All men to register to be randomly selected to serve in the military</a:t>
            </a:r>
          </a:p>
          <a:p>
            <a:pPr lvl="1" eaLnBrk="1" hangingPunct="1">
              <a:lnSpc>
                <a:spcPct val="90000"/>
              </a:lnSpc>
            </a:pPr>
            <a:r>
              <a:rPr lang="en-US" dirty="0" smtClean="0"/>
              <a:t>21 – 31 years of age</a:t>
            </a:r>
          </a:p>
          <a:p>
            <a:pPr lvl="1" eaLnBrk="1" hangingPunct="1">
              <a:lnSpc>
                <a:spcPct val="90000"/>
              </a:lnSpc>
            </a:pPr>
            <a:endParaRPr lang="en-US" dirty="0" smtClean="0"/>
          </a:p>
          <a:p>
            <a:pPr lvl="1" eaLnBrk="1" hangingPunct="1">
              <a:lnSpc>
                <a:spcPct val="90000"/>
              </a:lnSpc>
            </a:pPr>
            <a:endParaRPr lang="en-US" dirty="0" smtClean="0"/>
          </a:p>
          <a:p>
            <a:pPr eaLnBrk="1" hangingPunct="1">
              <a:lnSpc>
                <a:spcPct val="90000"/>
              </a:lnSpc>
            </a:pPr>
            <a:r>
              <a:rPr lang="en-US" dirty="0" smtClean="0"/>
              <a:t>24 million registered</a:t>
            </a:r>
          </a:p>
        </p:txBody>
      </p:sp>
      <p:pic>
        <p:nvPicPr>
          <p:cNvPr id="16388" name="Picture 9" descr="Unclesamwantyou"/>
          <p:cNvPicPr>
            <a:picLocks noGrp="1" noChangeAspect="1" noChangeArrowheads="1"/>
          </p:cNvPicPr>
          <p:nvPr>
            <p:ph type="clipArt" sz="half" idx="2"/>
          </p:nvPr>
        </p:nvPicPr>
        <p:blipFill>
          <a:blip r:embed="rId3" cstate="print"/>
          <a:srcRect/>
          <a:stretch>
            <a:fillRect/>
          </a:stretch>
        </p:blipFill>
        <p:spPr>
          <a:xfrm>
            <a:off x="4876800" y="1905000"/>
            <a:ext cx="3352800" cy="4191000"/>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371600" y="457200"/>
            <a:ext cx="7239000" cy="838200"/>
          </a:xfrm>
          <a:noFill/>
          <a:ln/>
          <a:effectLst>
            <a:outerShdw dist="35921" dir="2700000" algn="ctr" rotWithShape="0">
              <a:schemeClr val="tx1"/>
            </a:outerShdw>
          </a:effectLst>
        </p:spPr>
        <p:txBody>
          <a:bodyPr anchor="ctr"/>
          <a:lstStyle/>
          <a:p>
            <a:r>
              <a:rPr lang="en-US" sz="4000" b="1" dirty="0" smtClean="0">
                <a:solidFill>
                  <a:schemeClr val="accent2"/>
                </a:solidFill>
                <a:effectLst>
                  <a:outerShdw blurRad="38100" dist="38100" dir="2700000" algn="tl">
                    <a:srgbClr val="000000"/>
                  </a:outerShdw>
                </a:effectLst>
                <a:latin typeface="Eurostile" pitchFamily="34" charset="0"/>
              </a:rPr>
              <a:t>1917 </a:t>
            </a:r>
            <a:r>
              <a:rPr lang="en-US" sz="4000" b="1" dirty="0" smtClean="0">
                <a:solidFill>
                  <a:schemeClr val="accent2"/>
                </a:solidFill>
                <a:effectLst>
                  <a:outerShdw blurRad="38100" dist="38100" dir="2700000" algn="tl">
                    <a:srgbClr val="000000"/>
                  </a:outerShdw>
                </a:effectLst>
              </a:rPr>
              <a:t>–</a:t>
            </a:r>
            <a:r>
              <a:rPr lang="en-US" sz="4000" b="1" dirty="0" smtClean="0">
                <a:solidFill>
                  <a:schemeClr val="accent2"/>
                </a:solidFill>
                <a:effectLst>
                  <a:outerShdw blurRad="38100" dist="38100" dir="2700000" algn="tl">
                    <a:srgbClr val="000000"/>
                  </a:outerShdw>
                </a:effectLst>
                <a:latin typeface="Eurostile" pitchFamily="34" charset="0"/>
              </a:rPr>
              <a:t> Selective Service Act</a:t>
            </a:r>
          </a:p>
        </p:txBody>
      </p:sp>
      <p:sp>
        <p:nvSpPr>
          <p:cNvPr id="49155" name="Rectangle 3"/>
          <p:cNvSpPr>
            <a:spLocks noChangeArrowheads="1"/>
          </p:cNvSpPr>
          <p:nvPr/>
        </p:nvSpPr>
        <p:spPr bwMode="auto">
          <a:xfrm>
            <a:off x="609600" y="1640732"/>
            <a:ext cx="7924800" cy="4800600"/>
          </a:xfrm>
          <a:prstGeom prst="rect">
            <a:avLst/>
          </a:prstGeom>
          <a:noFill/>
          <a:ln w="9525">
            <a:noFill/>
            <a:miter lim="800000"/>
            <a:headEnd/>
            <a:tailEnd/>
          </a:ln>
          <a:effectLst/>
        </p:spPr>
        <p:txBody>
          <a:bodyPr/>
          <a:lstStyle/>
          <a:p>
            <a:pPr marL="122237" algn="ctr" eaLnBrk="0" hangingPunct="0">
              <a:lnSpc>
                <a:spcPct val="90000"/>
              </a:lnSpc>
              <a:spcBef>
                <a:spcPct val="20000"/>
              </a:spcBef>
              <a:buClr>
                <a:srgbClr val="CC3300"/>
              </a:buClr>
              <a:buSzPct val="150000"/>
            </a:pPr>
            <a:r>
              <a:rPr lang="en-US" b="1" u="sng" dirty="0" smtClean="0">
                <a:solidFill>
                  <a:srgbClr val="002060"/>
                </a:solidFill>
                <a:latin typeface="Comic Sans MS" pitchFamily="66" charset="0"/>
              </a:rPr>
              <a:t>Total Registered</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24,000,000 </a:t>
            </a:r>
            <a:r>
              <a:rPr lang="en-US" sz="2000" b="1" dirty="0">
                <a:latin typeface="Comic Sans MS" pitchFamily="66" charset="0"/>
              </a:rPr>
              <a:t>men </a:t>
            </a:r>
            <a:r>
              <a:rPr lang="en-US" sz="2000" b="1" dirty="0" smtClean="0">
                <a:latin typeface="Comic Sans MS" pitchFamily="66" charset="0"/>
              </a:rPr>
              <a:t>registered</a:t>
            </a:r>
            <a:r>
              <a:rPr lang="en-US" b="1" dirty="0">
                <a:latin typeface="Comic Sans MS" pitchFamily="66" charset="0"/>
              </a:rPr>
              <a:t/>
            </a:r>
            <a:br>
              <a:rPr lang="en-US" b="1" dirty="0">
                <a:latin typeface="Comic Sans MS" pitchFamily="66" charset="0"/>
              </a:rPr>
            </a:br>
            <a:endParaRPr lang="en-US" b="1" dirty="0">
              <a:latin typeface="Comic Sans MS" pitchFamily="66" charset="0"/>
            </a:endParaRPr>
          </a:p>
          <a:p>
            <a:pPr marL="122237" algn="ctr" eaLnBrk="0" hangingPunct="0">
              <a:lnSpc>
                <a:spcPct val="90000"/>
              </a:lnSpc>
              <a:spcBef>
                <a:spcPct val="20000"/>
              </a:spcBef>
              <a:buClr>
                <a:srgbClr val="CC3300"/>
              </a:buClr>
              <a:buSzPct val="150000"/>
            </a:pPr>
            <a:r>
              <a:rPr lang="en-US" b="1" u="sng" dirty="0" smtClean="0">
                <a:solidFill>
                  <a:srgbClr val="002060"/>
                </a:solidFill>
                <a:latin typeface="Comic Sans MS" pitchFamily="66" charset="0"/>
              </a:rPr>
              <a:t>Served in the War</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4,800,000 </a:t>
            </a:r>
            <a:r>
              <a:rPr lang="en-US" sz="2000" b="1" dirty="0">
                <a:latin typeface="Comic Sans MS" pitchFamily="66" charset="0"/>
              </a:rPr>
              <a:t>men </a:t>
            </a:r>
            <a:r>
              <a:rPr lang="en-US" sz="2000" b="1" dirty="0" smtClean="0">
                <a:latin typeface="Comic Sans MS" pitchFamily="66" charset="0"/>
              </a:rPr>
              <a:t>served</a:t>
            </a:r>
          </a:p>
          <a:p>
            <a:pPr marL="579437" lvl="1" algn="ctr" eaLnBrk="0" hangingPunct="0">
              <a:lnSpc>
                <a:spcPct val="90000"/>
              </a:lnSpc>
              <a:spcBef>
                <a:spcPct val="20000"/>
              </a:spcBef>
              <a:buClr>
                <a:srgbClr val="CC3300"/>
              </a:buClr>
              <a:buSzPct val="150000"/>
            </a:pPr>
            <a:endParaRPr lang="en-US" b="1" u="sng" dirty="0">
              <a:latin typeface="Comic Sans MS" pitchFamily="66" charset="0"/>
            </a:endParaRPr>
          </a:p>
          <a:p>
            <a:pPr marL="122237" algn="ctr" eaLnBrk="0" hangingPunct="0">
              <a:lnSpc>
                <a:spcPct val="90000"/>
              </a:lnSpc>
              <a:spcBef>
                <a:spcPct val="20000"/>
              </a:spcBef>
              <a:buClr>
                <a:srgbClr val="CC3300"/>
              </a:buClr>
              <a:buSzPct val="150000"/>
            </a:pPr>
            <a:r>
              <a:rPr lang="en-US" b="1" u="sng" dirty="0" smtClean="0">
                <a:solidFill>
                  <a:srgbClr val="002060"/>
                </a:solidFill>
                <a:latin typeface="Comic Sans MS" pitchFamily="66" charset="0"/>
              </a:rPr>
              <a:t>Saw active combat</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2,000,000</a:t>
            </a:r>
            <a:endParaRPr lang="en-US" sz="2000" b="1" dirty="0">
              <a:latin typeface="Comic Sans MS" pitchFamily="66" charset="0"/>
            </a:endParaRPr>
          </a:p>
          <a:p>
            <a:pPr marL="122237" algn="ctr" eaLnBrk="0" hangingPunct="0">
              <a:lnSpc>
                <a:spcPct val="90000"/>
              </a:lnSpc>
              <a:spcBef>
                <a:spcPct val="20000"/>
              </a:spcBef>
              <a:buClr>
                <a:srgbClr val="CC3300"/>
              </a:buClr>
              <a:buSzPct val="150000"/>
            </a:pPr>
            <a:endParaRPr lang="en-US" b="1" dirty="0" smtClean="0">
              <a:latin typeface="Comic Sans MS" pitchFamily="66" charset="0"/>
            </a:endParaRPr>
          </a:p>
          <a:p>
            <a:pPr marL="122237" algn="ctr" eaLnBrk="0" hangingPunct="0">
              <a:lnSpc>
                <a:spcPct val="90000"/>
              </a:lnSpc>
              <a:spcBef>
                <a:spcPct val="20000"/>
              </a:spcBef>
              <a:buClr>
                <a:srgbClr val="CC3300"/>
              </a:buClr>
              <a:buSzPct val="150000"/>
            </a:pPr>
            <a:r>
              <a:rPr lang="en-US" b="1" u="sng" dirty="0" smtClean="0">
                <a:solidFill>
                  <a:srgbClr val="002060"/>
                </a:solidFill>
                <a:latin typeface="Comic Sans MS" pitchFamily="66" charset="0"/>
              </a:rPr>
              <a:t>African American Soldiers</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400,000 – Army only </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Segregated units</a:t>
            </a:r>
          </a:p>
          <a:p>
            <a:pPr marL="579437" lvl="1" algn="ctr" eaLnBrk="0" hangingPunct="0">
              <a:lnSpc>
                <a:spcPct val="90000"/>
              </a:lnSpc>
              <a:spcBef>
                <a:spcPct val="20000"/>
              </a:spcBef>
              <a:buClr>
                <a:srgbClr val="CC3300"/>
              </a:buClr>
              <a:buSzPct val="150000"/>
            </a:pPr>
            <a:r>
              <a:rPr lang="en-US" sz="2000" b="1" dirty="0" smtClean="0">
                <a:latin typeface="Comic Sans MS" pitchFamily="66" charset="0"/>
              </a:rPr>
              <a:t>Most </a:t>
            </a:r>
            <a:r>
              <a:rPr lang="en-US" sz="2000" b="1" dirty="0">
                <a:latin typeface="Comic Sans MS" pitchFamily="66" charset="0"/>
              </a:rPr>
              <a:t>were put in non-combat duties.</a:t>
            </a:r>
            <a:r>
              <a:rPr lang="en-US" b="1" dirty="0">
                <a:latin typeface="Comic Sans MS" pitchFamily="66" charset="0"/>
              </a:rPr>
              <a:t/>
            </a:r>
            <a:br>
              <a:rPr lang="en-US" b="1" dirty="0">
                <a:latin typeface="Comic Sans MS" pitchFamily="66" charset="0"/>
              </a:rPr>
            </a:br>
            <a:endParaRPr lang="en-US" b="1" dirty="0">
              <a:latin typeface="Comic Sans MS" pitchFamily="66" charset="0"/>
            </a:endParaRPr>
          </a:p>
        </p:txBody>
      </p:sp>
      <p:pic>
        <p:nvPicPr>
          <p:cNvPr id="4098" name="Picture 2" descr="http://exhibitions.nypl.org/africanaage/photos/wwi/12295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463" y="1981199"/>
            <a:ext cx="2390130" cy="33337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upload.wikimedia.org/wikipedia/commons/thumb/7/79/SheetMusicCoverAmerHeresMyBoy1917.jpg/250px-SheetMusicCoverAmerHeresMyBoy19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81199"/>
            <a:ext cx="2381250" cy="3076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500"/>
                                        <p:tgtEl>
                                          <p:spTgt spid="49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fade">
                                      <p:cBhvr>
                                        <p:cTn id="12" dur="500"/>
                                        <p:tgtEl>
                                          <p:spTgt spid="491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fade">
                                      <p:cBhvr>
                                        <p:cTn id="17" dur="500"/>
                                        <p:tgtEl>
                                          <p:spTgt spid="49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fade">
                                      <p:cBhvr>
                                        <p:cTn id="22" dur="500"/>
                                        <p:tgtEl>
                                          <p:spTgt spid="491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fade">
                                      <p:cBhvr>
                                        <p:cTn id="27" dur="500"/>
                                        <p:tgtEl>
                                          <p:spTgt spid="4915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155">
                                            <p:txEl>
                                              <p:pRg st="6" end="6"/>
                                            </p:txEl>
                                          </p:spTgt>
                                        </p:tgtEl>
                                        <p:attrNameLst>
                                          <p:attrName>style.visibility</p:attrName>
                                        </p:attrNameLst>
                                      </p:cBhvr>
                                      <p:to>
                                        <p:strVal val="visible"/>
                                      </p:to>
                                    </p:set>
                                    <p:animEffect transition="in" filter="fade">
                                      <p:cBhvr>
                                        <p:cTn id="32" dur="500"/>
                                        <p:tgtEl>
                                          <p:spTgt spid="4915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155">
                                            <p:txEl>
                                              <p:pRg st="8" end="8"/>
                                            </p:txEl>
                                          </p:spTgt>
                                        </p:tgtEl>
                                        <p:attrNameLst>
                                          <p:attrName>style.visibility</p:attrName>
                                        </p:attrNameLst>
                                      </p:cBhvr>
                                      <p:to>
                                        <p:strVal val="visible"/>
                                      </p:to>
                                    </p:set>
                                    <p:animEffect transition="in" filter="fade">
                                      <p:cBhvr>
                                        <p:cTn id="37" dur="500"/>
                                        <p:tgtEl>
                                          <p:spTgt spid="4915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9155">
                                            <p:txEl>
                                              <p:pRg st="9" end="9"/>
                                            </p:txEl>
                                          </p:spTgt>
                                        </p:tgtEl>
                                        <p:attrNameLst>
                                          <p:attrName>style.visibility</p:attrName>
                                        </p:attrNameLst>
                                      </p:cBhvr>
                                      <p:to>
                                        <p:strVal val="visible"/>
                                      </p:to>
                                    </p:set>
                                    <p:animEffect transition="in" filter="fade">
                                      <p:cBhvr>
                                        <p:cTn id="42" dur="500"/>
                                        <p:tgtEl>
                                          <p:spTgt spid="4915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9155">
                                            <p:txEl>
                                              <p:pRg st="10" end="10"/>
                                            </p:txEl>
                                          </p:spTgt>
                                        </p:tgtEl>
                                        <p:attrNameLst>
                                          <p:attrName>style.visibility</p:attrName>
                                        </p:attrNameLst>
                                      </p:cBhvr>
                                      <p:to>
                                        <p:strVal val="visible"/>
                                      </p:to>
                                    </p:set>
                                    <p:animEffect transition="in" filter="fade">
                                      <p:cBhvr>
                                        <p:cTn id="47" dur="500"/>
                                        <p:tgtEl>
                                          <p:spTgt spid="49155">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9155">
                                            <p:txEl>
                                              <p:pRg st="11" end="11"/>
                                            </p:txEl>
                                          </p:spTgt>
                                        </p:tgtEl>
                                        <p:attrNameLst>
                                          <p:attrName>style.visibility</p:attrName>
                                        </p:attrNameLst>
                                      </p:cBhvr>
                                      <p:to>
                                        <p:strVal val="visible"/>
                                      </p:to>
                                    </p:set>
                                    <p:animEffect transition="in" filter="fade">
                                      <p:cBhvr>
                                        <p:cTn id="52" dur="500"/>
                                        <p:tgtEl>
                                          <p:spTgt spid="4915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Large confetti"/>
          <p:cNvSpPr>
            <a:spLocks noGrp="1" noChangeArrowheads="1"/>
          </p:cNvSpPr>
          <p:nvPr>
            <p:ph type="title"/>
          </p:nvPr>
        </p:nvSpPr>
        <p:spPr/>
        <p:txBody>
          <a:bodyPr/>
          <a:lstStyle/>
          <a:p>
            <a:pPr algn="ctr" eaLnBrk="1" hangingPunct="1"/>
            <a:r>
              <a:rPr lang="en-US" smtClean="0"/>
              <a:t>Expanding the U.S. Fleet</a:t>
            </a:r>
          </a:p>
        </p:txBody>
      </p:sp>
      <p:sp>
        <p:nvSpPr>
          <p:cNvPr id="17411" name="Rectangle 3"/>
          <p:cNvSpPr>
            <a:spLocks noGrp="1" noChangeArrowheads="1"/>
          </p:cNvSpPr>
          <p:nvPr>
            <p:ph type="body" idx="1"/>
          </p:nvPr>
        </p:nvSpPr>
        <p:spPr>
          <a:xfrm>
            <a:off x="685800" y="1905000"/>
            <a:ext cx="4343400" cy="4191000"/>
          </a:xfrm>
        </p:spPr>
        <p:txBody>
          <a:bodyPr/>
          <a:lstStyle/>
          <a:p>
            <a:pPr eaLnBrk="1" hangingPunct="1"/>
            <a:r>
              <a:rPr lang="en-US" sz="3600" dirty="0" smtClean="0"/>
              <a:t>Shipyard workers protected from draft</a:t>
            </a:r>
          </a:p>
          <a:p>
            <a:pPr eaLnBrk="1" hangingPunct="1"/>
            <a:r>
              <a:rPr lang="en-US" sz="3600" dirty="0" smtClean="0"/>
              <a:t>Parts built elsewhere then assembled in the shipyard</a:t>
            </a:r>
          </a:p>
          <a:p>
            <a:pPr eaLnBrk="1" hangingPunct="1"/>
            <a:r>
              <a:rPr lang="en-US" sz="3600" dirty="0" smtClean="0"/>
              <a:t>Government took over private and commercial ships</a:t>
            </a:r>
          </a:p>
        </p:txBody>
      </p:sp>
      <p:pic>
        <p:nvPicPr>
          <p:cNvPr id="5122" name="Picture 2" descr="http://www.dpvintageposters.com/cgi-local/db_images/posters/cache/5512-image-450-550-f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752600"/>
            <a:ext cx="3609975" cy="4772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descr="Large confetti"/>
          <p:cNvSpPr>
            <a:spLocks noGrp="1" noChangeArrowheads="1"/>
          </p:cNvSpPr>
          <p:nvPr>
            <p:ph type="title"/>
          </p:nvPr>
        </p:nvSpPr>
        <p:spPr>
          <a:xfrm>
            <a:off x="838200" y="26504"/>
            <a:ext cx="7772400" cy="1143000"/>
          </a:xfrm>
        </p:spPr>
        <p:txBody>
          <a:bodyPr/>
          <a:lstStyle/>
          <a:p>
            <a:pPr algn="ctr" eaLnBrk="1" hangingPunct="1"/>
            <a:r>
              <a:rPr lang="en-US" dirty="0" smtClean="0"/>
              <a:t>Here Come the Yanks</a:t>
            </a:r>
          </a:p>
        </p:txBody>
      </p:sp>
      <p:sp>
        <p:nvSpPr>
          <p:cNvPr id="18435" name="Rectangle 3"/>
          <p:cNvSpPr>
            <a:spLocks noGrp="1" noChangeArrowheads="1"/>
          </p:cNvSpPr>
          <p:nvPr>
            <p:ph type="body" sz="half" idx="1"/>
          </p:nvPr>
        </p:nvSpPr>
        <p:spPr>
          <a:xfrm>
            <a:off x="1066800" y="1600200"/>
            <a:ext cx="6811617" cy="4191000"/>
          </a:xfrm>
        </p:spPr>
        <p:txBody>
          <a:bodyPr numCol="2"/>
          <a:lstStyle/>
          <a:p>
            <a:pPr eaLnBrk="1" hangingPunct="1">
              <a:lnSpc>
                <a:spcPct val="90000"/>
              </a:lnSpc>
            </a:pPr>
            <a:r>
              <a:rPr lang="en-US" sz="2400" dirty="0" smtClean="0"/>
              <a:t>Convoy System </a:t>
            </a:r>
          </a:p>
          <a:p>
            <a:pPr lvl="1" eaLnBrk="1" hangingPunct="1">
              <a:lnSpc>
                <a:spcPct val="90000"/>
              </a:lnSpc>
            </a:pPr>
            <a:r>
              <a:rPr lang="en-US" sz="2000" dirty="0" smtClean="0"/>
              <a:t>Countered to German    U Boats</a:t>
            </a:r>
          </a:p>
          <a:p>
            <a:pPr lvl="1" eaLnBrk="1" hangingPunct="1">
              <a:lnSpc>
                <a:spcPct val="90000"/>
              </a:lnSpc>
            </a:pPr>
            <a:r>
              <a:rPr lang="en-US" sz="2000" dirty="0" smtClean="0"/>
              <a:t>Shipping </a:t>
            </a:r>
            <a:r>
              <a:rPr lang="en-US" sz="2000" dirty="0" smtClean="0"/>
              <a:t>losses were cut in half</a:t>
            </a:r>
          </a:p>
          <a:p>
            <a:pPr eaLnBrk="1" hangingPunct="1">
              <a:lnSpc>
                <a:spcPct val="90000"/>
              </a:lnSpc>
            </a:pPr>
            <a:endParaRPr lang="en-US" sz="2400" dirty="0" smtClean="0"/>
          </a:p>
          <a:p>
            <a:pPr eaLnBrk="1" hangingPunct="1">
              <a:lnSpc>
                <a:spcPct val="90000"/>
              </a:lnSpc>
            </a:pPr>
            <a:endParaRPr lang="en-US" sz="2400" dirty="0"/>
          </a:p>
          <a:p>
            <a:pPr eaLnBrk="1" hangingPunct="1">
              <a:lnSpc>
                <a:spcPct val="90000"/>
              </a:lnSpc>
            </a:pPr>
            <a:endParaRPr lang="en-US" sz="2400" dirty="0" smtClean="0"/>
          </a:p>
          <a:p>
            <a:pPr eaLnBrk="1" hangingPunct="1">
              <a:lnSpc>
                <a:spcPct val="90000"/>
              </a:lnSpc>
            </a:pPr>
            <a:endParaRPr lang="en-US" sz="2400" dirty="0"/>
          </a:p>
          <a:p>
            <a:pPr eaLnBrk="1" hangingPunct="1">
              <a:lnSpc>
                <a:spcPct val="90000"/>
              </a:lnSpc>
            </a:pPr>
            <a:endParaRPr lang="en-US" sz="2400" dirty="0" smtClean="0"/>
          </a:p>
          <a:p>
            <a:pPr eaLnBrk="1" hangingPunct="1">
              <a:lnSpc>
                <a:spcPct val="90000"/>
              </a:lnSpc>
            </a:pPr>
            <a:endParaRPr lang="en-US" sz="2400" dirty="0"/>
          </a:p>
          <a:p>
            <a:pPr eaLnBrk="1" hangingPunct="1">
              <a:lnSpc>
                <a:spcPct val="90000"/>
              </a:lnSpc>
            </a:pPr>
            <a:r>
              <a:rPr lang="en-US" sz="2400" dirty="0" smtClean="0"/>
              <a:t>US </a:t>
            </a:r>
            <a:r>
              <a:rPr lang="en-US" sz="2400" dirty="0" smtClean="0"/>
              <a:t>troops </a:t>
            </a:r>
            <a:r>
              <a:rPr lang="en-US" sz="2400" dirty="0" smtClean="0"/>
              <a:t>bring…</a:t>
            </a:r>
          </a:p>
          <a:p>
            <a:pPr marL="914400" lvl="2" indent="0" eaLnBrk="1" hangingPunct="1">
              <a:lnSpc>
                <a:spcPct val="90000"/>
              </a:lnSpc>
              <a:buNone/>
            </a:pPr>
            <a:r>
              <a:rPr lang="en-US" sz="1600" dirty="0" smtClean="0"/>
              <a:t>…</a:t>
            </a:r>
            <a:r>
              <a:rPr lang="en-US" sz="1600" dirty="0" smtClean="0"/>
              <a:t> </a:t>
            </a:r>
            <a:r>
              <a:rPr lang="en-US" sz="2000" dirty="0" smtClean="0"/>
              <a:t>numbers </a:t>
            </a:r>
            <a:endParaRPr lang="en-US" sz="2000" dirty="0" smtClean="0"/>
          </a:p>
          <a:p>
            <a:pPr marL="914400" lvl="2" indent="0" eaLnBrk="1" hangingPunct="1">
              <a:lnSpc>
                <a:spcPct val="90000"/>
              </a:lnSpc>
              <a:buNone/>
            </a:pPr>
            <a:r>
              <a:rPr lang="en-US" sz="2000" dirty="0" smtClean="0"/>
              <a:t>…fresh (naïve) soldiers</a:t>
            </a:r>
          </a:p>
          <a:p>
            <a:pPr marL="914400" lvl="2" indent="0" eaLnBrk="1" hangingPunct="1">
              <a:lnSpc>
                <a:spcPct val="90000"/>
              </a:lnSpc>
              <a:buNone/>
            </a:pPr>
            <a:r>
              <a:rPr lang="en-US" sz="2000" dirty="0" smtClean="0"/>
              <a:t>…supplies</a:t>
            </a:r>
            <a:endParaRPr lang="en-US" sz="2000" dirty="0" smtClean="0"/>
          </a:p>
        </p:txBody>
      </p:sp>
      <p:sp>
        <p:nvSpPr>
          <p:cNvPr id="18437" name="Text Box 6"/>
          <p:cNvSpPr txBox="1">
            <a:spLocks noChangeArrowheads="1"/>
          </p:cNvSpPr>
          <p:nvPr/>
        </p:nvSpPr>
        <p:spPr bwMode="auto">
          <a:xfrm>
            <a:off x="4953000" y="5638800"/>
            <a:ext cx="3124200" cy="457200"/>
          </a:xfrm>
          <a:prstGeom prst="rect">
            <a:avLst/>
          </a:prstGeom>
          <a:noFill/>
          <a:ln w="9525">
            <a:noFill/>
            <a:miter lim="800000"/>
            <a:headEnd/>
            <a:tailEnd/>
          </a:ln>
        </p:spPr>
        <p:txBody>
          <a:bodyPr>
            <a:spAutoFit/>
          </a:bodyPr>
          <a:lstStyle/>
          <a:p>
            <a:pPr algn="ctr">
              <a:spcBef>
                <a:spcPct val="50000"/>
              </a:spcBef>
            </a:pPr>
            <a:r>
              <a:rPr lang="en-US"/>
              <a:t>Convoy System</a:t>
            </a:r>
          </a:p>
        </p:txBody>
      </p:sp>
      <p:pic>
        <p:nvPicPr>
          <p:cNvPr id="7170" name="Picture 2" descr="http://www.cityofart.net/bship/convoy_19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85322"/>
            <a:ext cx="7162800" cy="30310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6146" name="Picture 2" descr="http://1.bp.blogspot.com/-MV4RXy9p_z8/TaFWZOKp0uI/AAAAAAAAGJE/a8qqiLLTU18/s1600/convoy-ships-ww1-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248044"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806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descr="Large confetti"/>
          <p:cNvSpPr>
            <a:spLocks noGrp="1" noChangeArrowheads="1"/>
          </p:cNvSpPr>
          <p:nvPr>
            <p:ph type="title"/>
          </p:nvPr>
        </p:nvSpPr>
        <p:spPr/>
        <p:txBody>
          <a:bodyPr/>
          <a:lstStyle/>
          <a:p>
            <a:pPr algn="ctr" eaLnBrk="1" hangingPunct="1"/>
            <a:r>
              <a:rPr lang="en-US" smtClean="0"/>
              <a:t>The Yanks</a:t>
            </a:r>
          </a:p>
        </p:txBody>
      </p:sp>
      <p:sp>
        <p:nvSpPr>
          <p:cNvPr id="19459" name="Rectangle 3"/>
          <p:cNvSpPr>
            <a:spLocks noGrp="1" noChangeArrowheads="1"/>
          </p:cNvSpPr>
          <p:nvPr>
            <p:ph type="body" sz="half" idx="1"/>
          </p:nvPr>
        </p:nvSpPr>
        <p:spPr>
          <a:xfrm>
            <a:off x="381000" y="1905000"/>
            <a:ext cx="3810000" cy="4191000"/>
          </a:xfrm>
        </p:spPr>
        <p:txBody>
          <a:bodyPr/>
          <a:lstStyle/>
          <a:p>
            <a:pPr lvl="1" eaLnBrk="1" hangingPunct="1"/>
            <a:r>
              <a:rPr lang="en-US" sz="2400" dirty="0" smtClean="0"/>
              <a:t>The American Expeditionary Force was led by General John Pershing</a:t>
            </a:r>
          </a:p>
          <a:p>
            <a:pPr lvl="1" eaLnBrk="1" hangingPunct="1"/>
            <a:endParaRPr lang="en-US" sz="2400" dirty="0" smtClean="0"/>
          </a:p>
          <a:p>
            <a:pPr lvl="1" eaLnBrk="1" hangingPunct="1">
              <a:buNone/>
            </a:pPr>
            <a:endParaRPr lang="en-US" sz="2400" dirty="0" smtClean="0"/>
          </a:p>
          <a:p>
            <a:pPr lvl="1" eaLnBrk="1" hangingPunct="1"/>
            <a:r>
              <a:rPr lang="en-US" sz="2400" dirty="0" smtClean="0"/>
              <a:t>U.S. troops nicknamed </a:t>
            </a:r>
            <a:r>
              <a:rPr lang="en-US" sz="2600" dirty="0" smtClean="0"/>
              <a:t>doughboys</a:t>
            </a:r>
          </a:p>
        </p:txBody>
      </p:sp>
      <p:pic>
        <p:nvPicPr>
          <p:cNvPr id="19460" name="Picture 9" descr="Doughboy_award"/>
          <p:cNvPicPr>
            <a:picLocks noGrp="1" noChangeAspect="1" noChangeArrowheads="1"/>
          </p:cNvPicPr>
          <p:nvPr>
            <p:ph type="clipArt" sz="half" idx="2"/>
          </p:nvPr>
        </p:nvPicPr>
        <p:blipFill>
          <a:blip r:embed="rId3" cstate="print"/>
          <a:srcRect/>
          <a:stretch>
            <a:fillRect/>
          </a:stretch>
        </p:blipFill>
        <p:spPr>
          <a:xfrm>
            <a:off x="4191000" y="1981200"/>
            <a:ext cx="4419600" cy="3963988"/>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p:txBody>
          <a:bodyPr/>
          <a:lstStyle/>
          <a:p>
            <a:pPr algn="ctr" eaLnBrk="1" hangingPunct="1"/>
            <a:r>
              <a:rPr lang="en-US" smtClean="0"/>
              <a:t>New Weapons: </a:t>
            </a:r>
            <a:r>
              <a:rPr lang="en-US" b="1" u="sng" smtClean="0"/>
              <a:t>Tanks</a:t>
            </a:r>
          </a:p>
        </p:txBody>
      </p:sp>
      <p:pic>
        <p:nvPicPr>
          <p:cNvPr id="20483" name="Picture 5" descr="British_Mark_I_male_tank_Somme_25_September_1916"/>
          <p:cNvPicPr>
            <a:picLocks noGrp="1" noChangeAspect="1" noChangeArrowheads="1"/>
          </p:cNvPicPr>
          <p:nvPr>
            <p:ph type="clipArt" sz="half" idx="2"/>
          </p:nvPr>
        </p:nvPicPr>
        <p:blipFill>
          <a:blip r:embed="rId3" cstate="print"/>
          <a:srcRect/>
          <a:stretch>
            <a:fillRect/>
          </a:stretch>
        </p:blipFill>
        <p:spPr>
          <a:xfrm>
            <a:off x="1066800" y="1905000"/>
            <a:ext cx="5715000" cy="3444875"/>
          </a:xfrm>
          <a:noFill/>
        </p:spPr>
      </p:pic>
      <p:sp>
        <p:nvSpPr>
          <p:cNvPr id="20484" name="Text Box 6"/>
          <p:cNvSpPr txBox="1">
            <a:spLocks noChangeArrowheads="1"/>
          </p:cNvSpPr>
          <p:nvPr/>
        </p:nvSpPr>
        <p:spPr bwMode="auto">
          <a:xfrm>
            <a:off x="2362200" y="1752600"/>
            <a:ext cx="2895600" cy="457200"/>
          </a:xfrm>
          <a:prstGeom prst="rect">
            <a:avLst/>
          </a:prstGeom>
          <a:noFill/>
          <a:ln w="9525">
            <a:noFill/>
            <a:miter lim="800000"/>
            <a:headEnd/>
            <a:tailEnd/>
          </a:ln>
        </p:spPr>
        <p:txBody>
          <a:bodyPr>
            <a:spAutoFit/>
          </a:bodyPr>
          <a:lstStyle/>
          <a:p>
            <a:pPr>
              <a:spcBef>
                <a:spcPct val="50000"/>
              </a:spcBef>
            </a:pPr>
            <a:r>
              <a:rPr lang="en-US" dirty="0"/>
              <a:t>British Mark IV Tank</a:t>
            </a:r>
          </a:p>
        </p:txBody>
      </p:sp>
      <p:sp>
        <p:nvSpPr>
          <p:cNvPr id="6145" name="Rectangle 1"/>
          <p:cNvSpPr>
            <a:spLocks noChangeArrowheads="1"/>
          </p:cNvSpPr>
          <p:nvPr/>
        </p:nvSpPr>
        <p:spPr bwMode="auto">
          <a:xfrm>
            <a:off x="1600200" y="5410200"/>
            <a:ext cx="5181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Tanks</a:t>
            </a:r>
            <a:r>
              <a:rPr kumimoji="0" lang="en-GB"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were used for the first time in the First World War. They were developed to cope with the conditions on the Western Front. The first tank was called ‘Little Willie’ and needed a crew of 3. Its maximum speed was 3mph and it could not cross trenches.</a:t>
            </a:r>
            <a:endParaRPr kumimoji="0" lang="en-US"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more modern tank was not developed until just before the end of the war. It could carry 10 men, had a revolving turret and could reach 4mph.</a:t>
            </a:r>
            <a:endParaRPr kumimoji="0" lang="en-GB"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descr="Large confetti"/>
          <p:cNvSpPr>
            <a:spLocks noGrp="1" noChangeArrowheads="1"/>
          </p:cNvSpPr>
          <p:nvPr>
            <p:ph type="title"/>
          </p:nvPr>
        </p:nvSpPr>
        <p:spPr/>
        <p:txBody>
          <a:bodyPr/>
          <a:lstStyle/>
          <a:p>
            <a:pPr algn="ctr" eaLnBrk="1" hangingPunct="1"/>
            <a:r>
              <a:rPr lang="en-US" smtClean="0"/>
              <a:t>New Weapons: </a:t>
            </a:r>
            <a:r>
              <a:rPr lang="en-US" b="1" u="sng" smtClean="0"/>
              <a:t>Machine Guns</a:t>
            </a:r>
          </a:p>
        </p:txBody>
      </p:sp>
      <p:pic>
        <p:nvPicPr>
          <p:cNvPr id="21507" name="Picture 3" descr="Vickers_IWW"/>
          <p:cNvPicPr>
            <a:picLocks noChangeAspect="1" noChangeArrowheads="1"/>
          </p:cNvPicPr>
          <p:nvPr/>
        </p:nvPicPr>
        <p:blipFill>
          <a:blip r:embed="rId2" cstate="print"/>
          <a:srcRect/>
          <a:stretch>
            <a:fillRect/>
          </a:stretch>
        </p:blipFill>
        <p:spPr bwMode="auto">
          <a:xfrm>
            <a:off x="2286000" y="2286000"/>
            <a:ext cx="4191000" cy="3048000"/>
          </a:xfrm>
          <a:prstGeom prst="rect">
            <a:avLst/>
          </a:prstGeom>
          <a:noFill/>
          <a:ln w="9525">
            <a:noFill/>
            <a:miter lim="800000"/>
            <a:headEnd/>
            <a:tailEnd/>
          </a:ln>
        </p:spPr>
      </p:pic>
      <p:sp>
        <p:nvSpPr>
          <p:cNvPr id="21508" name="Text Box 5"/>
          <p:cNvSpPr txBox="1">
            <a:spLocks noChangeArrowheads="1"/>
          </p:cNvSpPr>
          <p:nvPr/>
        </p:nvSpPr>
        <p:spPr bwMode="auto">
          <a:xfrm>
            <a:off x="2895600" y="5562600"/>
            <a:ext cx="2971800" cy="457200"/>
          </a:xfrm>
          <a:prstGeom prst="rect">
            <a:avLst/>
          </a:prstGeom>
          <a:noFill/>
          <a:ln w="9525">
            <a:noFill/>
            <a:miter lim="800000"/>
            <a:headEnd/>
            <a:tailEnd/>
          </a:ln>
        </p:spPr>
        <p:txBody>
          <a:bodyPr>
            <a:spAutoFit/>
          </a:bodyPr>
          <a:lstStyle/>
          <a:p>
            <a:pPr>
              <a:spcBef>
                <a:spcPct val="50000"/>
              </a:spcBef>
            </a:pPr>
            <a:r>
              <a:rPr lang="en-US"/>
              <a:t>Vickers Machine Gun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p:txBody>
          <a:bodyPr/>
          <a:lstStyle/>
          <a:p>
            <a:pPr algn="ctr" eaLnBrk="1" hangingPunct="1"/>
            <a:r>
              <a:rPr lang="en-US" smtClean="0"/>
              <a:t>New Weapons: </a:t>
            </a:r>
            <a:r>
              <a:rPr lang="en-US" b="1" u="sng" smtClean="0"/>
              <a:t>Airplane</a:t>
            </a:r>
            <a:r>
              <a:rPr lang="en-US" smtClean="0"/>
              <a:t> and Airships</a:t>
            </a:r>
          </a:p>
        </p:txBody>
      </p:sp>
      <p:pic>
        <p:nvPicPr>
          <p:cNvPr id="22531" name="Picture 3" descr="Sopwith"/>
          <p:cNvPicPr>
            <a:picLocks noChangeAspect="1" noChangeArrowheads="1"/>
          </p:cNvPicPr>
          <p:nvPr/>
        </p:nvPicPr>
        <p:blipFill>
          <a:blip r:embed="rId2" cstate="print"/>
          <a:srcRect/>
          <a:stretch>
            <a:fillRect/>
          </a:stretch>
        </p:blipFill>
        <p:spPr bwMode="auto">
          <a:xfrm>
            <a:off x="457200" y="2057400"/>
            <a:ext cx="3810000" cy="3146425"/>
          </a:xfrm>
          <a:prstGeom prst="rect">
            <a:avLst/>
          </a:prstGeom>
          <a:noFill/>
          <a:ln w="9525">
            <a:noFill/>
            <a:miter lim="800000"/>
            <a:headEnd/>
            <a:tailEnd/>
          </a:ln>
        </p:spPr>
      </p:pic>
      <p:sp>
        <p:nvSpPr>
          <p:cNvPr id="22532" name="Text Box 4"/>
          <p:cNvSpPr txBox="1">
            <a:spLocks noChangeArrowheads="1"/>
          </p:cNvSpPr>
          <p:nvPr/>
        </p:nvSpPr>
        <p:spPr bwMode="auto">
          <a:xfrm>
            <a:off x="762000" y="5410200"/>
            <a:ext cx="2743200" cy="822325"/>
          </a:xfrm>
          <a:prstGeom prst="rect">
            <a:avLst/>
          </a:prstGeom>
          <a:noFill/>
          <a:ln w="9525">
            <a:noFill/>
            <a:miter lim="800000"/>
            <a:headEnd/>
            <a:tailEnd/>
          </a:ln>
        </p:spPr>
        <p:txBody>
          <a:bodyPr>
            <a:spAutoFit/>
          </a:bodyPr>
          <a:lstStyle/>
          <a:p>
            <a:pPr algn="ctr">
              <a:spcBef>
                <a:spcPct val="50000"/>
              </a:spcBef>
            </a:pPr>
            <a:r>
              <a:rPr lang="en-US"/>
              <a:t>Sopwith Camel Biplane</a:t>
            </a:r>
          </a:p>
        </p:txBody>
      </p:sp>
      <p:pic>
        <p:nvPicPr>
          <p:cNvPr id="22533" name="Picture 6" descr="graph_zeppelin"/>
          <p:cNvPicPr>
            <a:picLocks noChangeAspect="1" noChangeArrowheads="1"/>
          </p:cNvPicPr>
          <p:nvPr/>
        </p:nvPicPr>
        <p:blipFill>
          <a:blip r:embed="rId3" cstate="print"/>
          <a:srcRect/>
          <a:stretch>
            <a:fillRect/>
          </a:stretch>
        </p:blipFill>
        <p:spPr bwMode="auto">
          <a:xfrm>
            <a:off x="4572000" y="1981200"/>
            <a:ext cx="4419600" cy="3200400"/>
          </a:xfrm>
          <a:prstGeom prst="rect">
            <a:avLst/>
          </a:prstGeom>
          <a:noFill/>
          <a:ln w="9525">
            <a:noFill/>
            <a:miter lim="800000"/>
            <a:headEnd/>
            <a:tailEnd/>
          </a:ln>
        </p:spPr>
      </p:pic>
      <p:sp>
        <p:nvSpPr>
          <p:cNvPr id="22534" name="Text Box 7"/>
          <p:cNvSpPr txBox="1">
            <a:spLocks noChangeArrowheads="1"/>
          </p:cNvSpPr>
          <p:nvPr/>
        </p:nvSpPr>
        <p:spPr bwMode="auto">
          <a:xfrm>
            <a:off x="5562600" y="5334000"/>
            <a:ext cx="2667000" cy="457200"/>
          </a:xfrm>
          <a:prstGeom prst="rect">
            <a:avLst/>
          </a:prstGeom>
          <a:noFill/>
          <a:ln w="9525">
            <a:noFill/>
            <a:miter lim="800000"/>
            <a:headEnd/>
            <a:tailEnd/>
          </a:ln>
        </p:spPr>
        <p:txBody>
          <a:bodyPr>
            <a:spAutoFit/>
          </a:bodyPr>
          <a:lstStyle/>
          <a:p>
            <a:pPr algn="ctr">
              <a:spcBef>
                <a:spcPct val="50000"/>
              </a:spcBef>
            </a:pPr>
            <a:r>
              <a:rPr lang="en-US"/>
              <a:t>Zeppelin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Large confetti"/>
          <p:cNvSpPr>
            <a:spLocks noGrp="1" noChangeArrowheads="1"/>
          </p:cNvSpPr>
          <p:nvPr>
            <p:ph type="title"/>
          </p:nvPr>
        </p:nvSpPr>
        <p:spPr>
          <a:xfrm>
            <a:off x="1371600" y="-304800"/>
            <a:ext cx="7772400" cy="1143000"/>
          </a:xfrm>
        </p:spPr>
        <p:txBody>
          <a:bodyPr/>
          <a:lstStyle/>
          <a:p>
            <a:pPr algn="ctr" eaLnBrk="1" hangingPunct="1"/>
            <a:r>
              <a:rPr lang="en-US" dirty="0" smtClean="0"/>
              <a:t>New Weapons: </a:t>
            </a:r>
            <a:r>
              <a:rPr lang="en-US" b="1" u="sng" dirty="0" smtClean="0"/>
              <a:t>Poison Gas</a:t>
            </a:r>
          </a:p>
        </p:txBody>
      </p:sp>
      <p:pic>
        <p:nvPicPr>
          <p:cNvPr id="23555" name="Picture 4" descr="300px-Australian_infantry_small_box_respirators_Ypres_1917"/>
          <p:cNvPicPr>
            <a:picLocks noChangeAspect="1" noChangeArrowheads="1"/>
          </p:cNvPicPr>
          <p:nvPr/>
        </p:nvPicPr>
        <p:blipFill>
          <a:blip r:embed="rId2" cstate="print"/>
          <a:srcRect/>
          <a:stretch>
            <a:fillRect/>
          </a:stretch>
        </p:blipFill>
        <p:spPr bwMode="auto">
          <a:xfrm>
            <a:off x="1066800" y="838201"/>
            <a:ext cx="3071171" cy="4114800"/>
          </a:xfrm>
          <a:prstGeom prst="rect">
            <a:avLst/>
          </a:prstGeom>
          <a:noFill/>
          <a:ln w="9525">
            <a:noFill/>
            <a:miter lim="800000"/>
            <a:headEnd/>
            <a:tailEnd/>
          </a:ln>
        </p:spPr>
      </p:pic>
      <p:pic>
        <p:nvPicPr>
          <p:cNvPr id="23556" name="Picture 6" descr="gasmask"/>
          <p:cNvPicPr>
            <a:picLocks noChangeAspect="1" noChangeArrowheads="1"/>
          </p:cNvPicPr>
          <p:nvPr/>
        </p:nvPicPr>
        <p:blipFill>
          <a:blip r:embed="rId3" cstate="print"/>
          <a:srcRect/>
          <a:stretch>
            <a:fillRect/>
          </a:stretch>
        </p:blipFill>
        <p:spPr bwMode="auto">
          <a:xfrm>
            <a:off x="4876800" y="838200"/>
            <a:ext cx="2924229" cy="3962400"/>
          </a:xfrm>
          <a:prstGeom prst="rect">
            <a:avLst/>
          </a:prstGeom>
          <a:noFill/>
          <a:ln w="9525">
            <a:noFill/>
            <a:miter lim="800000"/>
            <a:headEnd/>
            <a:tailEnd/>
          </a:ln>
        </p:spPr>
      </p:pic>
      <p:sp>
        <p:nvSpPr>
          <p:cNvPr id="2049" name="Rectangle 1"/>
          <p:cNvSpPr>
            <a:spLocks noChangeArrowheads="1"/>
          </p:cNvSpPr>
          <p:nvPr/>
        </p:nvSpPr>
        <p:spPr bwMode="auto">
          <a:xfrm>
            <a:off x="0" y="6027003"/>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Mustard gas</a:t>
            </a: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was the most deadly weapon used. It was fired into the trenches in shells. It is colourless and takes 12 hours to take effect. Effects include – blistering skin, vomiting, sore eyes, internal and external bleeding. Death can take up to 5 weeks.</a:t>
            </a:r>
            <a:endParaRPr kumimoji="0" lang="en-GB" sz="16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0" y="5105400"/>
            <a:ext cx="8763000" cy="830997"/>
          </a:xfrm>
          <a:prstGeom prst="rect">
            <a:avLst/>
          </a:prstGeom>
        </p:spPr>
        <p:txBody>
          <a:bodyPr wrap="square">
            <a:spAutoFit/>
          </a:bodyPr>
          <a:lstStyle/>
          <a:p>
            <a:r>
              <a:rPr lang="en-GB" sz="1600" dirty="0" smtClean="0"/>
              <a:t>The German army were the first to use </a:t>
            </a:r>
            <a:r>
              <a:rPr lang="en-GB" sz="1600" b="1" dirty="0" smtClean="0"/>
              <a:t>chlorine gas.</a:t>
            </a:r>
            <a:r>
              <a:rPr lang="en-GB" sz="1600" dirty="0" smtClean="0"/>
              <a:t> Chlorine gas causes a burning sensation in the throat and chest pains. Death is painful – you suffocate! The problem with chlorine gas is that the weather must be right.</a:t>
            </a:r>
            <a:endParaRPr lang="en-US" sz="1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descr="Large confetti"/>
          <p:cNvSpPr>
            <a:spLocks noGrp="1" noChangeArrowheads="1"/>
          </p:cNvSpPr>
          <p:nvPr>
            <p:ph type="title"/>
          </p:nvPr>
        </p:nvSpPr>
        <p:spPr>
          <a:xfrm>
            <a:off x="1219200" y="-381000"/>
            <a:ext cx="7772400" cy="1143000"/>
          </a:xfrm>
        </p:spPr>
        <p:txBody>
          <a:bodyPr/>
          <a:lstStyle/>
          <a:p>
            <a:pPr algn="ctr" eaLnBrk="1" hangingPunct="1"/>
            <a:r>
              <a:rPr lang="en-US" dirty="0" smtClean="0"/>
              <a:t>Hazards</a:t>
            </a:r>
          </a:p>
        </p:txBody>
      </p:sp>
      <p:pic>
        <p:nvPicPr>
          <p:cNvPr id="24579" name="Picture 3" descr="ARTsarg"/>
          <p:cNvPicPr>
            <a:picLocks noChangeAspect="1" noChangeArrowheads="1"/>
          </p:cNvPicPr>
          <p:nvPr/>
        </p:nvPicPr>
        <p:blipFill>
          <a:blip r:embed="rId2" cstate="print"/>
          <a:srcRect/>
          <a:stretch>
            <a:fillRect/>
          </a:stretch>
        </p:blipFill>
        <p:spPr bwMode="auto">
          <a:xfrm>
            <a:off x="-533400" y="660400"/>
            <a:ext cx="9144000" cy="2819400"/>
          </a:xfrm>
          <a:prstGeom prst="rect">
            <a:avLst/>
          </a:prstGeom>
          <a:noFill/>
          <a:ln w="9525">
            <a:noFill/>
            <a:miter lim="800000"/>
            <a:headEnd/>
            <a:tailEnd/>
          </a:ln>
        </p:spPr>
      </p:pic>
      <p:sp>
        <p:nvSpPr>
          <p:cNvPr id="24580" name="Text Box 4"/>
          <p:cNvSpPr txBox="1">
            <a:spLocks noChangeArrowheads="1"/>
          </p:cNvSpPr>
          <p:nvPr/>
        </p:nvSpPr>
        <p:spPr bwMode="auto">
          <a:xfrm>
            <a:off x="381000" y="3505200"/>
            <a:ext cx="5334000" cy="2973122"/>
          </a:xfrm>
          <a:prstGeom prst="rect">
            <a:avLst/>
          </a:prstGeom>
          <a:noFill/>
          <a:ln w="9525">
            <a:noFill/>
            <a:miter lim="800000"/>
            <a:headEnd/>
            <a:tailEnd/>
          </a:ln>
        </p:spPr>
        <p:txBody>
          <a:bodyPr wrap="square">
            <a:spAutoFit/>
          </a:bodyPr>
          <a:lstStyle/>
          <a:p>
            <a:pPr algn="ctr">
              <a:spcBef>
                <a:spcPct val="20000"/>
              </a:spcBef>
              <a:buClr>
                <a:schemeClr val="tx2"/>
              </a:buClr>
              <a:buSzPct val="115000"/>
              <a:buFontTx/>
              <a:buChar char="•"/>
            </a:pPr>
            <a:r>
              <a:rPr lang="en-US" dirty="0" smtClean="0"/>
              <a:t> Trench </a:t>
            </a:r>
            <a:r>
              <a:rPr lang="en-US" dirty="0"/>
              <a:t>life was horrid </a:t>
            </a:r>
            <a:endParaRPr lang="en-US" dirty="0" smtClean="0"/>
          </a:p>
          <a:p>
            <a:pPr algn="ctr">
              <a:spcBef>
                <a:spcPct val="20000"/>
              </a:spcBef>
              <a:buClr>
                <a:schemeClr val="tx2"/>
              </a:buClr>
              <a:buSzPct val="115000"/>
              <a:buFontTx/>
              <a:buChar char="•"/>
            </a:pPr>
            <a:endParaRPr lang="en-US" dirty="0" smtClean="0"/>
          </a:p>
          <a:p>
            <a:pPr algn="ctr">
              <a:spcBef>
                <a:spcPct val="20000"/>
              </a:spcBef>
              <a:buClr>
                <a:schemeClr val="tx2"/>
              </a:buClr>
              <a:buSzPct val="115000"/>
              <a:buFontTx/>
              <a:buChar char="•"/>
            </a:pPr>
            <a:r>
              <a:rPr lang="en-US" dirty="0" smtClean="0"/>
              <a:t>Soldiers </a:t>
            </a:r>
            <a:r>
              <a:rPr lang="en-US" dirty="0"/>
              <a:t>had emotional collapses AKA “Shell Shock</a:t>
            </a:r>
            <a:r>
              <a:rPr lang="en-US" dirty="0" smtClean="0"/>
              <a:t>”</a:t>
            </a:r>
          </a:p>
          <a:p>
            <a:pPr algn="ctr">
              <a:spcBef>
                <a:spcPct val="20000"/>
              </a:spcBef>
              <a:buClr>
                <a:schemeClr val="tx2"/>
              </a:buClr>
              <a:buSzPct val="115000"/>
              <a:buFontTx/>
              <a:buChar char="•"/>
            </a:pPr>
            <a:endParaRPr lang="en-US" dirty="0" smtClean="0"/>
          </a:p>
          <a:p>
            <a:pPr algn="ctr">
              <a:spcBef>
                <a:spcPct val="20000"/>
              </a:spcBef>
              <a:buClr>
                <a:schemeClr val="tx2"/>
              </a:buClr>
              <a:buSzPct val="115000"/>
              <a:buFontTx/>
              <a:buChar char="•"/>
            </a:pPr>
            <a:r>
              <a:rPr lang="en-US" dirty="0" smtClean="0"/>
              <a:t>Virtually no government assistance for Veterans upon returning home</a:t>
            </a:r>
            <a:endParaRPr lang="en-US" dirty="0"/>
          </a:p>
        </p:txBody>
      </p:sp>
      <p:pic>
        <p:nvPicPr>
          <p:cNvPr id="8194" name="Picture 2" descr="http://24.media.tumblr.com/tumblr_m4hcaxfnmW1qk96fpo1_5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001762"/>
            <a:ext cx="3314700" cy="4772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4189</TotalTime>
  <Words>874</Words>
  <Application>Microsoft Office PowerPoint</Application>
  <PresentationFormat>On-screen Show (4:3)</PresentationFormat>
  <Paragraphs>181</Paragraphs>
  <Slides>33</Slides>
  <Notes>5</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Ricepaper</vt:lpstr>
      <vt:lpstr>The First World War Section 19-1 &amp; 19-2</vt:lpstr>
      <vt:lpstr>Long Term Causes of the War</vt:lpstr>
      <vt:lpstr>Militarism</vt:lpstr>
      <vt:lpstr>Alliance System</vt:lpstr>
      <vt:lpstr>Alliance System</vt:lpstr>
      <vt:lpstr>PowerPoint Presentation</vt:lpstr>
      <vt:lpstr>Imperialism</vt:lpstr>
      <vt:lpstr>PowerPoint Presentation</vt:lpstr>
      <vt:lpstr>Nationalism</vt:lpstr>
      <vt:lpstr>PowerPoint Presentation</vt:lpstr>
      <vt:lpstr>The Domino Effect</vt:lpstr>
      <vt:lpstr>The Schlieffen Plan:  </vt:lpstr>
      <vt:lpstr>The Great War Begins</vt:lpstr>
      <vt:lpstr>PowerPoint Presentation</vt:lpstr>
      <vt:lpstr>Trench Warfare</vt:lpstr>
      <vt:lpstr>Trench Warfare</vt:lpstr>
      <vt:lpstr>Wilsons Proclamation of Neutrality</vt:lpstr>
      <vt:lpstr>Reasons the US Enters the War</vt:lpstr>
      <vt:lpstr>Reasons the U.S. Enters</vt:lpstr>
      <vt:lpstr>Reasons the US Enters the War</vt:lpstr>
      <vt:lpstr>PowerPoint Presentation</vt:lpstr>
      <vt:lpstr>America enters the War</vt:lpstr>
      <vt:lpstr>Mobilizing</vt:lpstr>
      <vt:lpstr>1917 – Selective Service Act</vt:lpstr>
      <vt:lpstr>Expanding the U.S. Fleet</vt:lpstr>
      <vt:lpstr>Here Come the Yanks</vt:lpstr>
      <vt:lpstr>PowerPoint Presentation</vt:lpstr>
      <vt:lpstr>The Yanks</vt:lpstr>
      <vt:lpstr>New Weapons: Tanks</vt:lpstr>
      <vt:lpstr>New Weapons: Machine Guns</vt:lpstr>
      <vt:lpstr>New Weapons: Airplane and Airships</vt:lpstr>
      <vt:lpstr>New Weapons: Poison Gas</vt:lpstr>
      <vt:lpstr>Hazards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War to End All Wars:  The Beginning</dc:title>
  <dc:creator>Microsoft</dc:creator>
  <cp:lastModifiedBy>sysop</cp:lastModifiedBy>
  <cp:revision>202</cp:revision>
  <dcterms:created xsi:type="dcterms:W3CDTF">2006-11-11T15:14:07Z</dcterms:created>
  <dcterms:modified xsi:type="dcterms:W3CDTF">2013-02-01T19:16:59Z</dcterms:modified>
</cp:coreProperties>
</file>