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41"/>
  </p:notesMasterIdLst>
  <p:sldIdLst>
    <p:sldId id="287" r:id="rId2"/>
    <p:sldId id="288" r:id="rId3"/>
    <p:sldId id="289" r:id="rId4"/>
    <p:sldId id="290" r:id="rId5"/>
    <p:sldId id="292" r:id="rId6"/>
    <p:sldId id="294" r:id="rId7"/>
    <p:sldId id="293" r:id="rId8"/>
    <p:sldId id="295" r:id="rId9"/>
    <p:sldId id="296" r:id="rId10"/>
    <p:sldId id="258" r:id="rId11"/>
    <p:sldId id="325" r:id="rId12"/>
    <p:sldId id="297" r:id="rId13"/>
    <p:sldId id="298" r:id="rId14"/>
    <p:sldId id="299" r:id="rId15"/>
    <p:sldId id="300" r:id="rId16"/>
    <p:sldId id="301" r:id="rId17"/>
    <p:sldId id="302" r:id="rId18"/>
    <p:sldId id="303" r:id="rId19"/>
    <p:sldId id="304" r:id="rId20"/>
    <p:sldId id="305" r:id="rId21"/>
    <p:sldId id="306" r:id="rId22"/>
    <p:sldId id="307" r:id="rId23"/>
    <p:sldId id="265" r:id="rId24"/>
    <p:sldId id="324" r:id="rId25"/>
    <p:sldId id="308" r:id="rId26"/>
    <p:sldId id="309" r:id="rId27"/>
    <p:sldId id="311" r:id="rId28"/>
    <p:sldId id="313" r:id="rId29"/>
    <p:sldId id="314" r:id="rId30"/>
    <p:sldId id="315" r:id="rId31"/>
    <p:sldId id="316" r:id="rId32"/>
    <p:sldId id="317" r:id="rId33"/>
    <p:sldId id="318" r:id="rId34"/>
    <p:sldId id="319" r:id="rId35"/>
    <p:sldId id="320" r:id="rId36"/>
    <p:sldId id="321" r:id="rId37"/>
    <p:sldId id="322" r:id="rId38"/>
    <p:sldId id="323" r:id="rId39"/>
    <p:sldId id="278" r:id="rId4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05A6726-27DC-4C2B-BD82-CF86ED01B4D1}" type="slidenum">
              <a:rPr lang="en-US"/>
              <a:pPr>
                <a:defRPr/>
              </a:pPr>
              <a:t>‹#›</a:t>
            </a:fld>
            <a:endParaRPr lang="en-US"/>
          </a:p>
        </p:txBody>
      </p:sp>
    </p:spTree>
    <p:extLst>
      <p:ext uri="{BB962C8B-B14F-4D97-AF65-F5344CB8AC3E}">
        <p14:creationId xmlns:p14="http://schemas.microsoft.com/office/powerpoint/2010/main" val="26966496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55BDF4B-25B0-4CD9-B74F-01EB81BC053B}" type="slidenum">
              <a:rPr lang="en-US" smtClean="0"/>
              <a:pPr/>
              <a:t>10</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CA"/>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CA"/>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CA"/>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CA"/>
            </a:p>
          </p:txBody>
        </p:sp>
      </p:grpSp>
      <p:sp>
        <p:nvSpPr>
          <p:cNvPr id="13322"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13323"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a:lvl1pPr>
          </a:lstStyle>
          <a:p>
            <a:pPr>
              <a:defRPr/>
            </a:pPr>
            <a:endParaRPr lang="en-US"/>
          </a:p>
        </p:txBody>
      </p:sp>
      <p:sp>
        <p:nvSpPr>
          <p:cNvPr id="13" name="Rectangle 13"/>
          <p:cNvSpPr>
            <a:spLocks noGrp="1" noChangeArrowheads="1"/>
          </p:cNvSpPr>
          <p:nvPr>
            <p:ph type="ftr" sz="quarter" idx="11"/>
          </p:nvPr>
        </p:nvSpPr>
        <p:spPr/>
        <p:txBody>
          <a:bodyPr/>
          <a:lstStyle>
            <a:lvl1pPr>
              <a:defRPr/>
            </a:lvl1pPr>
          </a:lstStyle>
          <a:p>
            <a:pPr>
              <a:defRPr/>
            </a:pPr>
            <a:endParaRPr lang="en-US"/>
          </a:p>
        </p:txBody>
      </p:sp>
      <p:sp>
        <p:nvSpPr>
          <p:cNvPr id="14" name="Rectangle 14"/>
          <p:cNvSpPr>
            <a:spLocks noGrp="1" noChangeArrowheads="1"/>
          </p:cNvSpPr>
          <p:nvPr>
            <p:ph type="sldNum" sz="quarter" idx="12"/>
          </p:nvPr>
        </p:nvSpPr>
        <p:spPr/>
        <p:txBody>
          <a:bodyPr/>
          <a:lstStyle>
            <a:lvl1pPr>
              <a:defRPr/>
            </a:lvl1pPr>
          </a:lstStyle>
          <a:p>
            <a:pPr>
              <a:defRPr/>
            </a:pPr>
            <a:fld id="{AAF151E1-DA46-48C3-9922-B6B3352FA006}" type="slidenum">
              <a:rPr lang="en-US"/>
              <a:pPr>
                <a:defRPr/>
              </a:pPr>
              <a:t>‹#›</a:t>
            </a:fld>
            <a:endParaRPr lang="en-US"/>
          </a:p>
        </p:txBody>
      </p:sp>
    </p:spTree>
  </p:cSld>
  <p:clrMapOvr>
    <a:masterClrMapping/>
  </p:clrMapOvr>
  <p:transition>
    <p:split orient="vert" dir="in"/>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FF8BDB07-CA32-471D-B201-2349FC77AC57}" type="slidenum">
              <a:rPr lang="en-US"/>
              <a:pPr>
                <a:defRPr/>
              </a:pPr>
              <a:t>‹#›</a:t>
            </a:fld>
            <a:endParaRPr lang="en-US"/>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9297E480-B816-4F01-9EC1-0568602C56E0}" type="slidenum">
              <a:rPr lang="en-US"/>
              <a:pPr>
                <a:defRPr/>
              </a:pPr>
              <a:t>‹#›</a:t>
            </a:fld>
            <a:endParaRPr lang="en-US"/>
          </a:p>
        </p:txBody>
      </p:sp>
    </p:spTree>
  </p:cSld>
  <p:clrMapOvr>
    <a:masterClrMapping/>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33322201-94C8-4757-A477-889245285993}" type="slidenum">
              <a:rPr lang="en-US"/>
              <a:pPr>
                <a:defRPr/>
              </a:pPr>
              <a:t>‹#›</a:t>
            </a:fld>
            <a:endParaRPr lang="en-US"/>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90300D4D-DC4E-4D67-88EE-964F241D09F6}" type="slidenum">
              <a:rPr lang="en-US"/>
              <a:pPr>
                <a:defRPr/>
              </a:pPr>
              <a:t>‹#›</a:t>
            </a:fld>
            <a:endParaRPr lang="en-US"/>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F9127C51-A33C-4EC5-B7CD-2DACAB89299A}" type="slidenum">
              <a:rPr lang="en-US"/>
              <a:pPr>
                <a:defRPr/>
              </a:pPr>
              <a:t>‹#›</a:t>
            </a:fld>
            <a:endParaRPr lang="en-US"/>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28FA4141-97F1-4DFC-961F-30C1FF6878A4}" type="slidenum">
              <a:rPr lang="en-US"/>
              <a:pPr>
                <a:defRPr/>
              </a:pPr>
              <a:t>‹#›</a:t>
            </a:fld>
            <a:endParaRPr lang="en-US"/>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C9AADA7C-C101-4C88-BC4F-5D62D5D982C0}" type="slidenum">
              <a:rPr lang="en-US"/>
              <a:pPr>
                <a:defRPr/>
              </a:pPr>
              <a:t>‹#›</a:t>
            </a:fld>
            <a:endParaRPr lang="en-US"/>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5779243F-FC8D-42A5-AED1-E8549133CA16}" type="slidenum">
              <a:rPr lang="en-US"/>
              <a:pPr>
                <a:defRPr/>
              </a:pPr>
              <a:t>‹#›</a:t>
            </a:fld>
            <a:endParaRPr lang="en-US"/>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5834B27A-418A-4019-993D-EFE8F3F858AF}" type="slidenum">
              <a:rPr lang="en-US"/>
              <a:pPr>
                <a:defRPr/>
              </a:pPr>
              <a:t>‹#›</a:t>
            </a:fld>
            <a:endParaRPr lang="en-US"/>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B139CE96-4C0C-4367-819F-EB552E0E555B}" type="slidenum">
              <a:rPr lang="en-US"/>
              <a:pPr>
                <a:defRPr/>
              </a:pPr>
              <a:t>‹#›</a:t>
            </a:fld>
            <a:endParaRPr lang="en-US"/>
          </a:p>
        </p:txBody>
      </p:sp>
    </p:spTree>
  </p:cSld>
  <p:clrMapOvr>
    <a:masterClrMapping/>
  </p:clrMapOvr>
  <p:transition>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lipArt Placeholder 3"/>
          <p:cNvSpPr>
            <a:spLocks noGrp="1"/>
          </p:cNvSpPr>
          <p:nvPr>
            <p:ph type="clipArt" sz="half" idx="2"/>
          </p:nvPr>
        </p:nvSpPr>
        <p:spPr>
          <a:xfrm>
            <a:off x="4648200" y="1600200"/>
            <a:ext cx="4038600" cy="4530725"/>
          </a:xfrm>
        </p:spPr>
        <p:txBody>
          <a:bodyPr/>
          <a:lstStyle/>
          <a:p>
            <a:pPr lvl="0"/>
            <a:endParaRPr lang="en-CA" noProof="0" smtClean="0"/>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1E2E4FBB-CC1E-446F-80FE-B060F48406EA}" type="slidenum">
              <a:rPr lang="en-US"/>
              <a:pPr>
                <a:defRPr/>
              </a:pPr>
              <a:t>‹#›</a:t>
            </a:fld>
            <a:endParaRPr lang="en-US"/>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12291"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12292"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CA"/>
            </a:p>
          </p:txBody>
        </p:sp>
        <p:sp>
          <p:nvSpPr>
            <p:cNvPr id="12293"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12294"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CA"/>
            </a:p>
          </p:txBody>
        </p:sp>
        <p:sp>
          <p:nvSpPr>
            <p:cNvPr id="12295"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CA"/>
            </a:p>
          </p:txBody>
        </p:sp>
        <p:sp>
          <p:nvSpPr>
            <p:cNvPr id="12296"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CA"/>
            </a:p>
          </p:txBody>
        </p:sp>
        <p:sp>
          <p:nvSpPr>
            <p:cNvPr id="12297"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CA"/>
            </a:p>
          </p:txBody>
        </p:sp>
      </p:grpSp>
      <p:sp>
        <p:nvSpPr>
          <p:cNvPr id="12298"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2299"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300"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pPr>
              <a:defRPr/>
            </a:pPr>
            <a:endParaRPr lang="en-US"/>
          </a:p>
        </p:txBody>
      </p:sp>
      <p:sp>
        <p:nvSpPr>
          <p:cNvPr id="12301"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pPr>
              <a:defRPr/>
            </a:pPr>
            <a:endParaRPr lang="en-US"/>
          </a:p>
        </p:txBody>
      </p:sp>
      <p:sp>
        <p:nvSpPr>
          <p:cNvPr id="12302"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pPr>
              <a:defRPr/>
            </a:pPr>
            <a:fld id="{AF56B9E9-E464-49F6-8077-9F04494723C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0" r:id="rId1"/>
    <p:sldLayoutId id="2147483729" r:id="rId2"/>
    <p:sldLayoutId id="2147483728" r:id="rId3"/>
    <p:sldLayoutId id="2147483727" r:id="rId4"/>
    <p:sldLayoutId id="2147483726" r:id="rId5"/>
    <p:sldLayoutId id="2147483725" r:id="rId6"/>
    <p:sldLayoutId id="2147483724" r:id="rId7"/>
    <p:sldLayoutId id="2147483723" r:id="rId8"/>
    <p:sldLayoutId id="2147483722" r:id="rId9"/>
    <p:sldLayoutId id="2147483721" r:id="rId10"/>
    <p:sldLayoutId id="2147483720" r:id="rId11"/>
    <p:sldLayoutId id="2147483719" r:id="rId12"/>
  </p:sldLayoutIdLst>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2298"/>
                                        </p:tgtEl>
                                        <p:attrNameLst>
                                          <p:attrName>style.visibility</p:attrName>
                                        </p:attrNameLst>
                                      </p:cBhvr>
                                      <p:to>
                                        <p:strVal val="visible"/>
                                      </p:to>
                                    </p:set>
                                    <p:anim calcmode="lin" valueType="num">
                                      <p:cBhvr>
                                        <p:cTn id="7" dur="1000" fill="hold"/>
                                        <p:tgtEl>
                                          <p:spTgt spid="12298"/>
                                        </p:tgtEl>
                                        <p:attrNameLst>
                                          <p:attrName>ppt_w</p:attrName>
                                        </p:attrNameLst>
                                      </p:cBhvr>
                                      <p:tavLst>
                                        <p:tav tm="0">
                                          <p:val>
                                            <p:strVal val="#ppt_w+.3"/>
                                          </p:val>
                                        </p:tav>
                                        <p:tav tm="100000">
                                          <p:val>
                                            <p:strVal val="#ppt_w"/>
                                          </p:val>
                                        </p:tav>
                                      </p:tavLst>
                                    </p:anim>
                                    <p:anim calcmode="lin" valueType="num">
                                      <p:cBhvr>
                                        <p:cTn id="8" dur="1000" fill="hold"/>
                                        <p:tgtEl>
                                          <p:spTgt spid="12298"/>
                                        </p:tgtEl>
                                        <p:attrNameLst>
                                          <p:attrName>ppt_h</p:attrName>
                                        </p:attrNameLst>
                                      </p:cBhvr>
                                      <p:tavLst>
                                        <p:tav tm="0">
                                          <p:val>
                                            <p:strVal val="#ppt_h"/>
                                          </p:val>
                                        </p:tav>
                                        <p:tav tm="100000">
                                          <p:val>
                                            <p:strVal val="#ppt_h"/>
                                          </p:val>
                                        </p:tav>
                                      </p:tavLst>
                                    </p:anim>
                                    <p:animEffect transition="in" filter="fade">
                                      <p:cBhvr>
                                        <p:cTn id="9" dur="1000"/>
                                        <p:tgtEl>
                                          <p:spTgt spid="12298"/>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2299">
                                            <p:txEl>
                                              <p:pRg st="0" end="0"/>
                                            </p:txEl>
                                          </p:spTgt>
                                        </p:tgtEl>
                                        <p:attrNameLst>
                                          <p:attrName>style.visibility</p:attrName>
                                        </p:attrNameLst>
                                      </p:cBhvr>
                                      <p:to>
                                        <p:strVal val="visible"/>
                                      </p:to>
                                    </p:set>
                                    <p:anim calcmode="lin" valueType="num">
                                      <p:cBhvr>
                                        <p:cTn id="14" dur="1000" fill="hold"/>
                                        <p:tgtEl>
                                          <p:spTgt spid="1229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229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299">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12299">
                                            <p:txEl>
                                              <p:pRg st="1" end="1"/>
                                            </p:txEl>
                                          </p:spTgt>
                                        </p:tgtEl>
                                        <p:attrNameLst>
                                          <p:attrName>style.visibility</p:attrName>
                                        </p:attrNameLst>
                                      </p:cBhvr>
                                      <p:to>
                                        <p:strVal val="visible"/>
                                      </p:to>
                                    </p:set>
                                    <p:anim calcmode="lin" valueType="num">
                                      <p:cBhvr>
                                        <p:cTn id="19" dur="1000" fill="hold"/>
                                        <p:tgtEl>
                                          <p:spTgt spid="12299">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1229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299">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2299">
                                            <p:txEl>
                                              <p:pRg st="2" end="2"/>
                                            </p:txEl>
                                          </p:spTgt>
                                        </p:tgtEl>
                                        <p:attrNameLst>
                                          <p:attrName>style.visibility</p:attrName>
                                        </p:attrNameLst>
                                      </p:cBhvr>
                                      <p:to>
                                        <p:strVal val="visible"/>
                                      </p:to>
                                    </p:set>
                                    <p:anim calcmode="lin" valueType="num">
                                      <p:cBhvr>
                                        <p:cTn id="24" dur="1000" fill="hold"/>
                                        <p:tgtEl>
                                          <p:spTgt spid="12299">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12299">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12299">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12299">
                                            <p:txEl>
                                              <p:pRg st="3" end="3"/>
                                            </p:txEl>
                                          </p:spTgt>
                                        </p:tgtEl>
                                        <p:attrNameLst>
                                          <p:attrName>style.visibility</p:attrName>
                                        </p:attrNameLst>
                                      </p:cBhvr>
                                      <p:to>
                                        <p:strVal val="visible"/>
                                      </p:to>
                                    </p:set>
                                    <p:anim calcmode="lin" valueType="num">
                                      <p:cBhvr>
                                        <p:cTn id="29" dur="1000" fill="hold"/>
                                        <p:tgtEl>
                                          <p:spTgt spid="12299">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12299">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12299">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12299">
                                            <p:txEl>
                                              <p:pRg st="4" end="4"/>
                                            </p:txEl>
                                          </p:spTgt>
                                        </p:tgtEl>
                                        <p:attrNameLst>
                                          <p:attrName>style.visibility</p:attrName>
                                        </p:attrNameLst>
                                      </p:cBhvr>
                                      <p:to>
                                        <p:strVal val="visible"/>
                                      </p:to>
                                    </p:set>
                                    <p:anim calcmode="lin" valueType="num">
                                      <p:cBhvr>
                                        <p:cTn id="34" dur="1000" fill="hold"/>
                                        <p:tgtEl>
                                          <p:spTgt spid="12299">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12299">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12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 grpId="0"/>
      <p:bldP spid="12299" grpId="0" build="p">
        <p:tmplLst>
          <p:tmpl lvl="1">
            <p:tnLst>
              <p:par>
                <p:cTn presetID="50" presetClass="entr" presetSubtype="0" decel="100000" fill="hold" nodeType="clickEffect">
                  <p:stCondLst>
                    <p:cond delay="0"/>
                  </p:stCondLst>
                  <p:childTnLst>
                    <p:set>
                      <p:cBhvr>
                        <p:cTn dur="1" fill="hold">
                          <p:stCondLst>
                            <p:cond delay="0"/>
                          </p:stCondLst>
                        </p:cTn>
                        <p:tgtEl>
                          <p:spTgt spid="12299"/>
                        </p:tgtEl>
                        <p:attrNameLst>
                          <p:attrName>style.visibility</p:attrName>
                        </p:attrNameLst>
                      </p:cBhvr>
                      <p:to>
                        <p:strVal val="visible"/>
                      </p:to>
                    </p:set>
                    <p:anim calcmode="lin" valueType="num">
                      <p:cBhvr>
                        <p:cTn dur="1000" fill="hold"/>
                        <p:tgtEl>
                          <p:spTgt spid="12299"/>
                        </p:tgtEl>
                        <p:attrNameLst>
                          <p:attrName>ppt_w</p:attrName>
                        </p:attrNameLst>
                      </p:cBhvr>
                      <p:tavLst>
                        <p:tav tm="0">
                          <p:val>
                            <p:strVal val="#ppt_w+.3"/>
                          </p:val>
                        </p:tav>
                        <p:tav tm="100000">
                          <p:val>
                            <p:strVal val="#ppt_w"/>
                          </p:val>
                        </p:tav>
                      </p:tavLst>
                    </p:anim>
                    <p:anim calcmode="lin" valueType="num">
                      <p:cBhvr>
                        <p:cTn dur="1000" fill="hold"/>
                        <p:tgtEl>
                          <p:spTgt spid="12299"/>
                        </p:tgtEl>
                        <p:attrNameLst>
                          <p:attrName>ppt_h</p:attrName>
                        </p:attrNameLst>
                      </p:cBhvr>
                      <p:tavLst>
                        <p:tav tm="0">
                          <p:val>
                            <p:strVal val="#ppt_h"/>
                          </p:val>
                        </p:tav>
                        <p:tav tm="100000">
                          <p:val>
                            <p:strVal val="#ppt_h"/>
                          </p:val>
                        </p:tav>
                      </p:tavLst>
                    </p:anim>
                    <p:animEffect transition="in" filter="fade">
                      <p:cBhvr>
                        <p:cTn dur="1000"/>
                        <p:tgtEl>
                          <p:spTgt spid="12299"/>
                        </p:tgtEl>
                      </p:cBhvr>
                    </p:animEffect>
                  </p:childTnLst>
                </p:cTn>
              </p:par>
            </p:tnLst>
          </p:tmpl>
          <p:tmpl lvl="2">
            <p:tnLst>
              <p:par>
                <p:cTn presetID="50" presetClass="entr" presetSubtype="0" decel="100000" fill="hold" nodeType="withEffect">
                  <p:stCondLst>
                    <p:cond delay="0"/>
                  </p:stCondLst>
                  <p:childTnLst>
                    <p:set>
                      <p:cBhvr>
                        <p:cTn dur="1" fill="hold">
                          <p:stCondLst>
                            <p:cond delay="0"/>
                          </p:stCondLst>
                        </p:cTn>
                        <p:tgtEl>
                          <p:spTgt spid="12299"/>
                        </p:tgtEl>
                        <p:attrNameLst>
                          <p:attrName>style.visibility</p:attrName>
                        </p:attrNameLst>
                      </p:cBhvr>
                      <p:to>
                        <p:strVal val="visible"/>
                      </p:to>
                    </p:set>
                    <p:anim calcmode="lin" valueType="num">
                      <p:cBhvr>
                        <p:cTn dur="1000" fill="hold"/>
                        <p:tgtEl>
                          <p:spTgt spid="12299"/>
                        </p:tgtEl>
                        <p:attrNameLst>
                          <p:attrName>ppt_w</p:attrName>
                        </p:attrNameLst>
                      </p:cBhvr>
                      <p:tavLst>
                        <p:tav tm="0">
                          <p:val>
                            <p:strVal val="#ppt_w+.3"/>
                          </p:val>
                        </p:tav>
                        <p:tav tm="100000">
                          <p:val>
                            <p:strVal val="#ppt_w"/>
                          </p:val>
                        </p:tav>
                      </p:tavLst>
                    </p:anim>
                    <p:anim calcmode="lin" valueType="num">
                      <p:cBhvr>
                        <p:cTn dur="1000" fill="hold"/>
                        <p:tgtEl>
                          <p:spTgt spid="12299"/>
                        </p:tgtEl>
                        <p:attrNameLst>
                          <p:attrName>ppt_h</p:attrName>
                        </p:attrNameLst>
                      </p:cBhvr>
                      <p:tavLst>
                        <p:tav tm="0">
                          <p:val>
                            <p:strVal val="#ppt_h"/>
                          </p:val>
                        </p:tav>
                        <p:tav tm="100000">
                          <p:val>
                            <p:strVal val="#ppt_h"/>
                          </p:val>
                        </p:tav>
                      </p:tavLst>
                    </p:anim>
                    <p:animEffect transition="in" filter="fade">
                      <p:cBhvr>
                        <p:cTn dur="1000"/>
                        <p:tgtEl>
                          <p:spTgt spid="12299"/>
                        </p:tgtEl>
                      </p:cBhvr>
                    </p:animEffect>
                  </p:childTnLst>
                </p:cTn>
              </p:par>
            </p:tnLst>
          </p:tmpl>
          <p:tmpl lvl="3">
            <p:tnLst>
              <p:par>
                <p:cTn presetID="50" presetClass="entr" presetSubtype="0" decel="100000" fill="hold" nodeType="withEffect">
                  <p:stCondLst>
                    <p:cond delay="0"/>
                  </p:stCondLst>
                  <p:childTnLst>
                    <p:set>
                      <p:cBhvr>
                        <p:cTn dur="1" fill="hold">
                          <p:stCondLst>
                            <p:cond delay="0"/>
                          </p:stCondLst>
                        </p:cTn>
                        <p:tgtEl>
                          <p:spTgt spid="12299"/>
                        </p:tgtEl>
                        <p:attrNameLst>
                          <p:attrName>style.visibility</p:attrName>
                        </p:attrNameLst>
                      </p:cBhvr>
                      <p:to>
                        <p:strVal val="visible"/>
                      </p:to>
                    </p:set>
                    <p:anim calcmode="lin" valueType="num">
                      <p:cBhvr>
                        <p:cTn dur="1000" fill="hold"/>
                        <p:tgtEl>
                          <p:spTgt spid="12299"/>
                        </p:tgtEl>
                        <p:attrNameLst>
                          <p:attrName>ppt_w</p:attrName>
                        </p:attrNameLst>
                      </p:cBhvr>
                      <p:tavLst>
                        <p:tav tm="0">
                          <p:val>
                            <p:strVal val="#ppt_w+.3"/>
                          </p:val>
                        </p:tav>
                        <p:tav tm="100000">
                          <p:val>
                            <p:strVal val="#ppt_w"/>
                          </p:val>
                        </p:tav>
                      </p:tavLst>
                    </p:anim>
                    <p:anim calcmode="lin" valueType="num">
                      <p:cBhvr>
                        <p:cTn dur="1000" fill="hold"/>
                        <p:tgtEl>
                          <p:spTgt spid="12299"/>
                        </p:tgtEl>
                        <p:attrNameLst>
                          <p:attrName>ppt_h</p:attrName>
                        </p:attrNameLst>
                      </p:cBhvr>
                      <p:tavLst>
                        <p:tav tm="0">
                          <p:val>
                            <p:strVal val="#ppt_h"/>
                          </p:val>
                        </p:tav>
                        <p:tav tm="100000">
                          <p:val>
                            <p:strVal val="#ppt_h"/>
                          </p:val>
                        </p:tav>
                      </p:tavLst>
                    </p:anim>
                    <p:animEffect transition="in" filter="fade">
                      <p:cBhvr>
                        <p:cTn dur="1000"/>
                        <p:tgtEl>
                          <p:spTgt spid="12299"/>
                        </p:tgtEl>
                      </p:cBhvr>
                    </p:animEffect>
                  </p:childTnLst>
                </p:cTn>
              </p:par>
            </p:tnLst>
          </p:tmpl>
          <p:tmpl lvl="4">
            <p:tnLst>
              <p:par>
                <p:cTn presetID="50" presetClass="entr" presetSubtype="0" decel="100000" fill="hold" nodeType="withEffect">
                  <p:stCondLst>
                    <p:cond delay="0"/>
                  </p:stCondLst>
                  <p:childTnLst>
                    <p:set>
                      <p:cBhvr>
                        <p:cTn dur="1" fill="hold">
                          <p:stCondLst>
                            <p:cond delay="0"/>
                          </p:stCondLst>
                        </p:cTn>
                        <p:tgtEl>
                          <p:spTgt spid="12299"/>
                        </p:tgtEl>
                        <p:attrNameLst>
                          <p:attrName>style.visibility</p:attrName>
                        </p:attrNameLst>
                      </p:cBhvr>
                      <p:to>
                        <p:strVal val="visible"/>
                      </p:to>
                    </p:set>
                    <p:anim calcmode="lin" valueType="num">
                      <p:cBhvr>
                        <p:cTn dur="1000" fill="hold"/>
                        <p:tgtEl>
                          <p:spTgt spid="12299"/>
                        </p:tgtEl>
                        <p:attrNameLst>
                          <p:attrName>ppt_w</p:attrName>
                        </p:attrNameLst>
                      </p:cBhvr>
                      <p:tavLst>
                        <p:tav tm="0">
                          <p:val>
                            <p:strVal val="#ppt_w+.3"/>
                          </p:val>
                        </p:tav>
                        <p:tav tm="100000">
                          <p:val>
                            <p:strVal val="#ppt_w"/>
                          </p:val>
                        </p:tav>
                      </p:tavLst>
                    </p:anim>
                    <p:anim calcmode="lin" valueType="num">
                      <p:cBhvr>
                        <p:cTn dur="1000" fill="hold"/>
                        <p:tgtEl>
                          <p:spTgt spid="12299"/>
                        </p:tgtEl>
                        <p:attrNameLst>
                          <p:attrName>ppt_h</p:attrName>
                        </p:attrNameLst>
                      </p:cBhvr>
                      <p:tavLst>
                        <p:tav tm="0">
                          <p:val>
                            <p:strVal val="#ppt_h"/>
                          </p:val>
                        </p:tav>
                        <p:tav tm="100000">
                          <p:val>
                            <p:strVal val="#ppt_h"/>
                          </p:val>
                        </p:tav>
                      </p:tavLst>
                    </p:anim>
                    <p:animEffect transition="in" filter="fade">
                      <p:cBhvr>
                        <p:cTn dur="1000"/>
                        <p:tgtEl>
                          <p:spTgt spid="12299"/>
                        </p:tgtEl>
                      </p:cBhvr>
                    </p:animEffect>
                  </p:childTnLst>
                </p:cTn>
              </p:par>
            </p:tnLst>
          </p:tmpl>
          <p:tmpl lvl="5">
            <p:tnLst>
              <p:par>
                <p:cTn presetID="50" presetClass="entr" presetSubtype="0" decel="100000" fill="hold" nodeType="withEffect">
                  <p:stCondLst>
                    <p:cond delay="0"/>
                  </p:stCondLst>
                  <p:childTnLst>
                    <p:set>
                      <p:cBhvr>
                        <p:cTn dur="1" fill="hold">
                          <p:stCondLst>
                            <p:cond delay="0"/>
                          </p:stCondLst>
                        </p:cTn>
                        <p:tgtEl>
                          <p:spTgt spid="12299"/>
                        </p:tgtEl>
                        <p:attrNameLst>
                          <p:attrName>style.visibility</p:attrName>
                        </p:attrNameLst>
                      </p:cBhvr>
                      <p:to>
                        <p:strVal val="visible"/>
                      </p:to>
                    </p:set>
                    <p:anim calcmode="lin" valueType="num">
                      <p:cBhvr>
                        <p:cTn dur="1000" fill="hold"/>
                        <p:tgtEl>
                          <p:spTgt spid="12299"/>
                        </p:tgtEl>
                        <p:attrNameLst>
                          <p:attrName>ppt_w</p:attrName>
                        </p:attrNameLst>
                      </p:cBhvr>
                      <p:tavLst>
                        <p:tav tm="0">
                          <p:val>
                            <p:strVal val="#ppt_w+.3"/>
                          </p:val>
                        </p:tav>
                        <p:tav tm="100000">
                          <p:val>
                            <p:strVal val="#ppt_w"/>
                          </p:val>
                        </p:tav>
                      </p:tavLst>
                    </p:anim>
                    <p:anim calcmode="lin" valueType="num">
                      <p:cBhvr>
                        <p:cTn dur="1000" fill="hold"/>
                        <p:tgtEl>
                          <p:spTgt spid="12299"/>
                        </p:tgtEl>
                        <p:attrNameLst>
                          <p:attrName>ppt_h</p:attrName>
                        </p:attrNameLst>
                      </p:cBhvr>
                      <p:tavLst>
                        <p:tav tm="0">
                          <p:val>
                            <p:strVal val="#ppt_h"/>
                          </p:val>
                        </p:tav>
                        <p:tav tm="100000">
                          <p:val>
                            <p:strVal val="#ppt_h"/>
                          </p:val>
                        </p:tav>
                      </p:tavLst>
                    </p:anim>
                    <p:animEffect transition="in" filter="fade">
                      <p:cBhvr>
                        <p:cTn dur="1000"/>
                        <p:tgtEl>
                          <p:spTgt spid="12299"/>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124"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124"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124"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124"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124"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rds.yahoo.com/_ylt=A0WTb_2WlQFNF1sADCWjzbkF/SIG=12gnde4i3/EXP=1292035862/**http:/www.house.gov/schmidt/images/rutherford-b-hayes_L.jpg"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rds.yahoo.com/_ylt=A0WTb_3ilQFNF1sAdy2jzbkF/SIG=12757u7j4/EXP=1292035938/**http:/www.kerr-of-ardgowan.com/17_files/17_003.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images.google.com/imgres?imgurl=http://freepages.genealogy.rootsweb.ancestry.com/~elkridge/Worldwar2_files/11%20Dori%20Miller%20A%20above_and_beyond.JPG&amp;imgrefurl=http://freepages.genealogy.rootsweb.ancestry.com/~elkridge/Worldwar2.htm&amp;usg=__xE9aYPRYjoM87joSX3C09Vaho3s=&amp;h=474&amp;w=340&amp;sz=51&amp;hl=en&amp;start=1&amp;um=1&amp;tbnid=YZSx-8uThqKcXM:&amp;tbnh=129&amp;tbnw=93&amp;prev=/images?q=Dori+Miller&amp;um=1&amp;hl=en&amp;rls=HPIB,HPIB:2008-46,HPIB:en&amp;sa=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en.wikipedia.org/wiki/Image:Thurgood-marshall-2.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en.wikipedia.org/wiki/Image:Thurgood-marshall-2.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images.google.com/imgres?imgurl=http://etudiant.univ-mlv.fr/~jbocquet/sclc.jpg&amp;imgrefurl=http://etudiant.univ-mlv.fr/~jbocquet/page3.html&amp;usg=__yPQqRtV9UTT6vG9V9u1EnAGNWZE=&amp;h=348&amp;w=351&amp;sz=11&amp;hl=en&amp;start=2&amp;tbnid=dV_1iDJaYnnR9M:&amp;tbnh=119&amp;tbnw=120&amp;prev=/images?q=Southern+Christian+Leadership+Conference&amp;hl=en&amp;rls=HPIB,HPIB:2008-46,HPIB:en"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images.google.com/imgres?imgurl=http://wsbradio.com/images/pressley/sclc_logo.jpg&amp;imgrefurl=http://wsbradio.com/inside/perspectives_oldshows.html&amp;usg=__KF_FYYAWUoFgqaUjjzRpg-flizA=&amp;h=176&amp;w=165&amp;sz=9&amp;hl=en&amp;start=6&amp;tbnid=vIRgK47I3hyNeM:&amp;tbnh=100&amp;tbnw=94&amp;prev=/images?q=Southern+Christian+Leadership+Conference&amp;hl=en&amp;rls=HPIB,HPIB:2008-46,HPIB:en"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rds.yahoo.com/_ylt=A0WTb_zemQFNUT4AENmjzbkF/SIG=13th4ccof/EXP=1292036958/**http:/www.olemiss.edu/depts/afro_am/African_American_Presence/Design/Assets/images/1960Meredith2copy.png" TargetMode="External"/><Relationship Id="rId2" Type="http://schemas.openxmlformats.org/officeDocument/2006/relationships/hyperlink" Target="http://www.youtube.com/watch?v=Mn4M8wmoPto" TargetMode="Externa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filipspagnoli.files.wordpress.com/2009/05/762px-governor_george_wallace_stands_defiant_at_the_university_of_alabama.jpg" TargetMode="External"/><Relationship Id="rId2" Type="http://schemas.openxmlformats.org/officeDocument/2006/relationships/hyperlink" Target="http://rds.yahoo.com/_ylt=A0WTefWgpAFN42wAsPajzbkF/SIG=13b9ublcn/EXP=1292039712/**http:/filipspagnoli.files.wordpress.com/2009/05/george-wallace-blocking-the-school.jpg" TargetMode="Externa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youtube.com/watch?v=PiNL_IH9dxA"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images.google.com/imgres?imgurl=http://www6.miami.edu/equality-administration/images/ea_aa_diversity/hands_union.jpg&amp;imgrefurl=http://www6.miami.edu/UMH/CDA/UMH_Main/0,1770,2607-1;52041-2,00.html&amp;usg=__EpRMQtdHjAQLj3XLWZIpOOnh-LY=&amp;h=260&amp;w=300&amp;sz=14&amp;hl=en&amp;start=16&amp;tbnid=hSZ7n36DK5qqoM:&amp;tbnh=101&amp;tbnw=116&amp;prev=/images?q=Affirmative+Action&amp;hl=en&amp;rls=HPIB,HPIB:2008-46,HPIB:e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838200"/>
            <a:ext cx="8229600" cy="1676400"/>
          </a:xfrm>
        </p:spPr>
        <p:txBody>
          <a:bodyPr/>
          <a:lstStyle/>
          <a:p>
            <a:pPr>
              <a:defRPr/>
            </a:pPr>
            <a:r>
              <a:rPr lang="en-US" sz="5400" b="1" smtClean="0"/>
              <a:t> </a:t>
            </a:r>
            <a:r>
              <a:rPr lang="en-US" sz="5400" b="1" dirty="0" smtClean="0"/>
              <a:t>Civil Rights</a:t>
            </a:r>
            <a:endParaRPr lang="en-US" sz="3600" dirty="0" smtClean="0"/>
          </a:p>
        </p:txBody>
      </p:sp>
    </p:spTree>
  </p:cSld>
  <p:clrMapOvr>
    <a:masterClrMapping/>
  </p:clrMapOvr>
  <p:transition>
    <p:split orient="ver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pPr>
              <a:defRPr/>
            </a:pPr>
            <a:r>
              <a:rPr lang="en-US" dirty="0" smtClean="0"/>
              <a:t>Background</a:t>
            </a:r>
            <a:endParaRPr lang="en-US" dirty="0"/>
          </a:p>
        </p:txBody>
      </p:sp>
      <p:sp>
        <p:nvSpPr>
          <p:cNvPr id="3" name="Content Placeholder 2"/>
          <p:cNvSpPr>
            <a:spLocks noGrp="1"/>
          </p:cNvSpPr>
          <p:nvPr>
            <p:ph idx="1"/>
          </p:nvPr>
        </p:nvSpPr>
        <p:spPr>
          <a:xfrm>
            <a:off x="228600" y="1600200"/>
            <a:ext cx="3733800" cy="2514600"/>
          </a:xfrm>
          <a:solidFill>
            <a:schemeClr val="tx2">
              <a:lumMod val="50000"/>
            </a:schemeClr>
          </a:solidFill>
        </p:spPr>
        <p:txBody>
          <a:bodyPr/>
          <a:lstStyle/>
          <a:p>
            <a:pPr marL="228600" indent="-228600">
              <a:buNone/>
            </a:pPr>
            <a:r>
              <a:rPr lang="en-US" sz="2400" u="sng" dirty="0" smtClean="0">
                <a:solidFill>
                  <a:schemeClr val="bg1"/>
                </a:solidFill>
              </a:rPr>
              <a:t>Failure of Reconstruction</a:t>
            </a:r>
          </a:p>
          <a:p>
            <a:pPr marL="228600" indent="-228600">
              <a:buFontTx/>
              <a:buChar char="•"/>
            </a:pPr>
            <a:r>
              <a:rPr lang="en-US" sz="2400" dirty="0" smtClean="0">
                <a:solidFill>
                  <a:schemeClr val="bg1"/>
                </a:solidFill>
              </a:rPr>
              <a:t>Compromise of 1877</a:t>
            </a:r>
          </a:p>
          <a:p>
            <a:pPr marL="228600" indent="-228600">
              <a:buFontTx/>
              <a:buChar char="•"/>
            </a:pPr>
            <a:r>
              <a:rPr lang="en-US" sz="2400" dirty="0" smtClean="0">
                <a:solidFill>
                  <a:schemeClr val="bg1"/>
                </a:solidFill>
              </a:rPr>
              <a:t>Military Removed from south</a:t>
            </a:r>
          </a:p>
          <a:p>
            <a:pPr marL="228600" indent="-228600">
              <a:buFontTx/>
              <a:buChar char="•"/>
            </a:pPr>
            <a:r>
              <a:rPr lang="en-US" sz="2400" dirty="0" smtClean="0">
                <a:solidFill>
                  <a:schemeClr val="bg1"/>
                </a:solidFill>
              </a:rPr>
              <a:t>No enforcement of Reconstruction ideas</a:t>
            </a:r>
          </a:p>
          <a:p>
            <a:pPr marL="228600" indent="-228600">
              <a:buFontTx/>
              <a:buChar char="•"/>
            </a:pPr>
            <a:endParaRPr lang="en-US" sz="2400" dirty="0" smtClean="0"/>
          </a:p>
          <a:p>
            <a:pPr marL="228600" indent="-228600">
              <a:buFontTx/>
              <a:buChar char="•"/>
            </a:pPr>
            <a:endParaRPr lang="en-US" sz="2400" dirty="0" smtClean="0"/>
          </a:p>
          <a:p>
            <a:pPr marL="228600" indent="-228600"/>
            <a:endParaRPr lang="en-US" dirty="0" smtClean="0"/>
          </a:p>
        </p:txBody>
      </p:sp>
      <p:sp>
        <p:nvSpPr>
          <p:cNvPr id="4" name="Rectangle 3"/>
          <p:cNvSpPr/>
          <p:nvPr/>
        </p:nvSpPr>
        <p:spPr>
          <a:xfrm>
            <a:off x="5943600" y="1600200"/>
            <a:ext cx="2971800" cy="3477875"/>
          </a:xfrm>
          <a:prstGeom prst="rect">
            <a:avLst/>
          </a:prstGeom>
          <a:solidFill>
            <a:schemeClr val="tx2">
              <a:lumMod val="50000"/>
            </a:schemeClr>
          </a:solidFill>
        </p:spPr>
        <p:txBody>
          <a:bodyPr wrap="square">
            <a:spAutoFit/>
          </a:bodyPr>
          <a:lstStyle/>
          <a:p>
            <a:pPr marL="228600" indent="-228600"/>
            <a:r>
              <a:rPr lang="en-US" sz="2000" u="sng" dirty="0" smtClean="0">
                <a:ln>
                  <a:solidFill>
                    <a:sysClr val="windowText" lastClr="000000"/>
                  </a:solidFill>
                </a:ln>
                <a:solidFill>
                  <a:schemeClr val="bg1"/>
                </a:solidFill>
              </a:rPr>
              <a:t>1896 </a:t>
            </a:r>
            <a:r>
              <a:rPr lang="en-US" sz="2000" i="1" u="sng" dirty="0" err="1" smtClean="0">
                <a:ln>
                  <a:solidFill>
                    <a:sysClr val="windowText" lastClr="000000"/>
                  </a:solidFill>
                </a:ln>
                <a:solidFill>
                  <a:schemeClr val="bg1"/>
                </a:solidFill>
              </a:rPr>
              <a:t>Plessy</a:t>
            </a:r>
            <a:r>
              <a:rPr lang="en-US" sz="2000" u="sng" dirty="0" smtClean="0">
                <a:ln>
                  <a:solidFill>
                    <a:sysClr val="windowText" lastClr="000000"/>
                  </a:solidFill>
                </a:ln>
                <a:solidFill>
                  <a:schemeClr val="bg1"/>
                </a:solidFill>
              </a:rPr>
              <a:t> v. </a:t>
            </a:r>
            <a:r>
              <a:rPr lang="en-US" sz="2000" i="1" u="sng" dirty="0" smtClean="0">
                <a:ln>
                  <a:solidFill>
                    <a:sysClr val="windowText" lastClr="000000"/>
                  </a:solidFill>
                </a:ln>
                <a:solidFill>
                  <a:schemeClr val="bg1"/>
                </a:solidFill>
              </a:rPr>
              <a:t>Ferguson</a:t>
            </a:r>
            <a:r>
              <a:rPr lang="en-US" sz="2000" u="sng" dirty="0" smtClean="0">
                <a:ln>
                  <a:solidFill>
                    <a:sysClr val="windowText" lastClr="000000"/>
                  </a:solidFill>
                </a:ln>
                <a:solidFill>
                  <a:schemeClr val="bg1"/>
                </a:solidFill>
              </a:rPr>
              <a:t> </a:t>
            </a:r>
          </a:p>
          <a:p>
            <a:pPr marL="228600" indent="-228600"/>
            <a:r>
              <a:rPr lang="en-US" sz="2000" dirty="0" smtClean="0">
                <a:ln>
                  <a:solidFill>
                    <a:sysClr val="windowText" lastClr="000000"/>
                  </a:solidFill>
                </a:ln>
                <a:solidFill>
                  <a:schemeClr val="bg1"/>
                </a:solidFill>
              </a:rPr>
              <a:t> </a:t>
            </a:r>
          </a:p>
          <a:p>
            <a:pPr marL="228600" indent="-228600">
              <a:buFont typeface="Arial" pitchFamily="34" charset="0"/>
              <a:buChar char="•"/>
            </a:pPr>
            <a:r>
              <a:rPr lang="en-US" sz="2000" dirty="0" smtClean="0">
                <a:ln>
                  <a:solidFill>
                    <a:sysClr val="windowText" lastClr="000000"/>
                  </a:solidFill>
                </a:ln>
                <a:solidFill>
                  <a:schemeClr val="bg1"/>
                </a:solidFill>
              </a:rPr>
              <a:t>“</a:t>
            </a:r>
            <a:r>
              <a:rPr lang="en-US" sz="2000" b="1" dirty="0" smtClean="0">
                <a:ln>
                  <a:solidFill>
                    <a:sysClr val="windowText" lastClr="000000"/>
                  </a:solidFill>
                </a:ln>
                <a:solidFill>
                  <a:schemeClr val="bg1"/>
                </a:solidFill>
              </a:rPr>
              <a:t>separate but equal”</a:t>
            </a:r>
          </a:p>
          <a:p>
            <a:pPr marL="228600" indent="-228600">
              <a:buFontTx/>
              <a:buChar char="•"/>
            </a:pPr>
            <a:endParaRPr lang="en-US" sz="2000" b="1" dirty="0" smtClean="0">
              <a:ln>
                <a:solidFill>
                  <a:sysClr val="windowText" lastClr="000000"/>
                </a:solidFill>
              </a:ln>
              <a:solidFill>
                <a:schemeClr val="bg1"/>
              </a:solidFill>
            </a:endParaRPr>
          </a:p>
          <a:p>
            <a:pPr marL="228600" indent="-228600">
              <a:buFontTx/>
              <a:buChar char="•"/>
            </a:pPr>
            <a:r>
              <a:rPr lang="en-US" sz="2000" dirty="0" smtClean="0">
                <a:ln>
                  <a:solidFill>
                    <a:sysClr val="windowText" lastClr="000000"/>
                  </a:solidFill>
                </a:ln>
                <a:solidFill>
                  <a:schemeClr val="bg1"/>
                </a:solidFill>
              </a:rPr>
              <a:t>Many states pass Jim Crow laws separating the races</a:t>
            </a:r>
          </a:p>
          <a:p>
            <a:pPr marL="228600" indent="-228600">
              <a:buFontTx/>
              <a:buChar char="•"/>
            </a:pPr>
            <a:endParaRPr lang="en-US" sz="2000" dirty="0" smtClean="0">
              <a:ln>
                <a:solidFill>
                  <a:sysClr val="windowText" lastClr="000000"/>
                </a:solidFill>
              </a:ln>
              <a:solidFill>
                <a:schemeClr val="bg1"/>
              </a:solidFill>
            </a:endParaRPr>
          </a:p>
          <a:p>
            <a:pPr marL="228600" indent="-228600">
              <a:buFontTx/>
              <a:buChar char="•"/>
            </a:pPr>
            <a:r>
              <a:rPr lang="en-US" sz="2000" dirty="0" smtClean="0">
                <a:ln>
                  <a:solidFill>
                    <a:sysClr val="windowText" lastClr="000000"/>
                  </a:solidFill>
                </a:ln>
                <a:solidFill>
                  <a:schemeClr val="bg1"/>
                </a:solidFill>
              </a:rPr>
              <a:t>Facilities for blacks always inferior to those for whites</a:t>
            </a:r>
          </a:p>
        </p:txBody>
      </p:sp>
      <p:sp>
        <p:nvSpPr>
          <p:cNvPr id="6" name="TextBox 5"/>
          <p:cNvSpPr txBox="1"/>
          <p:nvPr/>
        </p:nvSpPr>
        <p:spPr>
          <a:xfrm>
            <a:off x="457200" y="4648200"/>
            <a:ext cx="4800600" cy="1569660"/>
          </a:xfrm>
          <a:prstGeom prst="rect">
            <a:avLst/>
          </a:prstGeom>
          <a:solidFill>
            <a:schemeClr val="tx2">
              <a:lumMod val="50000"/>
            </a:schemeClr>
          </a:solidFill>
        </p:spPr>
        <p:txBody>
          <a:bodyPr wrap="square" rtlCol="0">
            <a:spAutoFit/>
          </a:bodyPr>
          <a:lstStyle/>
          <a:p>
            <a:r>
              <a:rPr lang="en-US" sz="2400" u="sng" dirty="0" smtClean="0">
                <a:solidFill>
                  <a:schemeClr val="bg1"/>
                </a:solidFill>
              </a:rPr>
              <a:t>Also… </a:t>
            </a:r>
          </a:p>
          <a:p>
            <a:r>
              <a:rPr lang="en-US" sz="2400" dirty="0" smtClean="0">
                <a:solidFill>
                  <a:schemeClr val="bg1"/>
                </a:solidFill>
              </a:rPr>
              <a:t>KKK</a:t>
            </a:r>
          </a:p>
          <a:p>
            <a:r>
              <a:rPr lang="en-US" sz="2400" dirty="0" smtClean="0">
                <a:solidFill>
                  <a:schemeClr val="bg1"/>
                </a:solidFill>
              </a:rPr>
              <a:t>Tenant Farming and </a:t>
            </a:r>
            <a:r>
              <a:rPr lang="en-US" sz="2400" dirty="0" err="1" smtClean="0">
                <a:solidFill>
                  <a:schemeClr val="bg1"/>
                </a:solidFill>
              </a:rPr>
              <a:t>Sharcropping</a:t>
            </a:r>
            <a:endParaRPr lang="en-US" sz="2400" dirty="0" smtClean="0">
              <a:solidFill>
                <a:schemeClr val="bg1"/>
              </a:solidFill>
            </a:endParaRPr>
          </a:p>
          <a:p>
            <a:r>
              <a:rPr lang="en-US" sz="2400" dirty="0" smtClean="0">
                <a:solidFill>
                  <a:schemeClr val="bg1"/>
                </a:solidFill>
              </a:rPr>
              <a:t>Poll Taxes and Literacy Tests</a:t>
            </a:r>
            <a:endParaRPr lang="en-US" sz="2400" dirty="0">
              <a:solidFill>
                <a:schemeClr val="bg1"/>
              </a:solidFill>
            </a:endParaRPr>
          </a:p>
        </p:txBody>
      </p:sp>
      <p:pic>
        <p:nvPicPr>
          <p:cNvPr id="41986" name="Picture 2" descr="View Image">
            <a:hlinkClick r:id="rId2"/>
          </p:cNvPr>
          <p:cNvPicPr>
            <a:picLocks noChangeAspect="1" noChangeArrowheads="1"/>
          </p:cNvPicPr>
          <p:nvPr/>
        </p:nvPicPr>
        <p:blipFill>
          <a:blip r:embed="rId3" cstate="print"/>
          <a:srcRect/>
          <a:stretch>
            <a:fillRect/>
          </a:stretch>
        </p:blipFill>
        <p:spPr bwMode="auto">
          <a:xfrm>
            <a:off x="3733800" y="2209800"/>
            <a:ext cx="1447800" cy="1925266"/>
          </a:xfrm>
          <a:prstGeom prst="rect">
            <a:avLst/>
          </a:prstGeom>
          <a:noFill/>
        </p:spPr>
      </p:pic>
      <p:pic>
        <p:nvPicPr>
          <p:cNvPr id="41988" name="Picture 4" descr="View Image">
            <a:hlinkClick r:id="rId4"/>
          </p:cNvPr>
          <p:cNvPicPr>
            <a:picLocks noChangeAspect="1" noChangeArrowheads="1"/>
          </p:cNvPicPr>
          <p:nvPr/>
        </p:nvPicPr>
        <p:blipFill>
          <a:blip r:embed="rId5" cstate="print"/>
          <a:srcRect/>
          <a:stretch>
            <a:fillRect/>
          </a:stretch>
        </p:blipFill>
        <p:spPr bwMode="auto">
          <a:xfrm>
            <a:off x="5257800" y="5334000"/>
            <a:ext cx="2381250" cy="1295401"/>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Jim Crow Laws</a:t>
            </a:r>
            <a:endParaRPr lang="en-US" dirty="0"/>
          </a:p>
        </p:txBody>
      </p:sp>
      <p:pic>
        <p:nvPicPr>
          <p:cNvPr id="4" name="Picture 13" descr="jincrow"/>
          <p:cNvPicPr>
            <a:picLocks noChangeAspect="1" noChangeArrowheads="1"/>
          </p:cNvPicPr>
          <p:nvPr/>
        </p:nvPicPr>
        <p:blipFill>
          <a:blip r:embed="rId2" cstate="print"/>
          <a:srcRect/>
          <a:stretch>
            <a:fillRect/>
          </a:stretch>
        </p:blipFill>
        <p:spPr bwMode="auto">
          <a:xfrm>
            <a:off x="5410200" y="2057400"/>
            <a:ext cx="3175000" cy="4216400"/>
          </a:xfrm>
          <a:prstGeom prst="rect">
            <a:avLst/>
          </a:prstGeom>
          <a:noFill/>
          <a:ln w="9525">
            <a:noFill/>
            <a:miter lim="800000"/>
            <a:headEnd/>
            <a:tailEnd/>
          </a:ln>
        </p:spPr>
      </p:pic>
      <p:pic>
        <p:nvPicPr>
          <p:cNvPr id="5" name="Picture 12" descr="JimCrowSegregated"/>
          <p:cNvPicPr>
            <a:picLocks noChangeAspect="1" noChangeArrowheads="1"/>
          </p:cNvPicPr>
          <p:nvPr/>
        </p:nvPicPr>
        <p:blipFill>
          <a:blip r:embed="rId3" cstate="print"/>
          <a:srcRect/>
          <a:stretch>
            <a:fillRect/>
          </a:stretch>
        </p:blipFill>
        <p:spPr bwMode="auto">
          <a:xfrm>
            <a:off x="990600" y="4343400"/>
            <a:ext cx="3333750" cy="2171700"/>
          </a:xfrm>
          <a:prstGeom prst="rect">
            <a:avLst/>
          </a:prstGeom>
          <a:noFill/>
          <a:ln w="9525">
            <a:noFill/>
            <a:miter lim="800000"/>
            <a:headEnd/>
            <a:tailEnd/>
          </a:ln>
        </p:spPr>
      </p:pic>
      <p:pic>
        <p:nvPicPr>
          <p:cNvPr id="6" name="Picture 10" descr="untitled"/>
          <p:cNvPicPr>
            <a:picLocks noChangeAspect="1" noChangeArrowheads="1"/>
          </p:cNvPicPr>
          <p:nvPr/>
        </p:nvPicPr>
        <p:blipFill>
          <a:blip r:embed="rId4" cstate="print"/>
          <a:srcRect/>
          <a:stretch>
            <a:fillRect/>
          </a:stretch>
        </p:blipFill>
        <p:spPr bwMode="auto">
          <a:xfrm>
            <a:off x="914400" y="1524000"/>
            <a:ext cx="3200400" cy="23622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t>A Developing Civil Rights Movement</a:t>
            </a:r>
            <a:endParaRPr lang="en-US" sz="3600" dirty="0"/>
          </a:p>
        </p:txBody>
      </p:sp>
      <p:sp>
        <p:nvSpPr>
          <p:cNvPr id="3" name="Content Placeholder 2"/>
          <p:cNvSpPr>
            <a:spLocks noGrp="1"/>
          </p:cNvSpPr>
          <p:nvPr>
            <p:ph idx="1"/>
          </p:nvPr>
        </p:nvSpPr>
        <p:spPr/>
        <p:txBody>
          <a:bodyPr/>
          <a:lstStyle/>
          <a:p>
            <a:pPr marL="228600" indent="-228600">
              <a:buFontTx/>
              <a:buChar char="•"/>
              <a:defRPr/>
            </a:pPr>
            <a:r>
              <a:rPr lang="en-US" sz="2400" dirty="0" smtClean="0"/>
              <a:t>WW II creates job opportunities for African Americans</a:t>
            </a:r>
          </a:p>
          <a:p>
            <a:pPr marL="228600" indent="-228600">
              <a:buFontTx/>
              <a:buChar char="•"/>
              <a:defRPr/>
            </a:pPr>
            <a:endParaRPr lang="en-US" sz="2400" dirty="0" smtClean="0"/>
          </a:p>
          <a:p>
            <a:pPr marL="228600" indent="-228600">
              <a:buFontTx/>
              <a:buChar char="•"/>
              <a:defRPr/>
            </a:pPr>
            <a:r>
              <a:rPr lang="en-US" sz="2400" dirty="0" smtClean="0"/>
              <a:t>Need for fighting men makes armed forces end discriminatory policies </a:t>
            </a:r>
          </a:p>
          <a:p>
            <a:pPr marL="228600" indent="-228600">
              <a:buFontTx/>
              <a:buChar char="•"/>
              <a:defRPr/>
            </a:pPr>
            <a:endParaRPr lang="en-US" sz="2400" dirty="0" smtClean="0"/>
          </a:p>
          <a:p>
            <a:pPr marL="228600" indent="-228600">
              <a:buFontTx/>
              <a:buChar char="•"/>
              <a:defRPr/>
            </a:pPr>
            <a:r>
              <a:rPr lang="en-US" sz="2400" dirty="0" smtClean="0"/>
              <a:t>FDR ends government/war </a:t>
            </a:r>
          </a:p>
          <a:p>
            <a:pPr marL="228600" indent="-228600">
              <a:buNone/>
              <a:defRPr/>
            </a:pPr>
            <a:r>
              <a:rPr lang="en-US" sz="2400" dirty="0" smtClean="0"/>
              <a:t>   industries discrimination</a:t>
            </a:r>
          </a:p>
          <a:p>
            <a:pPr marL="228600" indent="-228600">
              <a:buFontTx/>
              <a:buChar char="•"/>
              <a:defRPr/>
            </a:pPr>
            <a:endParaRPr lang="en-US" sz="2400" dirty="0" smtClean="0"/>
          </a:p>
          <a:p>
            <a:pPr marL="228600" indent="-228600">
              <a:buFontTx/>
              <a:buChar char="•"/>
              <a:defRPr/>
            </a:pPr>
            <a:r>
              <a:rPr lang="en-US" sz="2400" dirty="0" smtClean="0"/>
              <a:t>Returning </a:t>
            </a:r>
            <a:r>
              <a:rPr lang="en-US" sz="2400" dirty="0" smtClean="0">
                <a:effectLst/>
              </a:rPr>
              <a:t>black</a:t>
            </a:r>
            <a:r>
              <a:rPr lang="en-US" sz="2400" dirty="0" smtClean="0"/>
              <a:t> veterans fight for</a:t>
            </a:r>
          </a:p>
          <a:p>
            <a:pPr marL="228600" indent="-228600">
              <a:buNone/>
              <a:defRPr/>
            </a:pPr>
            <a:r>
              <a:rPr lang="en-US" sz="2400" dirty="0" smtClean="0"/>
              <a:t>   </a:t>
            </a:r>
            <a:r>
              <a:rPr lang="en-US" sz="2400" b="1" dirty="0" smtClean="0"/>
              <a:t>civil rights</a:t>
            </a:r>
            <a:r>
              <a:rPr lang="en-US" sz="2400" dirty="0" smtClean="0"/>
              <a:t> at home</a:t>
            </a:r>
          </a:p>
          <a:p>
            <a:pPr marL="228600" indent="-228600">
              <a:defRPr/>
            </a:pPr>
            <a:endParaRPr lang="en-US" dirty="0" smtClean="0"/>
          </a:p>
        </p:txBody>
      </p:sp>
      <p:pic>
        <p:nvPicPr>
          <p:cNvPr id="4" name="Picture 2" descr="http://tbn1.google.com/images?q=tbn:YZSx-8uThqKcXM:http://freepages.genealogy.rootsweb.ancestry.com/~elkridge/Worldwar2_files/11%2520Dori%2520Miller%2520A%2520above_and_beyond.JPG">
            <a:hlinkClick r:id="rId2"/>
          </p:cNvPr>
          <p:cNvPicPr>
            <a:picLocks noChangeAspect="1" noChangeArrowheads="1"/>
          </p:cNvPicPr>
          <p:nvPr/>
        </p:nvPicPr>
        <p:blipFill>
          <a:blip r:embed="rId3" cstate="print"/>
          <a:srcRect/>
          <a:stretch>
            <a:fillRect/>
          </a:stretch>
        </p:blipFill>
        <p:spPr bwMode="auto">
          <a:xfrm>
            <a:off x="6096000" y="3124200"/>
            <a:ext cx="2362296" cy="3276600"/>
          </a:xfrm>
          <a:prstGeom prst="rect">
            <a:avLst/>
          </a:prstGeom>
          <a:noFill/>
          <a:ln w="9525">
            <a:noFill/>
            <a:miter lim="800000"/>
            <a:headEnd/>
            <a:tailEnd/>
          </a:ln>
        </p:spPr>
      </p:pic>
      <p:sp>
        <p:nvSpPr>
          <p:cNvPr id="5" name="Rectangle 4"/>
          <p:cNvSpPr/>
          <p:nvPr/>
        </p:nvSpPr>
        <p:spPr>
          <a:xfrm>
            <a:off x="5482420" y="6396335"/>
            <a:ext cx="3661580" cy="461665"/>
          </a:xfrm>
          <a:prstGeom prst="rect">
            <a:avLst/>
          </a:prstGeom>
        </p:spPr>
        <p:txBody>
          <a:bodyPr wrap="none">
            <a:spAutoFit/>
          </a:bodyPr>
          <a:lstStyle/>
          <a:p>
            <a:r>
              <a:rPr lang="en-US" sz="2400" dirty="0" err="1" smtClean="0"/>
              <a:t>Dori</a:t>
            </a:r>
            <a:r>
              <a:rPr lang="en-US" sz="2400" dirty="0" smtClean="0"/>
              <a:t> Miller – Pearl Harbor</a:t>
            </a:r>
            <a:endParaRPr lang="en-US" sz="2400" dirty="0"/>
          </a:p>
        </p:txBody>
      </p:sp>
    </p:spTree>
  </p:cSld>
  <p:clrMapOvr>
    <a:masterClrMapping/>
  </p:clrMapOvr>
  <p:transition>
    <p:split orient="ver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smtClean="0"/>
              <a:t>Challenging Segregation in the Court</a:t>
            </a:r>
          </a:p>
        </p:txBody>
      </p:sp>
      <p:sp>
        <p:nvSpPr>
          <p:cNvPr id="3" name="Content Placeholder 2"/>
          <p:cNvSpPr>
            <a:spLocks noGrp="1"/>
          </p:cNvSpPr>
          <p:nvPr>
            <p:ph idx="1"/>
          </p:nvPr>
        </p:nvSpPr>
        <p:spPr>
          <a:xfrm>
            <a:off x="457200" y="1600200"/>
            <a:ext cx="5105400" cy="4530725"/>
          </a:xfrm>
        </p:spPr>
        <p:txBody>
          <a:bodyPr/>
          <a:lstStyle/>
          <a:p>
            <a:pPr>
              <a:defRPr/>
            </a:pPr>
            <a:r>
              <a:rPr lang="en-US" sz="2400" dirty="0" smtClean="0"/>
              <a:t>NAACP challenges Jim Crow Laws</a:t>
            </a:r>
          </a:p>
          <a:p>
            <a:pPr>
              <a:defRPr/>
            </a:pPr>
            <a:endParaRPr lang="en-US" sz="2400" dirty="0" smtClean="0"/>
          </a:p>
          <a:p>
            <a:pPr>
              <a:defRPr/>
            </a:pPr>
            <a:r>
              <a:rPr lang="en-US" sz="2400" dirty="0" smtClean="0"/>
              <a:t>Focused on segregated public education</a:t>
            </a:r>
          </a:p>
          <a:p>
            <a:pPr>
              <a:buNone/>
              <a:defRPr/>
            </a:pPr>
            <a:endParaRPr lang="en-US" sz="2400" dirty="0" smtClean="0"/>
          </a:p>
          <a:p>
            <a:pPr>
              <a:defRPr/>
            </a:pPr>
            <a:r>
              <a:rPr lang="en-US" sz="2400" dirty="0" smtClean="0"/>
              <a:t>Places team of law students under </a:t>
            </a:r>
            <a:r>
              <a:rPr lang="en-US" sz="2400" dirty="0" err="1" smtClean="0">
                <a:effectLst/>
              </a:rPr>
              <a:t>Thurgood</a:t>
            </a:r>
            <a:r>
              <a:rPr lang="en-US" sz="2400" dirty="0" smtClean="0">
                <a:effectLst/>
              </a:rPr>
              <a:t> Marshall</a:t>
            </a:r>
          </a:p>
          <a:p>
            <a:pPr>
              <a:buFont typeface="Wingdings" pitchFamily="124" charset="2"/>
              <a:buNone/>
              <a:defRPr/>
            </a:pPr>
            <a:r>
              <a:rPr lang="en-US" sz="2400" dirty="0" smtClean="0"/>
              <a:t>   - </a:t>
            </a:r>
            <a:r>
              <a:rPr lang="en-US" sz="2000" dirty="0" smtClean="0"/>
              <a:t>wins 29 out of 32 cases argued before the  Supreme Court </a:t>
            </a:r>
          </a:p>
          <a:p>
            <a:pPr>
              <a:buFont typeface="Wingdings" pitchFamily="124" charset="2"/>
              <a:buNone/>
              <a:defRPr/>
            </a:pPr>
            <a:endParaRPr lang="en-US" dirty="0" smtClean="0"/>
          </a:p>
        </p:txBody>
      </p:sp>
      <p:pic>
        <p:nvPicPr>
          <p:cNvPr id="4" name="Picture 4" descr="Thurgood Marshall">
            <a:hlinkClick r:id="rId2" tooltip="Thurgood Marshall"/>
          </p:cNvPr>
          <p:cNvPicPr>
            <a:picLocks noChangeAspect="1" noChangeArrowheads="1"/>
          </p:cNvPicPr>
          <p:nvPr/>
        </p:nvPicPr>
        <p:blipFill>
          <a:blip r:embed="rId3" cstate="print"/>
          <a:srcRect/>
          <a:stretch>
            <a:fillRect/>
          </a:stretch>
        </p:blipFill>
        <p:spPr bwMode="auto">
          <a:xfrm>
            <a:off x="5562600" y="1676400"/>
            <a:ext cx="3217863" cy="4046538"/>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i="1" dirty="0" smtClean="0"/>
              <a:t>Brown v. Board of Education - 1954</a:t>
            </a:r>
            <a:endParaRPr lang="en-US" sz="4000" i="1" dirty="0"/>
          </a:p>
        </p:txBody>
      </p:sp>
      <p:sp>
        <p:nvSpPr>
          <p:cNvPr id="3" name="Content Placeholder 2"/>
          <p:cNvSpPr>
            <a:spLocks noGrp="1"/>
          </p:cNvSpPr>
          <p:nvPr>
            <p:ph idx="1"/>
          </p:nvPr>
        </p:nvSpPr>
        <p:spPr>
          <a:xfrm>
            <a:off x="457200" y="1600200"/>
            <a:ext cx="4038600" cy="4530725"/>
          </a:xfrm>
        </p:spPr>
        <p:txBody>
          <a:bodyPr/>
          <a:lstStyle/>
          <a:p>
            <a:pPr marL="228600" indent="-228600">
              <a:buFontTx/>
              <a:buChar char="•"/>
              <a:defRPr/>
            </a:pPr>
            <a:r>
              <a:rPr lang="en-US" sz="2800" dirty="0" smtClean="0"/>
              <a:t>Marshall’s greatest victory is </a:t>
            </a:r>
            <a:r>
              <a:rPr lang="en-US" sz="2800" i="1" dirty="0" smtClean="0"/>
              <a:t>Brown </a:t>
            </a:r>
            <a:r>
              <a:rPr lang="en-US" sz="2800" dirty="0" smtClean="0"/>
              <a:t>v. </a:t>
            </a:r>
            <a:r>
              <a:rPr lang="en-US" sz="2800" i="1" dirty="0" smtClean="0"/>
              <a:t>Board of Education of Topeka</a:t>
            </a:r>
          </a:p>
          <a:p>
            <a:pPr marL="228600" indent="-228600">
              <a:buFontTx/>
              <a:buChar char="•"/>
              <a:defRPr/>
            </a:pPr>
            <a:endParaRPr lang="en-US" sz="2800" dirty="0" smtClean="0"/>
          </a:p>
          <a:p>
            <a:pPr marL="228600" indent="-228600">
              <a:buFontTx/>
              <a:buChar char="•"/>
              <a:defRPr/>
            </a:pPr>
            <a:r>
              <a:rPr lang="en-US" sz="2800" dirty="0" smtClean="0"/>
              <a:t>In 1954 case, Court unanimously strikes down school segregation</a:t>
            </a:r>
          </a:p>
          <a:p>
            <a:pPr>
              <a:buFont typeface="Wingdings" pitchFamily="2" charset="2"/>
              <a:buChar char="l"/>
              <a:defRPr/>
            </a:pPr>
            <a:endParaRPr lang="en-US" dirty="0"/>
          </a:p>
        </p:txBody>
      </p:sp>
      <p:pic>
        <p:nvPicPr>
          <p:cNvPr id="4" name="Picture 6" descr="browncoverstory31"/>
          <p:cNvPicPr>
            <a:picLocks noChangeAspect="1" noChangeArrowheads="1"/>
          </p:cNvPicPr>
          <p:nvPr/>
        </p:nvPicPr>
        <p:blipFill>
          <a:blip r:embed="rId2" cstate="print"/>
          <a:srcRect/>
          <a:stretch>
            <a:fillRect/>
          </a:stretch>
        </p:blipFill>
        <p:spPr bwMode="auto">
          <a:xfrm>
            <a:off x="4724400" y="2057400"/>
            <a:ext cx="4191000" cy="37338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smtClean="0"/>
              <a:t>Thurgood</a:t>
            </a:r>
            <a:r>
              <a:rPr lang="en-US" dirty="0" smtClean="0"/>
              <a:t> Marshall</a:t>
            </a:r>
            <a:endParaRPr lang="en-US" dirty="0"/>
          </a:p>
        </p:txBody>
      </p:sp>
      <p:sp>
        <p:nvSpPr>
          <p:cNvPr id="3" name="Content Placeholder 2"/>
          <p:cNvSpPr>
            <a:spLocks noGrp="1"/>
          </p:cNvSpPr>
          <p:nvPr>
            <p:ph idx="1"/>
          </p:nvPr>
        </p:nvSpPr>
        <p:spPr>
          <a:xfrm>
            <a:off x="457200" y="1600200"/>
            <a:ext cx="4038600" cy="4530725"/>
          </a:xfrm>
        </p:spPr>
        <p:txBody>
          <a:bodyPr/>
          <a:lstStyle/>
          <a:p>
            <a:pPr>
              <a:defRPr/>
            </a:pPr>
            <a:r>
              <a:rPr lang="en-US" dirty="0" smtClean="0"/>
              <a:t>1908-1993</a:t>
            </a:r>
          </a:p>
          <a:p>
            <a:pPr>
              <a:defRPr/>
            </a:pPr>
            <a:endParaRPr lang="en-US" dirty="0" smtClean="0"/>
          </a:p>
          <a:p>
            <a:pPr>
              <a:defRPr/>
            </a:pPr>
            <a:r>
              <a:rPr lang="en-US" dirty="0" smtClean="0">
                <a:effectLst/>
              </a:rPr>
              <a:t>1</a:t>
            </a:r>
            <a:r>
              <a:rPr lang="en-US" baseline="30000" dirty="0" smtClean="0">
                <a:effectLst/>
              </a:rPr>
              <a:t>st</a:t>
            </a:r>
            <a:r>
              <a:rPr lang="en-US" dirty="0" smtClean="0">
                <a:effectLst/>
              </a:rPr>
              <a:t> African American on the Supreme Court</a:t>
            </a:r>
          </a:p>
        </p:txBody>
      </p:sp>
      <p:pic>
        <p:nvPicPr>
          <p:cNvPr id="9220" name="Picture 4" descr="Thurgood Marshall">
            <a:hlinkClick r:id="rId2" tooltip="Thurgood Marshall"/>
          </p:cNvPr>
          <p:cNvPicPr>
            <a:picLocks noChangeAspect="1" noChangeArrowheads="1"/>
          </p:cNvPicPr>
          <p:nvPr/>
        </p:nvPicPr>
        <p:blipFill>
          <a:blip r:embed="rId3" cstate="print"/>
          <a:srcRect/>
          <a:stretch>
            <a:fillRect/>
          </a:stretch>
        </p:blipFill>
        <p:spPr bwMode="auto">
          <a:xfrm>
            <a:off x="4876800" y="2057400"/>
            <a:ext cx="3217863" cy="4046538"/>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pPr>
              <a:defRPr/>
            </a:pPr>
            <a:r>
              <a:rPr lang="en-US" dirty="0" smtClean="0"/>
              <a:t>Reaction to the Brown Decision</a:t>
            </a:r>
            <a:endParaRPr lang="en-US" dirty="0"/>
          </a:p>
        </p:txBody>
      </p:sp>
      <p:sp>
        <p:nvSpPr>
          <p:cNvPr id="3" name="Content Placeholder 2"/>
          <p:cNvSpPr>
            <a:spLocks noGrp="1"/>
          </p:cNvSpPr>
          <p:nvPr>
            <p:ph idx="1"/>
          </p:nvPr>
        </p:nvSpPr>
        <p:spPr>
          <a:xfrm>
            <a:off x="0" y="609600"/>
            <a:ext cx="8991600" cy="4835525"/>
          </a:xfrm>
        </p:spPr>
        <p:txBody>
          <a:bodyPr/>
          <a:lstStyle/>
          <a:p>
            <a:pPr marL="228600" indent="-228600">
              <a:buFontTx/>
              <a:buChar char="•"/>
              <a:defRPr/>
            </a:pPr>
            <a:r>
              <a:rPr lang="en-US" sz="2800" dirty="0" smtClean="0"/>
              <a:t>Within 1 year, over </a:t>
            </a:r>
            <a:r>
              <a:rPr lang="en-US" sz="2800" b="1" u="sng" dirty="0" smtClean="0"/>
              <a:t>500</a:t>
            </a:r>
            <a:r>
              <a:rPr lang="en-US" sz="2800" dirty="0" smtClean="0"/>
              <a:t> school districts desegregate </a:t>
            </a:r>
          </a:p>
          <a:p>
            <a:pPr marL="628650" lvl="1" indent="-228600">
              <a:buFontTx/>
              <a:buChar char="•"/>
              <a:defRPr/>
            </a:pPr>
            <a:r>
              <a:rPr lang="en-US" sz="2400" dirty="0" smtClean="0"/>
              <a:t>Primarily Middle/Northern States </a:t>
            </a:r>
          </a:p>
          <a:p>
            <a:pPr marL="228600" indent="-228600">
              <a:buFontTx/>
              <a:buChar char="•"/>
              <a:defRPr/>
            </a:pPr>
            <a:endParaRPr lang="en-US" sz="2800" dirty="0" smtClean="0"/>
          </a:p>
          <a:p>
            <a:pPr marL="228600" indent="-228600">
              <a:buFontTx/>
              <a:buChar char="•"/>
              <a:defRPr/>
            </a:pPr>
            <a:r>
              <a:rPr lang="en-US" sz="2800" dirty="0" smtClean="0"/>
              <a:t>White Citizens Councils                                         boycotts businesses that                                                 support desegregation                                                         </a:t>
            </a:r>
          </a:p>
          <a:p>
            <a:pPr marL="628650" lvl="1" indent="-228600">
              <a:buFontTx/>
              <a:buChar char="•"/>
              <a:defRPr/>
            </a:pPr>
            <a:r>
              <a:rPr lang="en-US" sz="2400" dirty="0" smtClean="0"/>
              <a:t> KKK reappears</a:t>
            </a:r>
          </a:p>
          <a:p>
            <a:pPr marL="228600" indent="-228600">
              <a:buFontTx/>
              <a:buChar char="•"/>
              <a:defRPr/>
            </a:pPr>
            <a:endParaRPr lang="en-US" sz="2800" dirty="0" smtClean="0"/>
          </a:p>
          <a:p>
            <a:pPr marL="228600" indent="-228600">
              <a:buFontTx/>
              <a:buChar char="•"/>
              <a:defRPr/>
            </a:pPr>
            <a:r>
              <a:rPr lang="en-US" sz="2800" dirty="0" smtClean="0"/>
              <a:t>Court hands </a:t>
            </a:r>
            <a:r>
              <a:rPr lang="en-US" sz="2800" b="1" i="1" dirty="0" smtClean="0"/>
              <a:t>Brown II,                                              </a:t>
            </a:r>
            <a:r>
              <a:rPr lang="en-US" sz="2800" dirty="0" smtClean="0"/>
              <a:t>orders desegregation at                                             “all deliberate speed”</a:t>
            </a:r>
          </a:p>
          <a:p>
            <a:pPr marL="228600" indent="-228600">
              <a:buNone/>
              <a:defRPr/>
            </a:pPr>
            <a:endParaRPr lang="en-US" sz="1000" dirty="0" smtClean="0"/>
          </a:p>
          <a:p>
            <a:pPr marL="228600" indent="-228600">
              <a:buFontTx/>
              <a:buChar char="•"/>
              <a:defRPr/>
            </a:pPr>
            <a:r>
              <a:rPr lang="en-US" sz="2800" dirty="0" smtClean="0"/>
              <a:t>Eisenhower refuses to enforce compliance; considers it impossible</a:t>
            </a:r>
          </a:p>
          <a:p>
            <a:pPr>
              <a:buFont typeface="Wingdings" pitchFamily="2" charset="2"/>
              <a:buChar char="l"/>
              <a:defRPr/>
            </a:pPr>
            <a:endParaRPr lang="en-US" dirty="0"/>
          </a:p>
        </p:txBody>
      </p:sp>
      <p:pic>
        <p:nvPicPr>
          <p:cNvPr id="34818" name="Picture 2" descr="http://upload.wikimedia.org/wikipedia/commons/f/fa/Little_Rock_integration_protest.jpg"/>
          <p:cNvPicPr>
            <a:picLocks noChangeAspect="1" noChangeArrowheads="1"/>
          </p:cNvPicPr>
          <p:nvPr/>
        </p:nvPicPr>
        <p:blipFill>
          <a:blip r:embed="rId2" cstate="print"/>
          <a:srcRect/>
          <a:stretch>
            <a:fillRect/>
          </a:stretch>
        </p:blipFill>
        <p:spPr bwMode="auto">
          <a:xfrm>
            <a:off x="4337206" y="1981200"/>
            <a:ext cx="4806794" cy="3181351"/>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39825"/>
          </a:xfrm>
        </p:spPr>
        <p:txBody>
          <a:bodyPr/>
          <a:lstStyle/>
          <a:p>
            <a:pPr>
              <a:defRPr/>
            </a:pPr>
            <a:r>
              <a:rPr lang="en-US" dirty="0" smtClean="0"/>
              <a:t>Crisis in Little Rock  - 1957</a:t>
            </a:r>
            <a:endParaRPr lang="en-US" dirty="0"/>
          </a:p>
        </p:txBody>
      </p:sp>
      <p:sp>
        <p:nvSpPr>
          <p:cNvPr id="3" name="Content Placeholder 2"/>
          <p:cNvSpPr>
            <a:spLocks noGrp="1"/>
          </p:cNvSpPr>
          <p:nvPr>
            <p:ph idx="1"/>
          </p:nvPr>
        </p:nvSpPr>
        <p:spPr>
          <a:xfrm>
            <a:off x="228600" y="990600"/>
            <a:ext cx="8686800" cy="4800600"/>
          </a:xfrm>
        </p:spPr>
        <p:txBody>
          <a:bodyPr/>
          <a:lstStyle/>
          <a:p>
            <a:pPr marL="228600" indent="-228600">
              <a:buFontTx/>
              <a:buChar char="•"/>
              <a:defRPr/>
            </a:pPr>
            <a:r>
              <a:rPr lang="en-US" sz="2400" dirty="0" smtClean="0"/>
              <a:t>Little Rock High School is chosen as the site to “test” desegregation</a:t>
            </a:r>
          </a:p>
          <a:p>
            <a:pPr marL="228600" indent="-228600">
              <a:buFontTx/>
              <a:buChar char="•"/>
              <a:defRPr/>
            </a:pPr>
            <a:endParaRPr lang="en-US" sz="2400" dirty="0" smtClean="0"/>
          </a:p>
          <a:p>
            <a:pPr marL="228600" indent="-228600">
              <a:buFontTx/>
              <a:buChar char="•"/>
              <a:defRPr/>
            </a:pPr>
            <a:r>
              <a:rPr lang="en-US" sz="2400" dirty="0" smtClean="0"/>
              <a:t>Nine students volunteer to be the                                               first to enter the school. </a:t>
            </a:r>
          </a:p>
          <a:p>
            <a:pPr marL="628650" lvl="1" indent="-228600">
              <a:buFontTx/>
              <a:buChar char="•"/>
              <a:defRPr/>
            </a:pPr>
            <a:r>
              <a:rPr lang="en-US" sz="2000" dirty="0" smtClean="0"/>
              <a:t>“Little Rock Nine”</a:t>
            </a:r>
          </a:p>
          <a:p>
            <a:pPr marL="228600" indent="-228600">
              <a:buFontTx/>
              <a:buChar char="•"/>
              <a:defRPr/>
            </a:pPr>
            <a:endParaRPr lang="en-US" sz="2400" dirty="0" smtClean="0"/>
          </a:p>
          <a:p>
            <a:pPr marL="228600" indent="-228600">
              <a:buFontTx/>
              <a:buChar char="•"/>
              <a:defRPr/>
            </a:pPr>
            <a:r>
              <a:rPr lang="en-US" sz="2400" dirty="0" smtClean="0"/>
              <a:t>Governor of Arkansas orders Nat.                                            Guard to prevent the nine from                                              entering the school.</a:t>
            </a:r>
          </a:p>
          <a:p>
            <a:pPr marL="228600" indent="-228600">
              <a:buNone/>
              <a:defRPr/>
            </a:pPr>
            <a:endParaRPr lang="en-US" sz="2400" dirty="0" smtClean="0"/>
          </a:p>
          <a:p>
            <a:pPr marL="228600" indent="-228600">
              <a:buFontTx/>
              <a:buChar char="•"/>
              <a:defRPr/>
            </a:pPr>
            <a:r>
              <a:rPr lang="en-US" sz="2400" dirty="0" smtClean="0"/>
              <a:t>Eisenhower calls in the U.S. Army to force the integration.</a:t>
            </a:r>
          </a:p>
          <a:p>
            <a:pPr marL="628650" lvl="1" indent="-228600">
              <a:buFontTx/>
              <a:buChar char="•"/>
              <a:defRPr/>
            </a:pPr>
            <a:r>
              <a:rPr lang="en-US" sz="2000" dirty="0" smtClean="0"/>
              <a:t>Also takes control of National Guard </a:t>
            </a:r>
          </a:p>
          <a:p>
            <a:pPr marL="228600" indent="-228600">
              <a:buFontTx/>
              <a:buChar char="•"/>
              <a:defRPr/>
            </a:pPr>
            <a:endParaRPr lang="en-US" sz="2400" dirty="0" smtClean="0"/>
          </a:p>
          <a:p>
            <a:pPr marL="228600" indent="-228600">
              <a:buFontTx/>
              <a:buChar char="•"/>
              <a:defRPr/>
            </a:pPr>
            <a:endParaRPr lang="en-US" sz="2400" dirty="0" smtClean="0"/>
          </a:p>
          <a:p>
            <a:pPr>
              <a:buFont typeface="Wingdings" pitchFamily="2" charset="2"/>
              <a:buChar char="l"/>
              <a:defRPr/>
            </a:pPr>
            <a:endParaRPr lang="en-US" dirty="0"/>
          </a:p>
        </p:txBody>
      </p:sp>
      <p:pic>
        <p:nvPicPr>
          <p:cNvPr id="4" name="Picture 5" descr="ahc_int_photo_centralhigh"/>
          <p:cNvPicPr>
            <a:picLocks noChangeAspect="1" noChangeArrowheads="1"/>
          </p:cNvPicPr>
          <p:nvPr/>
        </p:nvPicPr>
        <p:blipFill>
          <a:blip r:embed="rId2" cstate="print"/>
          <a:srcRect/>
          <a:stretch>
            <a:fillRect/>
          </a:stretch>
        </p:blipFill>
        <p:spPr bwMode="auto">
          <a:xfrm>
            <a:off x="5257800" y="1981200"/>
            <a:ext cx="4283334" cy="28956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sz="3600" dirty="0" smtClean="0"/>
              <a:t>Little Rock, Arkansas - 1957</a:t>
            </a:r>
          </a:p>
        </p:txBody>
      </p:sp>
      <p:pic>
        <p:nvPicPr>
          <p:cNvPr id="5124" name="Picture 4" descr="_39295257_littlerock238"/>
          <p:cNvPicPr>
            <a:picLocks noChangeAspect="1" noChangeArrowheads="1"/>
          </p:cNvPicPr>
          <p:nvPr/>
        </p:nvPicPr>
        <p:blipFill>
          <a:blip r:embed="rId3" cstate="print"/>
          <a:srcRect/>
          <a:stretch>
            <a:fillRect/>
          </a:stretch>
        </p:blipFill>
        <p:spPr bwMode="auto">
          <a:xfrm>
            <a:off x="381000" y="1447800"/>
            <a:ext cx="3257550" cy="2609850"/>
          </a:xfrm>
          <a:prstGeom prst="rect">
            <a:avLst/>
          </a:prstGeom>
          <a:noFill/>
          <a:ln w="9525">
            <a:noFill/>
            <a:miter lim="800000"/>
            <a:headEnd/>
            <a:tailEnd/>
          </a:ln>
        </p:spPr>
      </p:pic>
      <p:pic>
        <p:nvPicPr>
          <p:cNvPr id="5125" name="Picture 5" descr="ahc_int_photo_centralhigh"/>
          <p:cNvPicPr>
            <a:picLocks noChangeAspect="1" noChangeArrowheads="1"/>
          </p:cNvPicPr>
          <p:nvPr/>
        </p:nvPicPr>
        <p:blipFill>
          <a:blip r:embed="rId4" cstate="print"/>
          <a:srcRect/>
          <a:stretch>
            <a:fillRect/>
          </a:stretch>
        </p:blipFill>
        <p:spPr bwMode="auto">
          <a:xfrm>
            <a:off x="533400" y="4495800"/>
            <a:ext cx="3282950" cy="2219325"/>
          </a:xfrm>
          <a:prstGeom prst="rect">
            <a:avLst/>
          </a:prstGeom>
          <a:noFill/>
          <a:ln w="9525">
            <a:noFill/>
            <a:miter lim="800000"/>
            <a:headEnd/>
            <a:tailEnd/>
          </a:ln>
        </p:spPr>
      </p:pic>
      <p:pic>
        <p:nvPicPr>
          <p:cNvPr id="5126" name="Picture 6" descr="little%20rock%20nine"/>
          <p:cNvPicPr>
            <a:picLocks noChangeAspect="1" noChangeArrowheads="1"/>
          </p:cNvPicPr>
          <p:nvPr/>
        </p:nvPicPr>
        <p:blipFill>
          <a:blip r:embed="rId5" cstate="print"/>
          <a:srcRect/>
          <a:stretch>
            <a:fillRect/>
          </a:stretch>
        </p:blipFill>
        <p:spPr bwMode="auto">
          <a:xfrm>
            <a:off x="4114800" y="1219200"/>
            <a:ext cx="4724400" cy="3073400"/>
          </a:xfrm>
          <a:prstGeom prst="rect">
            <a:avLst/>
          </a:prstGeom>
          <a:noFill/>
          <a:ln w="9525">
            <a:noFill/>
            <a:miter lim="800000"/>
            <a:headEnd/>
            <a:tailEnd/>
          </a:ln>
        </p:spPr>
      </p:pic>
      <p:sp>
        <p:nvSpPr>
          <p:cNvPr id="6" name="Rectangle 5"/>
          <p:cNvSpPr/>
          <p:nvPr/>
        </p:nvSpPr>
        <p:spPr>
          <a:xfrm>
            <a:off x="4267200" y="4419600"/>
            <a:ext cx="4572000" cy="2308324"/>
          </a:xfrm>
          <a:prstGeom prst="rect">
            <a:avLst/>
          </a:prstGeom>
        </p:spPr>
        <p:txBody>
          <a:bodyPr>
            <a:spAutoFit/>
          </a:bodyPr>
          <a:lstStyle/>
          <a:p>
            <a:r>
              <a:rPr lang="en-US" dirty="0" smtClean="0"/>
              <a:t>“They moved closer and closer... Somebody started yelling... I tried to see a friendly face somewhere in the crowd—someone who maybe could help. I looked into the face of an old woman and it seemed a kind face, but when I looked at her again, she spat on me.” </a:t>
            </a:r>
          </a:p>
          <a:p>
            <a:r>
              <a:rPr lang="en-US" dirty="0" smtClean="0"/>
              <a:t>		 - Elizabeth </a:t>
            </a:r>
            <a:r>
              <a:rPr lang="en-US" dirty="0" err="1" smtClean="0"/>
              <a:t>Eckford</a:t>
            </a:r>
            <a:endParaRPr lang="en-US" dirty="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diamond(in)">
                                      <p:cBhvr>
                                        <p:cTn id="7" dur="2000"/>
                                        <p:tgtEl>
                                          <p:spTgt spid="51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checkerboard(across)">
                                      <p:cBhvr>
                                        <p:cTn id="12" dur="500"/>
                                        <p:tgtEl>
                                          <p:spTgt spid="512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checkerboard(across)">
                                      <p:cBhvr>
                                        <p:cTn id="1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Little Rock High School </a:t>
            </a:r>
            <a:endParaRPr lang="en-US" dirty="0"/>
          </a:p>
        </p:txBody>
      </p:sp>
      <p:sp>
        <p:nvSpPr>
          <p:cNvPr id="3" name="Content Placeholder 2"/>
          <p:cNvSpPr>
            <a:spLocks noGrp="1"/>
          </p:cNvSpPr>
          <p:nvPr>
            <p:ph idx="1"/>
          </p:nvPr>
        </p:nvSpPr>
        <p:spPr/>
        <p:txBody>
          <a:bodyPr/>
          <a:lstStyle/>
          <a:p>
            <a:r>
              <a:rPr lang="en-US" sz="2400" dirty="0" smtClean="0"/>
              <a:t>The Students faced constant discrimination for the entire year </a:t>
            </a:r>
          </a:p>
          <a:p>
            <a:endParaRPr lang="en-US" sz="2400" dirty="0" smtClean="0"/>
          </a:p>
          <a:p>
            <a:r>
              <a:rPr lang="en-US" sz="2400" dirty="0" smtClean="0"/>
              <a:t>White students also faced consequences for being kind to the “Nine”</a:t>
            </a:r>
          </a:p>
          <a:p>
            <a:pPr>
              <a:buNone/>
            </a:pPr>
            <a:r>
              <a:rPr lang="en-US" sz="1800" dirty="0" smtClean="0"/>
              <a:t>		</a:t>
            </a:r>
          </a:p>
          <a:p>
            <a:pPr>
              <a:buNone/>
            </a:pPr>
            <a:r>
              <a:rPr lang="en-US" sz="1800" dirty="0" smtClean="0"/>
              <a:t>“I was one of the kids 'approved' by the school officials. We were told we would have to take a lot and were warned not to fight back if anything happened. One girl ran up to me and said, 'I'm so glad you’re here. Won’t you go to lunch with me today?' I never saw her again”</a:t>
            </a:r>
          </a:p>
          <a:p>
            <a:endParaRPr lang="en-US" dirty="0" smtClean="0"/>
          </a:p>
          <a:p>
            <a:r>
              <a:rPr lang="en-US" sz="2400" dirty="0" smtClean="0"/>
              <a:t>White students were not punished unless the offense was seen by an adult </a:t>
            </a:r>
          </a:p>
          <a:p>
            <a:endParaRPr lang="en-US" dirty="0" smtClean="0"/>
          </a:p>
          <a:p>
            <a:endParaRPr lang="en-US" dirty="0"/>
          </a:p>
        </p:txBody>
      </p:sp>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lstStyle/>
          <a:p>
            <a:pPr>
              <a:defRPr/>
            </a:pPr>
            <a:r>
              <a:rPr lang="en-US" dirty="0" smtClean="0"/>
              <a:t>The Montgomery Bus Boycott</a:t>
            </a:r>
            <a:endParaRPr lang="en-US" dirty="0"/>
          </a:p>
        </p:txBody>
      </p:sp>
      <p:sp>
        <p:nvSpPr>
          <p:cNvPr id="3" name="Content Placeholder 2"/>
          <p:cNvSpPr>
            <a:spLocks noGrp="1"/>
          </p:cNvSpPr>
          <p:nvPr>
            <p:ph idx="1"/>
          </p:nvPr>
        </p:nvSpPr>
        <p:spPr>
          <a:xfrm>
            <a:off x="457200" y="1066800"/>
            <a:ext cx="8229600" cy="3505200"/>
          </a:xfrm>
        </p:spPr>
        <p:txBody>
          <a:bodyPr/>
          <a:lstStyle/>
          <a:p>
            <a:pPr marL="228600" indent="-228600">
              <a:buFontTx/>
              <a:buChar char="•"/>
              <a:defRPr/>
            </a:pPr>
            <a:r>
              <a:rPr lang="en-US" sz="2400" dirty="0" smtClean="0"/>
              <a:t>1955 NAACP officer Rosa Parks arrested for not giving up seat on bus</a:t>
            </a:r>
          </a:p>
          <a:p>
            <a:pPr marL="228600" indent="-228600">
              <a:buFontTx/>
              <a:buChar char="•"/>
              <a:defRPr/>
            </a:pPr>
            <a:endParaRPr lang="en-US" sz="2400" dirty="0" smtClean="0"/>
          </a:p>
          <a:p>
            <a:pPr marL="228600" indent="-228600">
              <a:buFontTx/>
              <a:buChar char="•"/>
              <a:defRPr/>
            </a:pPr>
            <a:r>
              <a:rPr lang="en-US" sz="2400" dirty="0" smtClean="0"/>
              <a:t>Montgomery Improvement Association formed, organizes bus boycott</a:t>
            </a:r>
          </a:p>
          <a:p>
            <a:pPr marL="228600" indent="-228600">
              <a:buFontTx/>
              <a:buChar char="•"/>
              <a:defRPr/>
            </a:pPr>
            <a:endParaRPr lang="en-US" sz="2400" dirty="0" smtClean="0"/>
          </a:p>
          <a:p>
            <a:pPr marL="228600" indent="-228600">
              <a:buFontTx/>
              <a:buChar char="•"/>
              <a:defRPr/>
            </a:pPr>
            <a:r>
              <a:rPr lang="en-US" sz="2400" dirty="0" smtClean="0"/>
              <a:t>Elect 26-year-old Baptist pastor Martin Luther King, Jr. leader</a:t>
            </a:r>
          </a:p>
          <a:p>
            <a:pPr>
              <a:buFont typeface="Wingdings" pitchFamily="2" charset="2"/>
              <a:buNone/>
              <a:defRPr/>
            </a:pPr>
            <a:endParaRPr lang="en-US" dirty="0"/>
          </a:p>
        </p:txBody>
      </p:sp>
      <p:pic>
        <p:nvPicPr>
          <p:cNvPr id="4" name="Picture 5" descr="%20%20apple%20computer%20Rosa%20Parks"/>
          <p:cNvPicPr>
            <a:picLocks noChangeAspect="1" noChangeArrowheads="1"/>
          </p:cNvPicPr>
          <p:nvPr/>
        </p:nvPicPr>
        <p:blipFill>
          <a:blip r:embed="rId2" cstate="print"/>
          <a:srcRect/>
          <a:stretch>
            <a:fillRect/>
          </a:stretch>
        </p:blipFill>
        <p:spPr bwMode="auto">
          <a:xfrm>
            <a:off x="4953000" y="4306888"/>
            <a:ext cx="3990975" cy="2344737"/>
          </a:xfrm>
          <a:prstGeom prst="rect">
            <a:avLst/>
          </a:prstGeom>
          <a:noFill/>
          <a:ln w="9525">
            <a:noFill/>
            <a:miter lim="800000"/>
            <a:headEnd/>
            <a:tailEnd/>
          </a:ln>
        </p:spPr>
      </p:pic>
      <p:pic>
        <p:nvPicPr>
          <p:cNvPr id="5" name="Picture 4" descr="untitledrp"/>
          <p:cNvPicPr>
            <a:picLocks noChangeAspect="1" noChangeArrowheads="1"/>
          </p:cNvPicPr>
          <p:nvPr/>
        </p:nvPicPr>
        <p:blipFill>
          <a:blip r:embed="rId3" cstate="print"/>
          <a:srcRect/>
          <a:stretch>
            <a:fillRect/>
          </a:stretch>
        </p:blipFill>
        <p:spPr bwMode="auto">
          <a:xfrm>
            <a:off x="914400" y="4419600"/>
            <a:ext cx="2749550" cy="2239963"/>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Walking for Justice</a:t>
            </a:r>
            <a:endParaRPr lang="en-US" dirty="0"/>
          </a:p>
        </p:txBody>
      </p:sp>
      <p:sp>
        <p:nvSpPr>
          <p:cNvPr id="3" name="Content Placeholder 2"/>
          <p:cNvSpPr>
            <a:spLocks noGrp="1"/>
          </p:cNvSpPr>
          <p:nvPr>
            <p:ph idx="1"/>
          </p:nvPr>
        </p:nvSpPr>
        <p:spPr>
          <a:xfrm>
            <a:off x="0" y="1295400"/>
            <a:ext cx="3733800" cy="4953000"/>
          </a:xfrm>
        </p:spPr>
        <p:txBody>
          <a:bodyPr/>
          <a:lstStyle/>
          <a:p>
            <a:pPr marL="228600" indent="-228600">
              <a:buFontTx/>
              <a:buChar char="•"/>
              <a:defRPr/>
            </a:pPr>
            <a:r>
              <a:rPr lang="en-US" sz="2400" dirty="0" smtClean="0"/>
              <a:t>African Americans file lawsuit, boycott buses, use carpools, walk</a:t>
            </a:r>
          </a:p>
          <a:p>
            <a:pPr marL="228600" indent="-228600">
              <a:buFontTx/>
              <a:buChar char="•"/>
              <a:defRPr/>
            </a:pPr>
            <a:endParaRPr lang="en-US" sz="2400" dirty="0" smtClean="0"/>
          </a:p>
          <a:p>
            <a:pPr marL="228600" indent="-228600">
              <a:buFontTx/>
              <a:buChar char="•"/>
              <a:defRPr/>
            </a:pPr>
            <a:r>
              <a:rPr lang="en-US" sz="2400" dirty="0" smtClean="0"/>
              <a:t>Get support from black community, outside groups, sympathetic whites</a:t>
            </a:r>
          </a:p>
          <a:p>
            <a:pPr marL="228600" indent="-228600">
              <a:buFontTx/>
              <a:buChar char="•"/>
              <a:defRPr/>
            </a:pPr>
            <a:endParaRPr lang="en-US" sz="2400" dirty="0" smtClean="0"/>
          </a:p>
          <a:p>
            <a:pPr marL="228600" indent="-228600">
              <a:buFontTx/>
              <a:buChar char="•"/>
              <a:defRPr/>
            </a:pPr>
            <a:r>
              <a:rPr lang="en-US" sz="2400" dirty="0" smtClean="0"/>
              <a:t>1956, Supreme Court outlaws bus segregation</a:t>
            </a:r>
          </a:p>
          <a:p>
            <a:pPr>
              <a:buFont typeface="Wingdings" pitchFamily="2" charset="2"/>
              <a:buNone/>
              <a:defRPr/>
            </a:pPr>
            <a:endParaRPr lang="en-US" dirty="0"/>
          </a:p>
        </p:txBody>
      </p:sp>
      <p:pic>
        <p:nvPicPr>
          <p:cNvPr id="29698" name="Picture 2" descr="http://www.holtlaborlibrary.org/images/BusBoycottSegregation_lg.JPG"/>
          <p:cNvPicPr>
            <a:picLocks noChangeAspect="1" noChangeArrowheads="1"/>
          </p:cNvPicPr>
          <p:nvPr/>
        </p:nvPicPr>
        <p:blipFill>
          <a:blip r:embed="rId2" cstate="print"/>
          <a:srcRect/>
          <a:stretch>
            <a:fillRect/>
          </a:stretch>
        </p:blipFill>
        <p:spPr bwMode="auto">
          <a:xfrm>
            <a:off x="3876675" y="1447800"/>
            <a:ext cx="5267325" cy="4352926"/>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smtClean="0"/>
              <a:t>Martin Luther King &amp; The SCLC</a:t>
            </a:r>
            <a:endParaRPr lang="en-US" sz="4000" dirty="0"/>
          </a:p>
        </p:txBody>
      </p:sp>
      <p:sp>
        <p:nvSpPr>
          <p:cNvPr id="3" name="Content Placeholder 2"/>
          <p:cNvSpPr>
            <a:spLocks noGrp="1"/>
          </p:cNvSpPr>
          <p:nvPr>
            <p:ph idx="1"/>
          </p:nvPr>
        </p:nvSpPr>
        <p:spPr>
          <a:xfrm>
            <a:off x="228600" y="1371600"/>
            <a:ext cx="8610600" cy="2819400"/>
          </a:xfrm>
        </p:spPr>
        <p:txBody>
          <a:bodyPr/>
          <a:lstStyle/>
          <a:p>
            <a:pPr>
              <a:buFont typeface="Wingdings" pitchFamily="2" charset="2"/>
              <a:buChar char="l"/>
              <a:defRPr/>
            </a:pPr>
            <a:r>
              <a:rPr lang="en-US" sz="2400" dirty="0" smtClean="0"/>
              <a:t>King calls his brand of nonviolent resistance “soul force”</a:t>
            </a:r>
          </a:p>
          <a:p>
            <a:pPr>
              <a:buFont typeface="Wingdings" pitchFamily="2" charset="2"/>
              <a:buNone/>
              <a:defRPr/>
            </a:pPr>
            <a:r>
              <a:rPr lang="en-US" sz="2400" dirty="0" smtClean="0"/>
              <a:t>    		- civil disobedience, </a:t>
            </a:r>
          </a:p>
          <a:p>
            <a:pPr>
              <a:buFont typeface="Wingdings" pitchFamily="2" charset="2"/>
              <a:buNone/>
              <a:defRPr/>
            </a:pPr>
            <a:r>
              <a:rPr lang="en-US" sz="2400" dirty="0" smtClean="0"/>
              <a:t>		- massive demonstrations</a:t>
            </a:r>
          </a:p>
          <a:p>
            <a:pPr>
              <a:buFont typeface="Wingdings" pitchFamily="2" charset="2"/>
              <a:buNone/>
              <a:defRPr/>
            </a:pPr>
            <a:r>
              <a:rPr lang="en-US" sz="2400" dirty="0" smtClean="0"/>
              <a:t>	-King, others found </a:t>
            </a:r>
            <a:r>
              <a:rPr lang="en-US" sz="2400" b="1" u="sng" dirty="0" smtClean="0"/>
              <a:t>Southern Christian Leadership   Conference (SCLC)</a:t>
            </a:r>
          </a:p>
          <a:p>
            <a:pPr>
              <a:buFont typeface="Wingdings" pitchFamily="2" charset="2"/>
              <a:buNone/>
              <a:defRPr/>
            </a:pPr>
            <a:r>
              <a:rPr lang="en-US" sz="2400" b="1" dirty="0" smtClean="0">
                <a:solidFill>
                  <a:srgbClr val="008000"/>
                </a:solidFill>
              </a:rPr>
              <a:t>    </a:t>
            </a:r>
            <a:r>
              <a:rPr lang="en-US" sz="2400" b="1" dirty="0" smtClean="0"/>
              <a:t>- </a:t>
            </a:r>
            <a:r>
              <a:rPr lang="en-US" sz="2400" dirty="0" smtClean="0"/>
              <a:t>Join Student Nonviolent Coordinating Committee (SNCC)</a:t>
            </a:r>
          </a:p>
          <a:p>
            <a:pPr>
              <a:buFont typeface="Wingdings" pitchFamily="2" charset="2"/>
              <a:buNone/>
              <a:defRPr/>
            </a:pPr>
            <a:endParaRPr lang="en-US" sz="2400" dirty="0" smtClean="0"/>
          </a:p>
          <a:p>
            <a:pPr>
              <a:buFont typeface="Wingdings" pitchFamily="2" charset="2"/>
              <a:buNone/>
              <a:defRPr/>
            </a:pPr>
            <a:endParaRPr lang="en-US" sz="2400" dirty="0"/>
          </a:p>
        </p:txBody>
      </p:sp>
      <p:pic>
        <p:nvPicPr>
          <p:cNvPr id="16388" name="Picture 2" descr="http://tbn1.google.com/images?q=tbn:dV_1iDJaYnnR9M:http://etudiant.univ-mlv.fr/~jbocquet/sclc.jpg">
            <a:hlinkClick r:id="rId2"/>
          </p:cNvPr>
          <p:cNvPicPr>
            <a:picLocks noChangeAspect="1" noChangeArrowheads="1"/>
          </p:cNvPicPr>
          <p:nvPr/>
        </p:nvPicPr>
        <p:blipFill>
          <a:blip r:embed="rId3" cstate="print"/>
          <a:srcRect/>
          <a:stretch>
            <a:fillRect/>
          </a:stretch>
        </p:blipFill>
        <p:spPr bwMode="auto">
          <a:xfrm>
            <a:off x="5181600" y="4114800"/>
            <a:ext cx="2604869" cy="2584450"/>
          </a:xfrm>
          <a:prstGeom prst="rect">
            <a:avLst/>
          </a:prstGeom>
          <a:noFill/>
          <a:ln w="9525">
            <a:noFill/>
            <a:miter lim="800000"/>
            <a:headEnd/>
            <a:tailEnd/>
          </a:ln>
        </p:spPr>
      </p:pic>
      <p:pic>
        <p:nvPicPr>
          <p:cNvPr id="16389" name="Picture 4" descr="http://tbn0.google.com/images?q=tbn:vIRgK47I3hyNeM:http://wsbradio.com/images/pressley/sclc_logo.jpg">
            <a:hlinkClick r:id="rId4"/>
          </p:cNvPr>
          <p:cNvPicPr>
            <a:picLocks noChangeAspect="1" noChangeArrowheads="1"/>
          </p:cNvPicPr>
          <p:nvPr/>
        </p:nvPicPr>
        <p:blipFill>
          <a:blip r:embed="rId5" cstate="print"/>
          <a:srcRect/>
          <a:stretch>
            <a:fillRect/>
          </a:stretch>
        </p:blipFill>
        <p:spPr bwMode="auto">
          <a:xfrm>
            <a:off x="2286000" y="4191000"/>
            <a:ext cx="2362200" cy="2513013"/>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lstStyle/>
          <a:p>
            <a:pPr>
              <a:defRPr/>
            </a:pPr>
            <a:r>
              <a:rPr lang="en-US" dirty="0" smtClean="0"/>
              <a:t>Demonstrating For Freedom</a:t>
            </a:r>
            <a:endParaRPr lang="en-US" dirty="0"/>
          </a:p>
        </p:txBody>
      </p:sp>
      <p:sp>
        <p:nvSpPr>
          <p:cNvPr id="3" name="Content Placeholder 2"/>
          <p:cNvSpPr>
            <a:spLocks noGrp="1"/>
          </p:cNvSpPr>
          <p:nvPr>
            <p:ph idx="1"/>
          </p:nvPr>
        </p:nvSpPr>
        <p:spPr>
          <a:xfrm>
            <a:off x="457200" y="1219200"/>
            <a:ext cx="4876800" cy="5257800"/>
          </a:xfrm>
        </p:spPr>
        <p:txBody>
          <a:bodyPr/>
          <a:lstStyle/>
          <a:p>
            <a:pPr marL="228600" indent="-228600">
              <a:buFontTx/>
              <a:buChar char="•"/>
              <a:defRPr/>
            </a:pPr>
            <a:r>
              <a:rPr lang="en-US" sz="2800" dirty="0" smtClean="0"/>
              <a:t>SNCC calls for more confrontational strategy</a:t>
            </a:r>
          </a:p>
          <a:p>
            <a:pPr marL="628650" lvl="1" indent="-228600">
              <a:buFontTx/>
              <a:buChar char="•"/>
              <a:defRPr/>
            </a:pPr>
            <a:r>
              <a:rPr lang="en-US" sz="2400" dirty="0" smtClean="0"/>
              <a:t>In 1969 change “Non-Violent” to “National”</a:t>
            </a:r>
          </a:p>
          <a:p>
            <a:pPr marL="628650" lvl="1" indent="-228600">
              <a:buNone/>
              <a:defRPr/>
            </a:pPr>
            <a:endParaRPr lang="en-US" sz="2400" dirty="0" smtClean="0"/>
          </a:p>
          <a:p>
            <a:pPr marL="628650" lvl="1" indent="-228600">
              <a:buNone/>
              <a:defRPr/>
            </a:pPr>
            <a:endParaRPr lang="en-US" sz="2400" dirty="0" smtClean="0"/>
          </a:p>
          <a:p>
            <a:pPr marL="228600" indent="-228600">
              <a:buFontTx/>
              <a:buChar char="•"/>
              <a:defRPr/>
            </a:pPr>
            <a:r>
              <a:rPr lang="en-US" sz="2800" dirty="0" smtClean="0"/>
              <a:t>Influenced by </a:t>
            </a:r>
            <a:r>
              <a:rPr lang="en-US" sz="2800" b="1" dirty="0" smtClean="0"/>
              <a:t>Congress of Racial Equality </a:t>
            </a:r>
            <a:r>
              <a:rPr lang="en-US" sz="2800" dirty="0" smtClean="0"/>
              <a:t>(CORE) to use </a:t>
            </a:r>
            <a:r>
              <a:rPr lang="en-US" sz="2800" b="1" u="sng" dirty="0" smtClean="0"/>
              <a:t>sit-ins</a:t>
            </a:r>
            <a:r>
              <a:rPr lang="en-US" sz="2800" dirty="0" smtClean="0"/>
              <a:t>:</a:t>
            </a:r>
          </a:p>
          <a:p>
            <a:pPr marL="628650" lvl="1" indent="-228600">
              <a:buFont typeface="Wingdings" pitchFamily="2" charset="2"/>
              <a:buChar char="l"/>
              <a:defRPr/>
            </a:pPr>
            <a:r>
              <a:rPr lang="en-US" sz="2400" dirty="0" smtClean="0"/>
              <a:t>refuse to leave segregated lunch counter until served</a:t>
            </a:r>
          </a:p>
          <a:p>
            <a:pPr>
              <a:buFont typeface="Wingdings" pitchFamily="2" charset="2"/>
              <a:buChar char="l"/>
              <a:defRPr/>
            </a:pPr>
            <a:endParaRPr lang="en-US" dirty="0"/>
          </a:p>
        </p:txBody>
      </p:sp>
      <p:pic>
        <p:nvPicPr>
          <p:cNvPr id="28674" name="Picture 2" descr="http://farm3.static.flickr.com/2589/4032894227_acd75bcfa4.jpg"/>
          <p:cNvPicPr>
            <a:picLocks noChangeAspect="1" noChangeArrowheads="1"/>
          </p:cNvPicPr>
          <p:nvPr/>
        </p:nvPicPr>
        <p:blipFill>
          <a:blip r:embed="rId2" cstate="print"/>
          <a:srcRect/>
          <a:stretch>
            <a:fillRect/>
          </a:stretch>
        </p:blipFill>
        <p:spPr bwMode="auto">
          <a:xfrm>
            <a:off x="5334000" y="2286000"/>
            <a:ext cx="3618356" cy="2409826"/>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Greensboro Sit-Ins</a:t>
            </a:r>
            <a:endParaRPr lang="en-US" dirty="0"/>
          </a:p>
        </p:txBody>
      </p:sp>
      <p:pic>
        <p:nvPicPr>
          <p:cNvPr id="4" name="Picture 4" descr="sit-in"/>
          <p:cNvPicPr>
            <a:picLocks noGrp="1" noChangeAspect="1" noChangeArrowheads="1"/>
          </p:cNvPicPr>
          <p:nvPr>
            <p:ph idx="1"/>
          </p:nvPr>
        </p:nvPicPr>
        <p:blipFill>
          <a:blip r:embed="rId2" cstate="print"/>
          <a:srcRect/>
          <a:stretch>
            <a:fillRect/>
          </a:stretch>
        </p:blipFill>
        <p:spPr>
          <a:xfrm>
            <a:off x="228600" y="1524000"/>
            <a:ext cx="4419600" cy="3756660"/>
          </a:xfrm>
          <a:noFill/>
        </p:spPr>
      </p:pic>
      <p:pic>
        <p:nvPicPr>
          <p:cNvPr id="5" name="Picture 5" descr="sitin2"/>
          <p:cNvPicPr>
            <a:picLocks noChangeAspect="1" noChangeArrowheads="1"/>
          </p:cNvPicPr>
          <p:nvPr/>
        </p:nvPicPr>
        <p:blipFill>
          <a:blip r:embed="rId3" cstate="print"/>
          <a:srcRect/>
          <a:stretch>
            <a:fillRect/>
          </a:stretch>
        </p:blipFill>
        <p:spPr bwMode="auto">
          <a:xfrm>
            <a:off x="4818054" y="3200400"/>
            <a:ext cx="4097346" cy="333375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pPr>
              <a:defRPr/>
            </a:pPr>
            <a:r>
              <a:rPr lang="en-US" dirty="0" smtClean="0"/>
              <a:t>Riding For Freedom</a:t>
            </a:r>
            <a:endParaRPr lang="en-US" dirty="0"/>
          </a:p>
        </p:txBody>
      </p:sp>
      <p:sp>
        <p:nvSpPr>
          <p:cNvPr id="3" name="Content Placeholder 2"/>
          <p:cNvSpPr>
            <a:spLocks noGrp="1"/>
          </p:cNvSpPr>
          <p:nvPr>
            <p:ph idx="1"/>
          </p:nvPr>
        </p:nvSpPr>
        <p:spPr>
          <a:xfrm>
            <a:off x="457200" y="1066800"/>
            <a:ext cx="8229600" cy="2895600"/>
          </a:xfrm>
        </p:spPr>
        <p:txBody>
          <a:bodyPr/>
          <a:lstStyle/>
          <a:p>
            <a:pPr marL="228600" indent="-228600">
              <a:buFont typeface="Wingdings" pitchFamily="2" charset="2"/>
              <a:buChar char="l"/>
              <a:defRPr/>
            </a:pPr>
            <a:r>
              <a:rPr lang="en-US" sz="2800" dirty="0" smtClean="0"/>
              <a:t>1961, CORE tests Court decision banning interstate bus segregation </a:t>
            </a:r>
          </a:p>
          <a:p>
            <a:pPr marL="228600" indent="-228600">
              <a:buFont typeface="Wingdings" pitchFamily="2" charset="2"/>
              <a:buChar char="l"/>
              <a:defRPr/>
            </a:pPr>
            <a:r>
              <a:rPr lang="en-US" sz="2800" b="1" u="sng" dirty="0" smtClean="0"/>
              <a:t>Freedom riders</a:t>
            </a:r>
            <a:r>
              <a:rPr lang="en-US" sz="2800" dirty="0" smtClean="0"/>
              <a:t>—blacks, whites sit, use station facilities together</a:t>
            </a:r>
          </a:p>
          <a:p>
            <a:pPr marL="228600" indent="-228600">
              <a:buFont typeface="Wingdings" pitchFamily="2" charset="2"/>
              <a:buChar char="l"/>
              <a:defRPr/>
            </a:pPr>
            <a:r>
              <a:rPr lang="en-US" sz="2800" dirty="0" smtClean="0"/>
              <a:t>Riders brutally beaten by Alabama mobs; one bus firebombed</a:t>
            </a:r>
          </a:p>
          <a:p>
            <a:pPr>
              <a:buFont typeface="Wingdings" pitchFamily="2" charset="2"/>
              <a:buNone/>
              <a:defRPr/>
            </a:pPr>
            <a:endParaRPr lang="en-US" dirty="0"/>
          </a:p>
        </p:txBody>
      </p:sp>
      <p:pic>
        <p:nvPicPr>
          <p:cNvPr id="4" name="Picture 5" descr="FreedomRides1961"/>
          <p:cNvPicPr>
            <a:picLocks noChangeAspect="1" noChangeArrowheads="1"/>
          </p:cNvPicPr>
          <p:nvPr/>
        </p:nvPicPr>
        <p:blipFill>
          <a:blip r:embed="rId2" cstate="print"/>
          <a:srcRect/>
          <a:stretch>
            <a:fillRect/>
          </a:stretch>
        </p:blipFill>
        <p:spPr bwMode="auto">
          <a:xfrm>
            <a:off x="3810000" y="3886200"/>
            <a:ext cx="4876800" cy="2619375"/>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Freedom Riders</a:t>
            </a:r>
            <a:endParaRPr lang="en-US" dirty="0"/>
          </a:p>
        </p:txBody>
      </p:sp>
      <p:pic>
        <p:nvPicPr>
          <p:cNvPr id="4" name="Picture 6" descr="s84_6p1"/>
          <p:cNvPicPr>
            <a:picLocks noChangeAspect="1" noChangeArrowheads="1"/>
          </p:cNvPicPr>
          <p:nvPr/>
        </p:nvPicPr>
        <p:blipFill>
          <a:blip r:embed="rId2" cstate="print"/>
          <a:srcRect/>
          <a:stretch>
            <a:fillRect/>
          </a:stretch>
        </p:blipFill>
        <p:spPr bwMode="auto">
          <a:xfrm>
            <a:off x="1524000" y="1197521"/>
            <a:ext cx="6172200" cy="5879553"/>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Arrival of Federal Marshalls</a:t>
            </a:r>
            <a:endParaRPr lang="en-US" dirty="0"/>
          </a:p>
        </p:txBody>
      </p:sp>
      <p:sp>
        <p:nvSpPr>
          <p:cNvPr id="3" name="Content Placeholder 2"/>
          <p:cNvSpPr>
            <a:spLocks noGrp="1"/>
          </p:cNvSpPr>
          <p:nvPr>
            <p:ph idx="1"/>
          </p:nvPr>
        </p:nvSpPr>
        <p:spPr/>
        <p:txBody>
          <a:bodyPr/>
          <a:lstStyle/>
          <a:p>
            <a:pPr marL="228600" indent="-228600">
              <a:buFontTx/>
              <a:buChar char="•"/>
              <a:defRPr/>
            </a:pPr>
            <a:r>
              <a:rPr lang="en-US" sz="2800" dirty="0" smtClean="0"/>
              <a:t>Alabama officials don’t give promised protection; mob attacks riders</a:t>
            </a:r>
          </a:p>
          <a:p>
            <a:pPr marL="228600" indent="-228600">
              <a:buFontTx/>
              <a:buChar char="•"/>
              <a:defRPr/>
            </a:pPr>
            <a:r>
              <a:rPr lang="en-US" sz="2800" dirty="0" smtClean="0"/>
              <a:t>Newspapers throughout nation denounce beatings</a:t>
            </a:r>
          </a:p>
          <a:p>
            <a:pPr marL="228600" indent="-228600">
              <a:buFontTx/>
              <a:buChar char="•"/>
              <a:defRPr/>
            </a:pPr>
            <a:r>
              <a:rPr lang="en-US" sz="2800" dirty="0" smtClean="0"/>
              <a:t>JFK sends 400 U.S. marshals to protect riders </a:t>
            </a:r>
          </a:p>
          <a:p>
            <a:pPr marL="228600" indent="-228600">
              <a:buFontTx/>
              <a:buChar char="•"/>
              <a:defRPr/>
            </a:pPr>
            <a:r>
              <a:rPr lang="en-US" sz="2800" dirty="0" smtClean="0"/>
              <a:t>Attorney general, Interstate Commerce Commission act:</a:t>
            </a:r>
          </a:p>
          <a:p>
            <a:pPr marL="228600" indent="-228600">
              <a:buFont typeface="Wingdings" pitchFamily="2" charset="2"/>
              <a:buNone/>
              <a:defRPr/>
            </a:pPr>
            <a:r>
              <a:rPr lang="en-US" sz="2800" dirty="0" smtClean="0"/>
              <a:t>   - ban segregation in all interstate travel facilities</a:t>
            </a:r>
          </a:p>
          <a:p>
            <a:pPr>
              <a:buFont typeface="Wingdings" pitchFamily="2" charset="2"/>
              <a:buChar char="l"/>
              <a:defRPr/>
            </a:pPr>
            <a:endParaRPr lang="en-US" sz="2800" dirty="0"/>
          </a:p>
        </p:txBody>
      </p:sp>
    </p:spTree>
  </p:cSld>
  <p:clrMapOvr>
    <a:masterClrMapping/>
  </p:clrMapOvr>
  <p:transition>
    <p:split orient="ver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2787"/>
          </a:xfrm>
        </p:spPr>
        <p:txBody>
          <a:bodyPr/>
          <a:lstStyle/>
          <a:p>
            <a:pPr>
              <a:defRPr/>
            </a:pPr>
            <a:r>
              <a:rPr lang="en-US" dirty="0" smtClean="0"/>
              <a:t>Integrating Ole Miss</a:t>
            </a:r>
            <a:endParaRPr lang="en-US" dirty="0"/>
          </a:p>
        </p:txBody>
      </p:sp>
      <p:sp>
        <p:nvSpPr>
          <p:cNvPr id="3" name="Content Placeholder 2"/>
          <p:cNvSpPr>
            <a:spLocks noGrp="1"/>
          </p:cNvSpPr>
          <p:nvPr>
            <p:ph idx="1"/>
          </p:nvPr>
        </p:nvSpPr>
        <p:spPr>
          <a:xfrm>
            <a:off x="457200" y="838200"/>
            <a:ext cx="7848600" cy="5562600"/>
          </a:xfrm>
        </p:spPr>
        <p:txBody>
          <a:bodyPr/>
          <a:lstStyle/>
          <a:p>
            <a:pPr marL="228600" indent="-228600">
              <a:buFontTx/>
              <a:buChar char="•"/>
              <a:defRPr/>
            </a:pPr>
            <a:r>
              <a:rPr lang="en-US" sz="2800" dirty="0" smtClean="0"/>
              <a:t>1962, federal court rules </a:t>
            </a:r>
            <a:r>
              <a:rPr lang="en-US" sz="2800" b="1" u="sng" dirty="0" smtClean="0"/>
              <a:t>James Meredith </a:t>
            </a:r>
            <a:r>
              <a:rPr lang="en-US" sz="2800" dirty="0" smtClean="0"/>
              <a:t>may enroll at U of MS</a:t>
            </a:r>
          </a:p>
          <a:p>
            <a:pPr marL="228600" indent="-228600">
              <a:buFontTx/>
              <a:buChar char="•"/>
              <a:defRPr/>
            </a:pPr>
            <a:r>
              <a:rPr lang="en-US" sz="2800" dirty="0" smtClean="0"/>
              <a:t>Governor Ross Barnett refuses to let Meredith register</a:t>
            </a:r>
          </a:p>
          <a:p>
            <a:pPr marL="228600" indent="-228600">
              <a:buFontTx/>
              <a:buChar char="•"/>
              <a:defRPr/>
            </a:pPr>
            <a:r>
              <a:rPr lang="en-US" sz="2800" dirty="0" smtClean="0"/>
              <a:t>JFK orders federal marshals</a:t>
            </a:r>
          </a:p>
          <a:p>
            <a:pPr marL="228600" indent="-228600">
              <a:buNone/>
              <a:defRPr/>
            </a:pPr>
            <a:r>
              <a:rPr lang="en-US" sz="2800" dirty="0" smtClean="0"/>
              <a:t> to escort Meredith to </a:t>
            </a:r>
          </a:p>
          <a:p>
            <a:pPr marL="228600" indent="-228600">
              <a:buNone/>
              <a:defRPr/>
            </a:pPr>
            <a:r>
              <a:rPr lang="en-US" sz="2800" dirty="0" smtClean="0"/>
              <a:t>registrar’s office</a:t>
            </a:r>
          </a:p>
          <a:p>
            <a:pPr marL="228600" indent="-228600">
              <a:buFontTx/>
              <a:buChar char="•"/>
              <a:defRPr/>
            </a:pPr>
            <a:r>
              <a:rPr lang="en-US" sz="2800" dirty="0" smtClean="0"/>
              <a:t>Barnett makes radio appeal;</a:t>
            </a:r>
          </a:p>
          <a:p>
            <a:pPr marL="228600" indent="-228600">
              <a:buNone/>
              <a:defRPr/>
            </a:pPr>
            <a:r>
              <a:rPr lang="en-US" sz="2800" dirty="0" smtClean="0"/>
              <a:t> thousands of white demonstrators riot</a:t>
            </a:r>
          </a:p>
          <a:p>
            <a:pPr marL="228600" indent="-228600">
              <a:buFontTx/>
              <a:buChar char="•"/>
              <a:defRPr/>
            </a:pPr>
            <a:r>
              <a:rPr lang="en-US" sz="2800" dirty="0" smtClean="0"/>
              <a:t>Federal officials accompany Meredith to classes, protect his parents</a:t>
            </a:r>
          </a:p>
          <a:p>
            <a:pPr>
              <a:buFont typeface="Wingdings" pitchFamily="2" charset="2"/>
              <a:buChar char="l"/>
              <a:defRPr/>
            </a:pPr>
            <a:endParaRPr lang="en-US" dirty="0"/>
          </a:p>
        </p:txBody>
      </p:sp>
      <p:sp>
        <p:nvSpPr>
          <p:cNvPr id="4" name="Rectangle 3"/>
          <p:cNvSpPr/>
          <p:nvPr/>
        </p:nvSpPr>
        <p:spPr>
          <a:xfrm>
            <a:off x="6781800" y="4876800"/>
            <a:ext cx="1828800" cy="369332"/>
          </a:xfrm>
          <a:prstGeom prst="rect">
            <a:avLst/>
          </a:prstGeom>
        </p:spPr>
        <p:txBody>
          <a:bodyPr wrap="square">
            <a:spAutoFit/>
          </a:bodyPr>
          <a:lstStyle/>
          <a:p>
            <a:r>
              <a:rPr lang="en-US" dirty="0" smtClean="0">
                <a:hlinkClick r:id="rId2"/>
              </a:rPr>
              <a:t>News Footage</a:t>
            </a:r>
            <a:endParaRPr lang="en-US" dirty="0"/>
          </a:p>
        </p:txBody>
      </p:sp>
      <p:pic>
        <p:nvPicPr>
          <p:cNvPr id="22530" name="Picture 2" descr="View Image">
            <a:hlinkClick r:id="rId3"/>
          </p:cNvPr>
          <p:cNvPicPr>
            <a:picLocks noChangeAspect="1" noChangeArrowheads="1"/>
          </p:cNvPicPr>
          <p:nvPr/>
        </p:nvPicPr>
        <p:blipFill>
          <a:blip r:embed="rId4" cstate="print"/>
          <a:srcRect/>
          <a:stretch>
            <a:fillRect/>
          </a:stretch>
        </p:blipFill>
        <p:spPr bwMode="auto">
          <a:xfrm>
            <a:off x="5562600" y="2362200"/>
            <a:ext cx="3317695" cy="2362200"/>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277813"/>
            <a:ext cx="4419600" cy="1139825"/>
          </a:xfrm>
        </p:spPr>
        <p:txBody>
          <a:bodyPr/>
          <a:lstStyle/>
          <a:p>
            <a:pPr algn="r">
              <a:defRPr/>
            </a:pPr>
            <a:r>
              <a:rPr lang="en-US" dirty="0" smtClean="0"/>
              <a:t>Ole Miss</a:t>
            </a:r>
            <a:endParaRPr lang="en-US" dirty="0"/>
          </a:p>
        </p:txBody>
      </p:sp>
      <p:pic>
        <p:nvPicPr>
          <p:cNvPr id="4" name="Picture 6" descr="EPBridge-1965march-002"/>
          <p:cNvPicPr>
            <a:picLocks noChangeAspect="1" noChangeArrowheads="1"/>
          </p:cNvPicPr>
          <p:nvPr/>
        </p:nvPicPr>
        <p:blipFill>
          <a:blip r:embed="rId2" cstate="print"/>
          <a:srcRect/>
          <a:stretch>
            <a:fillRect/>
          </a:stretch>
        </p:blipFill>
        <p:spPr bwMode="auto">
          <a:xfrm>
            <a:off x="304800" y="381000"/>
            <a:ext cx="3200400" cy="4495800"/>
          </a:xfrm>
          <a:prstGeom prst="rect">
            <a:avLst/>
          </a:prstGeom>
          <a:noFill/>
          <a:ln w="9525">
            <a:noFill/>
            <a:miter lim="800000"/>
            <a:headEnd/>
            <a:tailEnd/>
          </a:ln>
        </p:spPr>
      </p:pic>
      <p:pic>
        <p:nvPicPr>
          <p:cNvPr id="5" name="Picture 5" descr="Selma%201965"/>
          <p:cNvPicPr>
            <a:picLocks noChangeAspect="1" noChangeArrowheads="1"/>
          </p:cNvPicPr>
          <p:nvPr/>
        </p:nvPicPr>
        <p:blipFill>
          <a:blip r:embed="rId3" cstate="print"/>
          <a:srcRect/>
          <a:stretch>
            <a:fillRect/>
          </a:stretch>
        </p:blipFill>
        <p:spPr bwMode="auto">
          <a:xfrm>
            <a:off x="3657600" y="2438400"/>
            <a:ext cx="5334000" cy="40386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lstStyle/>
          <a:p>
            <a:pPr>
              <a:defRPr/>
            </a:pPr>
            <a:r>
              <a:rPr lang="en-US" dirty="0" smtClean="0"/>
              <a:t>Kennedy Takes a Stand</a:t>
            </a:r>
            <a:endParaRPr lang="en-US" dirty="0"/>
          </a:p>
        </p:txBody>
      </p:sp>
      <p:sp>
        <p:nvSpPr>
          <p:cNvPr id="3" name="Content Placeholder 2"/>
          <p:cNvSpPr>
            <a:spLocks noGrp="1"/>
          </p:cNvSpPr>
          <p:nvPr>
            <p:ph idx="1"/>
          </p:nvPr>
        </p:nvSpPr>
        <p:spPr>
          <a:xfrm>
            <a:off x="152400" y="2133600"/>
            <a:ext cx="4648200" cy="3505200"/>
          </a:xfrm>
        </p:spPr>
        <p:txBody>
          <a:bodyPr/>
          <a:lstStyle/>
          <a:p>
            <a:pPr marL="228600" indent="-228600">
              <a:buFontTx/>
              <a:buChar char="•"/>
              <a:defRPr/>
            </a:pPr>
            <a:r>
              <a:rPr lang="en-US" sz="2800" dirty="0" smtClean="0"/>
              <a:t>June 1963, JFK sends troops to force Gov. Wallace to desegregate </a:t>
            </a:r>
            <a:r>
              <a:rPr lang="en-US" sz="2800" b="1" u="sng" dirty="0" smtClean="0"/>
              <a:t>University of Alabama</a:t>
            </a:r>
          </a:p>
          <a:p>
            <a:pPr marL="228600" indent="-228600">
              <a:buFontTx/>
              <a:buChar char="•"/>
              <a:defRPr/>
            </a:pPr>
            <a:endParaRPr lang="en-US" sz="2800" dirty="0" smtClean="0"/>
          </a:p>
          <a:p>
            <a:pPr marL="228600" indent="-228600">
              <a:buNone/>
              <a:defRPr/>
            </a:pPr>
            <a:endParaRPr lang="en-US" sz="2800" dirty="0" smtClean="0"/>
          </a:p>
          <a:p>
            <a:pPr>
              <a:buFont typeface="Wingdings" pitchFamily="2" charset="2"/>
              <a:buNone/>
              <a:defRPr/>
            </a:pPr>
            <a:endParaRPr lang="en-US" dirty="0"/>
          </a:p>
        </p:txBody>
      </p:sp>
      <p:sp>
        <p:nvSpPr>
          <p:cNvPr id="20482" name="AutoShape 2" descr="View Image">
            <a:hlinkClick r:id="rId2"/>
          </p:cNvPr>
          <p:cNvSpPr>
            <a:spLocks noChangeAspect="1" noChangeArrowheads="1"/>
          </p:cNvSpPr>
          <p:nvPr/>
        </p:nvSpPr>
        <p:spPr bwMode="auto">
          <a:xfrm>
            <a:off x="155575" y="-846138"/>
            <a:ext cx="2381250"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View Image">
            <a:hlinkClick r:id="rId2"/>
          </p:cNvPr>
          <p:cNvSpPr>
            <a:spLocks noChangeAspect="1" noChangeArrowheads="1"/>
          </p:cNvSpPr>
          <p:nvPr/>
        </p:nvSpPr>
        <p:spPr bwMode="auto">
          <a:xfrm>
            <a:off x="155575" y="-846138"/>
            <a:ext cx="2381250"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6" name="Picture 6" descr="governor george wallace stands defiant at the university of alabama">
            <a:hlinkClick r:id="rId3"/>
          </p:cNvPr>
          <p:cNvPicPr>
            <a:picLocks noChangeAspect="1" noChangeArrowheads="1"/>
          </p:cNvPicPr>
          <p:nvPr/>
        </p:nvPicPr>
        <p:blipFill>
          <a:blip r:embed="rId4" cstate="print"/>
          <a:srcRect/>
          <a:stretch>
            <a:fillRect/>
          </a:stretch>
        </p:blipFill>
        <p:spPr bwMode="auto">
          <a:xfrm>
            <a:off x="5029200" y="2667000"/>
            <a:ext cx="3834437" cy="3019425"/>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dirty="0" smtClean="0"/>
              <a:t>University of Alabama</a:t>
            </a:r>
          </a:p>
        </p:txBody>
      </p:sp>
      <p:pic>
        <p:nvPicPr>
          <p:cNvPr id="26628" name="Picture 4" descr="RS_20_02_49"/>
          <p:cNvPicPr>
            <a:picLocks noGrp="1" noChangeAspect="1" noChangeArrowheads="1"/>
          </p:cNvPicPr>
          <p:nvPr>
            <p:ph type="body" idx="1"/>
          </p:nvPr>
        </p:nvPicPr>
        <p:blipFill>
          <a:blip r:embed="rId3" cstate="print"/>
          <a:srcRect/>
          <a:stretch>
            <a:fillRect/>
          </a:stretch>
        </p:blipFill>
        <p:spPr>
          <a:xfrm>
            <a:off x="838200" y="1600200"/>
            <a:ext cx="7277100" cy="4953000"/>
          </a:xfrm>
          <a:noFill/>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dissolve">
                                      <p:cBhvr>
                                        <p:cTn id="7"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Time!</a:t>
            </a:r>
            <a:endParaRPr lang="en-US" dirty="0"/>
          </a:p>
        </p:txBody>
      </p:sp>
      <p:sp>
        <p:nvSpPr>
          <p:cNvPr id="3" name="Content Placeholder 2"/>
          <p:cNvSpPr>
            <a:spLocks noGrp="1"/>
          </p:cNvSpPr>
          <p:nvPr>
            <p:ph idx="1"/>
          </p:nvPr>
        </p:nvSpPr>
        <p:spPr/>
        <p:txBody>
          <a:bodyPr/>
          <a:lstStyle/>
          <a:p>
            <a:r>
              <a:rPr lang="en-US" dirty="0" err="1" smtClean="0"/>
              <a:t>Yay</a:t>
            </a:r>
            <a:r>
              <a:rPr lang="en-US" dirty="0" smtClean="0"/>
              <a:t>!</a:t>
            </a:r>
            <a:endParaRPr lang="en-US" dirty="0"/>
          </a:p>
        </p:txBody>
      </p:sp>
    </p:spTree>
  </p:cSld>
  <p:clrMapOvr>
    <a:masterClrMapping/>
  </p:clrMapOvr>
  <p:transition>
    <p:split orient="ver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pPr>
              <a:defRPr/>
            </a:pPr>
            <a:r>
              <a:rPr lang="en-US" dirty="0" smtClean="0"/>
              <a:t>Marching to Washington</a:t>
            </a:r>
            <a:endParaRPr lang="en-US" dirty="0"/>
          </a:p>
        </p:txBody>
      </p:sp>
      <p:sp>
        <p:nvSpPr>
          <p:cNvPr id="3" name="Content Placeholder 2"/>
          <p:cNvSpPr>
            <a:spLocks noGrp="1"/>
          </p:cNvSpPr>
          <p:nvPr>
            <p:ph idx="1"/>
          </p:nvPr>
        </p:nvSpPr>
        <p:spPr>
          <a:xfrm>
            <a:off x="457200" y="990600"/>
            <a:ext cx="8229600" cy="2590800"/>
          </a:xfrm>
        </p:spPr>
        <p:txBody>
          <a:bodyPr/>
          <a:lstStyle/>
          <a:p>
            <a:pPr marL="228600" indent="-228600">
              <a:buFontTx/>
              <a:buChar char="•"/>
              <a:defRPr/>
            </a:pPr>
            <a:r>
              <a:rPr lang="en-US" sz="2800" dirty="0" smtClean="0"/>
              <a:t>August 1963, over 250,000 people converge on Washington</a:t>
            </a:r>
          </a:p>
          <a:p>
            <a:pPr marL="228600" indent="-228600">
              <a:buFontTx/>
              <a:buChar char="•"/>
              <a:defRPr/>
            </a:pPr>
            <a:r>
              <a:rPr lang="en-US" sz="2800" dirty="0" smtClean="0"/>
              <a:t>Speakers demand immediate passage of </a:t>
            </a:r>
            <a:r>
              <a:rPr lang="en-US" sz="2800" b="1" dirty="0" smtClean="0"/>
              <a:t>civil rights bill</a:t>
            </a:r>
          </a:p>
          <a:p>
            <a:pPr marL="228600" indent="-228600">
              <a:buFontTx/>
              <a:buChar char="•"/>
              <a:defRPr/>
            </a:pPr>
            <a:r>
              <a:rPr lang="en-US" sz="2800" dirty="0" smtClean="0"/>
              <a:t>King gives </a:t>
            </a:r>
            <a:r>
              <a:rPr lang="en-US" sz="2800" b="1" u="sng" dirty="0" smtClean="0"/>
              <a:t>“I Have a Dream”</a:t>
            </a:r>
            <a:r>
              <a:rPr lang="en-US" sz="2800" dirty="0" smtClean="0"/>
              <a:t> speech</a:t>
            </a:r>
          </a:p>
          <a:p>
            <a:pPr>
              <a:buFont typeface="Wingdings" pitchFamily="2" charset="2"/>
              <a:buNone/>
              <a:defRPr/>
            </a:pPr>
            <a:endParaRPr lang="en-US" dirty="0"/>
          </a:p>
        </p:txBody>
      </p:sp>
      <p:pic>
        <p:nvPicPr>
          <p:cNvPr id="26628" name="Picture 3" descr="MLK.jpg"/>
          <p:cNvPicPr>
            <a:picLocks noChangeAspect="1"/>
          </p:cNvPicPr>
          <p:nvPr/>
        </p:nvPicPr>
        <p:blipFill>
          <a:blip r:embed="rId2" cstate="print"/>
          <a:srcRect/>
          <a:stretch>
            <a:fillRect/>
          </a:stretch>
        </p:blipFill>
        <p:spPr bwMode="auto">
          <a:xfrm>
            <a:off x="2971800" y="3733800"/>
            <a:ext cx="4191000" cy="28575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lstStyle/>
          <a:p>
            <a:pPr>
              <a:defRPr/>
            </a:pPr>
            <a:r>
              <a:rPr lang="en-US" dirty="0" smtClean="0"/>
              <a:t>More Violence</a:t>
            </a:r>
            <a:endParaRPr lang="en-US" dirty="0"/>
          </a:p>
        </p:txBody>
      </p:sp>
      <p:sp>
        <p:nvSpPr>
          <p:cNvPr id="3" name="Content Placeholder 2"/>
          <p:cNvSpPr>
            <a:spLocks noGrp="1"/>
          </p:cNvSpPr>
          <p:nvPr>
            <p:ph idx="1"/>
          </p:nvPr>
        </p:nvSpPr>
        <p:spPr>
          <a:xfrm>
            <a:off x="457200" y="1143000"/>
            <a:ext cx="8229600" cy="2895600"/>
          </a:xfrm>
        </p:spPr>
        <p:txBody>
          <a:bodyPr/>
          <a:lstStyle/>
          <a:p>
            <a:pPr marL="228600" indent="-228600">
              <a:buFontTx/>
              <a:buChar char="•"/>
              <a:defRPr/>
            </a:pPr>
            <a:r>
              <a:rPr lang="en-US" dirty="0" smtClean="0"/>
              <a:t>September 1963, 4 Birmingham girls killed when bomb thrown into church</a:t>
            </a:r>
          </a:p>
          <a:p>
            <a:pPr marL="228600" indent="-228600">
              <a:buFontTx/>
              <a:buChar char="•"/>
              <a:defRPr/>
            </a:pPr>
            <a:r>
              <a:rPr lang="en-US" dirty="0" smtClean="0"/>
              <a:t>LBJ signs </a:t>
            </a:r>
            <a:r>
              <a:rPr lang="en-US" b="1" u="sng" dirty="0" smtClean="0"/>
              <a:t>Civil Rights Act of 1964</a:t>
            </a:r>
            <a:endParaRPr lang="en-US" u="sng" dirty="0" smtClean="0"/>
          </a:p>
          <a:p>
            <a:pPr marL="228600" indent="-228600">
              <a:buFont typeface="Wingdings" pitchFamily="2" charset="2"/>
              <a:buNone/>
              <a:defRPr/>
            </a:pPr>
            <a:r>
              <a:rPr lang="en-US" dirty="0" smtClean="0"/>
              <a:t>   - prohibits discrimination because of race, religion, gender</a:t>
            </a:r>
          </a:p>
          <a:p>
            <a:pPr>
              <a:buFont typeface="Wingdings" pitchFamily="2" charset="2"/>
              <a:buNone/>
              <a:defRPr/>
            </a:pPr>
            <a:endParaRPr lang="en-US" dirty="0"/>
          </a:p>
        </p:txBody>
      </p:sp>
      <p:pic>
        <p:nvPicPr>
          <p:cNvPr id="4" name="Picture 5" descr="watts"/>
          <p:cNvPicPr>
            <a:picLocks noChangeAspect="1" noChangeArrowheads="1"/>
          </p:cNvPicPr>
          <p:nvPr/>
        </p:nvPicPr>
        <p:blipFill>
          <a:blip r:embed="rId2" cstate="print"/>
          <a:srcRect/>
          <a:stretch>
            <a:fillRect/>
          </a:stretch>
        </p:blipFill>
        <p:spPr bwMode="auto">
          <a:xfrm>
            <a:off x="4191000" y="3429000"/>
            <a:ext cx="4573588" cy="32766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pPr>
              <a:defRPr/>
            </a:pPr>
            <a:r>
              <a:rPr lang="en-US" dirty="0" smtClean="0"/>
              <a:t>Voting Rights Act of 1965</a:t>
            </a:r>
            <a:endParaRPr lang="en-US" dirty="0"/>
          </a:p>
        </p:txBody>
      </p:sp>
      <p:sp>
        <p:nvSpPr>
          <p:cNvPr id="3" name="Content Placeholder 2"/>
          <p:cNvSpPr>
            <a:spLocks noGrp="1"/>
          </p:cNvSpPr>
          <p:nvPr>
            <p:ph idx="1"/>
          </p:nvPr>
        </p:nvSpPr>
        <p:spPr>
          <a:xfrm>
            <a:off x="457200" y="1219200"/>
            <a:ext cx="4267200" cy="2895600"/>
          </a:xfrm>
        </p:spPr>
        <p:txBody>
          <a:bodyPr/>
          <a:lstStyle/>
          <a:p>
            <a:pPr marL="228600" indent="-228600">
              <a:buFontTx/>
              <a:buChar char="•"/>
              <a:defRPr/>
            </a:pPr>
            <a:r>
              <a:rPr lang="en-US" dirty="0" smtClean="0"/>
              <a:t>Congress finally passes </a:t>
            </a:r>
            <a:r>
              <a:rPr lang="en-US" b="1" u="sng" dirty="0" smtClean="0"/>
              <a:t>Voting Rights Act of 1965 </a:t>
            </a:r>
          </a:p>
          <a:p>
            <a:pPr marL="228600" indent="-228600">
              <a:buFontTx/>
              <a:buChar char="•"/>
              <a:defRPr/>
            </a:pPr>
            <a:r>
              <a:rPr lang="en-US" dirty="0" smtClean="0"/>
              <a:t>Stops literacy tests, allows federal officials to enroll voters</a:t>
            </a:r>
          </a:p>
          <a:p>
            <a:pPr marL="228600" indent="-228600">
              <a:buFontTx/>
              <a:buChar char="•"/>
              <a:defRPr/>
            </a:pPr>
            <a:r>
              <a:rPr lang="en-US" dirty="0" smtClean="0"/>
              <a:t>Increases black voter enrollment</a:t>
            </a:r>
            <a:endParaRPr lang="en-US" dirty="0"/>
          </a:p>
        </p:txBody>
      </p:sp>
      <p:pic>
        <p:nvPicPr>
          <p:cNvPr id="29700" name="Picture 3" descr="VotingRights.jpg"/>
          <p:cNvPicPr>
            <a:picLocks noChangeAspect="1"/>
          </p:cNvPicPr>
          <p:nvPr/>
        </p:nvPicPr>
        <p:blipFill>
          <a:blip r:embed="rId2" cstate="print"/>
          <a:srcRect/>
          <a:stretch>
            <a:fillRect/>
          </a:stretch>
        </p:blipFill>
        <p:spPr bwMode="auto">
          <a:xfrm>
            <a:off x="5334000" y="1676400"/>
            <a:ext cx="3267075" cy="41529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African American Solidarity</a:t>
            </a:r>
            <a:endParaRPr lang="en-US" dirty="0"/>
          </a:p>
        </p:txBody>
      </p:sp>
      <p:sp>
        <p:nvSpPr>
          <p:cNvPr id="3" name="Content Placeholder 2"/>
          <p:cNvSpPr>
            <a:spLocks noGrp="1"/>
          </p:cNvSpPr>
          <p:nvPr>
            <p:ph idx="1"/>
          </p:nvPr>
        </p:nvSpPr>
        <p:spPr/>
        <p:txBody>
          <a:bodyPr/>
          <a:lstStyle/>
          <a:p>
            <a:pPr marL="228600" indent="-228600">
              <a:buFont typeface="Wingdings" pitchFamily="2" charset="2"/>
              <a:buChar char="l"/>
              <a:defRPr/>
            </a:pPr>
            <a:r>
              <a:rPr lang="en-US" b="1" u="sng" dirty="0" smtClean="0"/>
              <a:t>Nation of Islam</a:t>
            </a:r>
            <a:r>
              <a:rPr lang="en-US" dirty="0" smtClean="0"/>
              <a:t>, Black Muslims, advocate blacks separate from whites</a:t>
            </a:r>
          </a:p>
          <a:p>
            <a:pPr marL="228600" indent="-228600">
              <a:buFont typeface="Wingdings" pitchFamily="2" charset="2"/>
              <a:buNone/>
              <a:defRPr/>
            </a:pPr>
            <a:r>
              <a:rPr lang="en-US" dirty="0" smtClean="0"/>
              <a:t>  - believe whites source of black problems</a:t>
            </a:r>
          </a:p>
          <a:p>
            <a:pPr marL="228600" indent="-228600">
              <a:buFont typeface="Wingdings" pitchFamily="2" charset="2"/>
              <a:buNone/>
              <a:defRPr/>
            </a:pPr>
            <a:r>
              <a:rPr lang="en-US" b="1" dirty="0" smtClean="0">
                <a:solidFill>
                  <a:srgbClr val="008000"/>
                </a:solidFill>
              </a:rPr>
              <a:t>  </a:t>
            </a:r>
            <a:r>
              <a:rPr lang="en-US" b="1" u="sng" dirty="0" smtClean="0"/>
              <a:t>Malcolm X - </a:t>
            </a:r>
            <a:r>
              <a:rPr lang="en-US" dirty="0" smtClean="0"/>
              <a:t>controversial Muslim leader, speaker; gets much publicity</a:t>
            </a:r>
          </a:p>
          <a:p>
            <a:pPr marL="228600" indent="-228600">
              <a:buFont typeface="Wingdings" pitchFamily="2" charset="2"/>
              <a:buChar char="l"/>
              <a:defRPr/>
            </a:pPr>
            <a:r>
              <a:rPr lang="en-US" dirty="0" smtClean="0"/>
              <a:t>Frightens whites, moderate blacks; resented by other Black Muslims</a:t>
            </a:r>
          </a:p>
          <a:p>
            <a:pPr>
              <a:buFont typeface="Wingdings" pitchFamily="2" charset="2"/>
              <a:buNone/>
              <a:defRPr/>
            </a:pPr>
            <a:endParaRPr lang="en-US" dirty="0"/>
          </a:p>
        </p:txBody>
      </p:sp>
      <p:sp>
        <p:nvSpPr>
          <p:cNvPr id="4" name="Rectangle 3"/>
          <p:cNvSpPr/>
          <p:nvPr/>
        </p:nvSpPr>
        <p:spPr>
          <a:xfrm>
            <a:off x="3429000" y="5638800"/>
            <a:ext cx="2209800" cy="646331"/>
          </a:xfrm>
          <a:prstGeom prst="rect">
            <a:avLst/>
          </a:prstGeom>
        </p:spPr>
        <p:txBody>
          <a:bodyPr wrap="square">
            <a:spAutoFit/>
          </a:bodyPr>
          <a:lstStyle/>
          <a:p>
            <a:r>
              <a:rPr lang="en-US" dirty="0" smtClean="0">
                <a:hlinkClick r:id="rId2"/>
              </a:rPr>
              <a:t>Malcolm X speech</a:t>
            </a:r>
            <a:endParaRPr lang="en-US" dirty="0" smtClean="0"/>
          </a:p>
          <a:p>
            <a:endParaRPr lang="en-US" dirty="0"/>
          </a:p>
        </p:txBody>
      </p:sp>
    </p:spTree>
  </p:cSld>
  <p:clrMapOvr>
    <a:masterClrMapping/>
  </p:clrMapOvr>
  <p:transition>
    <p:split orient="vert"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Malcolm X</a:t>
            </a:r>
            <a:endParaRPr lang="en-US" dirty="0"/>
          </a:p>
        </p:txBody>
      </p:sp>
      <p:pic>
        <p:nvPicPr>
          <p:cNvPr id="4" name="Picture 4" descr="Malcolm%20X"/>
          <p:cNvPicPr>
            <a:picLocks noChangeAspect="1" noChangeArrowheads="1"/>
          </p:cNvPicPr>
          <p:nvPr/>
        </p:nvPicPr>
        <p:blipFill>
          <a:blip r:embed="rId2" cstate="print"/>
          <a:srcRect/>
          <a:stretch>
            <a:fillRect/>
          </a:stretch>
        </p:blipFill>
        <p:spPr bwMode="auto">
          <a:xfrm>
            <a:off x="2819400" y="1747838"/>
            <a:ext cx="3200400" cy="4048125"/>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Ballots or Bullets?</a:t>
            </a:r>
            <a:endParaRPr lang="en-US" dirty="0"/>
          </a:p>
        </p:txBody>
      </p:sp>
      <p:sp>
        <p:nvSpPr>
          <p:cNvPr id="3" name="Content Placeholder 2"/>
          <p:cNvSpPr>
            <a:spLocks noGrp="1"/>
          </p:cNvSpPr>
          <p:nvPr>
            <p:ph idx="1"/>
          </p:nvPr>
        </p:nvSpPr>
        <p:spPr>
          <a:xfrm>
            <a:off x="457200" y="1600200"/>
            <a:ext cx="8229600" cy="2286000"/>
          </a:xfrm>
        </p:spPr>
        <p:txBody>
          <a:bodyPr/>
          <a:lstStyle/>
          <a:p>
            <a:pPr marL="228600" indent="-228600">
              <a:buFontTx/>
              <a:buChar char="•"/>
              <a:defRPr/>
            </a:pPr>
            <a:r>
              <a:rPr lang="en-US" dirty="0" smtClean="0"/>
              <a:t>Pilgrimage to Mecca changes Malcolm X’s attitude toward whites (he becomes a Sunni Muslim)</a:t>
            </a:r>
          </a:p>
          <a:p>
            <a:pPr marL="228600" indent="-228600">
              <a:buFontTx/>
              <a:buChar char="•"/>
              <a:defRPr/>
            </a:pPr>
            <a:r>
              <a:rPr lang="en-US" dirty="0" smtClean="0"/>
              <a:t>Splits with Black Muslims; is killed in 1965 while giving speech</a:t>
            </a:r>
          </a:p>
          <a:p>
            <a:pPr>
              <a:buFont typeface="Wingdings" pitchFamily="2" charset="2"/>
              <a:buNone/>
              <a:defRPr/>
            </a:pPr>
            <a:endParaRPr lang="en-US" dirty="0"/>
          </a:p>
        </p:txBody>
      </p:sp>
      <p:pic>
        <p:nvPicPr>
          <p:cNvPr id="33796" name="Picture 3" descr="Malxom.jpg"/>
          <p:cNvPicPr>
            <a:picLocks noChangeAspect="1"/>
          </p:cNvPicPr>
          <p:nvPr/>
        </p:nvPicPr>
        <p:blipFill>
          <a:blip r:embed="rId2" cstate="print"/>
          <a:srcRect/>
          <a:stretch>
            <a:fillRect/>
          </a:stretch>
        </p:blipFill>
        <p:spPr bwMode="auto">
          <a:xfrm>
            <a:off x="4724400" y="3962400"/>
            <a:ext cx="3429000" cy="25654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Black Power</a:t>
            </a:r>
            <a:endParaRPr lang="en-US" dirty="0"/>
          </a:p>
        </p:txBody>
      </p:sp>
      <p:sp>
        <p:nvSpPr>
          <p:cNvPr id="3" name="Content Placeholder 2"/>
          <p:cNvSpPr>
            <a:spLocks noGrp="1"/>
          </p:cNvSpPr>
          <p:nvPr>
            <p:ph idx="1"/>
          </p:nvPr>
        </p:nvSpPr>
        <p:spPr/>
        <p:txBody>
          <a:bodyPr/>
          <a:lstStyle/>
          <a:p>
            <a:pPr marL="228600" indent="-228600"/>
            <a:r>
              <a:rPr lang="en-US" dirty="0" smtClean="0"/>
              <a:t>CORE, SNCC become more militant; SCLC pursues traditional tactics</a:t>
            </a:r>
          </a:p>
          <a:p>
            <a:pPr marL="228600" indent="-228600">
              <a:buNone/>
            </a:pPr>
            <a:endParaRPr lang="en-US" dirty="0" smtClean="0"/>
          </a:p>
          <a:p>
            <a:pPr marL="228600" indent="-228600"/>
            <a:r>
              <a:rPr lang="en-US" b="1" u="sng" dirty="0" err="1" smtClean="0"/>
              <a:t>Stokely</a:t>
            </a:r>
            <a:r>
              <a:rPr lang="en-US" b="1" u="sng" dirty="0" smtClean="0"/>
              <a:t> Carmichael</a:t>
            </a:r>
            <a:r>
              <a:rPr lang="en-US" dirty="0" smtClean="0"/>
              <a:t>, head of SNCC, calls for </a:t>
            </a:r>
            <a:r>
              <a:rPr lang="en-US" b="1" dirty="0" smtClean="0"/>
              <a:t>Black Power</a:t>
            </a:r>
            <a:r>
              <a:rPr lang="en-US" dirty="0" smtClean="0"/>
              <a:t>: </a:t>
            </a:r>
          </a:p>
          <a:p>
            <a:pPr marL="228600" indent="-228600">
              <a:buFont typeface="Wingdings" pitchFamily="124" charset="2"/>
              <a:buNone/>
            </a:pPr>
            <a:r>
              <a:rPr lang="en-US" dirty="0" smtClean="0"/>
              <a:t>  - African Americans control own lives, communities, without whites</a:t>
            </a:r>
          </a:p>
          <a:p>
            <a:pPr marL="228600" indent="-228600"/>
            <a:endParaRPr lang="en-US" dirty="0" smtClean="0"/>
          </a:p>
        </p:txBody>
      </p:sp>
    </p:spTree>
  </p:cSld>
  <p:clrMapOvr>
    <a:masterClrMapping/>
  </p:clrMapOvr>
  <p:transition>
    <p:split orient="vert" dir="in"/>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Black Power</a:t>
            </a:r>
            <a:endParaRPr lang="en-US" dirty="0"/>
          </a:p>
        </p:txBody>
      </p:sp>
      <p:pic>
        <p:nvPicPr>
          <p:cNvPr id="4" name="Picture 4" descr="power"/>
          <p:cNvPicPr>
            <a:picLocks noChangeAspect="1" noChangeArrowheads="1"/>
          </p:cNvPicPr>
          <p:nvPr/>
        </p:nvPicPr>
        <p:blipFill>
          <a:blip r:embed="rId2" cstate="print"/>
          <a:srcRect/>
          <a:stretch>
            <a:fillRect/>
          </a:stretch>
        </p:blipFill>
        <p:spPr bwMode="auto">
          <a:xfrm>
            <a:off x="2667000" y="1600200"/>
            <a:ext cx="3738563" cy="48768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pPr>
              <a:defRPr/>
            </a:pPr>
            <a:r>
              <a:rPr lang="en-US" dirty="0" smtClean="0"/>
              <a:t>Black Panthers</a:t>
            </a:r>
            <a:endParaRPr lang="en-US" dirty="0"/>
          </a:p>
        </p:txBody>
      </p:sp>
      <p:sp>
        <p:nvSpPr>
          <p:cNvPr id="3" name="Content Placeholder 2"/>
          <p:cNvSpPr>
            <a:spLocks noGrp="1"/>
          </p:cNvSpPr>
          <p:nvPr>
            <p:ph idx="1"/>
          </p:nvPr>
        </p:nvSpPr>
        <p:spPr>
          <a:xfrm>
            <a:off x="457200" y="1295400"/>
            <a:ext cx="8229600" cy="3352800"/>
          </a:xfrm>
        </p:spPr>
        <p:txBody>
          <a:bodyPr/>
          <a:lstStyle/>
          <a:p>
            <a:pPr marL="228600" indent="-228600">
              <a:buFont typeface="Wingdings" pitchFamily="2" charset="2"/>
              <a:buChar char="l"/>
              <a:defRPr/>
            </a:pPr>
            <a:r>
              <a:rPr lang="en-US" b="1" u="sng" dirty="0" smtClean="0"/>
              <a:t>Black Panthers</a:t>
            </a:r>
            <a:r>
              <a:rPr lang="en-US" dirty="0" smtClean="0"/>
              <a:t> fight police brutality, want black self-sufficiency</a:t>
            </a:r>
          </a:p>
          <a:p>
            <a:pPr marL="228600" indent="-228600">
              <a:buFont typeface="Wingdings" pitchFamily="2" charset="2"/>
              <a:buChar char="l"/>
              <a:defRPr/>
            </a:pPr>
            <a:r>
              <a:rPr lang="en-US" dirty="0" smtClean="0"/>
              <a:t>Preach ideas of </a:t>
            </a:r>
            <a:r>
              <a:rPr lang="en-US" b="1" u="sng" dirty="0" smtClean="0"/>
              <a:t>Mao Zedong</a:t>
            </a:r>
            <a:r>
              <a:rPr lang="en-US" dirty="0" smtClean="0"/>
              <a:t>; have violent confrontations with police</a:t>
            </a:r>
          </a:p>
          <a:p>
            <a:pPr marL="228600" indent="-228600">
              <a:buFont typeface="Wingdings" pitchFamily="2" charset="2"/>
              <a:buChar char="l"/>
              <a:defRPr/>
            </a:pPr>
            <a:r>
              <a:rPr lang="en-US" dirty="0" smtClean="0"/>
              <a:t>Provide social services in ghettos, win popular support</a:t>
            </a:r>
          </a:p>
          <a:p>
            <a:pPr>
              <a:buFont typeface="Wingdings" pitchFamily="2" charset="2"/>
              <a:buNone/>
              <a:defRPr/>
            </a:pPr>
            <a:endParaRPr lang="en-US" dirty="0"/>
          </a:p>
        </p:txBody>
      </p:sp>
      <p:pic>
        <p:nvPicPr>
          <p:cNvPr id="4" name="Picture 5" descr="1-12"/>
          <p:cNvPicPr>
            <a:picLocks noChangeAspect="1" noChangeArrowheads="1"/>
          </p:cNvPicPr>
          <p:nvPr/>
        </p:nvPicPr>
        <p:blipFill>
          <a:blip r:embed="rId2" cstate="print"/>
          <a:srcRect/>
          <a:stretch>
            <a:fillRect/>
          </a:stretch>
        </p:blipFill>
        <p:spPr bwMode="auto">
          <a:xfrm>
            <a:off x="4648200" y="4114800"/>
            <a:ext cx="3657600" cy="2492375"/>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88987"/>
          </a:xfrm>
        </p:spPr>
        <p:txBody>
          <a:bodyPr/>
          <a:lstStyle/>
          <a:p>
            <a:pPr>
              <a:defRPr/>
            </a:pPr>
            <a:r>
              <a:rPr lang="en-US" dirty="0" smtClean="0"/>
              <a:t>Death of MLK &amp; RFK</a:t>
            </a:r>
            <a:endParaRPr lang="en-US" dirty="0"/>
          </a:p>
        </p:txBody>
      </p:sp>
      <p:sp>
        <p:nvSpPr>
          <p:cNvPr id="3" name="Content Placeholder 2"/>
          <p:cNvSpPr>
            <a:spLocks noGrp="1"/>
          </p:cNvSpPr>
          <p:nvPr>
            <p:ph idx="1"/>
          </p:nvPr>
        </p:nvSpPr>
        <p:spPr>
          <a:xfrm>
            <a:off x="457200" y="1143000"/>
            <a:ext cx="8229600" cy="5562600"/>
          </a:xfrm>
        </p:spPr>
        <p:txBody>
          <a:bodyPr/>
          <a:lstStyle/>
          <a:p>
            <a:pPr marL="228600" indent="-228600">
              <a:buFontTx/>
              <a:buChar char="•"/>
              <a:defRPr/>
            </a:pPr>
            <a:r>
              <a:rPr lang="en-US" sz="2800" dirty="0" smtClean="0"/>
              <a:t>King objects to Black Power movement, preaching of violence</a:t>
            </a:r>
          </a:p>
          <a:p>
            <a:pPr marL="228600" indent="-228600">
              <a:buFontTx/>
              <a:buChar char="•"/>
              <a:defRPr/>
            </a:pPr>
            <a:r>
              <a:rPr lang="en-US" sz="2800" dirty="0" smtClean="0"/>
              <a:t>Seems to sense own death in Memphis speech to striking workers</a:t>
            </a:r>
          </a:p>
          <a:p>
            <a:pPr marL="228600" indent="-228600">
              <a:buFontTx/>
              <a:buChar char="•"/>
              <a:defRPr/>
            </a:pPr>
            <a:r>
              <a:rPr lang="en-US" sz="2800" dirty="0" smtClean="0"/>
              <a:t>Is shot, dies the following day, April 4, 1968</a:t>
            </a:r>
          </a:p>
          <a:p>
            <a:pPr marL="228600" indent="-228600">
              <a:buFont typeface="Wingdings" pitchFamily="2" charset="2"/>
              <a:buNone/>
              <a:defRPr/>
            </a:pPr>
            <a:r>
              <a:rPr lang="en-US" sz="2800" dirty="0" smtClean="0"/>
              <a:t>   - by </a:t>
            </a:r>
            <a:r>
              <a:rPr lang="en-US" sz="2800" b="1" u="sng" dirty="0" smtClean="0"/>
              <a:t>James Earl Ray</a:t>
            </a:r>
          </a:p>
          <a:p>
            <a:pPr marL="228600" indent="-228600">
              <a:buFontTx/>
              <a:buChar char="•"/>
              <a:defRPr/>
            </a:pPr>
            <a:r>
              <a:rPr lang="en-US" sz="2800" dirty="0" smtClean="0"/>
              <a:t>King’s death leads to worst urban rioting in U.S. history</a:t>
            </a:r>
          </a:p>
          <a:p>
            <a:pPr marL="228600" indent="-228600">
              <a:buFont typeface="Wingdings" pitchFamily="2" charset="2"/>
              <a:buNone/>
              <a:defRPr/>
            </a:pPr>
            <a:r>
              <a:rPr lang="en-US" sz="2800" dirty="0" smtClean="0"/>
              <a:t>   - over 100 cities affected</a:t>
            </a:r>
          </a:p>
          <a:p>
            <a:pPr marL="228600" indent="-228600">
              <a:buFontTx/>
              <a:buChar char="•"/>
              <a:defRPr/>
            </a:pPr>
            <a:r>
              <a:rPr lang="en-US" sz="2800" dirty="0" smtClean="0"/>
              <a:t>Robert Kennedy assassinated two months later</a:t>
            </a:r>
          </a:p>
          <a:p>
            <a:pPr marL="228600" indent="-228600">
              <a:buFont typeface="Wingdings" pitchFamily="2" charset="2"/>
              <a:buNone/>
              <a:defRPr/>
            </a:pPr>
            <a:r>
              <a:rPr lang="en-US" sz="2800" dirty="0" smtClean="0"/>
              <a:t>   - By </a:t>
            </a:r>
            <a:r>
              <a:rPr lang="en-US" sz="2800" b="1" u="sng" dirty="0" err="1" smtClean="0"/>
              <a:t>Sirhan</a:t>
            </a:r>
            <a:r>
              <a:rPr lang="en-US" sz="2800" b="1" u="sng" dirty="0" smtClean="0"/>
              <a:t> </a:t>
            </a:r>
            <a:r>
              <a:rPr lang="en-US" sz="2800" b="1" u="sng" dirty="0" err="1" smtClean="0"/>
              <a:t>Sirhan</a:t>
            </a:r>
            <a:endParaRPr lang="en-US" sz="2800" b="1" u="sng" dirty="0" smtClean="0"/>
          </a:p>
          <a:p>
            <a:pPr>
              <a:buFont typeface="Wingdings" pitchFamily="2" charset="2"/>
              <a:buChar char="l"/>
              <a:defRPr/>
            </a:pPr>
            <a:endParaRPr lang="en-US" dirty="0"/>
          </a:p>
        </p:txBody>
      </p:sp>
    </p:spTree>
  </p:cSld>
  <p:clrMapOvr>
    <a:masterClrMapping/>
  </p:clrMapOvr>
  <p:transition>
    <p:split orient="vert" dir="in"/>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James Earl Ray</a:t>
            </a:r>
            <a:endParaRPr lang="en-US" dirty="0"/>
          </a:p>
        </p:txBody>
      </p:sp>
      <p:pic>
        <p:nvPicPr>
          <p:cNvPr id="4" name="Picture 4" descr="jamesEarlDeathRay"/>
          <p:cNvPicPr>
            <a:picLocks noChangeAspect="1" noChangeArrowheads="1"/>
          </p:cNvPicPr>
          <p:nvPr/>
        </p:nvPicPr>
        <p:blipFill>
          <a:blip r:embed="rId2" cstate="print"/>
          <a:srcRect/>
          <a:stretch>
            <a:fillRect/>
          </a:stretch>
        </p:blipFill>
        <p:spPr bwMode="auto">
          <a:xfrm>
            <a:off x="4191000" y="1752600"/>
            <a:ext cx="4749800" cy="4673600"/>
          </a:xfrm>
          <a:prstGeom prst="rect">
            <a:avLst/>
          </a:prstGeom>
          <a:noFill/>
          <a:ln w="9525">
            <a:noFill/>
            <a:miter lim="800000"/>
            <a:headEnd/>
            <a:tailEnd/>
          </a:ln>
        </p:spPr>
      </p:pic>
      <p:pic>
        <p:nvPicPr>
          <p:cNvPr id="5" name="Picture 6" descr="MEMPHIS"/>
          <p:cNvPicPr>
            <a:picLocks noChangeAspect="1" noChangeArrowheads="1"/>
          </p:cNvPicPr>
          <p:nvPr/>
        </p:nvPicPr>
        <p:blipFill>
          <a:blip r:embed="rId3" cstate="print"/>
          <a:srcRect/>
          <a:stretch>
            <a:fillRect/>
          </a:stretch>
        </p:blipFill>
        <p:spPr bwMode="auto">
          <a:xfrm>
            <a:off x="0" y="1619250"/>
            <a:ext cx="4038600" cy="523875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smtClean="0"/>
              <a:t>Sirhan</a:t>
            </a:r>
            <a:r>
              <a:rPr lang="en-US" dirty="0" smtClean="0"/>
              <a:t> </a:t>
            </a:r>
            <a:r>
              <a:rPr lang="en-US" dirty="0" err="1" smtClean="0"/>
              <a:t>Sirhan</a:t>
            </a:r>
            <a:endParaRPr lang="en-US" dirty="0"/>
          </a:p>
        </p:txBody>
      </p:sp>
      <p:pic>
        <p:nvPicPr>
          <p:cNvPr id="6" name="Picture 5" descr="Sirhan_in_custody"/>
          <p:cNvPicPr>
            <a:picLocks noChangeAspect="1" noChangeArrowheads="1"/>
          </p:cNvPicPr>
          <p:nvPr/>
        </p:nvPicPr>
        <p:blipFill>
          <a:blip r:embed="rId2" cstate="print"/>
          <a:srcRect/>
          <a:stretch>
            <a:fillRect/>
          </a:stretch>
        </p:blipFill>
        <p:spPr bwMode="auto">
          <a:xfrm>
            <a:off x="5410200" y="1752600"/>
            <a:ext cx="3733800" cy="4953000"/>
          </a:xfrm>
          <a:prstGeom prst="rect">
            <a:avLst/>
          </a:prstGeom>
          <a:noFill/>
          <a:ln w="9525">
            <a:noFill/>
            <a:miter lim="800000"/>
            <a:headEnd/>
            <a:tailEnd/>
          </a:ln>
        </p:spPr>
      </p:pic>
      <p:pic>
        <p:nvPicPr>
          <p:cNvPr id="7" name="Picture 4" descr="knifedrobertkennedy"/>
          <p:cNvPicPr>
            <a:picLocks noChangeAspect="1" noChangeArrowheads="1"/>
          </p:cNvPicPr>
          <p:nvPr/>
        </p:nvPicPr>
        <p:blipFill>
          <a:blip r:embed="rId3" cstate="print"/>
          <a:srcRect/>
          <a:stretch>
            <a:fillRect/>
          </a:stretch>
        </p:blipFill>
        <p:spPr bwMode="auto">
          <a:xfrm>
            <a:off x="0" y="1828800"/>
            <a:ext cx="5156200" cy="48006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Civil Rights Gain</a:t>
            </a:r>
            <a:endParaRPr lang="en-US" dirty="0"/>
          </a:p>
        </p:txBody>
      </p:sp>
      <p:sp>
        <p:nvSpPr>
          <p:cNvPr id="3" name="Content Placeholder 2"/>
          <p:cNvSpPr>
            <a:spLocks noGrp="1"/>
          </p:cNvSpPr>
          <p:nvPr>
            <p:ph idx="1"/>
          </p:nvPr>
        </p:nvSpPr>
        <p:spPr/>
        <p:txBody>
          <a:bodyPr/>
          <a:lstStyle/>
          <a:p>
            <a:pPr marL="228600" indent="-228600">
              <a:buFont typeface="Wingdings" pitchFamily="2" charset="2"/>
              <a:buChar char="l"/>
              <a:defRPr/>
            </a:pPr>
            <a:r>
              <a:rPr lang="en-US" sz="2800" b="1" u="sng" dirty="0" smtClean="0"/>
              <a:t>Civil Rights Act of 1968 </a:t>
            </a:r>
            <a:r>
              <a:rPr lang="en-US" sz="2800" dirty="0" smtClean="0"/>
              <a:t>prohibits discrimination in housing</a:t>
            </a:r>
          </a:p>
          <a:p>
            <a:pPr marL="228600" indent="-228600">
              <a:buFontTx/>
              <a:buChar char="•"/>
              <a:defRPr/>
            </a:pPr>
            <a:r>
              <a:rPr lang="en-US" sz="2800" dirty="0" smtClean="0"/>
              <a:t>More black students finish high school, college; get better jobs</a:t>
            </a:r>
          </a:p>
          <a:p>
            <a:pPr marL="228600" indent="-228600">
              <a:buFontTx/>
              <a:buChar char="•"/>
              <a:defRPr/>
            </a:pPr>
            <a:r>
              <a:rPr lang="en-US" sz="2800" dirty="0" smtClean="0"/>
              <a:t>Greater pride in racial identity leads to Black Studies programs</a:t>
            </a:r>
          </a:p>
          <a:p>
            <a:pPr marL="228600" indent="-228600">
              <a:buFontTx/>
              <a:buChar char="•"/>
              <a:defRPr/>
            </a:pPr>
            <a:r>
              <a:rPr lang="en-US" sz="2800" dirty="0" smtClean="0"/>
              <a:t>More African-American participation in movies, television</a:t>
            </a:r>
          </a:p>
          <a:p>
            <a:pPr marL="228600" indent="-228600">
              <a:buFontTx/>
              <a:buChar char="•"/>
              <a:defRPr/>
            </a:pPr>
            <a:r>
              <a:rPr lang="en-US" sz="2800" dirty="0" smtClean="0"/>
              <a:t>Increased voter registration results in more black elected officials</a:t>
            </a:r>
          </a:p>
          <a:p>
            <a:pPr>
              <a:buFont typeface="Wingdings" pitchFamily="2" charset="2"/>
              <a:buChar char="l"/>
              <a:defRPr/>
            </a:pPr>
            <a:endParaRPr lang="en-US" dirty="0"/>
          </a:p>
        </p:txBody>
      </p:sp>
    </p:spTree>
  </p:cSld>
  <p:clrMapOvr>
    <a:masterClrMapping/>
  </p:clrMapOvr>
  <p:transition>
    <p:split orient="vert"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636587"/>
          </a:xfrm>
        </p:spPr>
        <p:txBody>
          <a:bodyPr/>
          <a:lstStyle/>
          <a:p>
            <a:pPr>
              <a:defRPr/>
            </a:pPr>
            <a:r>
              <a:rPr lang="en-US" dirty="0" smtClean="0"/>
              <a:t>Unfinished Work</a:t>
            </a:r>
            <a:endParaRPr lang="en-US" dirty="0"/>
          </a:p>
        </p:txBody>
      </p:sp>
      <p:sp>
        <p:nvSpPr>
          <p:cNvPr id="3" name="Content Placeholder 2"/>
          <p:cNvSpPr>
            <a:spLocks noGrp="1"/>
          </p:cNvSpPr>
          <p:nvPr>
            <p:ph idx="1"/>
          </p:nvPr>
        </p:nvSpPr>
        <p:spPr>
          <a:xfrm>
            <a:off x="457200" y="990600"/>
            <a:ext cx="8229600" cy="3429000"/>
          </a:xfrm>
        </p:spPr>
        <p:txBody>
          <a:bodyPr/>
          <a:lstStyle/>
          <a:p>
            <a:pPr marL="228600" indent="-228600">
              <a:buFontTx/>
              <a:buChar char="•"/>
              <a:defRPr/>
            </a:pPr>
            <a:r>
              <a:rPr lang="en-US" dirty="0" smtClean="0"/>
              <a:t>White flight reverses much progress toward school integration</a:t>
            </a:r>
          </a:p>
          <a:p>
            <a:pPr marL="228600" indent="-228600">
              <a:buFontTx/>
              <a:buChar char="•"/>
              <a:defRPr/>
            </a:pPr>
            <a:r>
              <a:rPr lang="en-US" dirty="0" smtClean="0"/>
              <a:t>Unemployment, poverty higher than for whites</a:t>
            </a:r>
          </a:p>
          <a:p>
            <a:pPr marL="228600" indent="-228600">
              <a:buFont typeface="Wingdings" pitchFamily="2" charset="2"/>
              <a:buChar char="l"/>
              <a:defRPr/>
            </a:pPr>
            <a:r>
              <a:rPr lang="en-US" b="1" u="sng" dirty="0" smtClean="0"/>
              <a:t>Affirmative action</a:t>
            </a:r>
            <a:r>
              <a:rPr lang="en-US" dirty="0" smtClean="0"/>
              <a:t>—extra effort to hire, enroll discriminated groups</a:t>
            </a:r>
          </a:p>
          <a:p>
            <a:pPr>
              <a:buFont typeface="Wingdings" pitchFamily="2" charset="2"/>
              <a:buNone/>
              <a:defRPr/>
            </a:pPr>
            <a:endParaRPr lang="en-US" dirty="0"/>
          </a:p>
        </p:txBody>
      </p:sp>
      <p:pic>
        <p:nvPicPr>
          <p:cNvPr id="41988" name="Picture 2" descr="http://tbn3.google.com/images?q=tbn:hSZ7n36DK5qqoM:http://www6.miami.edu/equality-administration/images/ea_aa_diversity/hands_union.jpg">
            <a:hlinkClick r:id="rId2"/>
          </p:cNvPr>
          <p:cNvPicPr>
            <a:picLocks noChangeAspect="1" noChangeArrowheads="1"/>
          </p:cNvPicPr>
          <p:nvPr/>
        </p:nvPicPr>
        <p:blipFill>
          <a:blip r:embed="rId3" cstate="print"/>
          <a:srcRect/>
          <a:stretch>
            <a:fillRect/>
          </a:stretch>
        </p:blipFill>
        <p:spPr bwMode="auto">
          <a:xfrm>
            <a:off x="5867400" y="4419600"/>
            <a:ext cx="2362200" cy="2057400"/>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dirty="0" smtClean="0"/>
              <a:t>Affirmative Action</a:t>
            </a:r>
          </a:p>
        </p:txBody>
      </p:sp>
      <p:pic>
        <p:nvPicPr>
          <p:cNvPr id="39940" name="Picture 4" descr="49_cartoon_large"/>
          <p:cNvPicPr>
            <a:picLocks noChangeAspect="1" noChangeArrowheads="1"/>
          </p:cNvPicPr>
          <p:nvPr/>
        </p:nvPicPr>
        <p:blipFill>
          <a:blip r:embed="rId3" cstate="print"/>
          <a:srcRect/>
          <a:stretch>
            <a:fillRect/>
          </a:stretch>
        </p:blipFill>
        <p:spPr bwMode="auto">
          <a:xfrm>
            <a:off x="1752600" y="1905000"/>
            <a:ext cx="5827713" cy="4532313"/>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randombar(horizontal)">
                                      <p:cBhvr>
                                        <p:cTn id="7"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2700</TotalTime>
  <Words>1087</Words>
  <Application>Microsoft Office PowerPoint</Application>
  <PresentationFormat>On-screen Show (4:3)</PresentationFormat>
  <Paragraphs>186</Paragraphs>
  <Slides>39</Slides>
  <Notes>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Orbit</vt:lpstr>
      <vt:lpstr> Civil Rights</vt:lpstr>
      <vt:lpstr>Background</vt:lpstr>
      <vt:lpstr>Jim Crow Laws</vt:lpstr>
      <vt:lpstr>A Developing Civil Rights Movement</vt:lpstr>
      <vt:lpstr>Challenging Segregation in the Court</vt:lpstr>
      <vt:lpstr>Brown v. Board of Education - 1954</vt:lpstr>
      <vt:lpstr>Thurgood Marshall</vt:lpstr>
      <vt:lpstr>Reaction to the Brown Decision</vt:lpstr>
      <vt:lpstr>Crisis in Little Rock  - 1957</vt:lpstr>
      <vt:lpstr>Little Rock, Arkansas - 1957</vt:lpstr>
      <vt:lpstr>Little Rock High School </vt:lpstr>
      <vt:lpstr>The Montgomery Bus Boycott</vt:lpstr>
      <vt:lpstr>Walking for Justice</vt:lpstr>
      <vt:lpstr>Martin Luther King &amp; The SCLC</vt:lpstr>
      <vt:lpstr>Demonstrating For Freedom</vt:lpstr>
      <vt:lpstr>Greensboro Sit-Ins</vt:lpstr>
      <vt:lpstr>Riding For Freedom</vt:lpstr>
      <vt:lpstr>Freedom Riders</vt:lpstr>
      <vt:lpstr>Arrival of Federal Marshalls</vt:lpstr>
      <vt:lpstr>Integrating Ole Miss</vt:lpstr>
      <vt:lpstr>Ole Miss</vt:lpstr>
      <vt:lpstr>Kennedy Takes a Stand</vt:lpstr>
      <vt:lpstr>University of Alabama</vt:lpstr>
      <vt:lpstr>Activity Time!</vt:lpstr>
      <vt:lpstr>Marching to Washington</vt:lpstr>
      <vt:lpstr>More Violence</vt:lpstr>
      <vt:lpstr>Voting Rights Act of 1965</vt:lpstr>
      <vt:lpstr>African American Solidarity</vt:lpstr>
      <vt:lpstr>Malcolm X</vt:lpstr>
      <vt:lpstr>Ballots or Bullets?</vt:lpstr>
      <vt:lpstr>Black Power</vt:lpstr>
      <vt:lpstr>Black Power</vt:lpstr>
      <vt:lpstr>Black Panthers</vt:lpstr>
      <vt:lpstr>Death of MLK &amp; RFK</vt:lpstr>
      <vt:lpstr>James Earl Ray</vt:lpstr>
      <vt:lpstr>Sirhan Sirhan</vt:lpstr>
      <vt:lpstr>Civil Rights Gain</vt:lpstr>
      <vt:lpstr>Unfinished Work</vt:lpstr>
      <vt:lpstr>Affirmative Action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Civil Rights Movement</dc:title>
  <dc:creator>SH</dc:creator>
  <cp:lastModifiedBy>Windows User</cp:lastModifiedBy>
  <cp:revision>214</cp:revision>
  <dcterms:created xsi:type="dcterms:W3CDTF">2007-04-28T18:10:41Z</dcterms:created>
  <dcterms:modified xsi:type="dcterms:W3CDTF">2014-04-08T12:16:07Z</dcterms:modified>
</cp:coreProperties>
</file>