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17" r:id="rId2"/>
    <p:sldId id="405" r:id="rId3"/>
    <p:sldId id="348" r:id="rId4"/>
    <p:sldId id="413" r:id="rId5"/>
    <p:sldId id="432" r:id="rId6"/>
    <p:sldId id="433" r:id="rId7"/>
    <p:sldId id="434" r:id="rId8"/>
    <p:sldId id="435" r:id="rId9"/>
    <p:sldId id="436" r:id="rId10"/>
    <p:sldId id="437" r:id="rId11"/>
    <p:sldId id="438" r:id="rId12"/>
    <p:sldId id="427" r:id="rId13"/>
    <p:sldId id="439" r:id="rId14"/>
    <p:sldId id="417" r:id="rId15"/>
    <p:sldId id="440" r:id="rId16"/>
    <p:sldId id="419" r:id="rId17"/>
    <p:sldId id="409" r:id="rId18"/>
    <p:sldId id="441" r:id="rId19"/>
    <p:sldId id="428" r:id="rId20"/>
    <p:sldId id="429" r:id="rId21"/>
    <p:sldId id="430" r:id="rId22"/>
    <p:sldId id="426" r:id="rId23"/>
    <p:sldId id="425" r:id="rId24"/>
    <p:sldId id="411" r:id="rId25"/>
    <p:sldId id="410" r:id="rId26"/>
    <p:sldId id="353" r:id="rId27"/>
    <p:sldId id="404" r:id="rId28"/>
    <p:sldId id="331" r:id="rId29"/>
  </p:sldIdLst>
  <p:sldSz cx="9144000" cy="6858000" type="screen4x3"/>
  <p:notesSz cx="7315200" cy="9601200"/>
  <p:embeddedFontLst>
    <p:embeddedFont>
      <p:font typeface="Showcard Gothic" panose="04020904020102020604" pitchFamily="82" charset="0"/>
      <p:regular r:id="rId32"/>
    </p:embeddedFont>
    <p:embeddedFont>
      <p:font typeface="Comic Sans MS" panose="030F0702030302020204" pitchFamily="66" charset="0"/>
      <p:regular r:id="rId33"/>
      <p:bold r:id="rId34"/>
    </p:embeddedFont>
    <p:embeddedFont>
      <p:font typeface="Arial Black" panose="020B0A04020102020204" pitchFamily="34" charset="0"/>
      <p:bold r:id="rId35"/>
    </p:embeddedFont>
    <p:embeddedFont>
      <p:font typeface="Gloucester MT Extra Condensed" panose="02030808020601010101" pitchFamily="18" charset="0"/>
      <p:regular r:id="rId3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DDDDDD"/>
    <a:srgbClr val="996600"/>
    <a:srgbClr val="996633"/>
    <a:srgbClr val="FF0000"/>
    <a:srgbClr val="FF9966"/>
    <a:srgbClr val="FF33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66" autoAdjust="0"/>
    <p:restoredTop sz="94660"/>
  </p:normalViewPr>
  <p:slideViewPr>
    <p:cSldViewPr snapToGrid="0">
      <p:cViewPr varScale="1">
        <p:scale>
          <a:sx n="81" d="100"/>
          <a:sy n="81" d="100"/>
        </p:scale>
        <p:origin x="96" y="8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2FE88BA-628B-4A52-87C1-84CE8B2E1B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43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6D3BDE7-F92A-406E-BCE8-D5E285D617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755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6F6A43-8ECB-422D-8E08-1A67B3AE79C8}" type="slidenum">
              <a:rPr lang="en-US" smtClean="0">
                <a:latin typeface="Arial" pitchFamily="34" charset="0"/>
              </a:rPr>
              <a:pPr>
                <a:defRPr/>
              </a:pPr>
              <a:t>1</a:t>
            </a:fld>
            <a:endParaRPr lang="en-US">
              <a:latin typeface="Arial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337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2A6FC-3FA2-46F0-8393-C6AD787194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450E0-9F9B-4BD3-9EDA-149B97A04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7EA1E-4FC9-4641-B107-5A7101355F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67CF8-F809-4B4C-8024-747CD39E93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B6AAE-8BA5-4BC0-914E-6000FBF96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7A641-70A5-4441-8EF2-46426813DC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C4B81-5917-4624-85C1-FC0A36F225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4D77E-4ED5-4152-8ADA-3AA9698C8C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C4045-6996-4595-9209-406D25AA5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E553A-CBE6-4EB2-A78D-4F67FB79AF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45A5C-9273-47B4-AF0B-F4662A564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AE8C351-1689-4115-8A69-7135B1D0D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HcNJ2RMOd3U&amp;safety_mode=true&amp;persist_safety_mode=1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en.wikipedia.org/wiki/File:1832_Erie_Canal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angam.ang.univie.ac.at/piwien02/03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5" descr="Portrait of James Monro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938" y="1306513"/>
            <a:ext cx="15573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64" descr="j023108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6713" y="190500"/>
            <a:ext cx="4241800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WordArt 8"/>
          <p:cNvSpPr>
            <a:spLocks noChangeArrowheads="1" noChangeShapeType="1" noTextEdit="1"/>
          </p:cNvSpPr>
          <p:nvPr/>
        </p:nvSpPr>
        <p:spPr bwMode="auto">
          <a:xfrm>
            <a:off x="187325" y="174625"/>
            <a:ext cx="3741738" cy="838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1431"/>
              </a:avLst>
            </a:prstTxWarp>
          </a:bodyPr>
          <a:lstStyle/>
          <a:p>
            <a:pPr algn="ctr"/>
            <a:endParaRPr lang="en-US" sz="3600" kern="10">
              <a:ln w="57150">
                <a:solidFill>
                  <a:schemeClr val="tx1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246589" dir="2070511" algn="ctr" rotWithShape="0">
                  <a:schemeClr val="tx1"/>
                </a:outerShdw>
              </a:effectLst>
              <a:latin typeface="Showcard Gothic"/>
            </a:endParaRPr>
          </a:p>
        </p:txBody>
      </p:sp>
      <p:sp>
        <p:nvSpPr>
          <p:cNvPr id="2053" name="WordArt 14"/>
          <p:cNvSpPr>
            <a:spLocks noChangeArrowheads="1" noChangeShapeType="1" noTextEdit="1"/>
          </p:cNvSpPr>
          <p:nvPr/>
        </p:nvSpPr>
        <p:spPr bwMode="auto">
          <a:xfrm>
            <a:off x="84138" y="4094163"/>
            <a:ext cx="8626475" cy="12001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514"/>
              </a:avLst>
            </a:prstTxWarp>
          </a:bodyPr>
          <a:lstStyle/>
          <a:p>
            <a:pPr algn="ctr"/>
            <a:r>
              <a:rPr lang="en-US" sz="3600" kern="10">
                <a:ln w="571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17088" dir="2436078" algn="ctr" rotWithShape="0">
                    <a:schemeClr val="tx1"/>
                  </a:outerShdw>
                </a:effectLst>
                <a:latin typeface="Showcard Gothic"/>
              </a:rPr>
              <a:t>NATIONALISM</a:t>
            </a:r>
          </a:p>
        </p:txBody>
      </p:sp>
      <p:sp>
        <p:nvSpPr>
          <p:cNvPr id="2054" name="WordArt 50"/>
          <p:cNvSpPr>
            <a:spLocks noChangeArrowheads="1" noChangeShapeType="1" noTextEdit="1"/>
          </p:cNvSpPr>
          <p:nvPr/>
        </p:nvSpPr>
        <p:spPr bwMode="auto">
          <a:xfrm>
            <a:off x="331788" y="5076825"/>
            <a:ext cx="8626475" cy="12001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514"/>
              </a:avLst>
            </a:prstTxWarp>
          </a:bodyPr>
          <a:lstStyle/>
          <a:p>
            <a:pPr algn="ctr"/>
            <a:r>
              <a:rPr lang="en-US" sz="3600" kern="10">
                <a:ln w="571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17088" dir="2436078" algn="ctr" rotWithShape="0">
                    <a:schemeClr val="tx1"/>
                  </a:outerShdw>
                </a:effectLst>
                <a:latin typeface="Showcard Gothic"/>
              </a:rPr>
              <a:t>at Center Stage</a:t>
            </a:r>
          </a:p>
        </p:txBody>
      </p:sp>
      <p:sp>
        <p:nvSpPr>
          <p:cNvPr id="2055" name="Rectangle 61"/>
          <p:cNvSpPr>
            <a:spLocks noChangeArrowheads="1"/>
          </p:cNvSpPr>
          <p:nvPr/>
        </p:nvSpPr>
        <p:spPr bwMode="auto">
          <a:xfrm>
            <a:off x="152400" y="245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0"/>
          </a:p>
        </p:txBody>
      </p:sp>
      <p:pic>
        <p:nvPicPr>
          <p:cNvPr id="2056" name="Picture 66" descr="Henry Clay 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8625" y="2078038"/>
            <a:ext cx="1816100" cy="218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146304" y="117693"/>
            <a:ext cx="886968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3300"/>
                </a:solidFill>
              </a:rPr>
              <a:t>NATIONALISM</a:t>
            </a:r>
            <a:r>
              <a:rPr lang="en-US" sz="3600" b="0" dirty="0"/>
              <a:t> – a shared group feeling that holds that group together</a:t>
            </a:r>
          </a:p>
          <a:p>
            <a:pPr algn="ctr"/>
            <a:r>
              <a:rPr lang="en-US" sz="3600" b="0" dirty="0"/>
              <a:t> </a:t>
            </a:r>
          </a:p>
          <a:p>
            <a:pPr algn="ctr"/>
            <a:endParaRPr lang="en-US" sz="3600" b="0" dirty="0"/>
          </a:p>
          <a:p>
            <a:pPr algn="ctr"/>
            <a:endParaRPr lang="en-US" sz="3600" b="0" dirty="0"/>
          </a:p>
          <a:p>
            <a:pPr algn="ctr"/>
            <a:endParaRPr lang="en-US" sz="3600" b="0" dirty="0"/>
          </a:p>
          <a:p>
            <a:pPr algn="ctr"/>
            <a:endParaRPr lang="en-US" sz="3600" b="0" dirty="0"/>
          </a:p>
          <a:p>
            <a:pPr algn="ctr"/>
            <a:endParaRPr lang="en-US" sz="3600" b="0" dirty="0"/>
          </a:p>
          <a:p>
            <a:pPr algn="ctr"/>
            <a:endParaRPr lang="en-US" sz="3600" b="0" dirty="0"/>
          </a:p>
          <a:p>
            <a:pPr algn="ctr"/>
            <a:r>
              <a:rPr lang="en-US" sz="3600" dirty="0"/>
              <a:t>Promoting NATIONAL interests is #1</a:t>
            </a:r>
          </a:p>
          <a:p>
            <a:pPr algn="ctr"/>
            <a:r>
              <a:rPr lang="en-US" sz="3200" b="0"/>
              <a:t>….Often at </a:t>
            </a:r>
            <a:r>
              <a:rPr lang="en-US" sz="3200" b="0" dirty="0"/>
              <a:t>the expense of individual </a:t>
            </a:r>
            <a:r>
              <a:rPr lang="en-US" sz="3200" dirty="0"/>
              <a:t>states</a:t>
            </a:r>
            <a:r>
              <a:rPr lang="en-US" sz="3200" b="0" dirty="0"/>
              <a:t>, </a:t>
            </a:r>
            <a:r>
              <a:rPr lang="en-US" sz="3200" dirty="0"/>
              <a:t>regions</a:t>
            </a:r>
            <a:r>
              <a:rPr lang="en-US" sz="3200" b="0" dirty="0"/>
              <a:t>, and/or </a:t>
            </a:r>
            <a:r>
              <a:rPr lang="en-US" sz="3200" dirty="0"/>
              <a:t>foreign nations</a:t>
            </a:r>
          </a:p>
        </p:txBody>
      </p:sp>
      <p:pic>
        <p:nvPicPr>
          <p:cNvPr id="1028" name="Picture 4" descr="https://az616578.vo.msecnd.net/files/responsive/embedded/any/tablet/2016/06/24/636023817038975828-864975919_Merica%2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04" y="1442466"/>
            <a:ext cx="6126480" cy="344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217488" y="931742"/>
            <a:ext cx="8609012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0" dirty="0"/>
              <a:t>Post War of 1812 the United States is starting to grow into it’s own…</a:t>
            </a:r>
          </a:p>
          <a:p>
            <a:endParaRPr lang="en-US" sz="3600" b="0" dirty="0"/>
          </a:p>
          <a:p>
            <a:r>
              <a:rPr lang="en-US" sz="4400" dirty="0"/>
              <a:t>Nationalism</a:t>
            </a:r>
            <a:r>
              <a:rPr lang="en-US" sz="4400" b="0" dirty="0"/>
              <a:t> promoted in.. </a:t>
            </a:r>
          </a:p>
          <a:p>
            <a:r>
              <a:rPr lang="en-US" sz="4400" b="0" dirty="0"/>
              <a:t>	1. Supreme Court</a:t>
            </a:r>
          </a:p>
          <a:p>
            <a:r>
              <a:rPr lang="en-US" sz="4400" b="0" dirty="0"/>
              <a:t>	2. Domestic Policy </a:t>
            </a:r>
          </a:p>
          <a:p>
            <a:r>
              <a:rPr lang="en-US" sz="4400" b="0" dirty="0"/>
              <a:t>	3. Foreign Affairs</a:t>
            </a:r>
          </a:p>
          <a:p>
            <a:r>
              <a:rPr lang="en-US" sz="4400" b="0" dirty="0"/>
              <a:t>Nationalism Leads to…</a:t>
            </a:r>
          </a:p>
          <a:p>
            <a:r>
              <a:rPr lang="en-US" sz="4400" b="0" dirty="0"/>
              <a:t>	4. Westward Expansion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2409282" y="0"/>
            <a:ext cx="44233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u="sng" dirty="0">
                <a:solidFill>
                  <a:srgbClr val="FF3300"/>
                </a:solidFill>
              </a:rPr>
              <a:t>Nationalism</a:t>
            </a:r>
            <a:r>
              <a:rPr lang="en-US" sz="5400" b="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Post War Cause/Effects: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52400" y="1460500"/>
            <a:ext cx="4546600" cy="4525963"/>
          </a:xfrm>
        </p:spPr>
        <p:txBody>
          <a:bodyPr/>
          <a:lstStyle/>
          <a:p>
            <a:pPr>
              <a:buNone/>
            </a:pPr>
            <a:r>
              <a:rPr lang="en-US" dirty="0"/>
              <a:t>        During War</a:t>
            </a:r>
          </a:p>
          <a:p>
            <a:pPr>
              <a:buFontTx/>
              <a:buChar char="-"/>
            </a:pPr>
            <a:r>
              <a:rPr lang="en-US" dirty="0"/>
              <a:t>Inflation and counterfeiting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Lack of trade with Europe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Difficulty mobilizing troops</a:t>
            </a:r>
          </a:p>
          <a:p>
            <a:pPr>
              <a:buFontTx/>
              <a:buChar char="-"/>
            </a:pPr>
            <a:endParaRPr lang="en-US" dirty="0"/>
          </a:p>
          <a:p>
            <a:pPr lvl="1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half" idx="2"/>
          </p:nvPr>
        </p:nvSpPr>
        <p:spPr>
          <a:xfrm>
            <a:off x="4749800" y="1384300"/>
            <a:ext cx="4216400" cy="4802744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Effect</a:t>
            </a:r>
          </a:p>
          <a:p>
            <a:pPr>
              <a:buFontTx/>
              <a:buChar char="-"/>
            </a:pPr>
            <a:r>
              <a:rPr lang="en-US" dirty="0"/>
              <a:t>Shows need for a Central Bank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U.S. forced to be self reliant </a:t>
            </a:r>
            <a:r>
              <a:rPr lang="en-US" dirty="0">
                <a:sym typeface="Wingdings" pitchFamily="2" charset="2"/>
              </a:rPr>
              <a:t> Textile Boom</a:t>
            </a:r>
          </a:p>
          <a:p>
            <a:pPr>
              <a:buFontTx/>
              <a:buChar char="-"/>
            </a:pPr>
            <a:endParaRPr lang="en-US" dirty="0">
              <a:sym typeface="Wingdings" pitchFamily="2" charset="2"/>
            </a:endParaRPr>
          </a:p>
          <a:p>
            <a:pPr>
              <a:buFontTx/>
              <a:buChar char="-"/>
            </a:pPr>
            <a:r>
              <a:rPr lang="en-US" dirty="0">
                <a:sym typeface="Wingdings" pitchFamily="2" charset="2"/>
              </a:rPr>
              <a:t>Rebuilding of Military – call for improved internal transportation</a:t>
            </a:r>
          </a:p>
          <a:p>
            <a:pPr>
              <a:buNone/>
            </a:pPr>
            <a:endParaRPr lang="en-US" dirty="0">
              <a:sym typeface="Wingdings" pitchFamily="2" charset="2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841500" y="3932238"/>
            <a:ext cx="5029200" cy="0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http://rds.yahoo.com/_ylt=A9G_bF9QnG9LoBQAiPmjzbkF/SIG=11vdrh96s/EXP=1265692112/**http%3a/mason.gmu.edu/~bhuggins/lwhclr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1962" y="1292494"/>
            <a:ext cx="4007853" cy="461486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944979" y="5694075"/>
            <a:ext cx="374182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American System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791" y="1841727"/>
            <a:ext cx="4544475" cy="4314908"/>
          </a:xfrm>
          <a:prstGeom prst="rect">
            <a:avLst/>
          </a:prstGeom>
          <a:noFill/>
        </p:spPr>
        <p:txBody>
          <a:bodyPr vert="horz" wrap="square" lIns="82177" tIns="41089" rIns="82177" bIns="41089" rtlCol="0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Arial - 16"/>
              </a:rPr>
              <a:t>Henry Clay </a:t>
            </a:r>
          </a:p>
          <a:p>
            <a:pPr algn="ctr"/>
            <a:r>
              <a:rPr lang="en-US" sz="2900" dirty="0">
                <a:solidFill>
                  <a:srgbClr val="000000"/>
                </a:solidFill>
                <a:latin typeface="Arial - 16"/>
              </a:rPr>
              <a:t>(and several other politicians) </a:t>
            </a:r>
          </a:p>
          <a:p>
            <a:pPr algn="ctr"/>
            <a:r>
              <a:rPr lang="en-US" sz="2900" dirty="0">
                <a:solidFill>
                  <a:srgbClr val="000000"/>
                </a:solidFill>
                <a:latin typeface="Arial - 16"/>
              </a:rPr>
              <a:t>promotes the </a:t>
            </a:r>
          </a:p>
          <a:p>
            <a:pPr algn="ctr"/>
            <a:endParaRPr lang="en-US" sz="2900" dirty="0">
              <a:solidFill>
                <a:srgbClr val="000000"/>
              </a:solidFill>
              <a:latin typeface="Arial - 16"/>
            </a:endParaRPr>
          </a:p>
          <a:p>
            <a:pPr algn="ctr"/>
            <a:r>
              <a:rPr lang="en-US" sz="3600" dirty="0">
                <a:solidFill>
                  <a:srgbClr val="C00000"/>
                </a:solidFill>
                <a:latin typeface="Arial - 16"/>
              </a:rPr>
              <a:t>"American System” </a:t>
            </a:r>
          </a:p>
          <a:p>
            <a:pPr algn="ctr"/>
            <a:endParaRPr lang="en-US" sz="2900" dirty="0">
              <a:solidFill>
                <a:srgbClr val="000000"/>
              </a:solidFill>
              <a:latin typeface="Arial - 16"/>
            </a:endParaRPr>
          </a:p>
          <a:p>
            <a:pPr algn="ctr"/>
            <a:r>
              <a:rPr lang="en-US" sz="2900" dirty="0">
                <a:solidFill>
                  <a:srgbClr val="000000"/>
                </a:solidFill>
                <a:latin typeface="Arial - 16"/>
              </a:rPr>
              <a:t>to help solve these issues</a:t>
            </a:r>
          </a:p>
        </p:txBody>
      </p:sp>
      <p:pic>
        <p:nvPicPr>
          <p:cNvPr id="18434" name="Picture 2" descr="http://rds.yahoo.com/_ylt=A9G_bF9QnG9LoBQAiPmjzbkF/SIG=11vdrh96s/EXP=1265692112/**http%3a/mason.gmu.edu/~bhuggins/lwhclr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9360" y="1060701"/>
            <a:ext cx="3804640" cy="436632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1460" y="216449"/>
            <a:ext cx="8298180" cy="698534"/>
          </a:xfrm>
          <a:prstGeom prst="rect">
            <a:avLst/>
          </a:prstGeom>
          <a:noFill/>
        </p:spPr>
        <p:txBody>
          <a:bodyPr wrap="square" lIns="82177" tIns="41089" rIns="82177" bIns="41089" rtlCol="0">
            <a:spAutoFit/>
          </a:bodyPr>
          <a:lstStyle/>
          <a:p>
            <a:r>
              <a:rPr lang="en-US" sz="4000" dirty="0"/>
              <a:t>The American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73881" y="5864247"/>
            <a:ext cx="426324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Don’t forget this face</a:t>
            </a:r>
          </a:p>
        </p:txBody>
      </p:sp>
      <p:sp>
        <p:nvSpPr>
          <p:cNvPr id="3" name="Arrow: Down 2"/>
          <p:cNvSpPr/>
          <p:nvPr/>
        </p:nvSpPr>
        <p:spPr>
          <a:xfrm rot="10800000">
            <a:off x="6695415" y="4969824"/>
            <a:ext cx="546265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0340" y="4112522"/>
            <a:ext cx="6887727" cy="321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812045" y="617431"/>
            <a:ext cx="6560820" cy="524549"/>
          </a:xfrm>
          <a:prstGeom prst="rect">
            <a:avLst/>
          </a:prstGeom>
          <a:noFill/>
        </p:spPr>
        <p:txBody>
          <a:bodyPr vert="horz" wrap="square" lIns="82177" tIns="41089" rIns="82177" bIns="41089" rtlCol="0">
            <a:spAutoFit/>
          </a:bodyPr>
          <a:lstStyle/>
          <a:p>
            <a:r>
              <a:rPr lang="en-US" sz="2900" dirty="0">
                <a:solidFill>
                  <a:srgbClr val="000000"/>
                </a:solidFill>
                <a:latin typeface="Arial - 16"/>
              </a:rPr>
              <a:t>Henry Clay’s American System: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5780" y="2130310"/>
            <a:ext cx="3977640" cy="855843"/>
          </a:xfrm>
          <a:prstGeom prst="rect">
            <a:avLst/>
          </a:prstGeom>
          <a:noFill/>
        </p:spPr>
        <p:txBody>
          <a:bodyPr vert="horz" wrap="square" lIns="82177" tIns="41089" rIns="82177" bIns="41089" rtlCol="0">
            <a:spAutoFit/>
          </a:bodyPr>
          <a:lstStyle/>
          <a:p>
            <a:r>
              <a:rPr lang="en-US" sz="2500" dirty="0">
                <a:solidFill>
                  <a:srgbClr val="000000"/>
                </a:solidFill>
                <a:latin typeface="Arial - 16"/>
              </a:rPr>
              <a:t>1. Improve internal transportation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" y="3565704"/>
            <a:ext cx="4320540" cy="467701"/>
          </a:xfrm>
          <a:prstGeom prst="rect">
            <a:avLst/>
          </a:prstGeom>
          <a:noFill/>
        </p:spPr>
        <p:txBody>
          <a:bodyPr vert="horz" wrap="square" lIns="82177" tIns="41089" rIns="82177" bIns="41089" rtlCol="0">
            <a:spAutoFit/>
          </a:bodyPr>
          <a:lstStyle/>
          <a:p>
            <a:r>
              <a:rPr lang="en-US" sz="2500" dirty="0">
                <a:solidFill>
                  <a:srgbClr val="000000"/>
                </a:solidFill>
                <a:latin typeface="Arial - 16"/>
              </a:rPr>
              <a:t>2. Protective Tariff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780" y="4727691"/>
            <a:ext cx="4114800" cy="852422"/>
          </a:xfrm>
          <a:prstGeom prst="rect">
            <a:avLst/>
          </a:prstGeom>
          <a:noFill/>
        </p:spPr>
        <p:txBody>
          <a:bodyPr vert="horz" wrap="square" lIns="82177" tIns="41089" rIns="82177" bIns="41089" rtlCol="0">
            <a:spAutoFit/>
          </a:bodyPr>
          <a:lstStyle/>
          <a:p>
            <a:r>
              <a:rPr lang="en-US" sz="2500" dirty="0">
                <a:solidFill>
                  <a:srgbClr val="000000"/>
                </a:solidFill>
                <a:latin typeface="Arial - 16"/>
              </a:rPr>
              <a:t>3. Resurrect the National Bank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6320" y="1310084"/>
            <a:ext cx="4526280" cy="3566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4983480" y="4727691"/>
            <a:ext cx="4160520" cy="19138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77" tIns="41089" rIns="82177" bIns="41089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22620" y="0"/>
            <a:ext cx="7406640" cy="596831"/>
          </a:xfrm>
          <a:prstGeom prst="rect">
            <a:avLst/>
          </a:prstGeom>
        </p:spPr>
        <p:txBody>
          <a:bodyPr lIns="82177" tIns="41089" rIns="82177" bIns="41089"/>
          <a:lstStyle/>
          <a:p>
            <a:pPr algn="ctr" defTabSz="821771" fontAlgn="auto">
              <a:spcAft>
                <a:spcPts val="0"/>
              </a:spcAft>
              <a:defRPr/>
            </a:pPr>
            <a:r>
              <a:rPr lang="en-US" sz="5000" b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Erie Canal</a:t>
            </a:r>
          </a:p>
        </p:txBody>
      </p:sp>
      <p:pic>
        <p:nvPicPr>
          <p:cNvPr id="3" name="Picture 4" descr="Erie Canal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800101" y="1788548"/>
            <a:ext cx="6985158" cy="4502699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565113" y="5582140"/>
            <a:ext cx="4572000" cy="913977"/>
          </a:xfrm>
          <a:prstGeom prst="rect">
            <a:avLst/>
          </a:prstGeom>
        </p:spPr>
        <p:txBody>
          <a:bodyPr lIns="82177" tIns="41089" rIns="82177" bIns="41089">
            <a:spAutoFit/>
          </a:bodyPr>
          <a:lstStyle/>
          <a:p>
            <a:r>
              <a:rPr lang="en-US" dirty="0">
                <a:hlinkClick r:id="rId3"/>
              </a:rPr>
              <a:t>http://www.youtube.com/watch?v=HcNJ2RMOd3U&amp;safety_mode=true&amp;persist_safety_mode=1</a:t>
            </a: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55A2D5C-AA04-4B26-AB73-94F680EBB6D5}"/>
              </a:ext>
            </a:extLst>
          </p:cNvPr>
          <p:cNvSpPr txBox="1">
            <a:spLocks noChangeArrowheads="1"/>
          </p:cNvSpPr>
          <p:nvPr/>
        </p:nvSpPr>
        <p:spPr>
          <a:xfrm>
            <a:off x="589360" y="769345"/>
            <a:ext cx="7406640" cy="596831"/>
          </a:xfrm>
          <a:prstGeom prst="rect">
            <a:avLst/>
          </a:prstGeom>
        </p:spPr>
        <p:txBody>
          <a:bodyPr lIns="82177" tIns="41089" rIns="82177" bIns="41089"/>
          <a:lstStyle/>
          <a:p>
            <a:pPr algn="ctr" defTabSz="821771" fontAlgn="auto">
              <a:spcAft>
                <a:spcPts val="0"/>
              </a:spcAft>
              <a:defRPr/>
            </a:pPr>
            <a:r>
              <a:rPr lang="en-US" sz="5000" b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Construction: 1817-1825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riecanal.org/maps/canal_map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38350"/>
            <a:ext cx="9144000" cy="8196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d/da/1832_Erie_Canal.jpg/900px-1832_Erie_Canal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46787"/>
            <a:ext cx="9144000" cy="1982213"/>
          </a:xfrm>
          <a:prstGeom prst="rect">
            <a:avLst/>
          </a:prstGeom>
          <a:noFill/>
        </p:spPr>
      </p:pic>
      <p:pic>
        <p:nvPicPr>
          <p:cNvPr id="5122" name="Picture 2" descr="Animation of a canal lock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" y="4044170"/>
            <a:ext cx="7517503" cy="185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14_02"/>
          <p:cNvPicPr>
            <a:picLocks noChangeAspect="1" noChangeArrowheads="1"/>
          </p:cNvPicPr>
          <p:nvPr/>
        </p:nvPicPr>
        <p:blipFill>
          <a:blip r:embed="rId2" cstate="print">
            <a:lum bright="-12000" contrast="18000"/>
          </a:blip>
          <a:srcRect/>
          <a:stretch>
            <a:fillRect/>
          </a:stretch>
        </p:blipFill>
        <p:spPr bwMode="auto">
          <a:xfrm>
            <a:off x="1143000" y="2472070"/>
            <a:ext cx="6446520" cy="3349256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557338" y="699185"/>
            <a:ext cx="6446520" cy="1395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996600"/>
            </a:outerShdw>
          </a:effectLst>
        </p:spPr>
        <p:txBody>
          <a:bodyPr lIns="82177" tIns="41089" rIns="82177" bIns="410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3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Cumberland</a:t>
            </a:r>
            <a:br>
              <a:rPr lang="en-US" sz="43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43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“National Road,” 1811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48097"/>
            <a:ext cx="5374958" cy="656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1937982" y="2279176"/>
            <a:ext cx="1555845" cy="1064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53152" y="2786418"/>
            <a:ext cx="1555845" cy="1064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Era of Good Feelings?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100" y="4245768"/>
            <a:ext cx="8305800" cy="4360863"/>
          </a:xfrm>
        </p:spPr>
        <p:txBody>
          <a:bodyPr/>
          <a:lstStyle/>
          <a:p>
            <a:r>
              <a:rPr lang="en-US" dirty="0"/>
              <a:t>Temporary end to 2 party system</a:t>
            </a:r>
          </a:p>
          <a:p>
            <a:pPr lvl="1"/>
            <a:r>
              <a:rPr lang="en-US" dirty="0"/>
              <a:t>“VA Dynasty” destroys Federalist party</a:t>
            </a:r>
          </a:p>
          <a:p>
            <a:pPr lvl="1"/>
            <a:r>
              <a:rPr lang="en-US" dirty="0"/>
              <a:t>More Bi Partisan</a:t>
            </a:r>
          </a:p>
          <a:p>
            <a:pPr lvl="1"/>
            <a:r>
              <a:rPr lang="en-US" dirty="0"/>
              <a:t>“Monroe’s Good Will Tour”</a:t>
            </a:r>
          </a:p>
          <a:p>
            <a:pPr lvl="1"/>
            <a:r>
              <a:rPr lang="en-US" dirty="0"/>
              <a:t>Virtually no opposition in 1820</a:t>
            </a:r>
          </a:p>
        </p:txBody>
      </p:sp>
      <p:pic>
        <p:nvPicPr>
          <p:cNvPr id="36866" name="Picture 2" descr="http://www.ushistory.org/us/images/000078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4927" y="903930"/>
            <a:ext cx="2274474" cy="34715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upload.wikimedia.org/wikipedia/commons/a/a6/ElectoralCollege1820-Lar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01"/>
            <a:ext cx="9119533" cy="666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936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21574" y="-110680"/>
            <a:ext cx="8229600" cy="1143000"/>
          </a:xfrm>
        </p:spPr>
        <p:txBody>
          <a:bodyPr/>
          <a:lstStyle/>
          <a:p>
            <a:r>
              <a:rPr lang="en-US" sz="4000" dirty="0"/>
              <a:t>Nationalism &amp; Foreign Policy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223" y="6008916"/>
            <a:ext cx="8750301" cy="605640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800" dirty="0"/>
              <a:t>Secretary of State - </a:t>
            </a:r>
            <a:r>
              <a:rPr lang="en-US" sz="2800" b="1" dirty="0">
                <a:solidFill>
                  <a:srgbClr val="FF0000"/>
                </a:solidFill>
              </a:rPr>
              <a:t> John Quincy Adams</a:t>
            </a: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b="1" dirty="0">
                <a:solidFill>
                  <a:srgbClr val="FF0000"/>
                </a:solidFill>
              </a:rPr>
              <a:t>	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Image result for secretary of state john quincy ada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3152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Nationalism Shapes Foreign Policy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73213"/>
            <a:ext cx="4776788" cy="2908171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/>
              <a:t>Secretary of State,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 John Quincy Adams</a:t>
            </a:r>
            <a:r>
              <a:rPr lang="en-US" sz="2800" dirty="0"/>
              <a:t>,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makes treaties defining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U.S. northern border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  -  Established on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       49</a:t>
            </a:r>
            <a:r>
              <a:rPr lang="en-US" sz="2400" baseline="30000" dirty="0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Parallel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b="1" dirty="0">
                <a:solidFill>
                  <a:srgbClr val="FF0000"/>
                </a:solidFill>
              </a:rPr>
              <a:t>	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7172" name="Picture 6" descr="12_05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3822700" y="1304925"/>
            <a:ext cx="5132388" cy="2938463"/>
          </a:xfrm>
          <a:prstGeom prst="rect">
            <a:avLst/>
          </a:prstGeom>
          <a:noFill/>
          <a:ln w="9525">
            <a:solidFill>
              <a:srgbClr val="006F96"/>
            </a:solidFill>
            <a:miter lim="800000"/>
            <a:headEnd/>
            <a:tailEnd/>
          </a:ln>
        </p:spPr>
      </p:pic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4446588" y="4981575"/>
            <a:ext cx="45085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rgbClr val="C00000"/>
                </a:solidFill>
              </a:rPr>
              <a:t>    Rush </a:t>
            </a:r>
            <a:r>
              <a:rPr lang="en-US" sz="3200" dirty="0" err="1">
                <a:solidFill>
                  <a:srgbClr val="C00000"/>
                </a:solidFill>
              </a:rPr>
              <a:t>Bagot</a:t>
            </a:r>
            <a:r>
              <a:rPr lang="en-US" sz="3200" dirty="0">
                <a:solidFill>
                  <a:srgbClr val="C00000"/>
                </a:solidFill>
              </a:rPr>
              <a:t> Treaty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    Demilitarized Great Lakes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4788" y="5010150"/>
            <a:ext cx="45720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Convention of 1818  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     </a:t>
            </a:r>
            <a:r>
              <a:rPr lang="en-US" sz="2400" dirty="0"/>
              <a:t>Establishes Boundary @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/>
              <a:t>       Lake of the Woods </a:t>
            </a:r>
          </a:p>
        </p:txBody>
      </p:sp>
    </p:spTree>
    <p:extLst>
      <p:ext uri="{BB962C8B-B14F-4D97-AF65-F5344CB8AC3E}">
        <p14:creationId xmlns:p14="http://schemas.microsoft.com/office/powerpoint/2010/main" val="407696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  <p:bldP spid="717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30213" y="238125"/>
            <a:ext cx="815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dirty="0">
                <a:solidFill>
                  <a:srgbClr val="BE2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Adams-</a:t>
            </a:r>
            <a:r>
              <a:rPr lang="en-US" sz="4000" dirty="0" err="1">
                <a:solidFill>
                  <a:srgbClr val="BE2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Onis</a:t>
            </a:r>
            <a:r>
              <a:rPr lang="en-US" sz="4000" dirty="0">
                <a:solidFill>
                  <a:srgbClr val="BE2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Treaty, 1819</a:t>
            </a:r>
          </a:p>
        </p:txBody>
      </p:sp>
      <p:pic>
        <p:nvPicPr>
          <p:cNvPr id="8195" name="Picture 5" descr="map-Adams-Onis Line-1819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 l="3015" t="5556" r="3015" b="5556"/>
          <a:stretch>
            <a:fillRect/>
          </a:stretch>
        </p:blipFill>
        <p:spPr bwMode="auto">
          <a:xfrm>
            <a:off x="3203575" y="1587500"/>
            <a:ext cx="5745163" cy="3881438"/>
          </a:xfrm>
          <a:prstGeom prst="rect">
            <a:avLst/>
          </a:prstGeom>
          <a:noFill/>
          <a:ln w="9525">
            <a:solidFill>
              <a:srgbClr val="006F96"/>
            </a:solidFill>
            <a:miter lim="800000"/>
            <a:headEnd/>
            <a:tailEnd/>
          </a:ln>
        </p:spPr>
      </p:pic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79388" y="1220788"/>
            <a:ext cx="3052762" cy="4745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Tx/>
              <a:buChar char="-"/>
            </a:pPr>
            <a:r>
              <a:rPr lang="en-US" sz="2800" dirty="0"/>
              <a:t>Seminole Wars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</a:rPr>
              <a:t>Andrew Jackson</a:t>
            </a:r>
            <a:r>
              <a:rPr lang="en-US" sz="2800" dirty="0"/>
              <a:t> 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en-US" sz="2800" dirty="0"/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sz="2800" dirty="0"/>
              <a:t>Spain cedes Florida to U.S. in </a:t>
            </a:r>
            <a:r>
              <a:rPr lang="en-US" sz="2800" dirty="0">
                <a:solidFill>
                  <a:srgbClr val="FF0000"/>
                </a:solidFill>
              </a:rPr>
              <a:t>Adams-</a:t>
            </a:r>
            <a:r>
              <a:rPr lang="en-US" sz="2800" dirty="0" err="1">
                <a:solidFill>
                  <a:srgbClr val="FF0000"/>
                </a:solidFill>
              </a:rPr>
              <a:t>Onis</a:t>
            </a:r>
            <a:r>
              <a:rPr lang="en-US" sz="2800" dirty="0">
                <a:solidFill>
                  <a:srgbClr val="FF0000"/>
                </a:solidFill>
              </a:rPr>
              <a:t> Treaty of 1819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en-US" sz="28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en-US" sz="28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sz="2800" dirty="0"/>
              <a:t> Spain gives up claims to </a:t>
            </a:r>
            <a:r>
              <a:rPr lang="en-US" sz="2800" dirty="0">
                <a:solidFill>
                  <a:srgbClr val="FF0000"/>
                </a:solidFill>
              </a:rPr>
              <a:t>Oregon Territory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74799" y="1207086"/>
            <a:ext cx="498592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0" dirty="0"/>
              <a:t>The United States is also starting to flex it’s muscle a little with Europe </a:t>
            </a:r>
          </a:p>
          <a:p>
            <a:endParaRPr lang="en-US" sz="2400" b="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30213" y="238125"/>
            <a:ext cx="815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dirty="0">
                <a:solidFill>
                  <a:srgbClr val="BE2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Foreign Policy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563" y="1121944"/>
            <a:ext cx="3743325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74799" y="2495864"/>
            <a:ext cx="498592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2400" b="0" dirty="0"/>
          </a:p>
          <a:p>
            <a:r>
              <a:rPr lang="en-US" sz="2400" b="0" dirty="0">
                <a:solidFill>
                  <a:srgbClr val="C00000"/>
                </a:solidFill>
              </a:rPr>
              <a:t>How?</a:t>
            </a:r>
          </a:p>
          <a:p>
            <a:pPr>
              <a:buFontTx/>
              <a:buChar char="-"/>
            </a:pPr>
            <a:r>
              <a:rPr lang="en-US" sz="2400" b="0" dirty="0">
                <a:solidFill>
                  <a:srgbClr val="C00000"/>
                </a:solidFill>
              </a:rPr>
              <a:t>Secretly supports L.A. uprisings</a:t>
            </a:r>
          </a:p>
          <a:p>
            <a:endParaRPr lang="en-US" sz="2400" b="0" u="sng" dirty="0">
              <a:solidFill>
                <a:srgbClr val="C00000"/>
              </a:solidFill>
            </a:endParaRPr>
          </a:p>
          <a:p>
            <a:r>
              <a:rPr lang="en-US" sz="2400" b="0" u="sng" dirty="0">
                <a:solidFill>
                  <a:srgbClr val="C00000"/>
                </a:solidFill>
              </a:rPr>
              <a:t>Examples</a:t>
            </a:r>
          </a:p>
          <a:p>
            <a:r>
              <a:rPr lang="en-US" sz="2400" b="0" dirty="0">
                <a:solidFill>
                  <a:srgbClr val="C00000"/>
                </a:solidFill>
              </a:rPr>
              <a:t>Argentina, Chile, Peru, Columbia, Mexico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74799" y="4740861"/>
            <a:ext cx="798889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en-US" sz="2400" b="0" dirty="0"/>
          </a:p>
          <a:p>
            <a:endParaRPr lang="en-US" sz="2400" b="0" dirty="0">
              <a:solidFill>
                <a:schemeClr val="accent1">
                  <a:lumMod val="25000"/>
                </a:schemeClr>
              </a:solidFill>
            </a:endParaRPr>
          </a:p>
          <a:p>
            <a:r>
              <a:rPr lang="en-US" sz="2400" b="0" dirty="0">
                <a:solidFill>
                  <a:schemeClr val="accent1">
                    <a:lumMod val="25000"/>
                  </a:schemeClr>
                </a:solidFill>
              </a:rPr>
              <a:t>Why?</a:t>
            </a:r>
          </a:p>
          <a:p>
            <a:pPr>
              <a:buFontTx/>
              <a:buChar char="-"/>
            </a:pPr>
            <a:r>
              <a:rPr lang="en-US" sz="2400" b="0" dirty="0">
                <a:solidFill>
                  <a:schemeClr val="accent1">
                    <a:lumMod val="25000"/>
                  </a:schemeClr>
                </a:solidFill>
              </a:rPr>
              <a:t>Protect trade relationships in Latin America </a:t>
            </a:r>
          </a:p>
          <a:p>
            <a:pPr>
              <a:buFontTx/>
              <a:buChar char="-"/>
            </a:pPr>
            <a:r>
              <a:rPr lang="en-US" sz="2400" b="0" dirty="0">
                <a:solidFill>
                  <a:schemeClr val="accent1">
                    <a:lumMod val="25000"/>
                  </a:schemeClr>
                </a:solidFill>
              </a:rPr>
              <a:t>Prevent European Colonization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2/2e/Latin_American_independence_countri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169" y="-1"/>
            <a:ext cx="5742028" cy="682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474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212725" y="275574"/>
            <a:ext cx="869328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MONROE DOCTRINE (1823)</a:t>
            </a:r>
          </a:p>
          <a:p>
            <a:pPr>
              <a:buFontTx/>
              <a:buChar char="-"/>
              <a:defRPr/>
            </a:pPr>
            <a:r>
              <a:rPr lang="en-US" sz="3600" b="0" dirty="0">
                <a:latin typeface="Arial" pitchFamily="34" charset="0"/>
                <a:cs typeface="Arial" pitchFamily="34" charset="0"/>
              </a:rPr>
              <a:t>Actually created by JQ Adams</a:t>
            </a:r>
          </a:p>
          <a:p>
            <a:pPr>
              <a:buFontTx/>
              <a:buChar char="-"/>
              <a:defRPr/>
            </a:pPr>
            <a:endParaRPr lang="en-US" sz="3600" b="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  <a:defRPr/>
            </a:pPr>
            <a:r>
              <a:rPr lang="en-US" sz="3600" b="0" dirty="0">
                <a:latin typeface="Arial" pitchFamily="34" charset="0"/>
                <a:cs typeface="Arial" pitchFamily="34" charset="0"/>
              </a:rPr>
              <a:t>Americas are closed to </a:t>
            </a:r>
          </a:p>
          <a:p>
            <a:pPr>
              <a:defRPr/>
            </a:pPr>
            <a:r>
              <a:rPr lang="en-US" sz="3600" b="0" dirty="0">
                <a:latin typeface="Arial" pitchFamily="34" charset="0"/>
                <a:cs typeface="Arial" pitchFamily="34" charset="0"/>
              </a:rPr>
              <a:t>further colonization </a:t>
            </a:r>
          </a:p>
          <a:p>
            <a:pPr>
              <a:buFontTx/>
              <a:buChar char="-"/>
              <a:defRPr/>
            </a:pPr>
            <a:endParaRPr lang="en-US" sz="3600" b="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  <a:defRPr/>
            </a:pPr>
            <a:r>
              <a:rPr lang="en-US" sz="3600" b="0" dirty="0">
                <a:latin typeface="Arial" pitchFamily="34" charset="0"/>
                <a:cs typeface="Arial" pitchFamily="34" charset="0"/>
              </a:rPr>
              <a:t>United States is a </a:t>
            </a:r>
          </a:p>
          <a:p>
            <a:pPr>
              <a:defRPr/>
            </a:pPr>
            <a:r>
              <a:rPr lang="en-US" sz="3600" b="0" dirty="0">
                <a:latin typeface="Arial" pitchFamily="34" charset="0"/>
                <a:cs typeface="Arial" pitchFamily="34" charset="0"/>
              </a:rPr>
              <a:t>protector of Latin America</a:t>
            </a:r>
          </a:p>
          <a:p>
            <a:pPr>
              <a:defRPr/>
            </a:pPr>
            <a:endParaRPr lang="en-US" sz="3600" b="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  <a:defRPr/>
            </a:pPr>
            <a:r>
              <a:rPr lang="en-US" sz="3600" b="0" dirty="0">
                <a:latin typeface="Arial" pitchFamily="34" charset="0"/>
                <a:cs typeface="Arial" pitchFamily="34" charset="0"/>
              </a:rPr>
              <a:t>You stay out of our </a:t>
            </a:r>
          </a:p>
          <a:p>
            <a:pPr>
              <a:defRPr/>
            </a:pPr>
            <a:r>
              <a:rPr lang="en-US" sz="3600" b="0" dirty="0">
                <a:latin typeface="Arial" pitchFamily="34" charset="0"/>
                <a:cs typeface="Arial" pitchFamily="34" charset="0"/>
              </a:rPr>
              <a:t>hemisphere… we’ll stay out of yours</a:t>
            </a:r>
          </a:p>
        </p:txBody>
      </p:sp>
      <p:pic>
        <p:nvPicPr>
          <p:cNvPr id="15363" name="Picture 5" descr="http://www.anniefox.com/parents/images/keep_out_sig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8038" y="2571750"/>
            <a:ext cx="268605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492510889_83af584c9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2900" y="88900"/>
            <a:ext cx="5883275" cy="672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MonroeDoc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538" y="436563"/>
            <a:ext cx="8920162" cy="591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538" y="471488"/>
            <a:ext cx="8924925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4608" y="37551"/>
            <a:ext cx="3380392" cy="75011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Expansion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200" y="326427"/>
            <a:ext cx="4038600" cy="5033963"/>
          </a:xfrm>
        </p:spPr>
        <p:txBody>
          <a:bodyPr/>
          <a:lstStyle/>
          <a:p>
            <a:r>
              <a:rPr lang="en-US" dirty="0"/>
              <a:t>Migration</a:t>
            </a:r>
          </a:p>
          <a:p>
            <a:pPr lvl="1"/>
            <a:r>
              <a:rPr lang="en-US" dirty="0"/>
              <a:t>Population Boom</a:t>
            </a:r>
          </a:p>
          <a:p>
            <a:pPr lvl="2"/>
            <a:r>
              <a:rPr lang="en-US" dirty="0"/>
              <a:t>1800 – 5 Million</a:t>
            </a:r>
          </a:p>
          <a:p>
            <a:pPr lvl="2"/>
            <a:r>
              <a:rPr lang="en-US" dirty="0"/>
              <a:t>1820 – 10 million </a:t>
            </a:r>
          </a:p>
          <a:p>
            <a:pPr lvl="2"/>
            <a:r>
              <a:rPr lang="en-US" dirty="0"/>
              <a:t>Need for new farmland</a:t>
            </a:r>
          </a:p>
          <a:p>
            <a:pPr lvl="2"/>
            <a:r>
              <a:rPr lang="en-US" dirty="0"/>
              <a:t>“Panic of 1819”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6000" y="926860"/>
            <a:ext cx="4318000" cy="4525963"/>
          </a:xfrm>
        </p:spPr>
        <p:txBody>
          <a:bodyPr/>
          <a:lstStyle/>
          <a:p>
            <a:r>
              <a:rPr lang="en-US" dirty="0"/>
              <a:t>Where?</a:t>
            </a:r>
          </a:p>
          <a:p>
            <a:pPr lvl="1"/>
            <a:r>
              <a:rPr lang="en-US" dirty="0"/>
              <a:t>“Northwest”</a:t>
            </a:r>
          </a:p>
          <a:p>
            <a:pPr lvl="2"/>
            <a:r>
              <a:rPr lang="en-US" dirty="0"/>
              <a:t>Natives less of an issue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Far West</a:t>
            </a:r>
          </a:p>
          <a:p>
            <a:pPr lvl="2"/>
            <a:r>
              <a:rPr lang="en-US" dirty="0"/>
              <a:t>Mexican gain Independence from Spain in 1821</a:t>
            </a:r>
          </a:p>
          <a:p>
            <a:pPr lvl="2"/>
            <a:r>
              <a:rPr lang="en-US" dirty="0"/>
              <a:t>Invite Americans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dirty="0"/>
              <a:t>“Southwest”</a:t>
            </a:r>
          </a:p>
          <a:p>
            <a:pPr lvl="2"/>
            <a:r>
              <a:rPr lang="en-US" dirty="0"/>
              <a:t>“Black Belt” soil</a:t>
            </a:r>
          </a:p>
          <a:p>
            <a:pPr lvl="2"/>
            <a:r>
              <a:rPr lang="en-US" dirty="0"/>
              <a:t>Ideal for cotton</a:t>
            </a:r>
          </a:p>
        </p:txBody>
      </p:sp>
      <p:pic>
        <p:nvPicPr>
          <p:cNvPr id="37890" name="Picture 2" descr="http://annexx51.files.wordpress.com/2010/10/033-states-and-territories-of-the-united-states-of-america-march-2-1819-to-december-14-18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03857" y="2322327"/>
            <a:ext cx="7898661" cy="5347394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 flipH="1">
            <a:off x="2726724" y="1753644"/>
            <a:ext cx="2571788" cy="27195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2932670" y="5198300"/>
            <a:ext cx="2729094" cy="6258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345473" y="3933173"/>
            <a:ext cx="4353871" cy="22540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MART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 b="30025"/>
          <a:stretch>
            <a:fillRect/>
          </a:stretch>
        </p:blipFill>
        <p:spPr bwMode="auto">
          <a:xfrm>
            <a:off x="457200" y="990600"/>
            <a:ext cx="3924300" cy="5105400"/>
          </a:xfrm>
          <a:prstGeom prst="rect">
            <a:avLst/>
          </a:prstGeom>
          <a:noFill/>
          <a:ln w="9525">
            <a:solidFill>
              <a:srgbClr val="006F96"/>
            </a:solidFill>
            <a:miter lim="800000"/>
            <a:headEnd/>
            <a:tailEnd/>
          </a:ln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143000" y="60960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solidFill>
                  <a:srgbClr val="006F9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1810</a:t>
            </a:r>
          </a:p>
        </p:txBody>
      </p:sp>
      <p:pic>
        <p:nvPicPr>
          <p:cNvPr id="9220" name="Picture 5" descr="MART"/>
          <p:cNvPicPr>
            <a:picLocks noChangeAspect="1" noChangeArrowheads="1"/>
          </p:cNvPicPr>
          <p:nvPr/>
        </p:nvPicPr>
        <p:blipFill>
          <a:blip r:embed="rId3" cstate="print">
            <a:lum bright="-6000" contrast="12000"/>
          </a:blip>
          <a:srcRect b="30188"/>
          <a:stretch>
            <a:fillRect/>
          </a:stretch>
        </p:blipFill>
        <p:spPr bwMode="auto">
          <a:xfrm>
            <a:off x="4800600" y="990600"/>
            <a:ext cx="3933825" cy="5105400"/>
          </a:xfrm>
          <a:prstGeom prst="rect">
            <a:avLst/>
          </a:prstGeom>
          <a:noFill/>
          <a:ln w="9525">
            <a:solidFill>
              <a:srgbClr val="006F96"/>
            </a:solidFill>
            <a:miter lim="800000"/>
            <a:headEnd/>
            <a:tailEnd/>
          </a:ln>
        </p:spPr>
      </p:pic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5486400" y="60960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solidFill>
                  <a:srgbClr val="006F9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1820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482725" y="425450"/>
            <a:ext cx="63785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Most settlers go west for land &amp; economic opportunity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93688" y="430213"/>
            <a:ext cx="8609012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Missouri Compromise (1820)</a:t>
            </a:r>
            <a:r>
              <a:rPr lang="en-US" sz="4800" b="0" dirty="0">
                <a:solidFill>
                  <a:srgbClr val="FF0000"/>
                </a:solidFill>
              </a:rPr>
              <a:t>       </a:t>
            </a:r>
            <a:r>
              <a:rPr lang="en-US" sz="4000" b="0" dirty="0"/>
              <a:t>Each time a new state is added to the United States there is a big controversy about whether it will be a </a:t>
            </a:r>
            <a:r>
              <a:rPr lang="en-US" sz="4000" dirty="0"/>
              <a:t>free</a:t>
            </a:r>
            <a:r>
              <a:rPr lang="en-US" sz="4000" b="0" dirty="0"/>
              <a:t> state or a </a:t>
            </a:r>
            <a:r>
              <a:rPr lang="en-US" sz="4000" dirty="0"/>
              <a:t>slave</a:t>
            </a:r>
            <a:r>
              <a:rPr lang="en-US" sz="4000" b="0" dirty="0"/>
              <a:t> state</a:t>
            </a:r>
          </a:p>
        </p:txBody>
      </p:sp>
      <p:pic>
        <p:nvPicPr>
          <p:cNvPr id="10243" name="Picture 3" descr="IN00596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052888"/>
            <a:ext cx="2970212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IN00597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5138" y="4833938"/>
            <a:ext cx="2838450" cy="177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860800" y="4968875"/>
            <a:ext cx="116681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 b="0">
                <a:solidFill>
                  <a:srgbClr val="FF3300"/>
                </a:solidFill>
                <a:latin typeface="Arial Black" pitchFamily="34" charset="0"/>
              </a:rPr>
              <a:t>OR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80987" y="650317"/>
            <a:ext cx="3514225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0" dirty="0"/>
              <a:t>The Issue….</a:t>
            </a:r>
          </a:p>
          <a:p>
            <a:endParaRPr lang="en-US" sz="3200" b="0" dirty="0"/>
          </a:p>
          <a:p>
            <a:r>
              <a:rPr lang="en-US" sz="3200" b="0" dirty="0"/>
              <a:t>-Missouri has enough people to request statehood</a:t>
            </a:r>
          </a:p>
          <a:p>
            <a:endParaRPr lang="en-US" sz="3200" b="0" dirty="0"/>
          </a:p>
          <a:p>
            <a:endParaRPr lang="en-US" sz="3200" b="0" dirty="0"/>
          </a:p>
          <a:p>
            <a:r>
              <a:rPr lang="en-US" sz="3200" b="0" dirty="0"/>
              <a:t>-Missouri already has a number of slaves </a:t>
            </a:r>
          </a:p>
          <a:p>
            <a:endParaRPr lang="en-US" sz="3200" b="0" dirty="0"/>
          </a:p>
          <a:p>
            <a:endParaRPr lang="en-US" sz="3200" b="0" dirty="0"/>
          </a:p>
          <a:p>
            <a:endParaRPr lang="en-US" sz="3200" b="0" dirty="0"/>
          </a:p>
        </p:txBody>
      </p:sp>
      <p:pic>
        <p:nvPicPr>
          <p:cNvPr id="11267" name="Picture 6" descr="http://rds.yahoo.com/_ylt=A0WTb_tNYYFMdykA4x2jzbkF/SIG=12gvtsanu/EXP=1283633869/**http%3a/www.sandbsales.com/contents/media/Midwest%2520Ma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5212" y="980147"/>
            <a:ext cx="5341310" cy="4069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228600" y="252413"/>
            <a:ext cx="5708176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0" dirty="0">
                <a:solidFill>
                  <a:srgbClr val="FF0000"/>
                </a:solidFill>
              </a:rPr>
              <a:t>Missouri Compromise</a:t>
            </a:r>
          </a:p>
          <a:p>
            <a:r>
              <a:rPr lang="en-US" sz="3200" b="0" dirty="0"/>
              <a:t>-Henry Clay’s plays key role</a:t>
            </a:r>
          </a:p>
          <a:p>
            <a:endParaRPr lang="en-US" sz="3200" b="0" dirty="0"/>
          </a:p>
          <a:p>
            <a:pPr marL="514350" indent="-514350">
              <a:buFont typeface="+mj-lt"/>
              <a:buAutoNum type="arabicPeriod"/>
            </a:pPr>
            <a:r>
              <a:rPr lang="en-US" sz="3200" b="0" dirty="0"/>
              <a:t>Missouri would enter as a slave state</a:t>
            </a:r>
          </a:p>
          <a:p>
            <a:pPr marL="514350" indent="-514350">
              <a:buFont typeface="+mj-lt"/>
              <a:buAutoNum type="arabicPeriod"/>
            </a:pPr>
            <a:endParaRPr lang="en-US" sz="3200" b="0" dirty="0"/>
          </a:p>
          <a:p>
            <a:pPr marL="514350" indent="-514350">
              <a:buFont typeface="+mj-lt"/>
              <a:buAutoNum type="arabicPeriod"/>
            </a:pPr>
            <a:r>
              <a:rPr lang="en-US" sz="3200" b="0" dirty="0"/>
              <a:t>Maine would enter as a free state </a:t>
            </a:r>
          </a:p>
          <a:p>
            <a:pPr marL="514350" indent="-514350">
              <a:buFont typeface="+mj-lt"/>
              <a:buAutoNum type="arabicPeriod"/>
            </a:pPr>
            <a:endParaRPr lang="en-US" sz="3200" b="0" dirty="0"/>
          </a:p>
          <a:p>
            <a:pPr marL="514350" indent="-514350">
              <a:buFont typeface="+mj-lt"/>
              <a:buAutoNum type="arabicPeriod"/>
            </a:pPr>
            <a:r>
              <a:rPr lang="en-US" sz="3200" b="0" dirty="0"/>
              <a:t>Slavery was to be banned north of parallel 36 degree, 30 minutes</a:t>
            </a:r>
          </a:p>
        </p:txBody>
      </p:sp>
      <p:pic>
        <p:nvPicPr>
          <p:cNvPr id="12291" name="Picture 7" descr="C:\Documents and Settings\Darrell Wells.PC311132572622\Temporary Internet Files\Content.IE5\STITZ03N\MCMP00310_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440" y="3720729"/>
            <a:ext cx="4075112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8" descr="C:\Documents and Settings\Darrell Wells.PC311132572622\Temporary Internet Files\Content.IE5\STITZ03N\MCMP00315_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7950" y="584200"/>
            <a:ext cx="2411413" cy="24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-795338" y="898525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0"/>
          </a:p>
        </p:txBody>
      </p:sp>
      <p:sp>
        <p:nvSpPr>
          <p:cNvPr id="13315" name="Rectangle 9"/>
          <p:cNvSpPr>
            <a:spLocks noChangeArrowheads="1"/>
          </p:cNvSpPr>
          <p:nvPr/>
        </p:nvSpPr>
        <p:spPr bwMode="auto">
          <a:xfrm>
            <a:off x="-795338" y="898525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0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73063" y="76200"/>
            <a:ext cx="83137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dirty="0">
                <a:solidFill>
                  <a:srgbClr val="BE2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loucester MT Extra Condensed" pitchFamily="18" charset="0"/>
              </a:rPr>
              <a:t>The Missouri Compromise(1820):</a:t>
            </a:r>
            <a:br>
              <a:rPr lang="en-US" sz="4000" dirty="0">
                <a:solidFill>
                  <a:srgbClr val="BE2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loucester MT Extra Condensed" pitchFamily="18" charset="0"/>
              </a:rPr>
            </a:br>
            <a:endParaRPr lang="en-US" sz="3200" i="1" dirty="0">
              <a:solidFill>
                <a:srgbClr val="006F9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loucester MT Extra Condensed" pitchFamily="18" charset="0"/>
            </a:endParaRPr>
          </a:p>
        </p:txBody>
      </p:sp>
      <p:pic>
        <p:nvPicPr>
          <p:cNvPr id="13317" name="Picture 7" descr="12_04"/>
          <p:cNvPicPr>
            <a:picLocks noChangeAspect="1" noChangeArrowheads="1"/>
          </p:cNvPicPr>
          <p:nvPr/>
        </p:nvPicPr>
        <p:blipFill>
          <a:blip r:embed="rId2" cstate="print">
            <a:lum bright="-6000" contrast="24000"/>
          </a:blip>
          <a:srcRect r="1064"/>
          <a:stretch>
            <a:fillRect/>
          </a:stretch>
        </p:blipFill>
        <p:spPr bwMode="auto">
          <a:xfrm>
            <a:off x="912813" y="985838"/>
            <a:ext cx="7086600" cy="5360987"/>
          </a:xfrm>
          <a:prstGeom prst="rect">
            <a:avLst/>
          </a:prstGeom>
          <a:noFill/>
          <a:ln w="9525">
            <a:solidFill>
              <a:srgbClr val="006F96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3"/>
          <p:cNvSpPr>
            <a:spLocks noChangeArrowheads="1" noChangeShapeType="1" noTextEdit="1"/>
          </p:cNvSpPr>
          <p:nvPr/>
        </p:nvSpPr>
        <p:spPr bwMode="auto">
          <a:xfrm>
            <a:off x="4572000" y="4527550"/>
            <a:ext cx="3276600" cy="12001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kern="10">
                <a:ln w="571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chemeClr val="tx1"/>
                  </a:outerShdw>
                </a:effectLst>
                <a:latin typeface="Showcard Gothic"/>
              </a:rPr>
              <a:t>THE</a:t>
            </a:r>
          </a:p>
        </p:txBody>
      </p:sp>
      <p:sp>
        <p:nvSpPr>
          <p:cNvPr id="18435" name="WordArt 4"/>
          <p:cNvSpPr>
            <a:spLocks noChangeArrowheads="1" noChangeShapeType="1" noTextEdit="1"/>
          </p:cNvSpPr>
          <p:nvPr/>
        </p:nvSpPr>
        <p:spPr bwMode="auto">
          <a:xfrm>
            <a:off x="5965825" y="5416550"/>
            <a:ext cx="2895600" cy="12001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kern="10">
                <a:ln w="571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chemeClr val="tx1"/>
                  </a:outerShdw>
                </a:effectLst>
                <a:latin typeface="Showcard Gothic"/>
              </a:rPr>
              <a:t>END</a:t>
            </a:r>
          </a:p>
        </p:txBody>
      </p:sp>
      <p:pic>
        <p:nvPicPr>
          <p:cNvPr id="18436" name="Picture 23" descr="23StarFla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638" y="336550"/>
            <a:ext cx="6034087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24"/>
          <p:cNvSpPr txBox="1">
            <a:spLocks noChangeArrowheads="1"/>
          </p:cNvSpPr>
          <p:nvPr/>
        </p:nvSpPr>
        <p:spPr bwMode="auto">
          <a:xfrm>
            <a:off x="498475" y="3852863"/>
            <a:ext cx="59515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/>
              <a:t>United States flag in 1820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8621</TotalTime>
  <Words>557</Words>
  <Application>Microsoft Office PowerPoint</Application>
  <PresentationFormat>On-screen Show (4:3)</PresentationFormat>
  <Paragraphs>153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Showcard Gothic</vt:lpstr>
      <vt:lpstr>Wingdings</vt:lpstr>
      <vt:lpstr>Arial - 16</vt:lpstr>
      <vt:lpstr>Comic Sans MS</vt:lpstr>
      <vt:lpstr>Arial Black</vt:lpstr>
      <vt:lpstr>Arial</vt:lpstr>
      <vt:lpstr>Gloucester MT Extra Condensed</vt:lpstr>
      <vt:lpstr>Default Design</vt:lpstr>
      <vt:lpstr>PowerPoint Presentation</vt:lpstr>
      <vt:lpstr>PowerPoint Presentation</vt:lpstr>
      <vt:lpstr>PowerPoint Presentation</vt:lpstr>
      <vt:lpstr>Post War Cause/Effects: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Era of Good Feelings?</vt:lpstr>
      <vt:lpstr>PowerPoint Presentation</vt:lpstr>
      <vt:lpstr>Nationalism &amp; Foreign Policy</vt:lpstr>
      <vt:lpstr>Nationalism Shapes Foreign Policy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Eric Langhorst</dc:creator>
  <cp:lastModifiedBy>Nathaniel Bargeloh</cp:lastModifiedBy>
  <cp:revision>395</cp:revision>
  <dcterms:created xsi:type="dcterms:W3CDTF">2002-10-13T19:58:58Z</dcterms:created>
  <dcterms:modified xsi:type="dcterms:W3CDTF">2018-05-03T17:53:54Z</dcterms:modified>
</cp:coreProperties>
</file>