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66" r:id="rId3"/>
    <p:sldId id="267" r:id="rId4"/>
    <p:sldId id="270" r:id="rId5"/>
    <p:sldId id="268" r:id="rId6"/>
    <p:sldId id="271" r:id="rId7"/>
    <p:sldId id="258" r:id="rId8"/>
    <p:sldId id="269" r:id="rId9"/>
    <p:sldId id="257" r:id="rId10"/>
    <p:sldId id="276" r:id="rId11"/>
    <p:sldId id="273" r:id="rId12"/>
    <p:sldId id="272" r:id="rId13"/>
    <p:sldId id="259" r:id="rId14"/>
    <p:sldId id="260" r:id="rId15"/>
    <p:sldId id="261" r:id="rId16"/>
    <p:sldId id="265" r:id="rId17"/>
    <p:sldId id="262" r:id="rId18"/>
    <p:sldId id="263" r:id="rId19"/>
    <p:sldId id="275" r:id="rId20"/>
    <p:sldId id="264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32707-91AA-449D-A724-172BC16DF0A2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7431E-5A27-4902-A112-F8C926B5E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2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84F28-128D-497D-920A-2A635DC86948}" type="slidenum">
              <a:rPr lang="en-US"/>
              <a:pPr/>
              <a:t>6</a:t>
            </a:fld>
            <a:endParaRPr lang="en-US"/>
          </a:p>
        </p:txBody>
      </p:sp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1A69F7-9BEA-4DA6-AD79-892C76209325}" type="slidenum">
              <a:rPr lang="en-US" sz="1200">
                <a:ea typeface="ＭＳ Ｐゴシック" pitchFamily="96" charset="-128"/>
              </a:rPr>
              <a:pPr algn="r"/>
              <a:t>6</a:t>
            </a:fld>
            <a:endParaRPr lang="en-US" sz="1200">
              <a:ea typeface="ＭＳ Ｐゴシック" pitchFamily="96" charset="-128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 err="1"/>
              <a:t>Pic</a:t>
            </a:r>
            <a:r>
              <a:rPr lang="en-US" dirty="0"/>
              <a:t> 1 Dr. Teller: scientist/image 2: Civil rights bill discussed: </a:t>
            </a:r>
            <a:r>
              <a:rPr lang="en-US" dirty="0">
                <a:latin typeface="Verdana" pitchFamily="34" charset="0"/>
              </a:rPr>
              <a:t>President Lyndon Johnson with Senator Richard Russell at the White House, December 7, 1963, Washington, DC.</a:t>
            </a:r>
            <a:r>
              <a:rPr lang="en-US" dirty="0"/>
              <a:t> image 3 senate majority leader Johnson works over Chairman of the Senate Foreign relations </a:t>
            </a:r>
            <a:r>
              <a:rPr lang="en-US" dirty="0" err="1"/>
              <a:t>cmmittee</a:t>
            </a:r>
            <a:r>
              <a:rPr lang="en-US" dirty="0"/>
              <a:t> in 1957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7431E-5A27-4902-A112-F8C926B5ED25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C1A417-5454-4652-A4F9-0B9F7F43EC1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CA0678-2716-42B7-9682-4B7DE045D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//upload.wikimedia.org/wikipedia/commons/a/af/Lyndon_B._Johnson_-_15-13-2_-_ca._1915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//upload.wikimedia.org/wikipedia/commons/4/44/BarryGoldwater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rds.yahoo.com/_ylt=A0WTefU_u.pLqHIAg12jzbkF/SIG=146qfelsf/EXP=1273760959/**http:/upload.wikimedia.org/wikipedia/commons/thumb/c/c3/37_Lyndon_Johnson_3x4.jpg/427px-37_Lyndon_Johnson_3x4.jpg" TargetMode="Externa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ds.yahoo.com/_ylt=A0WTefTcuupL3HoAusqjzbkF/SIG=12769clh8/EXP=1273760860/**http:/www.tccaction.com/images/head_start_kids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//upload.wikimedia.org/wikipedia/commons/7/71/1964prescountymap2.P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en.wikipedia.org/wiki/File:LBJ_GreatSociety_Speech_crop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WTefdRvepL9BAA3LyjzbkF/SIG=12o8c5gjg/EXP=1273761489/**http:/www.cnn.com/ALLPOLITICS/1997/01/31/govs.medicaid/medicaid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rds.yahoo.com/_ylt=A0WTefR.vepLgXoATlajzbkF/SIG=12oj9l3gi/EXP=1273761534/**http:/i.ehow.com/images/GlobalPhoto/Articles/4572402/72213_Full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038600"/>
            <a:ext cx="8229600" cy="1828800"/>
          </a:xfrm>
        </p:spPr>
        <p:txBody>
          <a:bodyPr>
            <a:noAutofit/>
          </a:bodyPr>
          <a:lstStyle/>
          <a:p>
            <a:r>
              <a:rPr lang="en-US" sz="6600" dirty="0" smtClean="0"/>
              <a:t>Lyndon B Johnson 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The Great Society</a:t>
            </a:r>
            <a:endParaRPr lang="en-US" sz="4400" dirty="0"/>
          </a:p>
        </p:txBody>
      </p:sp>
      <p:pic>
        <p:nvPicPr>
          <p:cNvPr id="34818" name="Picture 2" descr="http://rds.yahoo.com/_ylt=A0WTefZ7uupLV2MAIGCjzbkF/SIG=12lubr656/EXP=1273760763/**http%3a/www.portalestoria.net/IMAGES%252057/lyndon_b_johnso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57200"/>
            <a:ext cx="2603500" cy="3957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tumblr_ktj3okjLAD1qz802uo1_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86800" cy="675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LBJ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Texas Native</a:t>
            </a:r>
          </a:p>
          <a:p>
            <a:r>
              <a:rPr lang="en-US" dirty="0" smtClean="0"/>
              <a:t>Dropped out of College</a:t>
            </a:r>
          </a:p>
          <a:p>
            <a:pPr lvl="1"/>
            <a:r>
              <a:rPr lang="en-US" dirty="0" smtClean="0"/>
              <a:t>Returned to obtain teaching degree</a:t>
            </a:r>
          </a:p>
          <a:p>
            <a:r>
              <a:rPr lang="en-US" dirty="0" smtClean="0"/>
              <a:t>Taught High School in TX</a:t>
            </a:r>
          </a:p>
          <a:p>
            <a:pPr lvl="1"/>
            <a:r>
              <a:rPr lang="en-US" dirty="0" smtClean="0"/>
              <a:t>Mostly poor Mexican-American children</a:t>
            </a:r>
          </a:p>
          <a:p>
            <a:pPr lvl="1">
              <a:buNone/>
            </a:pPr>
            <a:r>
              <a:rPr lang="en-US" dirty="0" smtClean="0"/>
              <a:t>This shaped his future political beliefs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"</a:t>
            </a:r>
            <a:r>
              <a:rPr lang="en-US" i="1" dirty="0" smtClean="0"/>
              <a:t>I shall never forget the faces of the boys and the girls in that little </a:t>
            </a:r>
            <a:r>
              <a:rPr lang="en-US" i="1" dirty="0" err="1" smtClean="0"/>
              <a:t>Welhausen</a:t>
            </a:r>
            <a:r>
              <a:rPr lang="en-US" i="1" dirty="0" smtClean="0"/>
              <a:t> Mexican School, and I remember even yet the pain of realizing and knowing then that college was closed to practically every one of those children because they were too poor. And I think it was then that I made up my mind that this nation could never rest while the door to knowledge remained closed to any American</a:t>
            </a:r>
            <a:r>
              <a:rPr lang="en-US" dirty="0" smtClean="0"/>
              <a:t>."</a:t>
            </a:r>
          </a:p>
          <a:p>
            <a:pPr lvl="1"/>
            <a:endParaRPr lang="en-US" dirty="0"/>
          </a:p>
        </p:txBody>
      </p:sp>
      <p:pic>
        <p:nvPicPr>
          <p:cNvPr id="1026" name="Picture 2" descr="File:Lyndon B. Johnson - 15-13-2 - ca. 191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8600"/>
            <a:ext cx="2751582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http://www.worldandi.com/images_archive/246771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86213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LBJ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One of only 4 people to serve in every elected position in the Federal </a:t>
            </a:r>
            <a:r>
              <a:rPr lang="en-US" dirty="0" err="1" smtClean="0"/>
              <a:t>Govt</a:t>
            </a:r>
            <a:endParaRPr lang="en-US" dirty="0" smtClean="0"/>
          </a:p>
          <a:p>
            <a:pPr lvl="1"/>
            <a:r>
              <a:rPr lang="en-US" dirty="0" smtClean="0"/>
              <a:t>House of Reps (1937-49)</a:t>
            </a:r>
          </a:p>
          <a:p>
            <a:pPr lvl="1"/>
            <a:r>
              <a:rPr lang="en-US" dirty="0" smtClean="0"/>
              <a:t>Senate (1949-61)</a:t>
            </a:r>
          </a:p>
          <a:p>
            <a:pPr lvl="1"/>
            <a:r>
              <a:rPr lang="en-US" dirty="0" smtClean="0"/>
              <a:t>Vice </a:t>
            </a:r>
            <a:r>
              <a:rPr lang="en-US" dirty="0" err="1" smtClean="0"/>
              <a:t>Prez</a:t>
            </a:r>
            <a:r>
              <a:rPr lang="en-US" dirty="0" smtClean="0"/>
              <a:t> (1961-63)</a:t>
            </a:r>
          </a:p>
          <a:p>
            <a:pPr lvl="1"/>
            <a:r>
              <a:rPr lang="en-US" dirty="0" err="1" smtClean="0"/>
              <a:t>Prez</a:t>
            </a:r>
            <a:r>
              <a:rPr lang="en-US" dirty="0" smtClean="0"/>
              <a:t> (1963-69)</a:t>
            </a:r>
          </a:p>
          <a:p>
            <a:endParaRPr lang="en-US" dirty="0" smtClean="0"/>
          </a:p>
        </p:txBody>
      </p:sp>
      <p:pic>
        <p:nvPicPr>
          <p:cNvPr id="26626" name="Picture 2" descr="http://www.senate.gov/artandhistory/history/resources/graphic/large/LBJLea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9773" y="2438400"/>
            <a:ext cx="2709352" cy="3905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76200"/>
            <a:ext cx="5638800" cy="914400"/>
          </a:xfrm>
          <a:ln/>
        </p:spPr>
        <p:txBody>
          <a:bodyPr>
            <a:normAutofit/>
          </a:bodyPr>
          <a:lstStyle/>
          <a:p>
            <a:r>
              <a:rPr lang="en-US" dirty="0"/>
              <a:t>“The Johnson Treatment”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81338" y="2112963"/>
            <a:ext cx="3505200" cy="3673475"/>
          </a:xfrm>
          <a:ln/>
        </p:spPr>
        <p:txBody>
          <a:bodyPr>
            <a:normAutofit lnSpcReduction="10000"/>
          </a:bodyPr>
          <a:lstStyle/>
          <a:p>
            <a:r>
              <a:rPr lang="en-US" sz="2600"/>
              <a:t>Reputation of being “overpowering and intimidating”</a:t>
            </a:r>
          </a:p>
          <a:p>
            <a:r>
              <a:rPr lang="en-US" sz="2600"/>
              <a:t>Invaded personal space: nose to nose</a:t>
            </a:r>
          </a:p>
          <a:p>
            <a:r>
              <a:rPr lang="en-US" sz="2600"/>
              <a:t>“persuasive and personable rather than elegant and charming”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881188" y="6218238"/>
            <a:ext cx="5148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ea typeface="ＭＳ Ｐゴシック" pitchFamily="96" charset="-128"/>
              </a:rPr>
              <a:t>Glencoe American History text p.855</a:t>
            </a:r>
          </a:p>
        </p:txBody>
      </p:sp>
      <p:pic>
        <p:nvPicPr>
          <p:cNvPr id="12293" name="Picture 5" descr="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00200"/>
            <a:ext cx="5740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lbj-and-richard-russe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600200"/>
            <a:ext cx="6253163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NSAP358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4000" y="1676400"/>
            <a:ext cx="35560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 descr="nytjohnson"/>
          <p:cNvPicPr>
            <a:picLocks noChangeAspect="1" noChangeArrowheads="1"/>
          </p:cNvPicPr>
          <p:nvPr/>
        </p:nvPicPr>
        <p:blipFill>
          <a:blip r:embed="rId6" cstate="print"/>
          <a:srcRect b="15686"/>
          <a:stretch>
            <a:fillRect/>
          </a:stretch>
        </p:blipFill>
        <p:spPr bwMode="auto">
          <a:xfrm>
            <a:off x="1600200" y="381000"/>
            <a:ext cx="5292725" cy="630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2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build="p"/>
      <p:bldP spid="122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le:BarryGoldwater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66800"/>
            <a:ext cx="2135335" cy="27527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1964 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57600" y="1219200"/>
            <a:ext cx="5334000" cy="5486400"/>
          </a:xfrm>
        </p:spPr>
        <p:txBody>
          <a:bodyPr>
            <a:normAutofit fontScale="85000" lnSpcReduction="20000"/>
          </a:bodyPr>
          <a:lstStyle/>
          <a:p>
            <a:endParaRPr lang="en-US" sz="2800" dirty="0" smtClean="0"/>
          </a:p>
          <a:p>
            <a:r>
              <a:rPr lang="en-US" sz="2800" dirty="0" smtClean="0"/>
              <a:t>LBJ vs. Barry Goldwater</a:t>
            </a:r>
          </a:p>
          <a:p>
            <a:endParaRPr lang="en-US" sz="2800" dirty="0" smtClean="0"/>
          </a:p>
          <a:p>
            <a:r>
              <a:rPr lang="en-US" sz="2800" dirty="0" smtClean="0"/>
              <a:t>Goldwater believed government should stay out of our lives</a:t>
            </a:r>
          </a:p>
          <a:p>
            <a:endParaRPr lang="en-US" sz="2800" dirty="0" smtClean="0"/>
          </a:p>
          <a:p>
            <a:r>
              <a:rPr lang="en-US" sz="2800" dirty="0" smtClean="0"/>
              <a:t>LBJ portrayed Goldwater as Extremist</a:t>
            </a:r>
          </a:p>
          <a:p>
            <a:endParaRPr lang="en-US" sz="2800" dirty="0" smtClean="0"/>
          </a:p>
          <a:p>
            <a:r>
              <a:rPr lang="en-US" sz="2800" dirty="0" smtClean="0"/>
              <a:t>Said we should nuke Cuba and Vietnam</a:t>
            </a:r>
          </a:p>
          <a:p>
            <a:endParaRPr lang="en-US" sz="2800" dirty="0" smtClean="0"/>
          </a:p>
          <a:p>
            <a:r>
              <a:rPr lang="en-US" sz="2800" dirty="0" smtClean="0"/>
              <a:t>LBJ said this idea gave to real solution to the problem</a:t>
            </a:r>
          </a:p>
          <a:p>
            <a:endParaRPr lang="en-US" sz="2800" dirty="0" smtClean="0"/>
          </a:p>
          <a:p>
            <a:r>
              <a:rPr lang="en-US" sz="2800" dirty="0" smtClean="0"/>
              <a:t>LBJ won 61% of the vote                       - </a:t>
            </a:r>
            <a:r>
              <a:rPr lang="en-US" sz="2500" dirty="0" smtClean="0"/>
              <a:t>(6</a:t>
            </a:r>
            <a:r>
              <a:rPr lang="en-US" sz="2500" baseline="30000" dirty="0" smtClean="0"/>
              <a:t>th</a:t>
            </a:r>
            <a:r>
              <a:rPr lang="en-US" sz="2500" dirty="0" smtClean="0"/>
              <a:t> most lopsided)</a:t>
            </a:r>
            <a:endParaRPr lang="en-US" sz="2500" dirty="0"/>
          </a:p>
        </p:txBody>
      </p:sp>
      <p:pic>
        <p:nvPicPr>
          <p:cNvPr id="32770" name="Picture 2" descr="http://l.yimg.com/g/images/spaceb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2301875"/>
            <a:ext cx="4591050" cy="4762500"/>
          </a:xfrm>
          <a:prstGeom prst="rect">
            <a:avLst/>
          </a:prstGeom>
          <a:noFill/>
        </p:spPr>
      </p:pic>
      <p:pic>
        <p:nvPicPr>
          <p:cNvPr id="32772" name="Picture 4" descr="http://l.yimg.com/g/images/spaceb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2301875"/>
            <a:ext cx="4591050" cy="4762500"/>
          </a:xfrm>
          <a:prstGeom prst="rect">
            <a:avLst/>
          </a:prstGeom>
          <a:noFill/>
        </p:spPr>
      </p:pic>
      <p:pic>
        <p:nvPicPr>
          <p:cNvPr id="32776" name="Picture 8" descr="View Im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0200" y="4191000"/>
            <a:ext cx="1704975" cy="238125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219200" y="3276600"/>
            <a:ext cx="1371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VS</a:t>
            </a:r>
            <a:endParaRPr lang="en-US" sz="8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Legacy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Domestic Policy (Great Society) = Huge Success</a:t>
            </a:r>
          </a:p>
          <a:p>
            <a:pPr lvl="1"/>
            <a:r>
              <a:rPr lang="en-US" dirty="0" smtClean="0"/>
              <a:t>Upholds and passes Civil Rights laws</a:t>
            </a:r>
          </a:p>
          <a:p>
            <a:pPr lvl="1"/>
            <a:r>
              <a:rPr lang="en-US" dirty="0" smtClean="0"/>
              <a:t>War on Poverty</a:t>
            </a:r>
          </a:p>
          <a:p>
            <a:pPr lvl="1"/>
            <a:r>
              <a:rPr lang="en-US" dirty="0" smtClean="0"/>
              <a:t>Additional Funds for Education </a:t>
            </a:r>
          </a:p>
          <a:p>
            <a:pPr lvl="1"/>
            <a:r>
              <a:rPr lang="en-US" dirty="0" smtClean="0"/>
              <a:t>Medicare/Medicaid </a:t>
            </a:r>
          </a:p>
          <a:p>
            <a:pPr lvl="1"/>
            <a:r>
              <a:rPr lang="en-US" dirty="0" smtClean="0"/>
              <a:t>Environmental Protection</a:t>
            </a:r>
          </a:p>
          <a:p>
            <a:endParaRPr lang="en-US" dirty="0" smtClean="0"/>
          </a:p>
          <a:p>
            <a:r>
              <a:rPr lang="en-US" dirty="0" smtClean="0"/>
              <a:t>Foreign Policy = Enormous Failure</a:t>
            </a:r>
          </a:p>
          <a:p>
            <a:pPr lvl="1"/>
            <a:r>
              <a:rPr lang="en-US" dirty="0" smtClean="0"/>
              <a:t>Vietnam War  </a:t>
            </a:r>
            <a:endParaRPr lang="en-US" dirty="0"/>
          </a:p>
        </p:txBody>
      </p:sp>
      <p:pic>
        <p:nvPicPr>
          <p:cNvPr id="25602" name="Picture 2" descr="http://www.newclearvision.com/wp-content/uploads/2011/10/johnson-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133600"/>
            <a:ext cx="2283330" cy="2171701"/>
          </a:xfrm>
          <a:prstGeom prst="rect">
            <a:avLst/>
          </a:prstGeom>
          <a:noFill/>
        </p:spPr>
      </p:pic>
      <p:pic>
        <p:nvPicPr>
          <p:cNvPr id="25604" name="Picture 4" descr="http://www2.iath.virginia.edu/sixties/Graphics/Track16/great_societ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810000"/>
            <a:ext cx="1752600" cy="2691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1143000"/>
          </a:xfrm>
        </p:spPr>
        <p:txBody>
          <a:bodyPr/>
          <a:lstStyle/>
          <a:p>
            <a:r>
              <a:rPr lang="en-US" dirty="0" smtClean="0"/>
              <a:t>War on Poverty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876800" cy="4906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Economic Opportunity Act</a:t>
            </a:r>
          </a:p>
          <a:p>
            <a:pPr lvl="1"/>
            <a:r>
              <a:rPr lang="en-US" dirty="0" smtClean="0"/>
              <a:t>Approved $1 billion for programs</a:t>
            </a:r>
          </a:p>
          <a:p>
            <a:pPr lvl="2"/>
            <a:r>
              <a:rPr lang="en-US" dirty="0" smtClean="0"/>
              <a:t>Youth Programs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Volunteers in Service to America </a:t>
            </a:r>
            <a:r>
              <a:rPr lang="en-US" dirty="0" smtClean="0"/>
              <a:t>(VISTA)</a:t>
            </a:r>
          </a:p>
          <a:p>
            <a:pPr lvl="3"/>
            <a:r>
              <a:rPr lang="en-US" dirty="0" smtClean="0"/>
              <a:t>Volunteered to help poor in U.S.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Head Start</a:t>
            </a:r>
            <a:r>
              <a:rPr lang="en-US" dirty="0" smtClean="0"/>
              <a:t>: education program for underprivileged kids</a:t>
            </a:r>
          </a:p>
          <a:p>
            <a:pPr lvl="2"/>
            <a:endParaRPr lang="en-US" dirty="0" smtClean="0"/>
          </a:p>
        </p:txBody>
      </p:sp>
      <p:pic>
        <p:nvPicPr>
          <p:cNvPr id="33794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8712" y="3048000"/>
            <a:ext cx="3895288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20061106-goldwater extremi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4419600" cy="443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lbj_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581400"/>
            <a:ext cx="3352800" cy="3598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LBJ-all-the-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28600"/>
            <a:ext cx="4038600" cy="345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2771" name="ShockwaveFlash1" r:id="rId2" imgW="8457143" imgH="6095238"/>
        </mc:Choice>
        <mc:Fallback>
          <p:control name="ShockwaveFlash1" r:id="rId2" imgW="8457143" imgH="6095238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000" y="304800"/>
                  <a:ext cx="8458200" cy="6096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File:1964prescountymap2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0"/>
            <a:ext cx="9026767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95800" cy="4525963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 key to unlocking the “Great Society”</a:t>
            </a:r>
          </a:p>
          <a:p>
            <a:endParaRPr lang="en-US" sz="3200" dirty="0"/>
          </a:p>
          <a:p>
            <a:r>
              <a:rPr lang="en-US" sz="3200" b="1" dirty="0" smtClean="0">
                <a:solidFill>
                  <a:srgbClr val="C00000"/>
                </a:solidFill>
              </a:rPr>
              <a:t>Elementary and Secondary Education Act of 1965</a:t>
            </a:r>
          </a:p>
          <a:p>
            <a:pPr lvl="1"/>
            <a:r>
              <a:rPr lang="en-US" sz="2400" dirty="0" smtClean="0"/>
              <a:t>Gave $1 billion to help schools purchase texts and library materials</a:t>
            </a:r>
          </a:p>
        </p:txBody>
      </p:sp>
      <p:pic>
        <p:nvPicPr>
          <p:cNvPr id="31748" name="Picture 4" descr="http://upload.wikimedia.org/wikipedia/en/d/d6/LBJ_GreatSociety_Speech_crop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590800"/>
            <a:ext cx="4114798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47244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Medicare</a:t>
            </a:r>
          </a:p>
          <a:p>
            <a:pPr lvl="1"/>
            <a:r>
              <a:rPr lang="en-US" dirty="0" smtClean="0"/>
              <a:t>Provides low cost insurance to the elderly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Medicaid</a:t>
            </a:r>
          </a:p>
          <a:p>
            <a:pPr lvl="1"/>
            <a:r>
              <a:rPr lang="en-US" dirty="0" smtClean="0"/>
              <a:t>Provides low cost insurance to welfare recipients</a:t>
            </a:r>
            <a:endParaRPr lang="en-US" dirty="0"/>
          </a:p>
        </p:txBody>
      </p:sp>
      <p:pic>
        <p:nvPicPr>
          <p:cNvPr id="30722" name="Picture 2" descr="http://rds.yahoo.com/_ylt=A0WTefTsvOpLHXwAAhqjzbkF/SIG=12drat5i4/EXP=1273761388/**http%3a/www.english-zone.com/funny-pix/g-images/old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2286000" cy="3084185"/>
          </a:xfrm>
          <a:prstGeom prst="rect">
            <a:avLst/>
          </a:prstGeom>
          <a:noFill/>
        </p:spPr>
      </p:pic>
      <p:pic>
        <p:nvPicPr>
          <p:cNvPr id="30724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2362200" cy="223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Cabinet Position: HUD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95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Congress approves decisions to give money to build low income housing.</a:t>
            </a:r>
          </a:p>
          <a:p>
            <a:endParaRPr lang="en-US" dirty="0"/>
          </a:p>
          <a:p>
            <a:r>
              <a:rPr lang="en-US" dirty="0" smtClean="0"/>
              <a:t>Established the </a:t>
            </a:r>
            <a:r>
              <a:rPr lang="en-US" b="1" dirty="0" smtClean="0">
                <a:solidFill>
                  <a:srgbClr val="C00000"/>
                </a:solidFill>
              </a:rPr>
              <a:t>Dept of Housing and Urban Development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C00000"/>
                </a:solidFill>
              </a:rPr>
              <a:t>HUD</a:t>
            </a:r>
            <a:r>
              <a:rPr lang="en-US" dirty="0" smtClean="0"/>
              <a:t>) to supervise this.</a:t>
            </a:r>
          </a:p>
          <a:p>
            <a:pPr lvl="1"/>
            <a:r>
              <a:rPr lang="en-US" dirty="0" smtClean="0"/>
              <a:t>Robert Weaver chosen as Secretary (First African American cabinet member)</a:t>
            </a:r>
            <a:endParaRPr lang="en-US" dirty="0"/>
          </a:p>
        </p:txBody>
      </p:sp>
      <p:pic>
        <p:nvPicPr>
          <p:cNvPr id="29698" name="Picture 2" descr="View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514600"/>
            <a:ext cx="32004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524000"/>
            <a:ext cx="4724399" cy="390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Legacy of the Great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Number of “poor” dropped from 21% to 11%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Huge extension of government power </a:t>
            </a:r>
          </a:p>
          <a:p>
            <a:endParaRPr lang="en-US" dirty="0" smtClean="0"/>
          </a:p>
          <a:p>
            <a:r>
              <a:rPr lang="en-US" dirty="0" smtClean="0"/>
              <a:t>Activist attitude in all three branches of govt.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Warren Court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9000" y="1371600"/>
            <a:ext cx="5562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Most liberal reform court in history</a:t>
            </a:r>
          </a:p>
          <a:p>
            <a:endParaRPr lang="en-US" sz="1000" dirty="0" smtClean="0"/>
          </a:p>
          <a:p>
            <a:r>
              <a:rPr lang="en-US" dirty="0" smtClean="0"/>
              <a:t>Known for rulings that…</a:t>
            </a:r>
          </a:p>
          <a:p>
            <a:pPr lvl="1"/>
            <a:r>
              <a:rPr lang="en-US" dirty="0" smtClean="0"/>
              <a:t>… upheld </a:t>
            </a:r>
            <a:r>
              <a:rPr lang="en-US" dirty="0" smtClean="0">
                <a:solidFill>
                  <a:srgbClr val="FF0000"/>
                </a:solidFill>
              </a:rPr>
              <a:t>Civil Rights </a:t>
            </a:r>
            <a:r>
              <a:rPr lang="en-US" dirty="0" smtClean="0"/>
              <a:t>laws</a:t>
            </a:r>
          </a:p>
          <a:p>
            <a:pPr lvl="2"/>
            <a:r>
              <a:rPr lang="en-US" dirty="0" smtClean="0"/>
              <a:t>Ending Segregation</a:t>
            </a:r>
          </a:p>
          <a:p>
            <a:pPr lvl="1"/>
            <a:r>
              <a:rPr lang="en-US" dirty="0" smtClean="0"/>
              <a:t>… reinforced </a:t>
            </a:r>
            <a:r>
              <a:rPr lang="en-US" dirty="0" smtClean="0">
                <a:solidFill>
                  <a:srgbClr val="FF0000"/>
                </a:solidFill>
              </a:rPr>
              <a:t>Civil Liberties</a:t>
            </a:r>
            <a:r>
              <a:rPr lang="en-US" dirty="0" smtClean="0"/>
              <a:t>	</a:t>
            </a:r>
          </a:p>
          <a:p>
            <a:pPr lvl="2"/>
            <a:r>
              <a:rPr lang="en-US" dirty="0" smtClean="0"/>
              <a:t>Rights of the accused </a:t>
            </a:r>
          </a:p>
          <a:p>
            <a:endParaRPr lang="en-US" sz="10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Brown v. Board of Education</a:t>
            </a:r>
          </a:p>
          <a:p>
            <a:pPr lvl="1"/>
            <a:r>
              <a:rPr lang="en-US" dirty="0" smtClean="0"/>
              <a:t>Overturns </a:t>
            </a:r>
            <a:r>
              <a:rPr lang="en-US" dirty="0" err="1" smtClean="0"/>
              <a:t>Plessy</a:t>
            </a:r>
            <a:r>
              <a:rPr lang="en-US" dirty="0" smtClean="0"/>
              <a:t> v. Ferguson </a:t>
            </a:r>
          </a:p>
          <a:p>
            <a:pPr lvl="2"/>
            <a:r>
              <a:rPr lang="en-US" dirty="0" smtClean="0"/>
              <a:t>Unconstitutional to segregate schools</a:t>
            </a:r>
          </a:p>
          <a:p>
            <a:pPr lvl="2">
              <a:buNone/>
            </a:pPr>
            <a:endParaRPr lang="en-US" dirty="0" smtClean="0"/>
          </a:p>
        </p:txBody>
      </p:sp>
      <p:pic>
        <p:nvPicPr>
          <p:cNvPr id="28674" name="Picture 2" descr="http://rds.yahoo.com/_ylt=A0WTefe5vepL9BAAJMejzbkF/SIG=13a3jrbv3/EXP=1273761593/**http%3a/instruct.westvalley.edu/kelly/Distance_Learning/Images/17B_L20/Warren_Cou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3428538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Warren Court: Rights of the Accused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>
                <a:solidFill>
                  <a:srgbClr val="C00000"/>
                </a:solidFill>
              </a:rPr>
              <a:t>Mapp</a:t>
            </a:r>
            <a:r>
              <a:rPr lang="en-US" dirty="0" smtClean="0">
                <a:solidFill>
                  <a:srgbClr val="C00000"/>
                </a:solidFill>
              </a:rPr>
              <a:t> v. Ohio (1961)</a:t>
            </a:r>
          </a:p>
          <a:p>
            <a:pPr lvl="1"/>
            <a:r>
              <a:rPr lang="en-US" dirty="0" smtClean="0"/>
              <a:t>Evidenced seized illegally cant be used in court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 descr="http://www.clevelandmemory.org/legallandmarks/mapp/graphics/dmap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3276600"/>
            <a:ext cx="2548128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Gideon v. Wainwright (1963)</a:t>
            </a:r>
          </a:p>
          <a:p>
            <a:pPr lvl="1"/>
            <a:r>
              <a:rPr lang="en-US" dirty="0" smtClean="0"/>
              <a:t>Criminal courts must provide and attorney to those who cant afford one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Warren Court: Rights of the Accused</a:t>
            </a:r>
            <a:endParaRPr lang="en-US" dirty="0"/>
          </a:p>
        </p:txBody>
      </p:sp>
      <p:pic>
        <p:nvPicPr>
          <p:cNvPr id="33794" name="Picture 2" descr="http://www.pbs.org/wnet/supremecourt/rights/images/gide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200400"/>
            <a:ext cx="2819400" cy="3369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Warren Court: Rights of the Accused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Escobedo v. Illinois</a:t>
            </a:r>
          </a:p>
          <a:p>
            <a:pPr lvl="1"/>
            <a:r>
              <a:rPr lang="en-US" dirty="0" smtClean="0"/>
              <a:t>During questioning you must have a lawyer present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http://www.xtimeline.com/__UserPic_Large/46002/evt091130211400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581400"/>
            <a:ext cx="2943225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153400" cy="4495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Miranda v. Arizona</a:t>
            </a:r>
          </a:p>
          <a:p>
            <a:pPr lvl="1"/>
            <a:r>
              <a:rPr lang="en-US" dirty="0" smtClean="0"/>
              <a:t>Suspects must be informed of their rights before questioning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Warren Court: Rights of the Accused</a:t>
            </a:r>
            <a:endParaRPr lang="en-US" dirty="0"/>
          </a:p>
        </p:txBody>
      </p:sp>
      <p:pic>
        <p:nvPicPr>
          <p:cNvPr id="34818" name="Picture 2" descr="http://www.stus.com/images/products/cpr00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857500"/>
            <a:ext cx="3429000" cy="4000500"/>
          </a:xfrm>
          <a:prstGeom prst="rect">
            <a:avLst/>
          </a:prstGeom>
          <a:noFill/>
        </p:spPr>
      </p:pic>
      <p:pic>
        <p:nvPicPr>
          <p:cNvPr id="34820" name="Picture 4" descr="http://www.findingdulcinea.com/docroot/dulcinea/fd_images/news/on-this-day/May-June-08/On-this-Day--Supreme-Court-Requires-Police-to-Give--Miranda--Warnings/news/0/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505200"/>
            <a:ext cx="1981200" cy="2286000"/>
          </a:xfrm>
          <a:prstGeom prst="rect">
            <a:avLst/>
          </a:prstGeom>
          <a:noFill/>
        </p:spPr>
      </p:pic>
      <p:pic>
        <p:nvPicPr>
          <p:cNvPr id="34822" name="Picture 6" descr="http://t3.gstatic.com/images?q=tbn:ANd9GcRqRC6lGr9OoKFTzJd22aqdhuifyBsY69yOEQtk_poUNsOaF5sMc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667000"/>
            <a:ext cx="3200400" cy="3657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1035</TotalTime>
  <Words>597</Words>
  <Application>Microsoft Office PowerPoint</Application>
  <PresentationFormat>On-screen Show (4:3)</PresentationFormat>
  <Paragraphs>110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Median</vt:lpstr>
      <vt:lpstr>Lyndon B Johnson </vt:lpstr>
      <vt:lpstr>PowerPoint Presentation</vt:lpstr>
      <vt:lpstr>Background on LBJ</vt:lpstr>
      <vt:lpstr>PowerPoint Presentation</vt:lpstr>
      <vt:lpstr>Background on LBJ</vt:lpstr>
      <vt:lpstr>“The Johnson Treatment”</vt:lpstr>
      <vt:lpstr>1964 Election</vt:lpstr>
      <vt:lpstr>Legacy </vt:lpstr>
      <vt:lpstr>War on Poverty</vt:lpstr>
      <vt:lpstr>PowerPoint Presentation</vt:lpstr>
      <vt:lpstr>PowerPoint Presentation</vt:lpstr>
      <vt:lpstr>PowerPoint Presentation</vt:lpstr>
      <vt:lpstr>Education</vt:lpstr>
      <vt:lpstr>Healthcare</vt:lpstr>
      <vt:lpstr>A New Cabinet Position: HUD</vt:lpstr>
      <vt:lpstr>Legacy of the Great Society</vt:lpstr>
      <vt:lpstr>The Warren Court</vt:lpstr>
      <vt:lpstr>Warren Court: Rights of the Accused</vt:lpstr>
      <vt:lpstr>Warren Court: Rights of the Accused</vt:lpstr>
      <vt:lpstr>Warren Court: Rights of the Accused</vt:lpstr>
      <vt:lpstr>Warren Court: Rights of the Accused</vt:lpstr>
    </vt:vector>
  </TitlesOfParts>
  <Company>CCS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Lyndon B Johnson </dc:title>
  <dc:creator>nathaniel.bargeloh</dc:creator>
  <cp:lastModifiedBy>sysop</cp:lastModifiedBy>
  <cp:revision>47</cp:revision>
  <dcterms:created xsi:type="dcterms:W3CDTF">2010-05-12T12:30:23Z</dcterms:created>
  <dcterms:modified xsi:type="dcterms:W3CDTF">2013-04-08T19:30:29Z</dcterms:modified>
</cp:coreProperties>
</file>