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58" r:id="rId5"/>
    <p:sldId id="278" r:id="rId6"/>
    <p:sldId id="259" r:id="rId7"/>
    <p:sldId id="262" r:id="rId8"/>
    <p:sldId id="261" r:id="rId9"/>
    <p:sldId id="263" r:id="rId10"/>
    <p:sldId id="266" r:id="rId11"/>
    <p:sldId id="265" r:id="rId12"/>
    <p:sldId id="267" r:id="rId13"/>
    <p:sldId id="264" r:id="rId14"/>
    <p:sldId id="269" r:id="rId15"/>
    <p:sldId id="270" r:id="rId16"/>
    <p:sldId id="271" r:id="rId17"/>
    <p:sldId id="272" r:id="rId18"/>
    <p:sldId id="273" r:id="rId19"/>
    <p:sldId id="281" r:id="rId20"/>
    <p:sldId id="274" r:id="rId21"/>
    <p:sldId id="282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722313"/>
            <a:ext cx="863758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8613" y="1941513"/>
            <a:ext cx="4027487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508500" y="1941513"/>
            <a:ext cx="4029075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EDAE9-D8E1-4DFC-B705-9AEAEFB520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A4A9D3F-E784-4C30-939F-9F629C3638AC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7EF60F7-F31A-4EDD-88CD-043599B29D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rds.yahoo.com/_ylt=A0WTb_7D1cVLOX4AjrSjzbkF/SIG=12i30c1gp/EXP=1271342915/**http:/www.websearchportal.net/upload/image_files/photo_29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819400"/>
            <a:ext cx="6480048" cy="230124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opperplate Gothic Bold"/>
                <a:ea typeface="Times New Roman"/>
              </a:rPr>
              <a:t>The Great Depression Begins</a:t>
            </a:r>
            <a:r>
              <a:rPr lang="en-US" dirty="0" smtClean="0">
                <a:latin typeface="Times New Roman"/>
                <a:ea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90800" y="3962400"/>
            <a:ext cx="40014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Causes of the Great Depression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/>
              <a:t>1. Industry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64" y="1447800"/>
            <a:ext cx="51054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Overproduction of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goods</a:t>
            </a:r>
          </a:p>
          <a:p>
            <a:endParaRPr lang="en-US" dirty="0"/>
          </a:p>
          <a:p>
            <a:pPr lvl="0"/>
            <a:r>
              <a:rPr lang="en-US" dirty="0" smtClean="0"/>
              <a:t>Railroads </a:t>
            </a:r>
            <a:r>
              <a:rPr lang="en-US" dirty="0"/>
              <a:t>lost business to new forms </a:t>
            </a:r>
            <a:r>
              <a:rPr lang="en-US" dirty="0" smtClean="0"/>
              <a:t>of transportation.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Coal mining was hit hard due to competition with new forms of energy like fuel, oil</a:t>
            </a:r>
            <a:r>
              <a:rPr lang="en-US" b="1" dirty="0"/>
              <a:t> </a:t>
            </a:r>
            <a:r>
              <a:rPr lang="en-US" dirty="0" smtClean="0"/>
              <a:t>and natural gas.</a:t>
            </a:r>
            <a:endParaRPr lang="en-US" dirty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The </a:t>
            </a:r>
            <a:r>
              <a:rPr lang="en-US" dirty="0"/>
              <a:t>number of houses being built </a:t>
            </a:r>
            <a:r>
              <a:rPr lang="en-US" dirty="0" smtClean="0"/>
              <a:t>also dropped dramatically</a:t>
            </a:r>
            <a:endParaRPr lang="en-US" dirty="0"/>
          </a:p>
          <a:p>
            <a:endParaRPr lang="en-US" dirty="0"/>
          </a:p>
        </p:txBody>
      </p:sp>
      <p:pic>
        <p:nvPicPr>
          <p:cNvPr id="19458" name="Picture 2" descr="http://rds.yahoo.com/_ylt=A0WTb_xS1sVLiScAAwqjzbkF/SIG=127e3be43/EXP=1271343058/**http%3a/oak.cats.ohiou.edu/~jr716196/depressio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981200"/>
            <a:ext cx="3736095" cy="4054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Image4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85800"/>
            <a:ext cx="8006132" cy="5385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Dust_Bowl_-_Dallas,_South_Dakota_19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895600"/>
            <a:ext cx="3390900" cy="25431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pperplate Gothic Bold"/>
                <a:ea typeface="Times New Roman"/>
                <a:cs typeface="Times New Roman"/>
              </a:rPr>
              <a:t>2.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257800" cy="5410200"/>
          </a:xfrm>
        </p:spPr>
        <p:txBody>
          <a:bodyPr>
            <a:normAutofit fontScale="92500" lnSpcReduction="10000"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The demand for crops after WWI fell.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Farmers began to go into debt and the banks seized their farms.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Congress Proposed the 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McNary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-Haugen bill </a:t>
            </a:r>
            <a:r>
              <a:rPr lang="en-US" dirty="0" smtClean="0">
                <a:latin typeface="Times New Roman"/>
                <a:ea typeface="Times New Roman"/>
              </a:rPr>
              <a:t>which called for govt. price supports. 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Calvin Coolidge vetoed this twice.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86400" y="5657671"/>
            <a:ext cx="350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b="1" i="1" dirty="0" smtClean="0">
                <a:latin typeface="Times New Roman"/>
                <a:ea typeface="Times New Roman"/>
              </a:rPr>
              <a:t>“Farmers have never made money. I don’t believe we can do much about it”</a:t>
            </a:r>
          </a:p>
          <a:p>
            <a:pPr lvl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b="1" i="1" dirty="0">
                <a:latin typeface="Times New Roman"/>
                <a:ea typeface="Times New Roman"/>
              </a:rPr>
              <a:t>	</a:t>
            </a:r>
            <a:r>
              <a:rPr lang="en-US" b="1" i="1" dirty="0" smtClean="0">
                <a:latin typeface="Times New Roman"/>
                <a:ea typeface="Times New Roman"/>
              </a:rPr>
              <a:t>Calvin Coolidge</a:t>
            </a:r>
          </a:p>
        </p:txBody>
      </p:sp>
      <p:pic>
        <p:nvPicPr>
          <p:cNvPr id="5" name="Picture 9" descr="Boll weevil illustration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59938">
            <a:off x="5970306" y="1005490"/>
            <a:ext cx="2209800" cy="1470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0"/>
            <a:ext cx="8637588" cy="990600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FF0000"/>
                </a:solidFill>
              </a:rPr>
              <a:t>Effects on Farming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90600"/>
            <a:ext cx="4953000" cy="506571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cs typeface="Times New Roman" pitchFamily="18" charset="0"/>
              </a:rPr>
              <a:t>Dropping Prices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cs typeface="Times New Roman" pitchFamily="18" charset="0"/>
              </a:rPr>
              <a:t>forced many farmers to lose their farms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marL="420624" lvl="1" indent="-384048">
              <a:lnSpc>
                <a:spcPct val="90000"/>
              </a:lnSpc>
              <a:buSzPct val="80000"/>
              <a:buFont typeface="Wingdings 2"/>
              <a:buChar char=""/>
            </a:pP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Dust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Bowl</a:t>
            </a:r>
          </a:p>
          <a:p>
            <a:pPr marL="704088" lvl="2" indent="-384048">
              <a:lnSpc>
                <a:spcPct val="90000"/>
              </a:lnSpc>
              <a:buSzPct val="80000"/>
              <a:buFont typeface="Wingdings 2"/>
              <a:buChar char=""/>
            </a:pPr>
            <a:r>
              <a:rPr lang="en-US" sz="2200" dirty="0" smtClean="0">
                <a:cs typeface="Times New Roman" pitchFamily="18" charset="0"/>
              </a:rPr>
              <a:t>Farmland was exhausted from overproduction </a:t>
            </a:r>
          </a:p>
          <a:p>
            <a:pPr marL="704088" lvl="2" indent="-384048">
              <a:lnSpc>
                <a:spcPct val="90000"/>
              </a:lnSpc>
              <a:buSzPct val="80000"/>
              <a:buFont typeface="Wingdings 2"/>
              <a:buChar char=""/>
            </a:pPr>
            <a:r>
              <a:rPr lang="en-US" sz="2200" dirty="0" smtClean="0">
                <a:cs typeface="Times New Roman" pitchFamily="18" charset="0"/>
              </a:rPr>
              <a:t>Also hit with drought and wind.  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cs typeface="Times New Roman" pitchFamily="18" charset="0"/>
              </a:rPr>
              <a:t>Many farmers packed up and went west to become tenant farmers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cs typeface="Times New Roman" pitchFamily="18" charset="0"/>
              </a:rPr>
              <a:t>Known as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“</a:t>
            </a:r>
            <a:r>
              <a:rPr lang="en-US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Okies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”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pic>
        <p:nvPicPr>
          <p:cNvPr id="18436" name="Picture 7" descr="http://www.weru.ksu.edu/new_weru/multimedia/dustbowl/big/theb1366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0" y="1143000"/>
            <a:ext cx="2829387" cy="2336800"/>
          </a:xfrm>
          <a:noFill/>
        </p:spPr>
      </p:pic>
      <p:pic>
        <p:nvPicPr>
          <p:cNvPr id="14338" name="Picture 2" descr="http://factoidz.com/images/user/Dust-3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352800"/>
            <a:ext cx="43688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84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kern="0" dirty="0" smtClean="0">
                <a:latin typeface="Copperplate Gothic Bold"/>
              </a:rPr>
              <a:t>3. Consumer Spending</a:t>
            </a:r>
            <a:r>
              <a:rPr lang="en-US" b="1" kern="0" dirty="0" smtClean="0">
                <a:latin typeface="Times New Roman"/>
              </a:rPr>
              <a:t/>
            </a:r>
            <a:br>
              <a:rPr lang="en-US" b="1" kern="0" dirty="0" smtClean="0">
                <a:latin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4876800" cy="5715000"/>
          </a:xfrm>
        </p:spPr>
        <p:txBody>
          <a:bodyPr>
            <a:normAutofit fontScale="92500"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Americans were buying less by the late 1920s due to rising prices, stagnant wages and overbuying on credit.  </a:t>
            </a:r>
          </a:p>
          <a:p>
            <a:pPr marL="36576" lv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70% of families made under $2,500 a year.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The </a:t>
            </a:r>
            <a:r>
              <a:rPr lang="en-US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unequal distribution of income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en-US" dirty="0" smtClean="0">
                <a:latin typeface="Times New Roman"/>
                <a:ea typeface="Times New Roman"/>
              </a:rPr>
              <a:t>meant most Americans could not participate in the economic advances of the 1920s.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 smtClean="0">
              <a:latin typeface="Times New Roman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86400" y="1143000"/>
            <a:ext cx="3657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</a:pPr>
            <a:r>
              <a:rPr lang="en-US" sz="3200" b="1" i="1" dirty="0" smtClean="0">
                <a:latin typeface="Times New Roman"/>
                <a:ea typeface="Times New Roman"/>
              </a:rPr>
              <a:t>Richest 1%:</a:t>
            </a:r>
          </a:p>
          <a:p>
            <a:pPr lvl="0" algn="ctr">
              <a:spcBef>
                <a:spcPts val="0"/>
              </a:spcBef>
            </a:pPr>
            <a:r>
              <a:rPr lang="en-US" sz="3200" b="1" i="1" dirty="0" smtClean="0">
                <a:latin typeface="Times New Roman"/>
                <a:ea typeface="Times New Roman"/>
              </a:rPr>
              <a:t>Income grew 75 percent</a:t>
            </a:r>
          </a:p>
          <a:p>
            <a:pPr lvl="0">
              <a:spcBef>
                <a:spcPts val="0"/>
              </a:spcBef>
            </a:pPr>
            <a:endParaRPr lang="en-US" sz="3200" b="1" i="1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</a:pPr>
            <a:endParaRPr lang="en-US" sz="3200" b="1" i="1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</a:pPr>
            <a:endParaRPr lang="en-US" sz="3200" b="1" i="1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</a:pPr>
            <a:endParaRPr lang="en-US" sz="3200" b="1" i="1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</a:pPr>
            <a:endParaRPr lang="en-US" sz="3200" b="1" i="1" dirty="0" smtClean="0">
              <a:latin typeface="Times New Roman"/>
              <a:ea typeface="Times New Roman"/>
            </a:endParaRPr>
          </a:p>
          <a:p>
            <a:pPr lvl="0" algn="ctr">
              <a:spcBef>
                <a:spcPts val="0"/>
              </a:spcBef>
            </a:pPr>
            <a:endParaRPr lang="en-US" sz="3200" b="1" i="1" dirty="0" smtClean="0">
              <a:latin typeface="Times New Roman"/>
              <a:ea typeface="Times New Roman"/>
            </a:endParaRPr>
          </a:p>
          <a:p>
            <a:pPr lvl="0" algn="ctr">
              <a:spcBef>
                <a:spcPts val="0"/>
              </a:spcBef>
            </a:pPr>
            <a:r>
              <a:rPr lang="en-US" sz="3200" b="1" i="1" dirty="0" smtClean="0">
                <a:latin typeface="Times New Roman"/>
                <a:ea typeface="Times New Roman"/>
              </a:rPr>
              <a:t>Everyone else:</a:t>
            </a:r>
          </a:p>
          <a:p>
            <a:pPr lvl="0" algn="ctr">
              <a:spcBef>
                <a:spcPts val="0"/>
              </a:spcBef>
            </a:pPr>
            <a:r>
              <a:rPr lang="en-US" sz="3200" b="1" i="1" dirty="0" smtClean="0">
                <a:latin typeface="Times New Roman"/>
                <a:ea typeface="Times New Roman"/>
              </a:rPr>
              <a:t>grew 9 percent</a:t>
            </a: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74776">
            <a:off x="5505611" y="3007905"/>
            <a:ext cx="3266656" cy="1905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438400"/>
            <a:ext cx="3600450" cy="27219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pperplate Gothic Bold"/>
                <a:ea typeface="Times New Roman"/>
                <a:cs typeface="Times New Roman"/>
              </a:rPr>
              <a:t>  4. The Stock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5562600" cy="5257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The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Dow Jones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Industrial Average</a:t>
            </a:r>
            <a:r>
              <a:rPr lang="en-US" dirty="0" smtClean="0">
                <a:latin typeface="Times New Roman"/>
                <a:ea typeface="Times New Roman"/>
              </a:rPr>
              <a:t>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30 large firms being traded.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Reached 381 points at peak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Many people engaged in </a:t>
            </a:r>
            <a:r>
              <a:rPr lang="en-US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Speculation</a:t>
            </a:r>
            <a:r>
              <a:rPr lang="en-US" b="1" i="1" dirty="0" smtClean="0">
                <a:latin typeface="Times New Roman"/>
                <a:ea typeface="Times New Roman"/>
              </a:rPr>
              <a:t>-</a:t>
            </a:r>
            <a:r>
              <a:rPr lang="en-US" dirty="0" smtClean="0">
                <a:latin typeface="Times New Roman"/>
                <a:ea typeface="Times New Roman"/>
              </a:rPr>
              <a:t> buying stocks on chance of fast profit, ignoring risks</a:t>
            </a:r>
          </a:p>
          <a:p>
            <a:pPr lvl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				and</a:t>
            </a:r>
          </a:p>
          <a:p>
            <a:pPr lvl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	</a:t>
            </a:r>
            <a:r>
              <a:rPr lang="en-US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Margin</a:t>
            </a:r>
            <a:r>
              <a:rPr lang="en-US" b="1" i="1" dirty="0" smtClean="0">
                <a:latin typeface="Times New Roman"/>
                <a:ea typeface="Times New Roman"/>
              </a:rPr>
              <a:t>- </a:t>
            </a:r>
            <a:r>
              <a:rPr lang="en-US" dirty="0" smtClean="0">
                <a:latin typeface="Times New Roman"/>
                <a:ea typeface="Times New Roman"/>
              </a:rPr>
              <a:t>Buying stock on credit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kern="0" dirty="0" smtClean="0">
                <a:latin typeface="Copperplate Gothic Bold"/>
              </a:rPr>
              <a:t>Meanwhile… </a:t>
            </a:r>
            <a:br>
              <a:rPr lang="en-US" b="1" kern="0" dirty="0" smtClean="0">
                <a:latin typeface="Copperplate Gothic Bold"/>
              </a:rPr>
            </a:br>
            <a:r>
              <a:rPr lang="en-US" b="1" kern="0" dirty="0" smtClean="0">
                <a:latin typeface="Copperplate Gothic Bold"/>
              </a:rPr>
              <a:t>Election of Herbert Hoover</a:t>
            </a:r>
            <a:r>
              <a:rPr lang="en-US" b="1" kern="0" dirty="0" smtClean="0">
                <a:latin typeface="Times New Roman"/>
              </a:rPr>
              <a:t/>
            </a:r>
            <a:br>
              <a:rPr lang="en-US" b="1" kern="0" dirty="0" smtClean="0">
                <a:latin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600200"/>
            <a:ext cx="4495800" cy="45259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Under Harding and Coolidge, Hoover served as secretary of commerce 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Hoover pointed to years of prosperity under the Republicans since 1920 and he overwhelmingly won the election. </a:t>
            </a:r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26620" t="30614" r="29352" b="40047"/>
          <a:stretch>
            <a:fillRect/>
          </a:stretch>
        </p:blipFill>
        <p:spPr bwMode="auto">
          <a:xfrm rot="21004341">
            <a:off x="299488" y="2522848"/>
            <a:ext cx="3808480" cy="2037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Bold"/>
                <a:ea typeface="Times New Roman"/>
                <a:cs typeface="Times New Roman"/>
              </a:rPr>
              <a:t>Black Tuesday: </a:t>
            </a:r>
            <a:br>
              <a:rPr lang="en-US" dirty="0" smtClean="0">
                <a:latin typeface="Copperplate Gothic Bold"/>
                <a:ea typeface="Times New Roman"/>
                <a:cs typeface="Times New Roman"/>
              </a:rPr>
            </a:br>
            <a:r>
              <a:rPr lang="en-US" dirty="0" smtClean="0">
                <a:latin typeface="Copperplate Gothic Bold"/>
                <a:ea typeface="Times New Roman"/>
                <a:cs typeface="Times New Roman"/>
              </a:rPr>
              <a:t>Oct. 29, 1929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4525963"/>
          </a:xfrm>
        </p:spPr>
        <p:txBody>
          <a:bodyPr>
            <a:normAutofit fontScale="92500" lnSpcReduction="10000"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On October 24,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the market took a </a:t>
            </a:r>
            <a:r>
              <a:rPr lang="en-US" dirty="0">
                <a:latin typeface="Times New Roman"/>
                <a:ea typeface="Times New Roman"/>
              </a:rPr>
              <a:t> </a:t>
            </a:r>
            <a:r>
              <a:rPr lang="en-US" dirty="0" smtClean="0">
                <a:latin typeface="Times New Roman"/>
                <a:ea typeface="Times New Roman"/>
              </a:rPr>
              <a:t>plunge and many investors sold their shares.  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Black Tuesday 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 October 29 – shareholders dumped over 16.4million stocks with many not being able to sell 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905000"/>
            <a:ext cx="3135313" cy="4195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838200"/>
            <a:ext cx="7987154" cy="4801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kern="0" dirty="0" smtClean="0">
                <a:latin typeface="Copperplate Gothic Bold"/>
              </a:rPr>
              <a:t>5 . Bank and Business Failures</a:t>
            </a:r>
            <a:r>
              <a:rPr lang="en-US" b="1" kern="0" dirty="0" smtClean="0">
                <a:latin typeface="Times New Roman"/>
              </a:rPr>
              <a:t/>
            </a:r>
            <a:br>
              <a:rPr lang="en-US" b="1" kern="0" dirty="0" smtClean="0">
                <a:latin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105400" cy="54864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Run on Banks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Many rushed to the banks to get their money but did not have enough because the invested in the stock market. 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Thousands of industries went bankrupt such as automobile</a:t>
            </a:r>
            <a:r>
              <a:rPr lang="en-US" b="1" dirty="0" smtClean="0">
                <a:latin typeface="Times New Roman"/>
                <a:ea typeface="Times New Roman"/>
              </a:rPr>
              <a:t> </a:t>
            </a:r>
            <a:r>
              <a:rPr lang="en-US" dirty="0" smtClean="0">
                <a:latin typeface="Times New Roman"/>
                <a:ea typeface="Times New Roman"/>
              </a:rPr>
              <a:t>and railroads. </a:t>
            </a:r>
          </a:p>
          <a:p>
            <a:pPr lvl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 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Rising Unemployment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1933 unemployment = %25</a:t>
            </a:r>
          </a:p>
          <a:p>
            <a:pPr lvl="1">
              <a:spcBef>
                <a:spcPts val="0"/>
              </a:spcBef>
              <a:buNone/>
              <a:tabLst>
                <a:tab pos="457200" algn="l"/>
              </a:tabLst>
            </a:pPr>
            <a:endParaRPr lang="en-US" dirty="0"/>
          </a:p>
        </p:txBody>
      </p:sp>
      <p:pic>
        <p:nvPicPr>
          <p:cNvPr id="4" name="Picture 8" descr="joblessm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79494">
            <a:off x="5420600" y="1152530"/>
            <a:ext cx="3605131" cy="2708940"/>
          </a:xfrm>
          <a:prstGeom prst="rect">
            <a:avLst/>
          </a:prstGeom>
          <a:noFill/>
        </p:spPr>
      </p:pic>
      <p:pic>
        <p:nvPicPr>
          <p:cNvPr id="6" name="Picture 7" descr="image?id=1017&amp;rendTypeId=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2332" y="3733800"/>
            <a:ext cx="3886200" cy="269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MARTFIG24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609600"/>
            <a:ext cx="4880671" cy="55639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34400" cy="1143000"/>
          </a:xfrm>
        </p:spPr>
        <p:txBody>
          <a:bodyPr>
            <a:normAutofit/>
          </a:bodyPr>
          <a:lstStyle/>
          <a:p>
            <a:r>
              <a:rPr lang="en-US" b="1" kern="0" dirty="0" smtClean="0">
                <a:latin typeface="Copperplate Gothic Bold"/>
              </a:rPr>
              <a:t>6. Worldwide Depression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4953000" cy="53340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European countries still rebuilding from WWI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1930: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Hawley-Smoot Tariff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Highest in history (up to 63%)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Meant to protect against competition.</a:t>
            </a:r>
          </a:p>
          <a:p>
            <a:pPr lvl="1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Actually has opposite effect</a:t>
            </a: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tabLst>
                <a:tab pos="457200" algn="l"/>
              </a:tabLst>
            </a:pPr>
            <a:r>
              <a:rPr lang="en-US" dirty="0" smtClean="0">
                <a:latin typeface="Times New Roman"/>
                <a:ea typeface="Times New Roman"/>
              </a:rPr>
              <a:t>Congress did not understand that we had become a world economy. </a:t>
            </a:r>
          </a:p>
          <a:p>
            <a:endParaRPr lang="en-US" dirty="0"/>
          </a:p>
        </p:txBody>
      </p:sp>
      <p:pic>
        <p:nvPicPr>
          <p:cNvPr id="4" name="Picture 9" descr="Exhibit  13: Dow Jones Falls as World Trade Contracts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452418"/>
            <a:ext cx="3974039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429000"/>
            <a:ext cx="8534400" cy="838200"/>
          </a:xfrm>
        </p:spPr>
        <p:txBody>
          <a:bodyPr/>
          <a:lstStyle/>
          <a:p>
            <a:r>
              <a:rPr smtClean="0"/>
              <a:t>Hoover And the Depression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1828800"/>
            <a:ext cx="6480048" cy="1752600"/>
          </a:xfrm>
        </p:spPr>
        <p:txBody>
          <a:bodyPr/>
          <a:lstStyle/>
          <a:p>
            <a:r>
              <a:rPr lang="en-US" dirty="0" smtClean="0"/>
              <a:t>Was it really his fault?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Hoover’s Reassurance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“Any lack of confidence in the economic future… is foolish”    </a:t>
            </a:r>
            <a:r>
              <a:rPr lang="en-US" sz="2000" dirty="0" smtClean="0"/>
              <a:t>-Herbert Hoover 1929’</a:t>
            </a:r>
          </a:p>
          <a:p>
            <a:endParaRPr lang="en-US" sz="2000" dirty="0" smtClean="0"/>
          </a:p>
          <a:p>
            <a:r>
              <a:rPr lang="en-US" dirty="0" smtClean="0"/>
              <a:t>Believed that Americans should carry on as usual.</a:t>
            </a:r>
          </a:p>
          <a:p>
            <a:endParaRPr lang="en-US" dirty="0" smtClean="0"/>
          </a:p>
          <a:p>
            <a:r>
              <a:rPr lang="en-US" dirty="0" smtClean="0"/>
              <a:t>Rapid growth and slumps just a part of American economic trend</a:t>
            </a:r>
          </a:p>
          <a:p>
            <a:pPr lvl="2"/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981200"/>
            <a:ext cx="1281346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981200"/>
            <a:ext cx="2420320" cy="44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ap'n McCain of the Titanic by newbreen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0494" y="3824468"/>
            <a:ext cx="61012" cy="77426"/>
          </a:xfrm>
          <a:prstGeom prst="rect">
            <a:avLst/>
          </a:prstGeom>
          <a:noFill/>
        </p:spPr>
      </p:pic>
      <p:pic>
        <p:nvPicPr>
          <p:cNvPr id="5" name="Picture 6" descr="Cap'n McCain of the Titanic by newbreen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81000"/>
            <a:ext cx="4953000" cy="62855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73"/>
            <a:ext cx="7467600" cy="1143000"/>
          </a:xfrm>
        </p:spPr>
        <p:txBody>
          <a:bodyPr/>
          <a:lstStyle/>
          <a:p>
            <a:r>
              <a:rPr lang="en-US" dirty="0" smtClean="0"/>
              <a:t>Hoover's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990600"/>
            <a:ext cx="6477001" cy="5715000"/>
          </a:xfrm>
        </p:spPr>
        <p:txBody>
          <a:bodyPr>
            <a:normAutofit lnSpcReduction="10000"/>
          </a:bodyPr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Rugged Individualism-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/>
              <a:t>people should succeed through their own efforts.</a:t>
            </a:r>
          </a:p>
          <a:p>
            <a:r>
              <a:rPr lang="en-US" dirty="0"/>
              <a:t>Felt that handouts would weaken “moral fiber”</a:t>
            </a:r>
          </a:p>
          <a:p>
            <a:r>
              <a:rPr lang="en-US" dirty="0" smtClean="0"/>
              <a:t>Hoover believed that Americans should have…</a:t>
            </a:r>
          </a:p>
          <a:p>
            <a:pPr lvl="1"/>
            <a:r>
              <a:rPr lang="en-US" dirty="0" smtClean="0"/>
              <a:t> savings protected</a:t>
            </a:r>
          </a:p>
          <a:p>
            <a:pPr lvl="1"/>
            <a:r>
              <a:rPr lang="en-US" dirty="0" smtClean="0"/>
              <a:t> steady job</a:t>
            </a:r>
          </a:p>
          <a:p>
            <a:pPr lvl="1"/>
            <a:r>
              <a:rPr lang="en-US" dirty="0" smtClean="0"/>
              <a:t> insurance</a:t>
            </a:r>
          </a:p>
          <a:p>
            <a:r>
              <a:rPr lang="en-US" dirty="0" smtClean="0"/>
              <a:t>However, believed this was not governments job. </a:t>
            </a:r>
          </a:p>
          <a:p>
            <a:endParaRPr lang="en-US" dirty="0"/>
          </a:p>
        </p:txBody>
      </p:sp>
      <p:pic>
        <p:nvPicPr>
          <p:cNvPr id="1026" name="Picture 2" descr="hoover-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3" y="1447800"/>
            <a:ext cx="27908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7467600" cy="1143000"/>
          </a:xfrm>
        </p:spPr>
        <p:txBody>
          <a:bodyPr/>
          <a:lstStyle/>
          <a:p>
            <a:r>
              <a:rPr lang="en-US" dirty="0" smtClean="0"/>
              <a:t>Hoover’s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5029200" cy="5867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Asks….</a:t>
            </a:r>
          </a:p>
          <a:p>
            <a:pPr marL="36576" indent="0">
              <a:buNone/>
            </a:pPr>
            <a:endParaRPr lang="en-US" sz="3200" dirty="0" smtClean="0"/>
          </a:p>
          <a:p>
            <a:pPr lvl="1"/>
            <a:r>
              <a:rPr lang="en-US" sz="3200" dirty="0" smtClean="0"/>
              <a:t>…</a:t>
            </a:r>
            <a:r>
              <a:rPr lang="en-US" sz="2800" dirty="0" smtClean="0"/>
              <a:t>employers not to cut wages or lay off workers.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…labor leaders not to demand higher wages or go on strike.</a:t>
            </a:r>
          </a:p>
          <a:p>
            <a:pPr marL="448056" lvl="1" indent="0">
              <a:buNone/>
            </a:pPr>
            <a:endParaRPr lang="en-US" sz="2800" dirty="0" smtClean="0"/>
          </a:p>
          <a:p>
            <a:r>
              <a:rPr lang="en-US" sz="3200" dirty="0" smtClean="0"/>
              <a:t>Provides no incentive</a:t>
            </a:r>
          </a:p>
          <a:p>
            <a:pPr lvl="1"/>
            <a:endParaRPr lang="en-US" sz="2000" dirty="0" smtClean="0"/>
          </a:p>
        </p:txBody>
      </p:sp>
      <p:pic>
        <p:nvPicPr>
          <p:cNvPr id="16386" name="Picture 2" descr="Unemployment: No Profession Spared (color) by yonderbob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14400"/>
            <a:ext cx="3950208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14400"/>
            <a:ext cx="4495800" cy="5943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$423 Million for public works programs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Boulder Dam Project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Mount Rushmore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Reconstruction Finance Corporation (RFC)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>
                <a:cs typeface="Times New Roman" pitchFamily="18" charset="0"/>
              </a:rPr>
              <a:t>$2 billion to finance failing banks and businesses.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>
                <a:cs typeface="Times New Roman" pitchFamily="18" charset="0"/>
              </a:rPr>
              <a:t>Attempts to Aid Farmers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Agricultural Marketing Act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200" dirty="0" smtClean="0">
                <a:cs typeface="Times New Roman" pitchFamily="18" charset="0"/>
              </a:rPr>
              <a:t>Maintain prices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Farm Board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200" dirty="0" smtClean="0">
                <a:cs typeface="Times New Roman" pitchFamily="18" charset="0"/>
              </a:rPr>
              <a:t>Handle surplus goods </a:t>
            </a:r>
          </a:p>
        </p:txBody>
      </p:sp>
      <p:pic>
        <p:nvPicPr>
          <p:cNvPr id="5122" name="Picture 2" descr="http://www.usbr.gov/lc/images/gallery/hoover/Wash-No-22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0558" y="1524000"/>
            <a:ext cx="4421446" cy="3535728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457200" y="76200"/>
            <a:ext cx="7888288" cy="9144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smtClean="0">
                <a:solidFill>
                  <a:schemeClr val="accent1"/>
                </a:solidFill>
              </a:rPr>
              <a:t>Hoover’s Actions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Boulder Dam</a:t>
            </a:r>
            <a:endParaRPr lang="en-US" dirty="0"/>
          </a:p>
        </p:txBody>
      </p:sp>
      <p:pic>
        <p:nvPicPr>
          <p:cNvPr id="17414" name="Picture 6" descr="Hoover Dam by NannyPea2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685800"/>
            <a:ext cx="4762500" cy="4648201"/>
          </a:xfrm>
          <a:prstGeom prst="rect">
            <a:avLst/>
          </a:prstGeom>
          <a:noFill/>
        </p:spPr>
      </p:pic>
      <p:pic>
        <p:nvPicPr>
          <p:cNvPr id="17412" name="Picture 4" descr="http://rds.yahoo.com/_ylt=A0WTb_wtAc1Lj28A7h2jzbkF/SIG=12pfstl7a/EXP=1271812781/**http%3a/www.jasonlove.com/cartoons/00381-daily-cartoons-beaver-da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4343400" cy="4647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888288" cy="9144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rgbClr val="FF0000"/>
                </a:solidFill>
              </a:rPr>
              <a:t>Hoover Gets the Blame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19200"/>
            <a:ext cx="4724400" cy="48371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Hoover gets the blame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People living in shantytowns began calling them </a:t>
            </a:r>
            <a:r>
              <a:rPr lang="en-US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Hoovervilles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Called newspapers they wrapped themselves in Hoover blankets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>
                <a:cs typeface="Times New Roman" pitchFamily="18" charset="0"/>
              </a:rPr>
              <a:t>In 1930, the Democrats win control of the House of Representatives</a:t>
            </a:r>
            <a:endParaRPr lang="en-US" sz="2400" dirty="0" smtClean="0"/>
          </a:p>
        </p:txBody>
      </p:sp>
      <p:pic>
        <p:nvPicPr>
          <p:cNvPr id="24580" name="Picture 7" descr="http://projects.loudoun.k12.va.us/schools/lchs/english/rader/project/essays2/amandad/hooverville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14925" y="3886200"/>
            <a:ext cx="4029075" cy="2757488"/>
          </a:xfrm>
          <a:noFill/>
        </p:spPr>
      </p:pic>
      <p:pic>
        <p:nvPicPr>
          <p:cNvPr id="5" name="Picture 6" descr="F:\Amy C\Hooverville #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066800"/>
            <a:ext cx="4038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419600"/>
            <a:ext cx="8610600" cy="2620963"/>
          </a:xfrm>
        </p:spPr>
        <p:txBody>
          <a:bodyPr/>
          <a:lstStyle/>
          <a:p>
            <a:r>
              <a:rPr lang="en-US" dirty="0" smtClean="0"/>
              <a:t>Despite Criticism, Hoover struggles to maintain his principles.</a:t>
            </a:r>
          </a:p>
          <a:p>
            <a:r>
              <a:rPr lang="en-US" dirty="0" smtClean="0"/>
              <a:t>Angry Americans blame him for Depression </a:t>
            </a:r>
            <a:endParaRPr lang="en-US" dirty="0"/>
          </a:p>
        </p:txBody>
      </p:sp>
      <p:pic>
        <p:nvPicPr>
          <p:cNvPr id="18434" name="Picture 2" descr="http://rds.yahoo.com/_ylt=A0WTb_ylAM1LTm8AERmjzbkF/SIG=16mmprk7p/EXP=1271812645/**http%3a/phspzg.bay.livefilestore.com/y1mpAcw0Bm5OwSkAtbiGb43EWlg3pqVNp_kxHpaoqa-SdmQ8froY1vnUuTNATQpnPE7RKPI97ET3LPmTybtk2FHCaRjQiSwNsCkvth1BEL0N3nTEIVw9c85n2bofLNa-Hh5PHoandPh-8E/cartoons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28600"/>
            <a:ext cx="5715000" cy="3781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Bonus Army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43434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 1932 10,000-20,000 WWI veterans march on Washington D.C. </a:t>
            </a:r>
          </a:p>
          <a:p>
            <a:endParaRPr lang="en-US" dirty="0" smtClean="0"/>
          </a:p>
          <a:p>
            <a:r>
              <a:rPr lang="en-US" dirty="0" smtClean="0"/>
              <a:t>Demanded that a bonus promised for 1945 be paid immediately </a:t>
            </a:r>
          </a:p>
          <a:p>
            <a:endParaRPr lang="en-US" dirty="0" smtClean="0"/>
          </a:p>
          <a:p>
            <a:r>
              <a:rPr lang="en-US" dirty="0" smtClean="0"/>
              <a:t>Hoover said no but acknowledged their right to assemble peacefully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0482" name="Picture 2" descr="http://rds.yahoo.com/_ylt=A0WTefhRBM1Lgy4AJlWjzbkF/SIG=12jtp2rs4/EXP=1271813585/**http%3a/jimbuie.blogs.com/photos/uncategorized/bonus_army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1000"/>
            <a:ext cx="4476750" cy="6096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Bonus Army Cont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46482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proposal went to the Senate who voted it down.</a:t>
            </a:r>
          </a:p>
          <a:p>
            <a:pPr marL="36576" indent="0">
              <a:buNone/>
            </a:pPr>
            <a:endParaRPr lang="en-US" dirty="0" smtClean="0"/>
          </a:p>
          <a:p>
            <a:r>
              <a:rPr lang="en-US" dirty="0" smtClean="0"/>
              <a:t>Hoover asks army to leave</a:t>
            </a:r>
          </a:p>
          <a:p>
            <a:pPr lvl="1"/>
            <a:r>
              <a:rPr lang="en-US" dirty="0" smtClean="0"/>
              <a:t>Most did but 2000 refuse</a:t>
            </a:r>
          </a:p>
          <a:p>
            <a:endParaRPr lang="en-US" dirty="0" smtClean="0"/>
          </a:p>
          <a:p>
            <a:r>
              <a:rPr lang="en-US" dirty="0" smtClean="0"/>
              <a:t>Hoover calls on a group of 1000 soldiers to remove the veterans</a:t>
            </a:r>
          </a:p>
          <a:p>
            <a:pPr lvl="1"/>
            <a:r>
              <a:rPr lang="en-US" dirty="0" smtClean="0"/>
              <a:t>Led by Douglas Macarthur and Dwight D. Eisenhower</a:t>
            </a:r>
          </a:p>
          <a:p>
            <a:pPr lvl="1"/>
            <a:r>
              <a:rPr lang="en-US" dirty="0" smtClean="0"/>
              <a:t>100 Injured</a:t>
            </a:r>
          </a:p>
          <a:p>
            <a:endParaRPr lang="en-US" dirty="0" smtClean="0"/>
          </a:p>
          <a:p>
            <a:r>
              <a:rPr lang="en-US" dirty="0" smtClean="0"/>
              <a:t>Seen as a symbol for Hoovers </a:t>
            </a:r>
            <a:r>
              <a:rPr lang="en-US" dirty="0" err="1" smtClean="0"/>
              <a:t>Legagy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1506" name="Picture 2" descr="http://rds.yahoo.com/_ylt=A0WTefWSBc1LRTMAdcejzbkF/SIG=12rintf3b/EXP=1271813906/**http%3a/www.americaslibrary.gov/assets/aa/patton/aa_patton_bonus_3_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762000"/>
            <a:ext cx="4151497" cy="5810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2398</TotalTime>
  <Words>733</Words>
  <Application>Microsoft Office PowerPoint</Application>
  <PresentationFormat>On-screen Show (4:3)</PresentationFormat>
  <Paragraphs>146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Technic</vt:lpstr>
      <vt:lpstr>The Great Depression Begins </vt:lpstr>
      <vt:lpstr>1. Industry</vt:lpstr>
      <vt:lpstr>PowerPoint Presentation</vt:lpstr>
      <vt:lpstr>2. Agriculture</vt:lpstr>
      <vt:lpstr>Effects on Farming</vt:lpstr>
      <vt:lpstr>3. Consumer Spending </vt:lpstr>
      <vt:lpstr>  4. The Stock Market</vt:lpstr>
      <vt:lpstr>Meanwhile…  Election of Herbert Hoover </vt:lpstr>
      <vt:lpstr>Black Tuesday:  Oct. 29, 1929</vt:lpstr>
      <vt:lpstr>PowerPoint Presentation</vt:lpstr>
      <vt:lpstr>5 . Bank and Business Failures </vt:lpstr>
      <vt:lpstr>PowerPoint Presentation</vt:lpstr>
      <vt:lpstr>6. Worldwide Depression</vt:lpstr>
      <vt:lpstr>Hoover And the Depression</vt:lpstr>
      <vt:lpstr>Hoover’s Reassurance</vt:lpstr>
      <vt:lpstr>PowerPoint Presentation</vt:lpstr>
      <vt:lpstr>Hoover's Philosophy</vt:lpstr>
      <vt:lpstr>Hoover’s Requests</vt:lpstr>
      <vt:lpstr>PowerPoint Presentation</vt:lpstr>
      <vt:lpstr>Boulder Dam</vt:lpstr>
      <vt:lpstr>Hoover Gets the Blame </vt:lpstr>
      <vt:lpstr>PowerPoint Presentation</vt:lpstr>
      <vt:lpstr>Bonus Army</vt:lpstr>
      <vt:lpstr>Bonus Army Cont.</vt:lpstr>
    </vt:vector>
  </TitlesOfParts>
  <Company>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Great Depression Begins </dc:title>
  <dc:creator>nathaniel.bargeloh</dc:creator>
  <cp:lastModifiedBy>sysop</cp:lastModifiedBy>
  <cp:revision>165</cp:revision>
  <dcterms:created xsi:type="dcterms:W3CDTF">2010-04-14T13:48:15Z</dcterms:created>
  <dcterms:modified xsi:type="dcterms:W3CDTF">2013-02-20T20:53:46Z</dcterms:modified>
</cp:coreProperties>
</file>