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97" r:id="rId23"/>
    <p:sldId id="293" r:id="rId24"/>
    <p:sldId id="282" r:id="rId25"/>
    <p:sldId id="283" r:id="rId26"/>
    <p:sldId id="284" r:id="rId27"/>
    <p:sldId id="286" r:id="rId28"/>
    <p:sldId id="285" r:id="rId29"/>
    <p:sldId id="296" r:id="rId30"/>
    <p:sldId id="287" r:id="rId31"/>
    <p:sldId id="295" r:id="rId32"/>
    <p:sldId id="288" r:id="rId33"/>
    <p:sldId id="29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 autoAdjust="0"/>
  </p:normalViewPr>
  <p:slideViewPr>
    <p:cSldViewPr>
      <p:cViewPr varScale="1">
        <p:scale>
          <a:sx n="85" d="100"/>
          <a:sy n="85" d="100"/>
        </p:scale>
        <p:origin x="15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1508BE-451E-42E0-AEF4-4CAD6333C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9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E6ED13-AC25-46E1-91EE-FF3F04EBB1E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1920: 51.2% lived in communities of 2,500-1million</a:t>
            </a:r>
          </a:p>
          <a:p>
            <a:pPr eaLnBrk="1" hangingPunct="1"/>
            <a:r>
              <a:rPr lang="en-US"/>
              <a:t>22-29 2 million left farms and towns a year for cities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6BC4-2E96-495F-B91F-151758A5B73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NYC: 5.6 mill, Chicago: 3mill, Philly: 2 mill</a:t>
            </a:r>
          </a:p>
          <a:p>
            <a:pPr eaLnBrk="1" hangingPunct="1"/>
            <a:r>
              <a:rPr lang="en-US"/>
              <a:t>Daytime- filled with workers, nighttime- crowded movie houses and vaudeville houses</a:t>
            </a:r>
          </a:p>
          <a:p>
            <a:pPr eaLnBrk="1" hangingPunct="1"/>
            <a:r>
              <a:rPr lang="en-US"/>
              <a:t>Debated about scientific and social issues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9716A7-E4E5-4292-AA29-2FE8F9562A9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Manufacture, sale and transport of alcoholic beverages prohibited</a:t>
            </a:r>
          </a:p>
          <a:p>
            <a:pPr eaLnBrk="1" hangingPunct="1"/>
            <a:r>
              <a:rPr lang="en-US"/>
              <a:t>Saloons closed but post WWI people fed up with idea</a:t>
            </a:r>
          </a:p>
          <a:p>
            <a:pPr eaLnBrk="1" hangingPunct="1"/>
            <a:r>
              <a:rPr lang="en-US"/>
              <a:t>Prohibition Bureau at Treasury est. in 1919</a:t>
            </a:r>
          </a:p>
          <a:p>
            <a:pPr eaLnBrk="1" hangingPunct="1"/>
            <a:r>
              <a:rPr lang="en-US"/>
              <a:t>1,500 agents and local cops to patrol all USA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2E668D-0A33-41B5-AA9F-2B377939D5A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Cellars, office buildings, tenements, hardware stores, penthouses</a:t>
            </a:r>
          </a:p>
          <a:p>
            <a:pPr eaLnBrk="1" hangingPunct="1"/>
            <a:r>
              <a:rPr lang="en-US"/>
              <a:t>Mix of upper-middle to middle class</a:t>
            </a:r>
          </a:p>
          <a:p>
            <a:pPr eaLnBrk="1" hangingPunct="1"/>
            <a:r>
              <a:rPr lang="en-US"/>
              <a:t>Built own stills</a:t>
            </a:r>
          </a:p>
          <a:p>
            <a:pPr eaLnBrk="1" hangingPunct="1"/>
            <a:r>
              <a:rPr lang="en-US"/>
              <a:t>Medicinal and religious alcohol sales increased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89100-D41A-4FB3-9588-34ABBBB8715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Prohibition led to a rise in every major city</a:t>
            </a:r>
          </a:p>
          <a:p>
            <a:pPr eaLnBrk="1" hangingPunct="1"/>
            <a:r>
              <a:rPr lang="en-US" dirty="0"/>
              <a:t>Reportedly linked to 522 murders</a:t>
            </a:r>
          </a:p>
          <a:p>
            <a:pPr eaLnBrk="1" hangingPunct="1"/>
            <a:r>
              <a:rPr lang="en-US" dirty="0"/>
              <a:t>Convicted of tax evasion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98FB3-28FD-43FE-9959-0EB10C32C5A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All important knowledge found in the Bible</a:t>
            </a:r>
          </a:p>
          <a:p>
            <a:pPr eaLnBrk="1" hangingPunct="1"/>
            <a:r>
              <a:rPr lang="en-US"/>
              <a:t>Could not believe that evolved from Apes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8AC4A0-C2FE-480C-BC48-5DD7FA24038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ACLU promised to defend teacher who defied it</a:t>
            </a:r>
          </a:p>
          <a:p>
            <a:pPr eaLnBrk="1" hangingPunct="1"/>
            <a:r>
              <a:rPr lang="en-US"/>
              <a:t>Darrow was the most famous trial lawyer at the time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B0CF3-64DE-4770-8BF2-970408947EA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Judge moved the trial outside to accommodate all the people</a:t>
            </a:r>
          </a:p>
          <a:p>
            <a:pPr eaLnBrk="1" hangingPunct="1"/>
            <a:r>
              <a:rPr lang="en-US"/>
              <a:t>Darrow asked: Do you think Earth made in 6 days? PEOPLE WERE SHOCKED</a:t>
            </a:r>
          </a:p>
          <a:p>
            <a:pPr eaLnBrk="1" hangingPunct="1"/>
            <a:r>
              <a:rPr lang="en-US"/>
              <a:t>Bible left to interpretation</a:t>
            </a:r>
          </a:p>
          <a:p>
            <a:pPr eaLnBrk="1" hangingPunct="1"/>
            <a:r>
              <a:rPr lang="en-US"/>
              <a:t>Overturned on a technicality: Law remained in place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0A2568-F98C-45AD-A720-87CB0A3A173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1914: only 1million 1926: 4million enrolled</a:t>
            </a:r>
          </a:p>
          <a:p>
            <a:pPr eaLnBrk="1" hangingPunct="1"/>
            <a:r>
              <a:rPr lang="en-US"/>
              <a:t>Determined teachers met challenge of teaching illiterate immigrants</a:t>
            </a:r>
          </a:p>
          <a:p>
            <a:pPr eaLnBrk="1" hangingPunct="1"/>
            <a:r>
              <a:rPr lang="en-US"/>
              <a:t>School costs double through the 20s to 2.7billion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935C8-E2D0-4633-867B-884E7AC5EB0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Mastered sensationalized journalism to hook readers</a:t>
            </a:r>
          </a:p>
          <a:p>
            <a:pPr eaLnBrk="1" hangingPunct="1"/>
            <a:r>
              <a:rPr lang="en-US"/>
              <a:t>600 local papers shut down and 230 taken over by national chains</a:t>
            </a:r>
          </a:p>
          <a:p>
            <a:pPr eaLnBrk="1" hangingPunct="1"/>
            <a:r>
              <a:rPr lang="en-US"/>
              <a:t>Time, Reader’s Digest</a:t>
            </a:r>
          </a:p>
          <a:p>
            <a:pPr eaLnBrk="1" hangingPunct="1"/>
            <a:r>
              <a:rPr lang="en-US"/>
              <a:t>Heard News as it happened; could hear President and World Series</a:t>
            </a:r>
          </a:p>
          <a:p>
            <a:pPr eaLnBrk="1" hangingPunct="1"/>
            <a:r>
              <a:rPr lang="en-US"/>
              <a:t>29: Spent 4.5billion on entertainment</a:t>
            </a:r>
          </a:p>
          <a:p>
            <a:pPr eaLnBrk="1" hangingPunct="1"/>
            <a:r>
              <a:rPr lang="en-US"/>
              <a:t>Had money and time to enjoy leisure activities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FEAD1-C74C-4A6D-8966-BB62C75FC06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Prize of $25,000 offered</a:t>
            </a:r>
          </a:p>
          <a:p>
            <a:pPr eaLnBrk="1" hangingPunct="1"/>
            <a:r>
              <a:rPr lang="en-US"/>
              <a:t>Left near NYC on May 20, 1927</a:t>
            </a:r>
          </a:p>
          <a:p>
            <a:pPr eaLnBrk="1" hangingPunct="1"/>
            <a:r>
              <a:rPr lang="en-US"/>
              <a:t>Took 33hrs and 29 minutes</a:t>
            </a:r>
          </a:p>
          <a:p>
            <a:pPr eaLnBrk="1" hangingPunct="1"/>
            <a:r>
              <a:rPr lang="en-US"/>
              <a:t>Stood for bravery and honor in a time that lost it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6ABC8-63C8-49A8-A3A5-51363BE676B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Steamboat Willie (’28): First animated movie with Sound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21E1F0-5CA3-4814-BC32-D7A9852943B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Writers of the 1920s:</a:t>
            </a:r>
          </a:p>
          <a:p>
            <a:pPr eaLnBrk="1" hangingPunct="1"/>
            <a:r>
              <a:rPr lang="en-US"/>
              <a:t>Sinclair Lewis- first American to win Noble prize in literature</a:t>
            </a:r>
          </a:p>
          <a:p>
            <a:pPr eaLnBrk="1" hangingPunct="1"/>
            <a:r>
              <a:rPr lang="en-US"/>
              <a:t>Criticized Americans for conforming and materialism</a:t>
            </a:r>
          </a:p>
          <a:p>
            <a:pPr eaLnBrk="1" hangingPunct="1"/>
            <a:r>
              <a:rPr lang="en-US"/>
              <a:t>This Side of Paradise and Gatsby</a:t>
            </a:r>
          </a:p>
          <a:p>
            <a:pPr eaLnBrk="1" hangingPunct="1"/>
            <a:r>
              <a:rPr lang="en-US"/>
              <a:t>Age of Innocence (Edith Wharton): tackled clash of moral and traditional value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3BCEB-BA46-411C-9C58-CB8F3DCC491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Mainly in Paris</a:t>
            </a:r>
          </a:p>
          <a:p>
            <a:pPr eaLnBrk="1" hangingPunct="1"/>
            <a:r>
              <a:rPr lang="en-US" dirty="0"/>
              <a:t>Joined by Gertrude Stein, T.S. Eliot, and Ezra Pound</a:t>
            </a:r>
          </a:p>
          <a:p>
            <a:pPr eaLnBrk="1" hangingPunct="1"/>
            <a:r>
              <a:rPr lang="en-US" dirty="0"/>
              <a:t>Socialized in Paris Cafés</a:t>
            </a:r>
          </a:p>
          <a:p>
            <a:pPr eaLnBrk="1" hangingPunct="1"/>
            <a:r>
              <a:rPr lang="en-US" dirty="0"/>
              <a:t>Hemingway introduced tough, simplified style of writing; A Farewell to Arms and The Sun Also Rises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3A859A-F388-4167-AE5C-EF61DBE730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7720E-100F-4BB5-B86F-29715F76DE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pPr>
              <a:defRPr/>
            </a:pPr>
            <a:fld id="{E08FFB67-362D-4455-923A-9A80B652C6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0AC4A-039D-4A15-9439-5FB9AACCFB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2E0CF-8AA6-4430-B58A-D44B159CD4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9173D-0351-445C-AB09-72F5F77154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D96E9-95B1-46ED-8B2C-5DD733F409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AAEE5F-93D9-4A85-A1DE-0D474E21CB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7226C-2364-40E3-9BB3-AF80CE9064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73F0B9-C0B1-4048-8F2E-D3337C7C36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150D850-BEA9-452F-A7BF-77855A2238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B8848-47E7-483B-8B8D-78812C2FB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3D34391-0FF8-4ED4-87A7-B9FBEFA9B9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NAOHtmy4j0&amp;NR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73EPp81C97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NAOHtmy4j0&amp;NR=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youtube.com/watch?v=xyFaLT-L2uk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BgghnQF6E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371600"/>
          </a:xfrm>
        </p:spPr>
        <p:txBody>
          <a:bodyPr/>
          <a:lstStyle/>
          <a:p>
            <a:pPr eaLnBrk="1" hangingPunct="1"/>
            <a:r>
              <a:rPr lang="en-US" sz="4000" dirty="0"/>
              <a:t>The Roaring Life of the 1920s</a:t>
            </a:r>
            <a:br>
              <a:rPr lang="en-US" sz="4000" dirty="0"/>
            </a:br>
            <a:r>
              <a:rPr lang="en-US" sz="4000" dirty="0"/>
              <a:t>Chapter 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31838"/>
          </a:xfrm>
        </p:spPr>
        <p:txBody>
          <a:bodyPr/>
          <a:lstStyle/>
          <a:p>
            <a:pPr eaLnBrk="1" hangingPunct="1"/>
            <a:r>
              <a:rPr lang="en-US" dirty="0"/>
              <a:t>New Urban Scene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4572000" cy="51927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65 cities with over 100K people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People judged each other by their accomplishments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Drank, gambled, casually dated, </a:t>
            </a:r>
            <a:r>
              <a:rPr lang="en-US" sz="2800" dirty="0">
                <a:hlinkClick r:id="rId3"/>
              </a:rPr>
              <a:t>danced</a:t>
            </a: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City life was fast-paced &amp; impersonal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4100" name="Picture 7" descr="6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/>
          <a:stretch>
            <a:fillRect/>
          </a:stretch>
        </p:blipFill>
        <p:spPr>
          <a:xfrm>
            <a:off x="4952999" y="2209800"/>
            <a:ext cx="2907229" cy="289560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31838"/>
          </a:xfrm>
        </p:spPr>
        <p:txBody>
          <a:bodyPr/>
          <a:lstStyle/>
          <a:p>
            <a:pPr eaLnBrk="1" hangingPunct="1"/>
            <a:r>
              <a:rPr lang="en-US" dirty="0"/>
              <a:t>Prohibition Experiment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066800"/>
            <a:ext cx="3810000" cy="5562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/>
              <a:t>Liquor led to crime, family abuse and accidents on the job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18</a:t>
            </a:r>
            <a:r>
              <a:rPr lang="en-US" sz="2400" baseline="30000" dirty="0"/>
              <a:t>th</a:t>
            </a:r>
            <a:r>
              <a:rPr lang="en-US" sz="2400" dirty="0"/>
              <a:t> Amendment passed making it illegal to manufacture, sale and transport alcohol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Volstead Act established the Prohibition Bureau, but it was underfunded and undermanned</a:t>
            </a:r>
          </a:p>
        </p:txBody>
      </p:sp>
      <p:pic>
        <p:nvPicPr>
          <p:cNvPr id="5124" name="Picture 7" descr="prohibiti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05400" y="1676400"/>
            <a:ext cx="3810000" cy="3903663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Prohibition Experiment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219200"/>
            <a:ext cx="43307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Speakeasies were places where people could illegally buy liquor</a:t>
            </a:r>
          </a:p>
          <a:p>
            <a:pPr lvl="1" eaLnBrk="1" hangingPunct="1"/>
            <a:r>
              <a:rPr lang="en-US" sz="2400" dirty="0"/>
              <a:t>They were in cellars and hardware stores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Bootleggers were individuals who smuggled alcohol into the U.S </a:t>
            </a:r>
          </a:p>
        </p:txBody>
      </p:sp>
      <p:pic>
        <p:nvPicPr>
          <p:cNvPr id="6148" name="Picture 7" descr="kansas_bootleggers2-293x450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226304" y="1665288"/>
            <a:ext cx="2679192" cy="411480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Prohibition Experiment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990600"/>
            <a:ext cx="3975100" cy="5486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hlinkClick r:id="rId3"/>
              </a:rPr>
              <a:t>Al Capone </a:t>
            </a:r>
            <a:r>
              <a:rPr lang="en-US" sz="2400" dirty="0"/>
              <a:t>was the most famous organized crime boss in Chicago 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Killed off most of his competition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By Mid 20s only 19% support Prohibition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1933: 21</a:t>
            </a:r>
            <a:r>
              <a:rPr lang="en-US" sz="2400" baseline="30000" dirty="0"/>
              <a:t>st</a:t>
            </a:r>
            <a:r>
              <a:rPr lang="en-US" sz="2400" dirty="0"/>
              <a:t> Amendment repealed Prohibition</a:t>
            </a:r>
          </a:p>
        </p:txBody>
      </p:sp>
      <p:pic>
        <p:nvPicPr>
          <p:cNvPr id="7172" name="Picture 7" descr="164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/>
          <a:stretch>
            <a:fillRect/>
          </a:stretch>
        </p:blipFill>
        <p:spPr>
          <a:xfrm>
            <a:off x="4923480" y="1665288"/>
            <a:ext cx="3284840" cy="41148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American Fundamentalism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143000"/>
            <a:ext cx="4330700" cy="5486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Fundamentalism believed in the literal interpretation of the bible.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They were skeptical of science and rejected theory of evolution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Use religious revivals or radio to spread word of God</a:t>
            </a:r>
          </a:p>
        </p:txBody>
      </p:sp>
      <p:pic>
        <p:nvPicPr>
          <p:cNvPr id="8196" name="Picture 7" descr="Aimee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208587" y="1665288"/>
            <a:ext cx="2714625" cy="411480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The Scopes Trial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219200"/>
            <a:ext cx="4406900" cy="5334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1925: TN made it a crime to teach evolution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John Scopes defied the law and the ACLU hired Clarence Darrow to defend him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Prosecutor: William Jennings Bryan</a:t>
            </a:r>
          </a:p>
        </p:txBody>
      </p:sp>
      <p:pic>
        <p:nvPicPr>
          <p:cNvPr id="9220" name="Picture 7" descr="p_fundamentalismscope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257800" y="1828800"/>
            <a:ext cx="3352800" cy="4086225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655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The Scopes Trial (July 10, 1925)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3898900" cy="5334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Called Bryan to the stand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Bryan: “Not 6 days of 24 hours”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Scopes found Guilty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TN Supreme Court overturned ruling</a:t>
            </a:r>
          </a:p>
        </p:txBody>
      </p:sp>
      <p:pic>
        <p:nvPicPr>
          <p:cNvPr id="10244" name="Picture 7" descr="Scopes_tria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4660900" y="2226125"/>
            <a:ext cx="3810000" cy="2993126"/>
          </a:xfrm>
          <a:noFill/>
        </p:spPr>
      </p:pic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4876800" y="533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Darrow and Bryan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/>
              <a:t>Women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43000"/>
            <a:ext cx="41148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Emancipated women who embraced new fashions and attitudes were called FLAPPERS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Smoked, drank, talked about sex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Marriage an equal partnership</a:t>
            </a:r>
          </a:p>
        </p:txBody>
      </p:sp>
      <p:pic>
        <p:nvPicPr>
          <p:cNvPr id="12292" name="Picture 5" descr="flapp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5194300" y="1665288"/>
            <a:ext cx="2743200" cy="4114800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579438"/>
          </a:xfrm>
        </p:spPr>
        <p:txBody>
          <a:bodyPr/>
          <a:lstStyle/>
          <a:p>
            <a:pPr eaLnBrk="1" hangingPunct="1"/>
            <a:r>
              <a:rPr lang="en-US" dirty="0"/>
              <a:t>Women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4711700" cy="533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Not all subscribed to Flapper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Casual Dating rose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Men could have greater sexual freedom, while women had to observe stricter standards.  This is known as the double standard</a:t>
            </a:r>
          </a:p>
        </p:txBody>
      </p:sp>
      <p:pic>
        <p:nvPicPr>
          <p:cNvPr id="13316" name="Picture 5" descr="flapp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5486400" y="1981200"/>
            <a:ext cx="2872015" cy="3360255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New Work Opportunities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Teaching, nursing, libraries, clerks, secretaries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1930: 10 million employed</a:t>
            </a:r>
          </a:p>
        </p:txBody>
      </p:sp>
      <p:pic>
        <p:nvPicPr>
          <p:cNvPr id="14340" name="Picture 5" descr="IWK_P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5367464" y="1665288"/>
            <a:ext cx="2396871" cy="4114800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/>
              <a:t>Changing Family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5410200" cy="5029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Births decreased</a:t>
            </a:r>
          </a:p>
          <a:p>
            <a:pPr lvl="1"/>
            <a:r>
              <a:rPr lang="en-US" sz="2500" dirty="0">
                <a:solidFill>
                  <a:srgbClr val="C00000"/>
                </a:solidFill>
              </a:rPr>
              <a:t>Margaret Sanger</a:t>
            </a:r>
          </a:p>
          <a:p>
            <a:pPr lvl="2"/>
            <a:r>
              <a:rPr lang="en-US" sz="2200" dirty="0"/>
              <a:t>Advocated use of Contraceptives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Free time for women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More children in schools</a:t>
            </a:r>
          </a:p>
          <a:p>
            <a:pPr eaLnBrk="1" hangingPunct="1"/>
            <a:endParaRPr lang="en-US" sz="2800" dirty="0"/>
          </a:p>
        </p:txBody>
      </p:sp>
      <p:pic>
        <p:nvPicPr>
          <p:cNvPr id="15364" name="Picture 5" descr="School1920sm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4953000" y="2743200"/>
            <a:ext cx="3088141" cy="2385323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Education and News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178300" cy="4887912"/>
          </a:xfrm>
        </p:spPr>
        <p:txBody>
          <a:bodyPr>
            <a:normAutofit/>
          </a:bodyPr>
          <a:lstStyle/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School enrollment rose dramatically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Offered a broad range of vocational courses.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Teachers had to now teach students who did not speak English</a:t>
            </a:r>
          </a:p>
        </p:txBody>
      </p:sp>
      <p:pic>
        <p:nvPicPr>
          <p:cNvPr id="17412" name="Picture 4" descr="emily_griffith_schoo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105400" y="2667000"/>
            <a:ext cx="2743200" cy="199390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Education and News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295400"/>
            <a:ext cx="3810000" cy="5257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Newspaper circulation rose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Mass circulation magazines summarized the weeks news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Americans tuned into radio which became the most powerful means of mass communication</a:t>
            </a:r>
          </a:p>
        </p:txBody>
      </p:sp>
      <p:pic>
        <p:nvPicPr>
          <p:cNvPr id="18436" name="Picture 4" descr="Image:Time-magazine-cover-michael-arlen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004306" y="1665288"/>
            <a:ext cx="3123188" cy="411480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American Heroes in the 1920s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559300" cy="4811712"/>
          </a:xfrm>
        </p:spPr>
        <p:txBody>
          <a:bodyPr>
            <a:normAutofit/>
          </a:bodyPr>
          <a:lstStyle/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Charles Lindberg made the first non stop solo flight across the Atlantic 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Flew in his plane the </a:t>
            </a:r>
            <a:r>
              <a:rPr lang="en-US" sz="2800" i="1" dirty="0"/>
              <a:t>Spirit of St. Louis</a:t>
            </a:r>
            <a:r>
              <a:rPr lang="en-US" sz="2800" dirty="0"/>
              <a:t>.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Became a national hero</a:t>
            </a:r>
          </a:p>
        </p:txBody>
      </p:sp>
      <p:pic>
        <p:nvPicPr>
          <p:cNvPr id="19460" name="Picture 4" descr="Lindberg_250">
            <a:hlinkClick r:id="rId3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/>
          <a:stretch>
            <a:fillRect/>
          </a:stretch>
        </p:blipFill>
        <p:spPr>
          <a:xfrm>
            <a:off x="5356225" y="2251075"/>
            <a:ext cx="2419350" cy="2943225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sng"/>
              <a:t>Babe Ruth</a:t>
            </a:r>
            <a:r>
              <a:rPr lang="en-US"/>
              <a:t>: Hit 60 Home Runs</a:t>
            </a:r>
          </a:p>
        </p:txBody>
      </p:sp>
      <p:pic>
        <p:nvPicPr>
          <p:cNvPr id="20483" name="Picture 4" descr="Babe_Ruth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752600"/>
            <a:ext cx="360362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	</a:t>
            </a:r>
            <a:r>
              <a:rPr lang="en-US" sz="3600"/>
              <a:t>Andrew “Rube” Foster: Founded Negro National </a:t>
            </a:r>
            <a:r>
              <a:rPr lang="en-US" sz="3600" b="1" u="sng"/>
              <a:t>Baseball</a:t>
            </a:r>
            <a:r>
              <a:rPr lang="en-US" sz="3600"/>
              <a:t> League</a:t>
            </a:r>
          </a:p>
        </p:txBody>
      </p:sp>
      <p:pic>
        <p:nvPicPr>
          <p:cNvPr id="21507" name="Picture 4" descr="Rube-fo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057400"/>
            <a:ext cx="2828925" cy="417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Gertrude Ederle: First Woman to Swim the </a:t>
            </a:r>
            <a:r>
              <a:rPr lang="en-US" u="sng"/>
              <a:t>English</a:t>
            </a:r>
            <a:r>
              <a:rPr lang="en-US"/>
              <a:t> Channel</a:t>
            </a:r>
          </a:p>
        </p:txBody>
      </p:sp>
      <p:pic>
        <p:nvPicPr>
          <p:cNvPr id="22531" name="Picture 4" descr="image?id=69143&amp;rendTypeId=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286500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Movies, Writers, and Artists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787900" cy="51927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A national pastime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In 1927 The Jazz Singer was the first “Talkie”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hlinkClick r:id="rId3"/>
              </a:rPr>
              <a:t>Steamboat Willie</a:t>
            </a:r>
            <a:r>
              <a:rPr lang="en-US" sz="2800" dirty="0"/>
              <a:t> was the first talking animated movie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Talkies doubled attendance</a:t>
            </a:r>
          </a:p>
        </p:txBody>
      </p:sp>
      <p:pic>
        <p:nvPicPr>
          <p:cNvPr id="23556" name="Picture 4" descr="jazzsing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/>
          <a:stretch>
            <a:fillRect/>
          </a:stretch>
        </p:blipFill>
        <p:spPr>
          <a:xfrm>
            <a:off x="5070008" y="1665288"/>
            <a:ext cx="2991784" cy="4114800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F. Scott Fitzgerald and Sinclair Lewis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711700" cy="488791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Fitzgerald coined the term “Jazz Age”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i="1" dirty="0"/>
              <a:t>The Great Gatsby</a:t>
            </a:r>
            <a:r>
              <a:rPr lang="en-US" sz="2800" dirty="0"/>
              <a:t> showed negative side of the period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Sinclair Lewis: first American to win the Nobel Prize in Literature</a:t>
            </a:r>
          </a:p>
        </p:txBody>
      </p:sp>
      <p:pic>
        <p:nvPicPr>
          <p:cNvPr id="24580" name="Picture 4" descr="f_scot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613400" y="2351088"/>
            <a:ext cx="1905000" cy="2743200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228600"/>
            <a:ext cx="7239000" cy="1143000"/>
          </a:xfrm>
        </p:spPr>
        <p:txBody>
          <a:bodyPr/>
          <a:lstStyle/>
          <a:p>
            <a:pPr eaLnBrk="1" hangingPunct="1"/>
            <a:r>
              <a:rPr lang="en-US" dirty="0"/>
              <a:t>The Lost Generation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4876800" cy="5715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The “Lost Generation” was a term used to describe people in post WWI America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This term also characterizes a specific group of writers during this era.  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Fitzgerald, Gertrude Stein and Ernest Hemingway were some of this “club’s” members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Most of these authors focused on the negative aspects of the era </a:t>
            </a:r>
          </a:p>
        </p:txBody>
      </p:sp>
      <p:pic>
        <p:nvPicPr>
          <p:cNvPr id="1026" name="Picture 2" descr="http://1920sgirls.tripod.com/sitebuildercontent/sitebuilderpictures/.pond/council.jpg.w300h3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1752600"/>
            <a:ext cx="3926871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381000"/>
            <a:ext cx="7242048" cy="1143000"/>
          </a:xfrm>
        </p:spPr>
        <p:txBody>
          <a:bodyPr/>
          <a:lstStyle/>
          <a:p>
            <a:r>
              <a:rPr lang="en-US" dirty="0"/>
              <a:t>Civil Rights in the 1920’s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419600" cy="56352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African Americans</a:t>
            </a:r>
          </a:p>
          <a:p>
            <a:pPr lvl="1"/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Harding</a:t>
            </a:r>
          </a:p>
          <a:p>
            <a:pPr lvl="2"/>
            <a:r>
              <a:rPr lang="en-US" sz="1800" dirty="0"/>
              <a:t>Supported Anti Lynching Laws</a:t>
            </a:r>
          </a:p>
          <a:p>
            <a:pPr lvl="2"/>
            <a:r>
              <a:rPr lang="en-US" sz="1800" dirty="0"/>
              <a:t>First </a:t>
            </a:r>
            <a:r>
              <a:rPr lang="en-US" sz="1800" dirty="0" err="1"/>
              <a:t>Prez</a:t>
            </a:r>
            <a:r>
              <a:rPr lang="en-US" sz="1800" dirty="0"/>
              <a:t> to openly do so</a:t>
            </a:r>
          </a:p>
          <a:p>
            <a:pPr lvl="1"/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Coolidge</a:t>
            </a:r>
          </a:p>
          <a:p>
            <a:pPr lvl="2"/>
            <a:r>
              <a:rPr lang="en-US" sz="1800" dirty="0"/>
              <a:t>Spoke in favor of </a:t>
            </a:r>
            <a:r>
              <a:rPr lang="en-US" sz="1800" dirty="0" err="1"/>
              <a:t>Af</a:t>
            </a:r>
            <a:r>
              <a:rPr lang="en-US" sz="1800" dirty="0"/>
              <a:t> Am Rights </a:t>
            </a:r>
          </a:p>
          <a:p>
            <a:pPr lvl="2"/>
            <a:r>
              <a:rPr lang="en-US" sz="1800" dirty="0"/>
              <a:t>Applauded role in WWI</a:t>
            </a:r>
          </a:p>
          <a:p>
            <a:pPr lvl="1"/>
            <a:r>
              <a:rPr lang="en-US" sz="2000" dirty="0"/>
              <a:t>Southern Democrats filibustered most proposed laws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419600" cy="5638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Native Americans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Indian Citizenship Act 1924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Signed by Coolidge</a:t>
            </a:r>
          </a:p>
          <a:p>
            <a:pPr lvl="2"/>
            <a:r>
              <a:rPr lang="en-US" dirty="0"/>
              <a:t>Granted citizenship to all Native Americans </a:t>
            </a:r>
          </a:p>
        </p:txBody>
      </p:sp>
      <p:pic>
        <p:nvPicPr>
          <p:cNvPr id="1026" name="Picture 2" descr="File:1924 Indian Citizenship A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309964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tdigger.org/vtdNewsMachine/wp-content/uploads/2012/09/BittingerReviewCoolidge_and_India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385" y="4366491"/>
            <a:ext cx="2524125" cy="18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cpedia.org/sites/default/files/natnegrobusinessleagu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52900"/>
            <a:ext cx="3694601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275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Harlem Renaissance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 period of African-American artistic activity</a:t>
            </a:r>
          </a:p>
          <a:p>
            <a:pPr eaLnBrk="1" hangingPunct="1"/>
            <a:endParaRPr lang="en-US" dirty="0"/>
          </a:p>
        </p:txBody>
      </p:sp>
      <p:pic>
        <p:nvPicPr>
          <p:cNvPr id="29700" name="Picture 6" descr="harlem_renaissa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39624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2535864"/>
            <a:ext cx="6400800" cy="43221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Expressing previous struggles of African Americans (under slavery)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Pride in African American heritage and folklore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Speaking out against discrimination   and prejudice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Duke Ellington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905000"/>
            <a:ext cx="3810000" cy="4114800"/>
          </a:xfrm>
        </p:spPr>
        <p:txBody>
          <a:bodyPr/>
          <a:lstStyle/>
          <a:p>
            <a:pPr eaLnBrk="1" hangingPunct="1"/>
            <a:r>
              <a:rPr lang="en-US"/>
              <a:t>Jazz pianist</a:t>
            </a:r>
          </a:p>
          <a:p>
            <a:pPr eaLnBrk="1" hangingPunct="1"/>
            <a:r>
              <a:rPr lang="en-US"/>
              <a:t>Self-taught musician</a:t>
            </a:r>
          </a:p>
          <a:p>
            <a:pPr eaLnBrk="1" hangingPunct="1"/>
            <a:r>
              <a:rPr lang="en-US"/>
              <a:t>“Soda Fountain Rag” at the age of 15</a:t>
            </a:r>
          </a:p>
        </p:txBody>
      </p:sp>
      <p:sp>
        <p:nvSpPr>
          <p:cNvPr id="30724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0725" name="Picture 3" descr="elld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24000"/>
            <a:ext cx="40147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Louis Armstrong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One of the most influential musicians in the history of Jazz</a:t>
            </a:r>
          </a:p>
          <a:p>
            <a:pPr eaLnBrk="1" hangingPunct="1">
              <a:buFontTx/>
              <a:buNone/>
            </a:pPr>
            <a:endParaRPr lang="en-US"/>
          </a:p>
        </p:txBody>
      </p:sp>
      <p:sp>
        <p:nvSpPr>
          <p:cNvPr id="31748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1749" name="Picture 3" descr="louis-armstro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524000"/>
            <a:ext cx="4191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Bessie Smith</a:t>
            </a:r>
          </a:p>
        </p:txBody>
      </p:sp>
      <p:sp>
        <p:nvSpPr>
          <p:cNvPr id="32771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Female blues singer</a:t>
            </a:r>
          </a:p>
          <a:p>
            <a:pPr eaLnBrk="1" hangingPunct="1"/>
            <a:r>
              <a:rPr lang="en-US"/>
              <a:t>1927, highest paid black artist in the world.</a:t>
            </a:r>
          </a:p>
        </p:txBody>
      </p:sp>
      <p:pic>
        <p:nvPicPr>
          <p:cNvPr id="32772" name="Picture 3" descr="bessie-smi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447800"/>
            <a:ext cx="32924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Times New Roman" pitchFamily="18" charset="0"/>
              </a:rPr>
              <a:t>Marcus Garvey</a:t>
            </a:r>
            <a:r>
              <a:rPr lang="en-US"/>
              <a:t> 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Immigrant from Jamaica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Founded the UNIA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/>
              <a:t>	(Universal Negro Improvement Association)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Advocated for blacks to start a colony in Africa</a:t>
            </a:r>
          </a:p>
        </p:txBody>
      </p:sp>
      <p:sp>
        <p:nvSpPr>
          <p:cNvPr id="34820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/>
          </a:p>
        </p:txBody>
      </p:sp>
      <p:pic>
        <p:nvPicPr>
          <p:cNvPr id="34821" name="Picture 3" descr="mgarve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371600"/>
            <a:ext cx="40036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Times New Roman" pitchFamily="18" charset="0"/>
              </a:rPr>
              <a:t>James Weldon Johnson</a:t>
            </a:r>
            <a:r>
              <a:rPr lang="en-US"/>
              <a:t> 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Poet</a:t>
            </a:r>
          </a:p>
          <a:p>
            <a:pPr eaLnBrk="1" hangingPunct="1"/>
            <a:r>
              <a:rPr lang="en-US"/>
              <a:t>Lawyer</a:t>
            </a:r>
          </a:p>
          <a:p>
            <a:pPr eaLnBrk="1" hangingPunct="1"/>
            <a:r>
              <a:rPr lang="en-US"/>
              <a:t>Executive Secretary of the NAACP</a:t>
            </a:r>
          </a:p>
        </p:txBody>
      </p:sp>
      <p:pic>
        <p:nvPicPr>
          <p:cNvPr id="33796" name="Picture 3" descr="JamesWJohns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752600"/>
            <a:ext cx="3989388" cy="43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38150" y="915988"/>
            <a:ext cx="82677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400" b="1" i="1">
                <a:latin typeface="Arial" charset="0"/>
              </a:rPr>
              <a:t>Lift Every Voice and Sing</a:t>
            </a:r>
            <a:r>
              <a:rPr lang="en-US" sz="2400" i="1">
                <a:latin typeface="Arial" charset="0"/>
              </a:rPr>
              <a:t> ---James Weldon Johnson</a:t>
            </a:r>
          </a:p>
          <a:p>
            <a:pPr algn="ctr"/>
            <a:endParaRPr lang="en-US" sz="2400" i="1">
              <a:latin typeface="Arial" charset="0"/>
            </a:endParaRPr>
          </a:p>
          <a:p>
            <a:pPr algn="ctr"/>
            <a:r>
              <a:rPr lang="en-US" sz="2400">
                <a:latin typeface="Arial" charset="0"/>
              </a:rPr>
              <a:t>Lift every voice and sing, till earth and Heaven ring,</a:t>
            </a:r>
          </a:p>
          <a:p>
            <a:pPr algn="ctr"/>
            <a:r>
              <a:rPr lang="en-US" sz="2400">
                <a:latin typeface="Arial" charset="0"/>
              </a:rPr>
              <a:t>Ring with the harmonies of liberty;</a:t>
            </a:r>
          </a:p>
          <a:p>
            <a:pPr algn="ctr"/>
            <a:r>
              <a:rPr lang="en-US" sz="2400">
                <a:latin typeface="Arial" charset="0"/>
              </a:rPr>
              <a:t>Let our rejoicing rise, high as the listening skies,</a:t>
            </a:r>
          </a:p>
          <a:p>
            <a:pPr algn="ctr"/>
            <a:r>
              <a:rPr lang="en-US" sz="2400">
                <a:latin typeface="Arial" charset="0"/>
              </a:rPr>
              <a:t>Let it resound loud as the rolling sea.</a:t>
            </a:r>
          </a:p>
          <a:p>
            <a:pPr algn="ctr"/>
            <a:r>
              <a:rPr lang="en-US" sz="2400">
                <a:latin typeface="Arial" charset="0"/>
              </a:rPr>
              <a:t>Sing a song full of the faith that the dark past has taught us,</a:t>
            </a:r>
          </a:p>
          <a:p>
            <a:pPr algn="ctr"/>
            <a:r>
              <a:rPr lang="en-US" sz="2400">
                <a:latin typeface="Arial" charset="0"/>
              </a:rPr>
              <a:t>Sing a song full of the hope that the present has brought us;</a:t>
            </a:r>
          </a:p>
          <a:p>
            <a:pPr algn="ctr"/>
            <a:r>
              <a:rPr lang="en-US" sz="2400">
                <a:latin typeface="Arial" charset="0"/>
              </a:rPr>
              <a:t>Facing the rising sun of our new day begun,</a:t>
            </a:r>
          </a:p>
          <a:p>
            <a:pPr algn="ctr"/>
            <a:r>
              <a:rPr lang="en-US" sz="2400">
                <a:latin typeface="Arial" charset="0"/>
              </a:rPr>
              <a:t>Let us march on till victory is won.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Claude McKay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Jamaican immigrant</a:t>
            </a:r>
          </a:p>
          <a:p>
            <a:pPr eaLnBrk="1" hangingPunct="1"/>
            <a:r>
              <a:rPr lang="en-US"/>
              <a:t>Poems – militant versus encouraged blacks to resist prejudice</a:t>
            </a:r>
          </a:p>
        </p:txBody>
      </p:sp>
      <p:pic>
        <p:nvPicPr>
          <p:cNvPr id="35844" name="Picture 3" descr="claude-mckay-1-siz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295400"/>
            <a:ext cx="37719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773113" y="463550"/>
            <a:ext cx="759777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 b="1" i="1" dirty="0">
                <a:latin typeface="Arial" charset="0"/>
              </a:rPr>
              <a:t>If We Must Die  --Claude McKay</a:t>
            </a:r>
          </a:p>
          <a:p>
            <a:pPr algn="ctr"/>
            <a:endParaRPr lang="en-US" sz="2400" b="1" i="1" dirty="0">
              <a:latin typeface="Arial" charset="0"/>
            </a:endParaRPr>
          </a:p>
          <a:p>
            <a:pPr algn="ctr"/>
            <a:r>
              <a:rPr lang="en-US" sz="2400" b="1" dirty="0">
                <a:latin typeface="Arial" charset="0"/>
              </a:rPr>
              <a:t>If we must die—let it not be like hogs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Hunted and penned in an inglorious spot,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While round us bark the mad and hungry dogs,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Making their mock at our accursed lot.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If we must die—oh, let us nobly die,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So that our precious blood may not be shed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In vain; then even the monsters we defy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Shall be constrained to honor us though dead!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Oh, Kinsmen! We must meet the common foe;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Though far outnumbered, let us show us brave,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And for their thousand blows deal one death blow!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What though before us lies the open grave?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Like men we’ll face the murderous, cowardly pack,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Pressed to the wall, dying, but fighting back.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Langston Hughes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Poet</a:t>
            </a:r>
          </a:p>
          <a:p>
            <a:pPr eaLnBrk="1" hangingPunct="1"/>
            <a:r>
              <a:rPr lang="en-US"/>
              <a:t>Describes the difficult lives of working-class African Americans</a:t>
            </a:r>
          </a:p>
        </p:txBody>
      </p:sp>
      <p:pic>
        <p:nvPicPr>
          <p:cNvPr id="36868" name="Picture 4" descr="hughe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9812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595438" y="96838"/>
            <a:ext cx="5953125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 b="1" i="1">
                <a:latin typeface="Arial" charset="0"/>
              </a:rPr>
              <a:t>I, too, sing America ---Langston Hughes</a:t>
            </a:r>
          </a:p>
          <a:p>
            <a:pPr algn="ctr"/>
            <a:r>
              <a:rPr lang="en-US" sz="2400" b="1">
                <a:latin typeface="Arial" charset="0"/>
              </a:rPr>
              <a:t>I am the darker brother.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They send me to eat in the kitchen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When company comes,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But I laugh,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And eat well,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And grow strong.</a:t>
            </a:r>
          </a:p>
          <a:p>
            <a:pPr algn="ctr"/>
            <a:r>
              <a:rPr lang="en-US" sz="2400" b="1">
                <a:latin typeface="Arial" charset="0"/>
              </a:rPr>
              <a:t>Tomorrow,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I'll be at the table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When company comes.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Nobody'll dare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Say to me,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"Eat in the kitchen,"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Then.</a:t>
            </a:r>
          </a:p>
          <a:p>
            <a:pPr algn="ctr"/>
            <a:r>
              <a:rPr lang="en-US" sz="2400" b="1">
                <a:latin typeface="Arial" charset="0"/>
              </a:rPr>
              <a:t>Besides,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They'll see how beautiful I am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And be ashamed -</a:t>
            </a:r>
          </a:p>
          <a:p>
            <a:pPr algn="ctr"/>
            <a:r>
              <a:rPr lang="en-US" sz="2400" b="1">
                <a:latin typeface="Arial" charset="0"/>
              </a:rPr>
              <a:t>I, too, am America.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6228</TotalTime>
  <Words>1257</Words>
  <Application>Microsoft Office PowerPoint</Application>
  <PresentationFormat>On-screen Show (4:3)</PresentationFormat>
  <Paragraphs>237</Paragraphs>
  <Slides>33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Symbol</vt:lpstr>
      <vt:lpstr>Times New Roman</vt:lpstr>
      <vt:lpstr>Trebuchet MS</vt:lpstr>
      <vt:lpstr>Wingdings</vt:lpstr>
      <vt:lpstr>Wingdings 2</vt:lpstr>
      <vt:lpstr>Opulent</vt:lpstr>
      <vt:lpstr>The Roaring Life of the 1920s Chapter 21</vt:lpstr>
      <vt:lpstr>New Urban Scene</vt:lpstr>
      <vt:lpstr>Prohibition Experiment </vt:lpstr>
      <vt:lpstr>Prohibition Experiment</vt:lpstr>
      <vt:lpstr>Prohibition Experiment</vt:lpstr>
      <vt:lpstr>American Fundamentalism</vt:lpstr>
      <vt:lpstr>The Scopes Trial</vt:lpstr>
      <vt:lpstr>The Scopes Trial (July 10, 1925)</vt:lpstr>
      <vt:lpstr>Women</vt:lpstr>
      <vt:lpstr>Women</vt:lpstr>
      <vt:lpstr>New Work Opportunities</vt:lpstr>
      <vt:lpstr>Changing Family</vt:lpstr>
      <vt:lpstr>Education and News</vt:lpstr>
      <vt:lpstr>Education and News</vt:lpstr>
      <vt:lpstr>American Heroes in the 1920s</vt:lpstr>
      <vt:lpstr>Babe Ruth: Hit 60 Home Runs</vt:lpstr>
      <vt:lpstr> Andrew “Rube” Foster: Founded Negro National Baseball League</vt:lpstr>
      <vt:lpstr>Gertrude Ederle: First Woman to Swim the English Channel</vt:lpstr>
      <vt:lpstr>Movies, Writers, and Artists</vt:lpstr>
      <vt:lpstr>F. Scott Fitzgerald and Sinclair Lewis</vt:lpstr>
      <vt:lpstr>The Lost Generation</vt:lpstr>
      <vt:lpstr>Civil Rights in the 1920’s</vt:lpstr>
      <vt:lpstr>The Harlem Renaissance</vt:lpstr>
      <vt:lpstr>Duke Ellington</vt:lpstr>
      <vt:lpstr>Louis Armstrong</vt:lpstr>
      <vt:lpstr>Bessie Smith</vt:lpstr>
      <vt:lpstr>Marcus Garvey </vt:lpstr>
      <vt:lpstr>James Weldon Johnson </vt:lpstr>
      <vt:lpstr>PowerPoint Presentation</vt:lpstr>
      <vt:lpstr>Claude McKay</vt:lpstr>
      <vt:lpstr>PowerPoint Presentation</vt:lpstr>
      <vt:lpstr>Langston Hughes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Roaring 20s</dc:title>
  <dc:creator>Microsoft</dc:creator>
  <cp:lastModifiedBy>Travis Redmond</cp:lastModifiedBy>
  <cp:revision>113</cp:revision>
  <dcterms:created xsi:type="dcterms:W3CDTF">2007-02-12T15:25:53Z</dcterms:created>
  <dcterms:modified xsi:type="dcterms:W3CDTF">2017-01-27T19:55:54Z</dcterms:modified>
</cp:coreProperties>
</file>