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05" r:id="rId2"/>
    <p:sldId id="289" r:id="rId3"/>
    <p:sldId id="322" r:id="rId4"/>
    <p:sldId id="290" r:id="rId5"/>
    <p:sldId id="294" r:id="rId6"/>
    <p:sldId id="315" r:id="rId7"/>
    <p:sldId id="313" r:id="rId8"/>
    <p:sldId id="314" r:id="rId9"/>
    <p:sldId id="316" r:id="rId10"/>
    <p:sldId id="291" r:id="rId11"/>
    <p:sldId id="261" r:id="rId12"/>
    <p:sldId id="292" r:id="rId13"/>
    <p:sldId id="293" r:id="rId14"/>
    <p:sldId id="308" r:id="rId15"/>
    <p:sldId id="298" r:id="rId16"/>
    <p:sldId id="317" r:id="rId17"/>
    <p:sldId id="310" r:id="rId18"/>
    <p:sldId id="311" r:id="rId19"/>
    <p:sldId id="265" r:id="rId20"/>
    <p:sldId id="318" r:id="rId21"/>
    <p:sldId id="264" r:id="rId22"/>
    <p:sldId id="299" r:id="rId23"/>
    <p:sldId id="266" r:id="rId24"/>
    <p:sldId id="312" r:id="rId25"/>
    <p:sldId id="267" r:id="rId26"/>
    <p:sldId id="321" r:id="rId27"/>
    <p:sldId id="300" r:id="rId28"/>
    <p:sldId id="319" r:id="rId29"/>
    <p:sldId id="320" r:id="rId30"/>
    <p:sldId id="268" r:id="rId31"/>
    <p:sldId id="269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374" autoAdjust="0"/>
    <p:restoredTop sz="86369" autoAdjust="0"/>
  </p:normalViewPr>
  <p:slideViewPr>
    <p:cSldViewPr>
      <p:cViewPr varScale="1">
        <p:scale>
          <a:sx n="98" d="100"/>
          <a:sy n="98" d="100"/>
        </p:scale>
        <p:origin x="71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03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5D0A28-7ECB-4D3C-8E3E-D748258BD09A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B8FD28-4B64-4497-8320-DDD4C3189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367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8FD28-4B64-4497-8320-DDD4C3189D9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228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8FD28-4B64-4497-8320-DDD4C3189D9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169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B9A829-8F2F-409A-8CBF-268F90E2EF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8EC5EE-3998-41E4-8428-C5F200433D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520FD1-9014-4074-B4AA-889FBD480E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9EB8E8-E2DB-4CF5-9D8E-A3FE379CB4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2E0720-CCBF-4408-83BD-20191A07FD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48E43-7D77-4B5D-AAF5-3D9DFC1DB9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DAF0F-7649-44D5-A84A-12C1355677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C6BDEC-9516-4A2A-B28A-D0F43FE05E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68C7B-154C-4655-9D24-2AF8D9D214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4A5D5-56E4-4A7A-80D4-9C9E52949D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9173BF-AF66-4B0B-A475-BF5E135725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3000"/>
            <a:lum/>
          </a:blip>
          <a:srcRect/>
          <a:stretch>
            <a:fillRect l="-2000" r="-2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DB5A76-217B-4E55-A468-8F3CB9D9A6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7200" b="1" dirty="0"/>
              <a:t>War of 1812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1812-1815</a:t>
            </a:r>
          </a:p>
        </p:txBody>
      </p:sp>
    </p:spTree>
    <p:extLst>
      <p:ext uri="{BB962C8B-B14F-4D97-AF65-F5344CB8AC3E}">
        <p14:creationId xmlns:p14="http://schemas.microsoft.com/office/powerpoint/2010/main" val="2925036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167641"/>
            <a:ext cx="8229600" cy="1143000"/>
          </a:xfrm>
        </p:spPr>
        <p:txBody>
          <a:bodyPr/>
          <a:lstStyle/>
          <a:p>
            <a:r>
              <a:rPr lang="en-US" dirty="0"/>
              <a:t>Cause #1: Napoleonic Wars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8382000" cy="4525963"/>
          </a:xfrm>
          <a:solidFill>
            <a:srgbClr val="FFFFFF">
              <a:alpha val="50196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/>
              <a:t>British Blockade Europe </a:t>
            </a:r>
          </a:p>
          <a:p>
            <a:pPr lvl="1"/>
            <a:r>
              <a:rPr lang="en-US" dirty="0"/>
              <a:t>“Re-Impress” Deserters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Chesapeake-Leopard Affair</a:t>
            </a:r>
          </a:p>
          <a:p>
            <a:pPr lvl="2"/>
            <a:r>
              <a:rPr lang="en-US" dirty="0"/>
              <a:t>Near coast of VA </a:t>
            </a:r>
          </a:p>
          <a:p>
            <a:pPr lvl="2"/>
            <a:r>
              <a:rPr lang="en-US" dirty="0"/>
              <a:t>Boat attacked by Brits </a:t>
            </a:r>
          </a:p>
          <a:p>
            <a:pPr lvl="2"/>
            <a:r>
              <a:rPr lang="en-US" dirty="0"/>
              <a:t>4 Soldiers Taken </a:t>
            </a:r>
          </a:p>
          <a:p>
            <a:pPr lvl="2"/>
            <a:r>
              <a:rPr lang="en-US" dirty="0"/>
              <a:t>1 Hanged</a:t>
            </a:r>
          </a:p>
          <a:p>
            <a:pPr lvl="1"/>
            <a:r>
              <a:rPr lang="en-US" dirty="0"/>
              <a:t>Rise of “</a:t>
            </a:r>
            <a:r>
              <a:rPr lang="en-US" b="1" dirty="0">
                <a:solidFill>
                  <a:srgbClr val="C00000"/>
                </a:solidFill>
              </a:rPr>
              <a:t>War Hawks</a:t>
            </a:r>
            <a:r>
              <a:rPr lang="en-US" dirty="0"/>
              <a:t>”</a:t>
            </a:r>
          </a:p>
          <a:p>
            <a:pPr lvl="3"/>
            <a:r>
              <a:rPr lang="en-US" sz="2400" dirty="0"/>
              <a:t>Clay and Calhoun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8" descr="Henry Clay"/>
          <p:cNvPicPr>
            <a:picLocks noChangeAspect="1" noChangeArrowheads="1"/>
          </p:cNvPicPr>
          <p:nvPr/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 bwMode="auto">
          <a:xfrm>
            <a:off x="4495800" y="3276600"/>
            <a:ext cx="2349500" cy="3048000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</p:spPr>
      </p:pic>
      <p:pic>
        <p:nvPicPr>
          <p:cNvPr id="1026" name="Picture 2" descr="http://upload.wikimedia.org/wikipedia/commons/7/77/JCCalhoun-18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342591"/>
            <a:ext cx="2057400" cy="251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ile:Leopardchesapeak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952" y="1096963"/>
            <a:ext cx="3611880" cy="1849988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DB46A-A9A7-4847-B4DC-54068F7C2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885AC-29F5-4A42-BAB8-AED5A136AD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Sailors in combat on the deck of a ship">
            <a:extLst>
              <a:ext uri="{FF2B5EF4-FFF2-40B4-BE49-F238E27FC236}">
                <a16:creationId xmlns:a16="http://schemas.microsoft.com/office/drawing/2014/main" id="{7D88FCF7-D272-4869-850A-F97EE6D22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6103"/>
            <a:ext cx="8534400" cy="6700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1993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Cause #1: Napoleonic Wars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52384"/>
            <a:ext cx="6934200" cy="2944994"/>
          </a:xfrm>
          <a:solidFill>
            <a:srgbClr val="FFFFFF">
              <a:alpha val="69804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/>
              <a:t>Jefferson’s “</a:t>
            </a:r>
            <a:r>
              <a:rPr lang="en-US" b="1" dirty="0">
                <a:solidFill>
                  <a:srgbClr val="C00000"/>
                </a:solidFill>
              </a:rPr>
              <a:t>Peaceful Coercion</a:t>
            </a:r>
            <a:r>
              <a:rPr lang="en-US" dirty="0"/>
              <a:t>”	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Embargo of 1807</a:t>
            </a:r>
          </a:p>
          <a:p>
            <a:pPr lvl="2"/>
            <a:r>
              <a:rPr lang="en-US" dirty="0"/>
              <a:t>U.S. Cuts off all trade to Eur.</a:t>
            </a:r>
          </a:p>
          <a:p>
            <a:pPr lvl="2"/>
            <a:r>
              <a:rPr lang="en-US" dirty="0"/>
              <a:t>Leads to Depression in U.S. (N.E)</a:t>
            </a:r>
          </a:p>
          <a:p>
            <a:pPr lvl="2"/>
            <a:r>
              <a:rPr lang="en-US" dirty="0"/>
              <a:t>Angers Federalists</a:t>
            </a:r>
          </a:p>
          <a:p>
            <a:pPr lvl="1"/>
            <a:endParaRPr lang="en-US" dirty="0">
              <a:solidFill>
                <a:srgbClr val="C00000"/>
              </a:solidFill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American_Snapping_Turtle_Cartoon"/>
          <p:cNvPicPr>
            <a:picLocks noChangeAspect="1" noChangeArrowheads="1"/>
          </p:cNvPicPr>
          <p:nvPr/>
        </p:nvPicPr>
        <p:blipFill>
          <a:blip r:embed="rId2" cstate="print"/>
          <a:srcRect b="1498"/>
          <a:stretch>
            <a:fillRect/>
          </a:stretch>
        </p:blipFill>
        <p:spPr bwMode="auto">
          <a:xfrm>
            <a:off x="4419600" y="3442182"/>
            <a:ext cx="4419600" cy="3386321"/>
          </a:xfrm>
          <a:prstGeom prst="rect">
            <a:avLst/>
          </a:prstGeom>
          <a:noFill/>
          <a:ln w="9525">
            <a:solidFill>
              <a:srgbClr val="006F96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merican_Snapping_Turtle_Cartoon"/>
          <p:cNvPicPr>
            <a:picLocks noChangeAspect="1" noChangeArrowheads="1"/>
          </p:cNvPicPr>
          <p:nvPr/>
        </p:nvPicPr>
        <p:blipFill>
          <a:blip r:embed="rId2" cstate="print"/>
          <a:srcRect b="1498"/>
          <a:stretch>
            <a:fillRect/>
          </a:stretch>
        </p:blipFill>
        <p:spPr bwMode="auto">
          <a:xfrm>
            <a:off x="457200" y="228600"/>
            <a:ext cx="7696200" cy="5896870"/>
          </a:xfrm>
          <a:prstGeom prst="rect">
            <a:avLst/>
          </a:prstGeom>
          <a:noFill/>
          <a:ln w="9525">
            <a:solidFill>
              <a:srgbClr val="006F96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982200" cy="748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8327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838200"/>
            <a:ext cx="4648200" cy="2362200"/>
          </a:xfrm>
        </p:spPr>
        <p:txBody>
          <a:bodyPr/>
          <a:lstStyle/>
          <a:p>
            <a:pPr algn="l" eaLnBrk="1" hangingPunct="1"/>
            <a:r>
              <a:rPr lang="en-US" sz="4000" dirty="0"/>
              <a:t>James Madison</a:t>
            </a:r>
            <a:br>
              <a:rPr lang="en-US" sz="4000" dirty="0"/>
            </a:br>
            <a:r>
              <a:rPr lang="en-US" sz="4000" dirty="0"/>
              <a:t>1808-1816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352800"/>
            <a:ext cx="6781800" cy="1752600"/>
          </a:xfrm>
        </p:spPr>
        <p:txBody>
          <a:bodyPr/>
          <a:lstStyle/>
          <a:p>
            <a:pPr algn="l" eaLnBrk="1" hangingPunct="1"/>
            <a:r>
              <a:rPr lang="en-US" dirty="0"/>
              <a:t>The War of 1812</a:t>
            </a:r>
          </a:p>
        </p:txBody>
      </p:sp>
      <p:pic>
        <p:nvPicPr>
          <p:cNvPr id="6148" name="Picture 4" descr="Madis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838200"/>
            <a:ext cx="3419475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0285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2"/>
          <p:cNvSpPr txBox="1">
            <a:spLocks noChangeArrowheads="1"/>
          </p:cNvSpPr>
          <p:nvPr/>
        </p:nvSpPr>
        <p:spPr bwMode="auto">
          <a:xfrm flipH="1">
            <a:off x="1600200" y="228600"/>
            <a:ext cx="7391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ll MT" pitchFamily="18" charset="0"/>
              </a:rPr>
              <a:t>Presidential Election of 1808</a:t>
            </a:r>
          </a:p>
        </p:txBody>
      </p:sp>
      <p:pic>
        <p:nvPicPr>
          <p:cNvPr id="71683" name="Picture 3" descr="1808 Elec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219200"/>
            <a:ext cx="7010400" cy="51371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42555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Lampoon of Jefferson's 1807 declared embargo depicting U.S. as turtle drawing itself into its shell and cutting off its he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23" y="9832"/>
            <a:ext cx="9372024" cy="6607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9289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 # 2: Native Americans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029200" cy="4343400"/>
          </a:xfrm>
          <a:solidFill>
            <a:srgbClr val="FFFFFF">
              <a:alpha val="60000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William H. Harrison</a:t>
            </a:r>
          </a:p>
          <a:p>
            <a:pPr lvl="1"/>
            <a:r>
              <a:rPr lang="en-US" dirty="0"/>
              <a:t>Appointed by Jefferson</a:t>
            </a:r>
          </a:p>
          <a:p>
            <a:pPr lvl="2"/>
            <a:r>
              <a:rPr lang="en-US" dirty="0"/>
              <a:t>In charge of </a:t>
            </a:r>
            <a:r>
              <a:rPr lang="en-US" b="1" dirty="0"/>
              <a:t>Indiana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Natives given 2 options</a:t>
            </a:r>
          </a:p>
          <a:p>
            <a:pPr lvl="2"/>
            <a:r>
              <a:rPr lang="en-US" dirty="0"/>
              <a:t>Assimilate or Move</a:t>
            </a:r>
          </a:p>
          <a:p>
            <a:pPr lvl="2"/>
            <a:r>
              <a:rPr lang="en-US" dirty="0"/>
              <a:t>Harrison uses </a:t>
            </a:r>
            <a:r>
              <a:rPr lang="en-US" b="1" dirty="0"/>
              <a:t>threats, bribes</a:t>
            </a:r>
            <a:r>
              <a:rPr lang="en-US" dirty="0"/>
              <a:t>, and </a:t>
            </a:r>
            <a:r>
              <a:rPr lang="en-US" b="1" dirty="0"/>
              <a:t>trickery</a:t>
            </a:r>
            <a:r>
              <a:rPr lang="en-US" dirty="0"/>
              <a:t> to gain land from N.A.</a:t>
            </a:r>
          </a:p>
          <a:p>
            <a:pPr lvl="2"/>
            <a:endParaRPr lang="en-US" dirty="0"/>
          </a:p>
        </p:txBody>
      </p:sp>
      <p:pic>
        <p:nvPicPr>
          <p:cNvPr id="4" name="Picture 6" descr="William_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1905000"/>
            <a:ext cx="2644588" cy="36576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?id=4851&amp;rendTypeId=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685800"/>
            <a:ext cx="7239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Cause # 2: Native Americans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870155"/>
            <a:ext cx="6248400" cy="5753100"/>
          </a:xfrm>
          <a:solidFill>
            <a:srgbClr val="FFFFFF">
              <a:alpha val="69804"/>
            </a:srgb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Tecumseh</a:t>
            </a:r>
            <a:r>
              <a:rPr lang="en-US" dirty="0">
                <a:solidFill>
                  <a:srgbClr val="C00000"/>
                </a:solidFill>
              </a:rPr>
              <a:t> </a:t>
            </a:r>
          </a:p>
          <a:p>
            <a:pPr lvl="1"/>
            <a:r>
              <a:rPr lang="en-US" b="1" dirty="0"/>
              <a:t>Goal:</a:t>
            </a:r>
            <a:r>
              <a:rPr lang="en-US" dirty="0"/>
              <a:t> Unite Tribes</a:t>
            </a:r>
          </a:p>
          <a:p>
            <a:pPr lvl="2"/>
            <a:r>
              <a:rPr lang="en-US" dirty="0"/>
              <a:t>a.k.a. Tecumseh Confederacy</a:t>
            </a:r>
          </a:p>
          <a:p>
            <a:pPr lvl="1"/>
            <a:r>
              <a:rPr lang="en-US" dirty="0"/>
              <a:t>Encourages tribes to…</a:t>
            </a:r>
          </a:p>
          <a:p>
            <a:pPr lvl="2"/>
            <a:r>
              <a:rPr lang="en-US" dirty="0"/>
              <a:t>form alliance</a:t>
            </a:r>
          </a:p>
          <a:p>
            <a:pPr lvl="2"/>
            <a:r>
              <a:rPr lang="en-US" dirty="0"/>
              <a:t>Reject treaties</a:t>
            </a:r>
          </a:p>
          <a:p>
            <a:pPr lvl="2"/>
            <a:r>
              <a:rPr lang="en-US" dirty="0"/>
              <a:t>Reject assimilation</a:t>
            </a:r>
          </a:p>
          <a:p>
            <a:pPr lvl="2"/>
            <a:endParaRPr lang="en-US" dirty="0"/>
          </a:p>
          <a:p>
            <a:r>
              <a:rPr lang="en-US" b="1" dirty="0">
                <a:solidFill>
                  <a:srgbClr val="C00000"/>
                </a:solidFill>
              </a:rPr>
              <a:t>Battle of Tippecanoe (1811)</a:t>
            </a:r>
          </a:p>
          <a:p>
            <a:pPr lvl="1"/>
            <a:r>
              <a:rPr lang="en-US" dirty="0"/>
              <a:t>Harrison attacks confederacy         when Tecumseh is away</a:t>
            </a:r>
          </a:p>
          <a:p>
            <a:pPr lvl="2"/>
            <a:r>
              <a:rPr lang="en-US" dirty="0"/>
              <a:t>Shows Brits are arming N.A.</a:t>
            </a:r>
          </a:p>
          <a:p>
            <a:pPr lvl="2"/>
            <a:r>
              <a:rPr lang="en-US" dirty="0"/>
              <a:t>Convinces U.S. need to rid                   Americas of Brits (Canada)</a:t>
            </a:r>
          </a:p>
          <a:p>
            <a:pPr lvl="1"/>
            <a:endParaRPr lang="en-US" dirty="0"/>
          </a:p>
          <a:p>
            <a:pPr lvl="2"/>
            <a:endParaRPr lang="en-US" dirty="0"/>
          </a:p>
        </p:txBody>
      </p:sp>
      <p:pic>
        <p:nvPicPr>
          <p:cNvPr id="2052" name="Picture 4" descr="File:Tippecano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810000"/>
            <a:ext cx="38671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File:Tecumseh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838200"/>
            <a:ext cx="2410968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838200"/>
            <a:ext cx="6019800" cy="2286000"/>
          </a:xfrm>
          <a:solidFill>
            <a:srgbClr val="FFFFFF">
              <a:alpha val="60000"/>
            </a:srgb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Why?</a:t>
            </a:r>
          </a:p>
          <a:p>
            <a:pPr lvl="1"/>
            <a:r>
              <a:rPr lang="en-US" dirty="0"/>
              <a:t>Rivers access Gulf of Mexico</a:t>
            </a:r>
          </a:p>
          <a:p>
            <a:pPr lvl="1"/>
            <a:r>
              <a:rPr lang="en-US" dirty="0"/>
              <a:t>Native American attacks</a:t>
            </a:r>
          </a:p>
          <a:p>
            <a:pPr lvl="1"/>
            <a:r>
              <a:rPr lang="en-US" dirty="0"/>
              <a:t>Spain allies with Britain </a:t>
            </a:r>
          </a:p>
          <a:p>
            <a:pPr lvl="1">
              <a:buNone/>
            </a:pP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4800" y="-152400"/>
            <a:ext cx="8229600" cy="1143000"/>
          </a:xfrm>
        </p:spPr>
        <p:txBody>
          <a:bodyPr/>
          <a:lstStyle/>
          <a:p>
            <a:r>
              <a:rPr lang="en-US" dirty="0"/>
              <a:t>Cause # 3: Florida</a:t>
            </a:r>
          </a:p>
        </p:txBody>
      </p:sp>
      <p:pic>
        <p:nvPicPr>
          <p:cNvPr id="3074" name="Picture 2" descr="Image result for florida war of 18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971800"/>
            <a:ext cx="4724400" cy="4124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http://fcit.usf.edu/florida/maps/1800c/photos/M012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6" y="9525"/>
            <a:ext cx="9172575" cy="6804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289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 flipH="1">
            <a:off x="1104900" y="228600"/>
            <a:ext cx="7391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ll MT" pitchFamily="18" charset="0"/>
              </a:rPr>
              <a:t>Presidential Election of 1812</a:t>
            </a:r>
          </a:p>
        </p:txBody>
      </p:sp>
      <p:pic>
        <p:nvPicPr>
          <p:cNvPr id="3074" name="Picture 2" descr="Image result for election of 1812">
            <a:extLst>
              <a:ext uri="{FF2B5EF4-FFF2-40B4-BE49-F238E27FC236}">
                <a16:creationId xmlns:a16="http://schemas.microsoft.com/office/drawing/2014/main" id="{373D04E0-1B03-40D5-8184-FA9476B2A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417" y="949730"/>
            <a:ext cx="7794365" cy="570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658" y="304800"/>
            <a:ext cx="8229600" cy="1143000"/>
          </a:xfrm>
        </p:spPr>
        <p:txBody>
          <a:bodyPr/>
          <a:lstStyle/>
          <a:p>
            <a:r>
              <a:rPr lang="en-US" sz="9600" dirty="0">
                <a:latin typeface="Copperplate Gothic Bold" panose="020E0705020206020404" pitchFamily="34" charset="0"/>
              </a:rPr>
              <a:t>War!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8229600" cy="18288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en-US" sz="4800" dirty="0"/>
              <a:t>June 1812 </a:t>
            </a:r>
          </a:p>
          <a:p>
            <a:pPr marL="0" indent="0" algn="ctr">
              <a:buNone/>
            </a:pPr>
            <a:r>
              <a:rPr lang="en-US" sz="4800" dirty="0"/>
              <a:t>US Declares war on Britain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281880" y="4191000"/>
            <a:ext cx="6885039" cy="1143000"/>
          </a:xfrm>
          <a:prstGeom prst="rect">
            <a:avLst/>
          </a:prstGeom>
          <a:solidFill>
            <a:srgbClr val="FFFFFF">
              <a:alpha val="69804"/>
            </a:srgbClr>
          </a:solidFill>
          <a:ln w="25400" cap="flat" cmpd="sng" algn="ctr">
            <a:solidFill>
              <a:schemeClr val="dk1"/>
            </a:solidFill>
            <a:prstDash val="solid"/>
            <a:miter lim="800000"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US" sz="3600" kern="0" dirty="0"/>
              <a:t>Who in America would be upset about this?</a:t>
            </a:r>
          </a:p>
        </p:txBody>
      </p:sp>
    </p:spTree>
    <p:extLst>
      <p:ext uri="{BB962C8B-B14F-4D97-AF65-F5344CB8AC3E}">
        <p14:creationId xmlns:p14="http://schemas.microsoft.com/office/powerpoint/2010/main" val="23206053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1676400" y="304800"/>
            <a:ext cx="6096000" cy="7016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66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heshireBroad" pitchFamily="2" charset="0"/>
              </a:rPr>
              <a:t>3 U. S. Invasions of 1812</a:t>
            </a:r>
          </a:p>
        </p:txBody>
      </p:sp>
      <p:pic>
        <p:nvPicPr>
          <p:cNvPr id="33795" name="Picture 3" descr="12_01"/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587" y="1295400"/>
            <a:ext cx="5715000" cy="5202238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02898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2362200" y="228600"/>
            <a:ext cx="6096000" cy="7016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66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heshireBroad" pitchFamily="2" charset="0"/>
              </a:rPr>
              <a:t>Campaigns of 1813</a:t>
            </a:r>
          </a:p>
        </p:txBody>
      </p:sp>
      <p:pic>
        <p:nvPicPr>
          <p:cNvPr id="32772" name="Picture 4" descr="12_02"/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143000"/>
            <a:ext cx="5867400" cy="5348288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4685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30059_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228600"/>
            <a:ext cx="73152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419100"/>
            <a:ext cx="7772400" cy="6019800"/>
          </a:xfrm>
          <a:solidFill>
            <a:srgbClr val="FFFFFF">
              <a:alpha val="60000"/>
            </a:srgb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Tx/>
              <a:buNone/>
            </a:pPr>
            <a:r>
              <a:rPr lang="en-US" sz="3600" b="1" dirty="0"/>
              <a:t>Defeats</a:t>
            </a:r>
          </a:p>
          <a:p>
            <a:pPr lvl="1" eaLnBrk="1" hangingPunct="1"/>
            <a:r>
              <a:rPr lang="en-US" sz="3200" dirty="0"/>
              <a:t>US tries to </a:t>
            </a:r>
            <a:r>
              <a:rPr lang="en-US" sz="3200" b="1" dirty="0"/>
              <a:t>invade Canada </a:t>
            </a:r>
          </a:p>
          <a:p>
            <a:pPr lvl="2" eaLnBrk="1" hangingPunct="1"/>
            <a:r>
              <a:rPr lang="en-US" sz="2800" dirty="0"/>
              <a:t>Fails Miserably </a:t>
            </a:r>
          </a:p>
          <a:p>
            <a:pPr lvl="1" eaLnBrk="1" hangingPunct="1"/>
            <a:r>
              <a:rPr lang="en-US" sz="3200" b="1" dirty="0"/>
              <a:t>1814 - Napoleon defeated</a:t>
            </a:r>
          </a:p>
          <a:p>
            <a:pPr lvl="2" eaLnBrk="1" hangingPunct="1"/>
            <a:r>
              <a:rPr lang="en-US" sz="2800" dirty="0"/>
              <a:t>Allows Brits to send troops to U.S.</a:t>
            </a:r>
          </a:p>
          <a:p>
            <a:pPr lvl="2" eaLnBrk="1" hangingPunct="1"/>
            <a:r>
              <a:rPr lang="en-US" sz="2800" dirty="0"/>
              <a:t>Washington DC torched</a:t>
            </a:r>
          </a:p>
          <a:p>
            <a:pPr eaLnBrk="1" hangingPunct="1">
              <a:buNone/>
            </a:pPr>
            <a:endParaRPr lang="en-US" sz="2800" dirty="0"/>
          </a:p>
        </p:txBody>
      </p:sp>
      <p:pic>
        <p:nvPicPr>
          <p:cNvPr id="4098" name="Picture 2" descr="Image result for war of 1812 burning of washingt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733800"/>
            <a:ext cx="5566757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352800" y="0"/>
            <a:ext cx="5486400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en-US" dirty="0"/>
              <a:t>The War –1812-1815</a:t>
            </a:r>
          </a:p>
        </p:txBody>
      </p:sp>
      <p:pic>
        <p:nvPicPr>
          <p:cNvPr id="4100" name="Picture 4" descr="Image result for napoleon exiled carto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200400"/>
            <a:ext cx="33528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1848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nimBg="1"/>
      <p:bldP spid="1024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381000"/>
            <a:ext cx="8534400" cy="6324600"/>
          </a:xfrm>
          <a:solidFill>
            <a:srgbClr val="FFFFFF">
              <a:alpha val="60000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Tx/>
              <a:buNone/>
            </a:pPr>
            <a:r>
              <a:rPr lang="en-US" sz="3600" b="1" dirty="0"/>
              <a:t>Successes</a:t>
            </a:r>
          </a:p>
          <a:p>
            <a:pPr lvl="1" eaLnBrk="1" hangingPunct="1"/>
            <a:r>
              <a:rPr lang="en-US" sz="3200" dirty="0"/>
              <a:t>US defeats Native Americans and British attacks </a:t>
            </a:r>
            <a:r>
              <a:rPr lang="en-US" sz="3200" i="1" dirty="0"/>
              <a:t>within</a:t>
            </a:r>
            <a:r>
              <a:rPr lang="en-US" sz="3200" dirty="0"/>
              <a:t> US borders</a:t>
            </a:r>
          </a:p>
          <a:p>
            <a:pPr lvl="2" eaLnBrk="1" hangingPunct="1"/>
            <a:r>
              <a:rPr lang="en-US" sz="2800" b="1" dirty="0">
                <a:solidFill>
                  <a:srgbClr val="C00000"/>
                </a:solidFill>
              </a:rPr>
              <a:t>Fort McHenry </a:t>
            </a:r>
            <a:r>
              <a:rPr lang="en-US" sz="2800" dirty="0"/>
              <a:t>– Baltimore</a:t>
            </a:r>
          </a:p>
          <a:p>
            <a:pPr lvl="2" eaLnBrk="1" hangingPunct="1"/>
            <a:r>
              <a:rPr lang="en-US" sz="2800" b="1" dirty="0">
                <a:solidFill>
                  <a:srgbClr val="C00000"/>
                </a:solidFill>
              </a:rPr>
              <a:t>Battle of New Orleans</a:t>
            </a:r>
          </a:p>
          <a:p>
            <a:pPr lvl="3" eaLnBrk="1" hangingPunct="1"/>
            <a:endParaRPr lang="en-US" sz="2400" dirty="0"/>
          </a:p>
          <a:p>
            <a:pPr lvl="3" eaLnBrk="1" hangingPunct="1"/>
            <a:endParaRPr lang="en-US" sz="2400" dirty="0"/>
          </a:p>
          <a:p>
            <a:pPr lvl="3" eaLnBrk="1" hangingPunct="1"/>
            <a:endParaRPr lang="en-US" sz="2400" dirty="0"/>
          </a:p>
          <a:p>
            <a:pPr lvl="3" eaLnBrk="1" hangingPunct="1"/>
            <a:endParaRPr lang="en-US" sz="2400" dirty="0"/>
          </a:p>
          <a:p>
            <a:pPr lvl="3" eaLnBrk="1" hangingPunct="1"/>
            <a:endParaRPr lang="en-US" sz="2400" dirty="0"/>
          </a:p>
          <a:p>
            <a:pPr lvl="3" eaLnBrk="1" hangingPunct="1"/>
            <a:endParaRPr lang="en-US" sz="2400" dirty="0"/>
          </a:p>
          <a:p>
            <a:pPr lvl="2" eaLnBrk="1" hangingPunct="1"/>
            <a:r>
              <a:rPr lang="en-US" sz="2800" dirty="0"/>
              <a:t>The US invades Florida</a:t>
            </a:r>
          </a:p>
          <a:p>
            <a:pPr eaLnBrk="1" hangingPunct="1">
              <a:buFontTx/>
              <a:buNone/>
            </a:pPr>
            <a:r>
              <a:rPr lang="en-US" sz="2400" dirty="0"/>
              <a:t>**Star Spangled Banner written after battle at Fort McHenry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276600" y="228600"/>
            <a:ext cx="57150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en-US" dirty="0"/>
              <a:t>The War –1812-1815</a:t>
            </a:r>
          </a:p>
        </p:txBody>
      </p:sp>
      <p:pic>
        <p:nvPicPr>
          <p:cNvPr id="5122" name="Picture 2" descr="Image result for battle of fort mchen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124200"/>
            <a:ext cx="3856074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nimBg="1"/>
      <p:bldP spid="1024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228600"/>
            <a:ext cx="8229600" cy="1143000"/>
          </a:xfrm>
        </p:spPr>
        <p:txBody>
          <a:bodyPr/>
          <a:lstStyle/>
          <a:p>
            <a:r>
              <a:rPr lang="en-US" dirty="0"/>
              <a:t>Fort McHenry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4" descr="Battle of Ft McHenry"/>
          <p:cNvPicPr>
            <a:picLocks noChangeAspect="1" noChangeArrowheads="1"/>
          </p:cNvPicPr>
          <p:nvPr/>
        </p:nvPicPr>
        <p:blipFill>
          <a:blip r:embed="rId2" cstate="print">
            <a:lum bright="6000" contrast="-6000"/>
          </a:blip>
          <a:srcRect/>
          <a:stretch>
            <a:fillRect/>
          </a:stretch>
        </p:blipFill>
        <p:spPr bwMode="auto">
          <a:xfrm>
            <a:off x="1127760" y="609600"/>
            <a:ext cx="7180878" cy="6387025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A24_PH_US_CT_C06_Vo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143000"/>
            <a:ext cx="7467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0" y="609600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How does this picture show that the Americans lacked a regular, professional army?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The U.S. was not expected to win!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1600200" y="228600"/>
            <a:ext cx="7391400" cy="7016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66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heshireBroad" pitchFamily="2" charset="0"/>
              </a:rPr>
              <a:t>Jackson’s Florida Campaigns</a:t>
            </a:r>
          </a:p>
        </p:txBody>
      </p:sp>
      <p:pic>
        <p:nvPicPr>
          <p:cNvPr id="40963" name="Picture 3" descr="12_06"/>
          <p:cNvPicPr>
            <a:picLocks noChangeAspect="1" noChangeArrowheads="1"/>
          </p:cNvPicPr>
          <p:nvPr/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4"/>
          <a:stretch>
            <a:fillRect/>
          </a:stretch>
        </p:blipFill>
        <p:spPr bwMode="auto">
          <a:xfrm>
            <a:off x="2133600" y="1143000"/>
            <a:ext cx="6553200" cy="5257800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4" name="Picture 4" descr="content_img1"/>
          <p:cNvPicPr>
            <a:picLocks noChangeAspect="1" noChangeArrowheads="1"/>
          </p:cNvPicPr>
          <p:nvPr/>
        </p:nvPicPr>
        <p:blipFill>
          <a:blip r:embed="rId3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3" t="2222" r="1888" b="2222"/>
          <a:stretch>
            <a:fillRect/>
          </a:stretch>
        </p:blipFill>
        <p:spPr bwMode="auto">
          <a:xfrm rot="-10800000" flipH="1" flipV="1">
            <a:off x="5486400" y="4191000"/>
            <a:ext cx="1417638" cy="2438400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24219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"/>
            <a:ext cx="8229600" cy="914400"/>
          </a:xfrm>
        </p:spPr>
        <p:txBody>
          <a:bodyPr/>
          <a:lstStyle/>
          <a:p>
            <a:pPr eaLnBrk="1" hangingPunct="1"/>
            <a:r>
              <a:rPr lang="en-US" dirty="0"/>
              <a:t>The End of the War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1562" y="762000"/>
            <a:ext cx="8077200" cy="5943600"/>
          </a:xfrm>
          <a:solidFill>
            <a:srgbClr val="FFFFFF">
              <a:alpha val="60000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C00000"/>
                </a:solidFill>
              </a:rPr>
              <a:t>Treaty of Ghent</a:t>
            </a:r>
            <a:r>
              <a:rPr lang="en-US" sz="2400" dirty="0"/>
              <a:t>, Dec. 1814 - Belgium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400" dirty="0"/>
              <a:t>	- Ends war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400" i="1" dirty="0"/>
              <a:t>	- “Status Quo Ante Bellum”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400" dirty="0"/>
              <a:t>	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sz="2400" dirty="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sz="2400" dirty="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sz="2400" dirty="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sz="2400" dirty="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sz="2400" dirty="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sz="2400" dirty="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sz="2400" dirty="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sz="2400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C00000"/>
                </a:solidFill>
              </a:rPr>
              <a:t>Battle of New Orleans</a:t>
            </a:r>
            <a:r>
              <a:rPr lang="en-US" sz="2400" dirty="0"/>
              <a:t>, Jan. 1815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400" dirty="0"/>
              <a:t>     - 2 weeks later, British try to invade LA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400" dirty="0"/>
              <a:t>     - huge American victory, led by </a:t>
            </a:r>
            <a:r>
              <a:rPr lang="en-US" sz="2400" dirty="0">
                <a:solidFill>
                  <a:srgbClr val="C00000"/>
                </a:solidFill>
              </a:rPr>
              <a:t>Andrew Jackson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sz="2400" dirty="0"/>
          </a:p>
        </p:txBody>
      </p:sp>
      <p:pic>
        <p:nvPicPr>
          <p:cNvPr id="13316" name="Picture 4" descr="tghe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668" y="1981200"/>
            <a:ext cx="3678494" cy="289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 descr="bonor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2612" y="1219200"/>
            <a:ext cx="3741788" cy="375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3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33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33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uiExpand="1" build="p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141945"/>
            <a:ext cx="3902089" cy="27339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546" y="3134792"/>
            <a:ext cx="3974690" cy="3380910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0577937"/>
              </p:ext>
            </p:extLst>
          </p:nvPr>
        </p:nvGraphicFramePr>
        <p:xfrm>
          <a:off x="4176249" y="2035119"/>
          <a:ext cx="4967751" cy="2199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Bitmap Image" r:id="rId6" imgW="3076560" imgH="1362240" progId="Paint.Picture">
                  <p:embed/>
                </p:oleObj>
              </mc:Choice>
              <mc:Fallback>
                <p:oleObj name="Bitmap Image" r:id="rId6" imgW="3076560" imgH="136224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176249" y="2035119"/>
                        <a:ext cx="4967751" cy="21993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33236" y="1550331"/>
            <a:ext cx="5010764" cy="48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67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battnoz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33400"/>
            <a:ext cx="8021269" cy="55626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"/>
            <a:ext cx="8229600" cy="914400"/>
          </a:xfrm>
        </p:spPr>
        <p:txBody>
          <a:bodyPr/>
          <a:lstStyle/>
          <a:p>
            <a:pPr eaLnBrk="1" hangingPunct="1"/>
            <a:r>
              <a:rPr lang="en-US" dirty="0"/>
              <a:t>The End of the War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8686800" cy="5943600"/>
          </a:xfrm>
          <a:solidFill>
            <a:srgbClr val="FFFFFF">
              <a:alpha val="60000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C00000"/>
                </a:solidFill>
              </a:rPr>
              <a:t>The Hartford Convention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endParaRPr lang="en-US" sz="2400" dirty="0">
              <a:solidFill>
                <a:srgbClr val="C00000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Federalists meet and discuss…</a:t>
            </a:r>
          </a:p>
          <a:p>
            <a:pPr lvl="2" eaLnBrk="1" hangingPunct="1">
              <a:lnSpc>
                <a:spcPct val="80000"/>
              </a:lnSpc>
            </a:pPr>
            <a:r>
              <a:rPr lang="en-US" dirty="0"/>
              <a:t>New England </a:t>
            </a:r>
            <a:r>
              <a:rPr lang="en-US" b="1" dirty="0"/>
              <a:t>Secession </a:t>
            </a:r>
          </a:p>
          <a:p>
            <a:pPr lvl="2" eaLnBrk="1" hangingPunct="1">
              <a:lnSpc>
                <a:spcPct val="80000"/>
              </a:lnSpc>
            </a:pPr>
            <a:r>
              <a:rPr lang="en-US" b="1" dirty="0"/>
              <a:t>Amendments to Constitution</a:t>
            </a:r>
          </a:p>
          <a:p>
            <a:pPr lvl="1" eaLnBrk="1" hangingPunct="1">
              <a:lnSpc>
                <a:spcPct val="80000"/>
              </a:lnSpc>
            </a:pPr>
            <a:endParaRPr lang="en-US" b="1" dirty="0"/>
          </a:p>
          <a:p>
            <a:pPr lvl="1" eaLnBrk="1" hangingPunct="1">
              <a:lnSpc>
                <a:spcPct val="80000"/>
              </a:lnSpc>
            </a:pPr>
            <a:endParaRPr lang="en-US" b="1" dirty="0"/>
          </a:p>
          <a:p>
            <a:pPr lvl="1" eaLnBrk="1" hangingPunct="1">
              <a:lnSpc>
                <a:spcPct val="80000"/>
              </a:lnSpc>
            </a:pPr>
            <a:r>
              <a:rPr lang="en-US" b="1" dirty="0"/>
              <a:t>Why?</a:t>
            </a:r>
          </a:p>
          <a:p>
            <a:pPr lvl="2" eaLnBrk="1" hangingPunct="1">
              <a:lnSpc>
                <a:spcPct val="80000"/>
              </a:lnSpc>
            </a:pPr>
            <a:r>
              <a:rPr lang="en-US" b="1" dirty="0"/>
              <a:t>They hate the war</a:t>
            </a:r>
          </a:p>
          <a:p>
            <a:pPr lvl="2" eaLnBrk="1" hangingPunct="1">
              <a:lnSpc>
                <a:spcPct val="80000"/>
              </a:lnSpc>
            </a:pPr>
            <a:endParaRPr lang="en-US" sz="2400" b="1" dirty="0"/>
          </a:p>
          <a:p>
            <a:pPr lvl="2" eaLnBrk="1" hangingPunct="1">
              <a:lnSpc>
                <a:spcPct val="80000"/>
              </a:lnSpc>
            </a:pPr>
            <a:endParaRPr lang="en-US" sz="2400" b="1" dirty="0"/>
          </a:p>
          <a:p>
            <a:pPr lvl="1" eaLnBrk="1" hangingPunct="1">
              <a:lnSpc>
                <a:spcPct val="80000"/>
              </a:lnSpc>
            </a:pPr>
            <a:r>
              <a:rPr lang="en-US" b="1" dirty="0"/>
              <a:t>Effects</a:t>
            </a:r>
          </a:p>
          <a:p>
            <a:pPr lvl="2" eaLnBrk="1" hangingPunct="1">
              <a:lnSpc>
                <a:spcPct val="80000"/>
              </a:lnSpc>
            </a:pPr>
            <a:r>
              <a:rPr lang="en-US" dirty="0"/>
              <a:t>Ignored &amp; criticized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400" dirty="0"/>
              <a:t>Shows growing “Sectionalism”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400" dirty="0"/>
              <a:t>Marks end of the Federalist party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sz="2400" dirty="0"/>
          </a:p>
        </p:txBody>
      </p:sp>
      <p:pic>
        <p:nvPicPr>
          <p:cNvPr id="7170" name="Picture 2" descr="Image result for hartford conven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514600"/>
            <a:ext cx="4648200" cy="3262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742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3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3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33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uiExpand="1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Image result for hartford conven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9166123" cy="6249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13357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Effects of the War of 1812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6868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Need for a strong army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Revival of American </a:t>
            </a:r>
            <a:r>
              <a:rPr lang="en-US" b="1" dirty="0"/>
              <a:t>nationalism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End of the Federalist party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Weakens Native American resistance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Paved way for American take- over of Florida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image?id=4851&amp;rendTypeId=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685800"/>
            <a:ext cx="7239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1385</TotalTime>
  <Words>403</Words>
  <Application>Microsoft Office PowerPoint</Application>
  <PresentationFormat>On-screen Show (4:3)</PresentationFormat>
  <Paragraphs>121</Paragraphs>
  <Slides>31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Arial</vt:lpstr>
      <vt:lpstr>Bell MT</vt:lpstr>
      <vt:lpstr>Calibri</vt:lpstr>
      <vt:lpstr>CheshireBroad</vt:lpstr>
      <vt:lpstr>Copperplate Gothic Bold</vt:lpstr>
      <vt:lpstr>Tahoma</vt:lpstr>
      <vt:lpstr>Default Design</vt:lpstr>
      <vt:lpstr>Bitmap Image</vt:lpstr>
      <vt:lpstr>War of 1812</vt:lpstr>
      <vt:lpstr>Cause #1: Napoleonic Wars</vt:lpstr>
      <vt:lpstr>PowerPoint Presentation</vt:lpstr>
      <vt:lpstr>Cause #1: Napoleonic Wars </vt:lpstr>
      <vt:lpstr>PowerPoint Presentation</vt:lpstr>
      <vt:lpstr>PowerPoint Presentation</vt:lpstr>
      <vt:lpstr>James Madison 1808-1816</vt:lpstr>
      <vt:lpstr>PowerPoint Presentation</vt:lpstr>
      <vt:lpstr>PowerPoint Presentation</vt:lpstr>
      <vt:lpstr>Cause # 2: Native Americans</vt:lpstr>
      <vt:lpstr>PowerPoint Presentation</vt:lpstr>
      <vt:lpstr>Cause # 2: Native Americans</vt:lpstr>
      <vt:lpstr>Cause # 3: Florida</vt:lpstr>
      <vt:lpstr>PowerPoint Presentation</vt:lpstr>
      <vt:lpstr>PowerPoint Presentation</vt:lpstr>
      <vt:lpstr>War!</vt:lpstr>
      <vt:lpstr>PowerPoint Presentation</vt:lpstr>
      <vt:lpstr>PowerPoint Presentation</vt:lpstr>
      <vt:lpstr>PowerPoint Presentation</vt:lpstr>
      <vt:lpstr>The War –1812-1815</vt:lpstr>
      <vt:lpstr>The War –1812-1815</vt:lpstr>
      <vt:lpstr>Fort McHenry </vt:lpstr>
      <vt:lpstr>The U.S. was not expected to win!</vt:lpstr>
      <vt:lpstr>PowerPoint Presentation</vt:lpstr>
      <vt:lpstr>The End of the War</vt:lpstr>
      <vt:lpstr>PowerPoint Presentation</vt:lpstr>
      <vt:lpstr>PowerPoint Presentation</vt:lpstr>
      <vt:lpstr>The End of the War</vt:lpstr>
      <vt:lpstr>PowerPoint Presentation</vt:lpstr>
      <vt:lpstr>Effects of the War of 1812</vt:lpstr>
      <vt:lpstr>PowerPoint Presentation</vt:lpstr>
    </vt:vector>
  </TitlesOfParts>
  <Company>Wake Forest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Reminders..</dc:title>
  <dc:creator>Wake Forest</dc:creator>
  <cp:lastModifiedBy>Nathaniel Bargeloh</cp:lastModifiedBy>
  <cp:revision>49</cp:revision>
  <dcterms:created xsi:type="dcterms:W3CDTF">2009-08-31T22:41:14Z</dcterms:created>
  <dcterms:modified xsi:type="dcterms:W3CDTF">2017-10-12T16:20:38Z</dcterms:modified>
</cp:coreProperties>
</file>