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handoutMasterIdLst>
    <p:handoutMasterId r:id="rId28"/>
  </p:handoutMasterIdLst>
  <p:sldIdLst>
    <p:sldId id="257" r:id="rId2"/>
    <p:sldId id="275" r:id="rId3"/>
    <p:sldId id="276" r:id="rId4"/>
    <p:sldId id="277" r:id="rId5"/>
    <p:sldId id="258" r:id="rId6"/>
    <p:sldId id="279" r:id="rId7"/>
    <p:sldId id="260" r:id="rId8"/>
    <p:sldId id="278" r:id="rId9"/>
    <p:sldId id="280" r:id="rId10"/>
    <p:sldId id="281" r:id="rId11"/>
    <p:sldId id="282" r:id="rId12"/>
    <p:sldId id="285" r:id="rId13"/>
    <p:sldId id="286" r:id="rId14"/>
    <p:sldId id="283" r:id="rId15"/>
    <p:sldId id="284" r:id="rId16"/>
    <p:sldId id="287" r:id="rId17"/>
    <p:sldId id="288" r:id="rId18"/>
    <p:sldId id="263" r:id="rId19"/>
    <p:sldId id="290" r:id="rId20"/>
    <p:sldId id="292" r:id="rId21"/>
    <p:sldId id="264" r:id="rId22"/>
    <p:sldId id="265" r:id="rId23"/>
    <p:sldId id="266" r:id="rId24"/>
    <p:sldId id="267" r:id="rId25"/>
    <p:sldId id="269" r:id="rId26"/>
    <p:sldId id="270" r:id="rId2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8C9831C-D0B5-417F-BD8E-2CE2390574BB}" type="datetimeFigureOut">
              <a:rPr lang="en-US" smtClean="0"/>
              <a:t>5/5/2014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5624608-C4CF-4A29-8F63-44692D626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851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C1C345-E0B5-4BBD-9E25-959EF8AB11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AF4C8-4D82-4EDC-BD23-A4E0795530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183B4F16-B82F-4902-9398-82D797C54D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DD00D9-AC2C-4D09-B67C-18A730E9B6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8B603C-0AFC-4A9C-9411-CCE9689DFE6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AC6CCE-1857-4304-9D97-87C89FD703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C0980F-6C4D-4A19-BD96-73B8531AEA0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4C3727-8295-4D3B-92A2-F15681AD53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ED8A7-272B-4578-B88C-778C7748252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4508F6-9443-49D0-B42D-F21E8D4E7B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541229-FE6C-4D27-9540-C38FDA796E8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2F742-1243-4D13-A8DD-BD2BF1C489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450CA-DABC-4AF9-9463-AA4285A2AB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525E5-A3D8-4F91-8523-DDCD8EE3CE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C6C97764-C9A6-4E23-BA6C-6763D949DE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vingroomcandidate.org/commercials/1988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mxmedia.net/fa18/screens/large/3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vingroomcandidate.org/commercials/1992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livingroomcandidate.org/commercials/2000" TargetMode="External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Batang" pitchFamily="18" charset="-127"/>
                <a:ea typeface="Batang" pitchFamily="18" charset="-127"/>
              </a:rPr>
              <a:t>1990s-Today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403600"/>
            <a:ext cx="7239000" cy="2581275"/>
          </a:xfrm>
        </p:spPr>
        <p:txBody>
          <a:bodyPr/>
          <a:lstStyle/>
          <a:p>
            <a:pPr eaLnBrk="1" hangingPunct="1"/>
            <a:r>
              <a:rPr lang="en-US" b="1" i="1" smtClean="0"/>
              <a:t>Focus Questions: How have terrorist attacks changed American life and foreign policy? How has American society changed at the beginning of the 21</a:t>
            </a:r>
            <a:r>
              <a:rPr lang="en-US" b="1" i="1" baseline="30000" smtClean="0"/>
              <a:t>st</a:t>
            </a:r>
            <a:r>
              <a:rPr lang="en-US" b="1" i="1" smtClean="0"/>
              <a:t> century?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7570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Conservatism continues with Bush</a:t>
            </a:r>
          </a:p>
        </p:txBody>
      </p:sp>
      <p:pic>
        <p:nvPicPr>
          <p:cNvPr id="4100" name="Picture 4" descr="George_H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85788" y="1600200"/>
            <a:ext cx="3773487" cy="4530725"/>
          </a:xfrm>
        </p:spPr>
      </p:pic>
      <p:sp>
        <p:nvSpPr>
          <p:cNvPr id="2560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32313" y="1903413"/>
            <a:ext cx="3919537" cy="41513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chemeClr val="tx2"/>
                </a:solidFill>
              </a:rPr>
              <a:t>1988 George Bush wins--most voters see no reason for change from Reagan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chemeClr val="tx2"/>
                </a:solidFill>
              </a:rPr>
              <a:t>“Read my lips: no new taxes.”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b="1" dirty="0" smtClean="0">
                <a:solidFill>
                  <a:schemeClr val="tx2"/>
                </a:solidFill>
                <a:hlinkClick r:id="rId3"/>
              </a:rPr>
              <a:t>http://www.livingroomcandidate.org/commercials/1988</a:t>
            </a:r>
            <a:endParaRPr lang="en-US" sz="20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sz="2000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Persian Gulf War</a:t>
            </a:r>
          </a:p>
        </p:txBody>
      </p:sp>
      <p:pic>
        <p:nvPicPr>
          <p:cNvPr id="5123" name="Picture 3" descr="475_ap_saddam_0612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057400"/>
            <a:ext cx="41148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4572000" y="1905000"/>
            <a:ext cx="45720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Saddam Hussein, dictator of Iraq, invades oil-rich </a:t>
            </a:r>
            <a:r>
              <a:rPr lang="en-US" sz="3200" b="1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Kuwait</a:t>
            </a:r>
          </a:p>
          <a:p>
            <a:pPr>
              <a:buFontTx/>
              <a:buChar char="•"/>
              <a:defRPr/>
            </a:pP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Threatened U.S. oil supplies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Persian Gulf War Continued..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U.S. begins </a:t>
            </a:r>
            <a:r>
              <a:rPr lang="en-US" u="sng" smtClean="0"/>
              <a:t>Operation Desert Storm</a:t>
            </a:r>
            <a:r>
              <a:rPr lang="en-US" smtClean="0"/>
              <a:t> led by General Norman Schwarzkopf/ Colin Powell</a:t>
            </a:r>
          </a:p>
          <a:p>
            <a:pPr eaLnBrk="1" hangingPunct="1"/>
            <a:r>
              <a:rPr lang="en-US" smtClean="0"/>
              <a:t>Outcome:  Iraqis were pushed out of Kuwait but Hussein remains in power in Iraq (sanctions are placed on Iraq)</a:t>
            </a:r>
          </a:p>
        </p:txBody>
      </p:sp>
      <p:pic>
        <p:nvPicPr>
          <p:cNvPr id="6148" name="Picture 4" descr="See full 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4856163"/>
            <a:ext cx="2438400" cy="183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12 Years of Republican Rule Ends</a:t>
            </a:r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447800"/>
            <a:ext cx="3917950" cy="5105400"/>
          </a:xfrm>
          <a:effectLst>
            <a:outerShdw dist="12700" dir="2700000" algn="ctr" rotWithShape="0">
              <a:srgbClr val="FFFFFF">
                <a:alpha val="75000"/>
              </a:srgbClr>
            </a:outerShdw>
          </a:effectLst>
        </p:spPr>
      </p:pic>
      <p:sp>
        <p:nvSpPr>
          <p:cNvPr id="40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51375" y="1600200"/>
            <a:ext cx="4035425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/>
              <a:t>Bill Clinton elected to the presidency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A “new,” more moderate Democrat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Former governor of Arkansas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b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400" smtClean="0">
                <a:hlinkClick r:id="rId3"/>
              </a:rPr>
              <a:t>http://www.livingroomcandidate.org/commercials/1992</a:t>
            </a:r>
            <a:endParaRPr lang="en-US" sz="1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400" smtClean="0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5105400" y="4267200"/>
            <a:ext cx="3352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3200" b="1">
                <a:cs typeface="Arial" charset="0"/>
              </a:rPr>
              <a:t>1993-2001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zatty.files.wordpress.com/2012/12/map-naft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029" y="3219450"/>
            <a:ext cx="4338473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6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The 1</a:t>
            </a:r>
            <a:r>
              <a:rPr lang="en-US" sz="4400" baseline="30000" dirty="0" smtClean="0"/>
              <a:t>st</a:t>
            </a:r>
            <a:r>
              <a:rPr lang="en-US" sz="4400" dirty="0" smtClean="0"/>
              <a:t> Clinton Term </a:t>
            </a:r>
            <a:r>
              <a:rPr lang="en-US" dirty="0" smtClean="0"/>
              <a:t>– The Good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6858000" cy="4759325"/>
          </a:xfrm>
        </p:spPr>
        <p:txBody>
          <a:bodyPr/>
          <a:lstStyle/>
          <a:p>
            <a:r>
              <a:rPr lang="en-US" dirty="0" smtClean="0"/>
              <a:t>Balanced Budget - 1993</a:t>
            </a:r>
          </a:p>
          <a:p>
            <a:pPr lvl="1"/>
            <a:r>
              <a:rPr lang="en-US" dirty="0" smtClean="0"/>
              <a:t>Tax increase on wealthy</a:t>
            </a:r>
          </a:p>
          <a:p>
            <a:pPr lvl="1"/>
            <a:r>
              <a:rPr lang="en-US" dirty="0" smtClean="0"/>
              <a:t>Reduction in </a:t>
            </a:r>
            <a:r>
              <a:rPr lang="en-US" dirty="0" err="1" smtClean="0"/>
              <a:t>Govt</a:t>
            </a:r>
            <a:r>
              <a:rPr lang="en-US" dirty="0" smtClean="0"/>
              <a:t> Spending</a:t>
            </a:r>
          </a:p>
          <a:p>
            <a:pPr lvl="1"/>
            <a:r>
              <a:rPr lang="en-US" dirty="0" smtClean="0"/>
              <a:t>Tax credits to low income families </a:t>
            </a:r>
          </a:p>
          <a:p>
            <a:endParaRPr lang="en-US" dirty="0" smtClean="0"/>
          </a:p>
          <a:p>
            <a:r>
              <a:rPr lang="en-US" dirty="0" smtClean="0"/>
              <a:t>NAFTA -1993</a:t>
            </a:r>
          </a:p>
          <a:p>
            <a:pPr lvl="1"/>
            <a:r>
              <a:rPr lang="en-US" dirty="0" smtClean="0"/>
              <a:t>North American Free                            Trade Agreement</a:t>
            </a:r>
          </a:p>
          <a:p>
            <a:endParaRPr lang="en-US" dirty="0" smtClean="0"/>
          </a:p>
          <a:p>
            <a:r>
              <a:rPr lang="en-US" dirty="0" smtClean="0"/>
              <a:t>Bosnian Civil War Ended – 1995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1028" name="Picture 4" descr="http://2.bp.blogspot.com/-Pl7cBlqFWB4/UCOsDF_SEzI/AAAAAAAAFak/pVL9o0naaf4/s1600/balanced-budg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266" y="990600"/>
            <a:ext cx="2409825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eacesymbol.org/RSS/openclipart.org/2012/February/PEACESYMBOL.ORG/Bosnia_and_Herzegovina/bosnia_herzegovina_peace_symbol_flag_5_cnd_logo-555p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527" y="480060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25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noquarterusa.net/blog/wp-content/uploads/2009/02/national-debt-gdp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7200"/>
            <a:ext cx="8979653" cy="5638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1</a:t>
            </a:r>
            <a:r>
              <a:rPr lang="en-US" baseline="30000" dirty="0" smtClean="0"/>
              <a:t>st</a:t>
            </a:r>
            <a:r>
              <a:rPr lang="en-US" dirty="0" smtClean="0"/>
              <a:t> Clinton Term - The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295400"/>
            <a:ext cx="6858000" cy="4911725"/>
          </a:xfrm>
        </p:spPr>
        <p:txBody>
          <a:bodyPr/>
          <a:lstStyle/>
          <a:p>
            <a:r>
              <a:rPr lang="en-US" dirty="0" smtClean="0"/>
              <a:t>“Don’t ask don’t tell” -1993</a:t>
            </a:r>
          </a:p>
          <a:p>
            <a:pPr lvl="1"/>
            <a:r>
              <a:rPr lang="en-US" dirty="0" smtClean="0"/>
              <a:t>Homosexuals in Military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Whitewater Scandal - 1993</a:t>
            </a:r>
          </a:p>
          <a:p>
            <a:pPr lvl="1"/>
            <a:r>
              <a:rPr lang="en-US" dirty="0" smtClean="0"/>
              <a:t>Real Estate investments investigated by SEC</a:t>
            </a:r>
          </a:p>
          <a:p>
            <a:endParaRPr lang="en-US" dirty="0" smtClean="0"/>
          </a:p>
          <a:p>
            <a:r>
              <a:rPr lang="en-US" dirty="0" smtClean="0"/>
              <a:t>Healthcare Bill fails to pass - 1994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2050" name="Picture 2" descr="http://4.bp.blogspot.com/_lCqgvoAOtbk/TQ9wbBe-w4I/AAAAAAAABx0/vdqFGeiESkU/s1600/p.18-dont-ask-dont-te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914400"/>
            <a:ext cx="1685925" cy="2495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2.bp.blogspot.com/-Ys_7GJIVWb8/UJiKkEdk0aI/AAAAAAAAAtk/ER9KGQ7FEeU/s1600/1101940404_4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99" y="2286000"/>
            <a:ext cx="1843549" cy="242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votehillary.org/wp-content/uploads/2011/10/6a00d83451bc4a69e20120a5b6acff970c-800w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688" y="4419600"/>
            <a:ext cx="185299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21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www.christianlifeandliberty.net/ccl0001HC1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165335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49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473"/>
            <a:ext cx="8229600" cy="1143000"/>
          </a:xfrm>
        </p:spPr>
        <p:txBody>
          <a:bodyPr/>
          <a:lstStyle/>
          <a:p>
            <a:r>
              <a:rPr lang="en-US" dirty="0" smtClean="0"/>
              <a:t>Midterm Election -1994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5334000" cy="5410200"/>
          </a:xfrm>
        </p:spPr>
        <p:txBody>
          <a:bodyPr/>
          <a:lstStyle/>
          <a:p>
            <a:r>
              <a:rPr lang="en-US" dirty="0" smtClean="0"/>
              <a:t>Republicans win control in both houses</a:t>
            </a:r>
          </a:p>
          <a:p>
            <a:endParaRPr lang="en-US" dirty="0" smtClean="0"/>
          </a:p>
          <a:p>
            <a:r>
              <a:rPr lang="en-US" dirty="0" smtClean="0"/>
              <a:t>Forces Clinton to shift his agenda toward the “Center”</a:t>
            </a:r>
          </a:p>
          <a:p>
            <a:pPr lvl="1"/>
            <a:r>
              <a:rPr lang="en-US" dirty="0" smtClean="0"/>
              <a:t>Cut Taxes, Balance Budget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098" name="Picture 2" descr="http://bluearkansasblog.com/wp-content/uploads/2010/11/Time-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447800"/>
            <a:ext cx="3354254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33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Government Shutdown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68" y="1620837"/>
            <a:ext cx="8077200" cy="4530725"/>
          </a:xfrm>
        </p:spPr>
        <p:txBody>
          <a:bodyPr/>
          <a:lstStyle/>
          <a:p>
            <a:r>
              <a:rPr lang="en-US" dirty="0" smtClean="0"/>
              <a:t>Clinton’s proposed budget “compromise” fails to be approved in time by Rep. congress</a:t>
            </a:r>
          </a:p>
          <a:p>
            <a:endParaRPr lang="en-US" dirty="0"/>
          </a:p>
          <a:p>
            <a:r>
              <a:rPr lang="en-US" dirty="0" smtClean="0"/>
              <a:t>Result:</a:t>
            </a:r>
          </a:p>
          <a:p>
            <a:pPr lvl="1"/>
            <a:r>
              <a:rPr lang="en-US" dirty="0" smtClean="0"/>
              <a:t>Congress approval rating </a:t>
            </a:r>
            <a:r>
              <a:rPr lang="en-US" dirty="0" smtClean="0">
                <a:solidFill>
                  <a:srgbClr val="FF0000"/>
                </a:solidFill>
              </a:rPr>
              <a:t>▼</a:t>
            </a:r>
          </a:p>
          <a:p>
            <a:pPr lvl="1"/>
            <a:r>
              <a:rPr lang="en-US" dirty="0" smtClean="0"/>
              <a:t>Clinton’s approval rating </a:t>
            </a:r>
            <a:r>
              <a:rPr lang="en-US" dirty="0" smtClean="0">
                <a:solidFill>
                  <a:srgbClr val="00B050"/>
                </a:solidFill>
              </a:rPr>
              <a:t>▲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5122" name="Picture 2" descr="http://images.huffingtonpost.com/2011-03-30-Nydailynews_new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819400"/>
            <a:ext cx="3099054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encrypted-tbn2.gstatic.com/images?q=tbn:ANd9GcQjzGJWHGVR_0Qsb19a5zjR1lq_X5_KdBdFkJ8zyHjyPtKwVjK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891" y="0"/>
            <a:ext cx="2252674" cy="155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0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</a:t>
            </a:r>
            <a:r>
              <a:rPr lang="en-US" baseline="30000" dirty="0" smtClean="0"/>
              <a:t>nd</a:t>
            </a:r>
            <a:r>
              <a:rPr lang="en-US" dirty="0" smtClean="0"/>
              <a:t> Clinton Term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686800" cy="4530725"/>
          </a:xfrm>
        </p:spPr>
        <p:txBody>
          <a:bodyPr/>
          <a:lstStyle/>
          <a:p>
            <a:r>
              <a:rPr lang="en-US" dirty="0" smtClean="0"/>
              <a:t>Welfare Reform -1996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Personal Responsibility and Work Opportunity Act</a:t>
            </a:r>
          </a:p>
          <a:p>
            <a:pPr lvl="1"/>
            <a:r>
              <a:rPr lang="en-US" dirty="0" smtClean="0"/>
              <a:t>“Deserving poor” vs. “Undeserving poor”</a:t>
            </a:r>
          </a:p>
          <a:p>
            <a:pPr lvl="2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Ending welfare as an entitlement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program</a:t>
            </a:r>
          </a:p>
          <a:p>
            <a:pPr lvl="2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Must begin working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after two years of receiving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benefits</a:t>
            </a:r>
          </a:p>
          <a:p>
            <a:pPr lvl="2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Limit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of five years on benefits paid by federal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funds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Encourage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two-parent families 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Enhancing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enforcement of child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support</a:t>
            </a:r>
          </a:p>
          <a:p>
            <a:pPr lvl="2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Requires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state professional and occupational licenses be withheld from illegal immigrants.</a:t>
            </a:r>
          </a:p>
        </p:txBody>
      </p:sp>
    </p:spTree>
    <p:extLst>
      <p:ext uri="{BB962C8B-B14F-4D97-AF65-F5344CB8AC3E}">
        <p14:creationId xmlns:p14="http://schemas.microsoft.com/office/powerpoint/2010/main" val="345167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http://1.bp.blogspot.com/-nCZtxUJNB3Y/UCFIAfmggEI/AAAAAAAAIPY/xBKaAAKoxso/s1600/welfare-caseloads-have-declined-since-the-1996-welfare-refor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5715000" cy="670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52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Election of 1996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5105400" cy="4530725"/>
          </a:xfrm>
        </p:spPr>
        <p:txBody>
          <a:bodyPr/>
          <a:lstStyle/>
          <a:p>
            <a:r>
              <a:rPr lang="en-US" dirty="0" smtClean="0"/>
              <a:t>Clinton vs. Bob Dole</a:t>
            </a:r>
          </a:p>
          <a:p>
            <a:endParaRPr lang="en-US" dirty="0"/>
          </a:p>
          <a:p>
            <a:r>
              <a:rPr lang="en-US" dirty="0" smtClean="0"/>
              <a:t>Clinton wins by pointing at economic prosperity during first term</a:t>
            </a:r>
            <a:endParaRPr lang="en-US" dirty="0"/>
          </a:p>
        </p:txBody>
      </p:sp>
      <p:pic>
        <p:nvPicPr>
          <p:cNvPr id="6146" name="Picture 2" descr="http://yourgreatestchampion.com/wp-content/uploads/2011/03/bobdo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733800"/>
            <a:ext cx="1901775" cy="265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upload.wikimedia.org/wikipedia/commons/thumb/d/d3/Bill_Clinton.jpg/220px-Bill_Clint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586" y="609600"/>
            <a:ext cx="2095500" cy="273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45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2" name="Picture 4" descr="http://picdashboard.com/images/elections/1996-presidential-election-resul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6" y="0"/>
            <a:ext cx="9854023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21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636"/>
            <a:ext cx="8229600" cy="1143000"/>
          </a:xfrm>
        </p:spPr>
        <p:txBody>
          <a:bodyPr/>
          <a:lstStyle/>
          <a:p>
            <a:r>
              <a:rPr lang="en-US" dirty="0" smtClean="0"/>
              <a:t>The Lewinski Scandal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6934200" cy="5486400"/>
          </a:xfrm>
        </p:spPr>
        <p:txBody>
          <a:bodyPr/>
          <a:lstStyle/>
          <a:p>
            <a:r>
              <a:rPr lang="en-US" sz="2800" dirty="0" smtClean="0"/>
              <a:t>Sexual Harassment Suit by Paula Jones</a:t>
            </a:r>
          </a:p>
          <a:p>
            <a:endParaRPr lang="en-US" sz="2800" dirty="0"/>
          </a:p>
          <a:p>
            <a:r>
              <a:rPr lang="en-US" sz="2800" dirty="0" smtClean="0"/>
              <a:t>Leads to additional accusations of “improper relationship” with intern Monica Lewinski </a:t>
            </a:r>
          </a:p>
          <a:p>
            <a:endParaRPr lang="en-US" sz="2800" dirty="0"/>
          </a:p>
          <a:p>
            <a:r>
              <a:rPr lang="en-US" sz="2800" dirty="0" smtClean="0"/>
              <a:t>Clinton initially denies allegations </a:t>
            </a:r>
          </a:p>
          <a:p>
            <a:endParaRPr lang="en-US" sz="2800" dirty="0"/>
          </a:p>
          <a:p>
            <a:r>
              <a:rPr lang="en-US" sz="2800" dirty="0" smtClean="0"/>
              <a:t>Lewinski testifies against President leads to confession. </a:t>
            </a:r>
            <a:endParaRPr lang="en-US" sz="2800" dirty="0"/>
          </a:p>
        </p:txBody>
      </p:sp>
      <p:pic>
        <p:nvPicPr>
          <p:cNvPr id="9218" name="Picture 2" descr="http://img.timeinc.net/time/magazine/archive/covers/1998/1101980323_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438" y="685800"/>
            <a:ext cx="1935562" cy="255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encrypted-tbn1.gstatic.com/images?q=tbn:ANd9GcS6QiLkt8HrXXx4Ltw-NGltxgM2GRJGPBSPnXkrjFPEboOuvw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399" y="4038600"/>
            <a:ext cx="2695575" cy="17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24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Clinton Impeachment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5562600" cy="4530725"/>
          </a:xfrm>
        </p:spPr>
        <p:txBody>
          <a:bodyPr/>
          <a:lstStyle/>
          <a:p>
            <a:r>
              <a:rPr lang="en-US" dirty="0" smtClean="0"/>
              <a:t>House approves two counts of impeachment</a:t>
            </a:r>
          </a:p>
          <a:p>
            <a:pPr lvl="1"/>
            <a:r>
              <a:rPr lang="en-US" dirty="0" smtClean="0"/>
              <a:t>Lying to Grand Jury</a:t>
            </a:r>
          </a:p>
          <a:p>
            <a:pPr lvl="1"/>
            <a:r>
              <a:rPr lang="en-US" dirty="0" smtClean="0"/>
              <a:t>Obstruction of Justice</a:t>
            </a:r>
          </a:p>
          <a:p>
            <a:pPr lvl="1"/>
            <a:endParaRPr lang="en-US" dirty="0"/>
          </a:p>
          <a:p>
            <a:r>
              <a:rPr lang="en-US" dirty="0" smtClean="0"/>
              <a:t>Senate acquittal receives less than 50% </a:t>
            </a:r>
          </a:p>
          <a:p>
            <a:pPr lvl="1"/>
            <a:r>
              <a:rPr lang="en-US" dirty="0" smtClean="0"/>
              <a:t>Needed 2/3rds to remove President </a:t>
            </a:r>
            <a:endParaRPr lang="en-US" dirty="0"/>
          </a:p>
        </p:txBody>
      </p:sp>
      <p:pic>
        <p:nvPicPr>
          <p:cNvPr id="10242" name="Picture 2" descr="https://encrypted-tbn2.gstatic.com/images?q=tbn:ANd9GcT7SkW4owdwB4XOSOcZFRo6JK_M5NRSSnVKk1A-fPSQMiS-xP_w7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1000"/>
            <a:ext cx="230505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upload.wikimedia.org/wikipedia/commons/thumb/4/43/Senate_in_session.jpg/300px-Senate_in_sess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413761"/>
            <a:ext cx="3219450" cy="215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4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763000" cy="1143000"/>
          </a:xfrm>
        </p:spPr>
        <p:txBody>
          <a:bodyPr/>
          <a:lstStyle/>
          <a:p>
            <a:pPr eaLnBrk="1" hangingPunct="1"/>
            <a:r>
              <a:rPr lang="en-US" b="1" dirty="0" smtClean="0"/>
              <a:t>90s Culture – Technology </a:t>
            </a:r>
          </a:p>
        </p:txBody>
      </p:sp>
      <p:pic>
        <p:nvPicPr>
          <p:cNvPr id="11268" name="Picture 4" descr="BILL-GATES-bso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1600200"/>
            <a:ext cx="4114800" cy="4114800"/>
          </a:xfrm>
        </p:spPr>
      </p:pic>
      <p:sp>
        <p:nvSpPr>
          <p:cNvPr id="92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295400"/>
            <a:ext cx="4876800" cy="55626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High-tech industries lead to economic boom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Emergence of Microsoft and Apple 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 smtClean="0"/>
              <a:t>Expansion of the Internet</a:t>
            </a:r>
          </a:p>
          <a:p>
            <a:pPr lvl="1"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NASDAQ</a:t>
            </a:r>
          </a:p>
          <a:p>
            <a:pPr lvl="1" eaLnBrk="1" hangingPunct="1"/>
            <a:r>
              <a:rPr lang="en-US" sz="2300" dirty="0" smtClean="0"/>
              <a:t> a stock index tracking “Technology Industries”</a:t>
            </a:r>
          </a:p>
          <a:p>
            <a:pPr eaLnBrk="1" hangingPunct="1">
              <a:buFont typeface="Wingdings" pitchFamily="2" charset="2"/>
              <a:buNone/>
            </a:pPr>
            <a:endParaRPr lang="en-US" sz="28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763000" cy="1143000"/>
          </a:xfrm>
        </p:spPr>
        <p:txBody>
          <a:bodyPr/>
          <a:lstStyle/>
          <a:p>
            <a:pPr eaLnBrk="1" hangingPunct="1"/>
            <a:r>
              <a:rPr lang="en-US" b="1" dirty="0" smtClean="0"/>
              <a:t>90s Culture – Medicine 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295400"/>
            <a:ext cx="4876800" cy="55626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Human Genome Project</a:t>
            </a:r>
          </a:p>
          <a:p>
            <a:pPr lvl="1" eaLnBrk="1" hangingPunct="1"/>
            <a:r>
              <a:rPr lang="en-US" sz="2300" dirty="0" err="1" smtClean="0"/>
              <a:t>Govt</a:t>
            </a:r>
            <a:r>
              <a:rPr lang="en-US" sz="2300" dirty="0" smtClean="0"/>
              <a:t> Supported program to map /identify human genes</a:t>
            </a:r>
          </a:p>
          <a:p>
            <a:pPr lvl="1" eaLnBrk="1" hangingPunct="1"/>
            <a:r>
              <a:rPr lang="en-US" sz="2300" dirty="0" smtClean="0"/>
              <a:t>Over 100,000 identified</a:t>
            </a:r>
          </a:p>
          <a:p>
            <a:pPr lvl="1" eaLnBrk="1" hangingPunct="1"/>
            <a:r>
              <a:rPr lang="en-US" sz="2300" dirty="0" smtClean="0"/>
              <a:t>Completed in 2003 </a:t>
            </a:r>
          </a:p>
          <a:p>
            <a:pPr lvl="1" eaLnBrk="1" hangingPunct="1"/>
            <a:endParaRPr lang="en-US" sz="2300" dirty="0"/>
          </a:p>
          <a:p>
            <a:pPr eaLnBrk="1" hangingPunct="1"/>
            <a:r>
              <a:rPr lang="en-US" sz="2800" dirty="0" smtClean="0"/>
              <a:t>Ethnics Controversy </a:t>
            </a:r>
          </a:p>
          <a:p>
            <a:pPr lvl="1" eaLnBrk="1" hangingPunct="1"/>
            <a:r>
              <a:rPr lang="en-US" sz="2400" dirty="0" smtClean="0"/>
              <a:t>Conservative disapproval of genetic predictions and possibilities of alteration </a:t>
            </a:r>
          </a:p>
          <a:p>
            <a:pPr lvl="1" eaLnBrk="1" hangingPunct="1"/>
            <a:r>
              <a:rPr lang="en-US" sz="2400" dirty="0" smtClean="0"/>
              <a:t>Stem Cell Research </a:t>
            </a:r>
          </a:p>
          <a:p>
            <a:pPr lvl="1" eaLnBrk="1" hangingPunct="1"/>
            <a:endParaRPr lang="en-US" sz="1800" dirty="0" smtClean="0"/>
          </a:p>
          <a:p>
            <a:pPr eaLnBrk="1" hangingPunct="1">
              <a:buFont typeface="Wingdings" pitchFamily="2" charset="2"/>
              <a:buNone/>
            </a:pPr>
            <a:endParaRPr lang="en-US" sz="2800" b="1" dirty="0" smtClean="0"/>
          </a:p>
        </p:txBody>
      </p:sp>
      <p:pic>
        <p:nvPicPr>
          <p:cNvPr id="12290" name="Picture 2" descr="https://encrypted-tbn0.gstatic.com/images?q=tbn:ANd9GcSh_PiNflKziQJoDVgNurNlVdnsrHdeWYjg7_JQZBtZ6UopafjGU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81400"/>
            <a:ext cx="3048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beltina.org/pics/human_genome_projec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295400"/>
            <a:ext cx="3800475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295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763000" cy="1143000"/>
          </a:xfrm>
        </p:spPr>
        <p:txBody>
          <a:bodyPr/>
          <a:lstStyle/>
          <a:p>
            <a:pPr eaLnBrk="1" hangingPunct="1"/>
            <a:r>
              <a:rPr lang="en-US" b="1" dirty="0" smtClean="0"/>
              <a:t>90s Culture – Feminism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295400"/>
            <a:ext cx="4876800" cy="55626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Right to Life Movement</a:t>
            </a:r>
          </a:p>
          <a:p>
            <a:pPr lvl="1" eaLnBrk="1" hangingPunct="1"/>
            <a:r>
              <a:rPr lang="en-US" sz="2300" dirty="0" smtClean="0"/>
              <a:t>Anti Roe v. Wade </a:t>
            </a:r>
          </a:p>
          <a:p>
            <a:pPr lvl="1" eaLnBrk="1" hangingPunct="1"/>
            <a:r>
              <a:rPr lang="en-US" sz="2300" dirty="0" smtClean="0"/>
              <a:t>Seen primarily during the Reagan years</a:t>
            </a:r>
          </a:p>
          <a:p>
            <a:pPr lvl="1" eaLnBrk="1" hangingPunct="1"/>
            <a:endParaRPr lang="en-US" sz="2300" dirty="0"/>
          </a:p>
          <a:p>
            <a:pPr eaLnBrk="1" hangingPunct="1"/>
            <a:r>
              <a:rPr lang="en-US" sz="2800" dirty="0" smtClean="0"/>
              <a:t>Emergence of Pro Choice</a:t>
            </a:r>
          </a:p>
          <a:p>
            <a:pPr lvl="1" eaLnBrk="1" hangingPunct="1"/>
            <a:r>
              <a:rPr lang="en-US" sz="2300" dirty="0" smtClean="0"/>
              <a:t>Clinton elected despite being an openly pro choice supporter.</a:t>
            </a:r>
          </a:p>
          <a:p>
            <a:pPr lvl="1" eaLnBrk="1" hangingPunct="1"/>
            <a:r>
              <a:rPr lang="en-US" sz="2300" dirty="0" smtClean="0"/>
              <a:t>Shows ideological shift</a:t>
            </a:r>
          </a:p>
          <a:p>
            <a:pPr lvl="1" eaLnBrk="1" hangingPunct="1"/>
            <a:endParaRPr lang="en-US" sz="2300" dirty="0"/>
          </a:p>
          <a:p>
            <a:pPr lvl="1" eaLnBrk="1" hangingPunct="1"/>
            <a:endParaRPr lang="en-US" sz="2300" dirty="0" smtClean="0"/>
          </a:p>
          <a:p>
            <a:pPr lvl="1" eaLnBrk="1" hangingPunct="1"/>
            <a:endParaRPr lang="en-US" sz="900" dirty="0" smtClean="0"/>
          </a:p>
          <a:p>
            <a:pPr lvl="1" eaLnBrk="1" hangingPunct="1"/>
            <a:endParaRPr lang="en-US" sz="1800" dirty="0" smtClean="0"/>
          </a:p>
          <a:p>
            <a:pPr eaLnBrk="1" hangingPunct="1">
              <a:buFont typeface="Wingdings" pitchFamily="2" charset="2"/>
              <a:buNone/>
            </a:pPr>
            <a:endParaRPr lang="en-US" sz="2800" b="1" dirty="0" smtClean="0"/>
          </a:p>
        </p:txBody>
      </p:sp>
      <p:pic>
        <p:nvPicPr>
          <p:cNvPr id="13314" name="Picture 2" descr="http://ww3.hdnux.com/photos/21/27/21/4551806/3/628x4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3899979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wastedlife40.files.wordpress.com/2012/11/pro-life-vs-pro-choic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0" y="3733800"/>
            <a:ext cx="4290337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5822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/>
              <a:t>90s Culture - Population Changes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022975" y="1600200"/>
            <a:ext cx="2663825" cy="30527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 smtClean="0"/>
              <a:t>People are moving to the Sunbelt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The average age of Americans is getting older--graying of America</a:t>
            </a:r>
          </a:p>
        </p:txBody>
      </p:sp>
      <p:pic>
        <p:nvPicPr>
          <p:cNvPr id="16388" name="Picture 4" descr="SunbeltMa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52600"/>
            <a:ext cx="5919788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6781800" y="4495800"/>
            <a:ext cx="1752600" cy="17526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/>
              <a:t>Why do you think they call it the Sunbelt?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Immigration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U.S. immigration policy since 1986- reduce the number of people entering the country illegally. </a:t>
            </a:r>
          </a:p>
          <a:p>
            <a:pPr eaLnBrk="1" hangingPunct="1">
              <a:buFont typeface="Wingdings" pitchFamily="2" charset="2"/>
              <a:buNone/>
            </a:pPr>
            <a:endParaRPr lang="en-US" sz="2800" smtClean="0"/>
          </a:p>
        </p:txBody>
      </p:sp>
      <p:pic>
        <p:nvPicPr>
          <p:cNvPr id="17412" name="Picture 4" descr="immigration-rate-to-the-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743200"/>
            <a:ext cx="41338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immigration-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3429000"/>
            <a:ext cx="20574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us-mexbord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3124200"/>
            <a:ext cx="23272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2000 Election--Confusion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1219200"/>
            <a:ext cx="8305800" cy="2362200"/>
          </a:xfrm>
        </p:spPr>
        <p:txBody>
          <a:bodyPr/>
          <a:lstStyle/>
          <a:p>
            <a:pPr eaLnBrk="1" hangingPunct="1"/>
            <a:r>
              <a:rPr lang="en-US" sz="2800" b="1" smtClean="0"/>
              <a:t>A close call in Florida--votes must be recounted</a:t>
            </a:r>
          </a:p>
          <a:p>
            <a:pPr eaLnBrk="1" hangingPunct="1"/>
            <a:r>
              <a:rPr lang="en-US" sz="2800" b="1" smtClean="0"/>
              <a:t>Issue goes to the Supreme Court for them to decide-recounts and victory goes to Bush</a:t>
            </a:r>
          </a:p>
          <a:p>
            <a:pPr eaLnBrk="1" hangingPunct="1">
              <a:buFont typeface="Wingdings" pitchFamily="2" charset="2"/>
              <a:buNone/>
            </a:pPr>
            <a:endParaRPr lang="en-US" sz="1400" b="1" smtClean="0"/>
          </a:p>
          <a:p>
            <a:pPr eaLnBrk="1" hangingPunct="1">
              <a:buFont typeface="Wingdings" pitchFamily="2" charset="2"/>
              <a:buNone/>
            </a:pPr>
            <a:endParaRPr lang="en-US" sz="1400" smtClean="0"/>
          </a:p>
        </p:txBody>
      </p:sp>
      <p:pic>
        <p:nvPicPr>
          <p:cNvPr id="12292" name="Picture 4" descr="040830_flVoting_vmed_12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304800"/>
            <a:ext cx="1270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3200400"/>
            <a:ext cx="2878138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2700000" algn="ctr" rotWithShape="0">
              <a:srgbClr val="FFFFFF">
                <a:alpha val="75000"/>
              </a:srgbClr>
            </a:outerShdw>
          </a:effectLst>
        </p:spPr>
      </p:pic>
      <p:pic>
        <p:nvPicPr>
          <p:cNvPr id="12294" name="Picture 6" descr="Al_Gore_Vice_President_of_the_United_States_official_portrait_199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3200400"/>
            <a:ext cx="224631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4114800" y="44958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Arial" charset="0"/>
              </a:rPr>
              <a:t>VS</a:t>
            </a: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228600" y="6245225"/>
            <a:ext cx="3822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1200">
                <a:cs typeface="Arial" charset="0"/>
                <a:hlinkClick r:id="rId5"/>
              </a:rPr>
              <a:t>http://www.livingroomcandidate.org/commercials/2000</a:t>
            </a:r>
            <a:endParaRPr lang="en-US" sz="120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35425" cy="4530725"/>
          </a:xfrm>
        </p:spPr>
        <p:txBody>
          <a:bodyPr/>
          <a:lstStyle/>
          <a:p>
            <a:pPr eaLnBrk="1" hangingPunct="1"/>
            <a:endParaRPr lang="en-US" sz="2800" smtClean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1375" y="1600200"/>
            <a:ext cx="4035425" cy="4530725"/>
          </a:xfrm>
        </p:spPr>
        <p:txBody>
          <a:bodyPr/>
          <a:lstStyle/>
          <a:p>
            <a:pPr eaLnBrk="1" hangingPunct="1"/>
            <a:endParaRPr lang="en-US" sz="2800" smtClean="0"/>
          </a:p>
        </p:txBody>
      </p:sp>
      <p:pic>
        <p:nvPicPr>
          <p:cNvPr id="13317" name="Picture 5" descr="2000ele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Attack on America</a:t>
            </a:r>
          </a:p>
        </p:txBody>
      </p:sp>
      <p:pic>
        <p:nvPicPr>
          <p:cNvPr id="14340" name="Picture 4" descr="plane2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906588"/>
            <a:ext cx="4035425" cy="3917950"/>
          </a:xfrm>
        </p:spPr>
      </p:pic>
      <p:sp>
        <p:nvSpPr>
          <p:cNvPr id="1536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51375" y="1600200"/>
            <a:ext cx="4035425" cy="4530725"/>
          </a:xfrm>
        </p:spPr>
        <p:txBody>
          <a:bodyPr/>
          <a:lstStyle/>
          <a:p>
            <a:pPr eaLnBrk="1" hangingPunct="1"/>
            <a:r>
              <a:rPr lang="en-US" sz="2800" b="1" smtClean="0"/>
              <a:t>September 11, 2001, the World Trade Center and Pentagon are hit by planes hijacked by terrorists</a:t>
            </a:r>
          </a:p>
          <a:p>
            <a:pPr eaLnBrk="1" hangingPunct="1"/>
            <a:r>
              <a:rPr lang="en-US" sz="2800" b="1" smtClean="0"/>
              <a:t>What has been the impact on American life?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Effects of Terrorism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Department of Homeland Security Created (Cabinet Post)</a:t>
            </a:r>
          </a:p>
          <a:p>
            <a:pPr eaLnBrk="1" hangingPunct="1"/>
            <a:r>
              <a:rPr lang="en-US" sz="3600" dirty="0" smtClean="0"/>
              <a:t>Patriot Act </a:t>
            </a:r>
          </a:p>
          <a:p>
            <a:pPr eaLnBrk="1" hangingPunct="1"/>
            <a:r>
              <a:rPr lang="en-US" sz="3600" dirty="0" smtClean="0"/>
              <a:t>Operation Iraqi Freedom</a:t>
            </a:r>
          </a:p>
          <a:p>
            <a:pPr eaLnBrk="1" hangingPunct="1"/>
            <a:r>
              <a:rPr lang="en-US" sz="3600" b="1" i="1" dirty="0" smtClean="0">
                <a:latin typeface="HGSMinchoB" pitchFamily="18" charset="-128"/>
                <a:ea typeface="HGSMinchoB" pitchFamily="18" charset="-128"/>
              </a:rPr>
              <a:t>Changes American Foreign Policy: Focus on </a:t>
            </a:r>
            <a:r>
              <a:rPr lang="en-US" sz="3600" b="1" i="1" dirty="0" smtClean="0">
                <a:ea typeface="HGSMinchoB" pitchFamily="18" charset="-128"/>
              </a:rPr>
              <a:t>“</a:t>
            </a:r>
            <a:r>
              <a:rPr lang="en-US" sz="3600" b="1" i="1" dirty="0" smtClean="0">
                <a:latin typeface="HGSMinchoB" pitchFamily="18" charset="-128"/>
                <a:ea typeface="HGSMinchoB" pitchFamily="18" charset="-128"/>
              </a:rPr>
              <a:t>War on Terrorism</a:t>
            </a:r>
            <a:r>
              <a:rPr lang="en-US" sz="3600" b="1" i="1" dirty="0" smtClean="0">
                <a:ea typeface="HGSMinchoB" pitchFamily="18" charset="-128"/>
              </a:rPr>
              <a:t>”</a:t>
            </a:r>
            <a:endParaRPr lang="en-US" sz="3600" b="1" i="1" dirty="0" smtClean="0">
              <a:latin typeface="HGSMinchoB" pitchFamily="18" charset="-128"/>
              <a:ea typeface="HGSMinchoB" pitchFamily="18" charset="-128"/>
            </a:endParaRPr>
          </a:p>
          <a:p>
            <a:pPr eaLnBrk="1" hangingPunct="1"/>
            <a:endParaRPr lang="en-US" sz="3600" b="1" i="1" dirty="0" smtClean="0">
              <a:latin typeface="HGSMinchoB" pitchFamily="18" charset="-128"/>
              <a:ea typeface="HGSMinchoB" pitchFamily="18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18653</TotalTime>
  <Words>665</Words>
  <Application>Microsoft Office PowerPoint</Application>
  <PresentationFormat>On-screen Show (4:3)</PresentationFormat>
  <Paragraphs>130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Apex</vt:lpstr>
      <vt:lpstr>1990s-Today</vt:lpstr>
      <vt:lpstr>Conservatism continues with Bush</vt:lpstr>
      <vt:lpstr>Persian Gulf War</vt:lpstr>
      <vt:lpstr>Persian Gulf War Continued..</vt:lpstr>
      <vt:lpstr>12 Years of Republican Rule Ends</vt:lpstr>
      <vt:lpstr>The 1st Clinton Term – The Good</vt:lpstr>
      <vt:lpstr>PowerPoint Presentation</vt:lpstr>
      <vt:lpstr>The 1st Clinton Term - The Bad</vt:lpstr>
      <vt:lpstr>PowerPoint Presentation</vt:lpstr>
      <vt:lpstr>Midterm Election -1994</vt:lpstr>
      <vt:lpstr>Government Shutdown</vt:lpstr>
      <vt:lpstr>The 1nd Clinton Term </vt:lpstr>
      <vt:lpstr>PowerPoint Presentation</vt:lpstr>
      <vt:lpstr>Election of 1996</vt:lpstr>
      <vt:lpstr>PowerPoint Presentation</vt:lpstr>
      <vt:lpstr>The Lewinski Scandal </vt:lpstr>
      <vt:lpstr>Clinton Impeachment </vt:lpstr>
      <vt:lpstr>90s Culture – Technology </vt:lpstr>
      <vt:lpstr>90s Culture – Medicine  </vt:lpstr>
      <vt:lpstr>90s Culture – Feminism </vt:lpstr>
      <vt:lpstr>90s Culture - Population Changes</vt:lpstr>
      <vt:lpstr>Immigration</vt:lpstr>
      <vt:lpstr>2000 Election--Confusion</vt:lpstr>
      <vt:lpstr>PowerPoint Presentation</vt:lpstr>
      <vt:lpstr>Attack on America</vt:lpstr>
      <vt:lpstr>Effects of Terrorism</vt:lpstr>
    </vt:vector>
  </TitlesOfParts>
  <Company>DPS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1990s-Today</dc:title>
  <dc:creator>heather_bulpett</dc:creator>
  <cp:lastModifiedBy>Windows User</cp:lastModifiedBy>
  <cp:revision>102</cp:revision>
  <cp:lastPrinted>2014-05-05T11:18:50Z</cp:lastPrinted>
  <dcterms:created xsi:type="dcterms:W3CDTF">2010-05-24T12:07:53Z</dcterms:created>
  <dcterms:modified xsi:type="dcterms:W3CDTF">2014-05-14T14:57:04Z</dcterms:modified>
</cp:coreProperties>
</file>