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56" r:id="rId2"/>
    <p:sldId id="266" r:id="rId3"/>
    <p:sldId id="278" r:id="rId4"/>
    <p:sldId id="279" r:id="rId5"/>
    <p:sldId id="265" r:id="rId6"/>
    <p:sldId id="306" r:id="rId7"/>
    <p:sldId id="268" r:id="rId8"/>
    <p:sldId id="277" r:id="rId9"/>
    <p:sldId id="269" r:id="rId10"/>
    <p:sldId id="267" r:id="rId11"/>
    <p:sldId id="271" r:id="rId12"/>
    <p:sldId id="275" r:id="rId13"/>
    <p:sldId id="307" r:id="rId14"/>
    <p:sldId id="308" r:id="rId15"/>
    <p:sldId id="309" r:id="rId16"/>
    <p:sldId id="257" r:id="rId17"/>
    <p:sldId id="282" r:id="rId18"/>
    <p:sldId id="283" r:id="rId19"/>
    <p:sldId id="258" r:id="rId20"/>
    <p:sldId id="284" r:id="rId21"/>
    <p:sldId id="285" r:id="rId22"/>
    <p:sldId id="286" r:id="rId23"/>
    <p:sldId id="287" r:id="rId24"/>
    <p:sldId id="272" r:id="rId25"/>
    <p:sldId id="288" r:id="rId26"/>
    <p:sldId id="289" r:id="rId27"/>
    <p:sldId id="302" r:id="rId28"/>
    <p:sldId id="291" r:id="rId29"/>
    <p:sldId id="292" r:id="rId30"/>
    <p:sldId id="293" r:id="rId31"/>
    <p:sldId id="294" r:id="rId32"/>
    <p:sldId id="270" r:id="rId33"/>
    <p:sldId id="280" r:id="rId34"/>
    <p:sldId id="274" r:id="rId35"/>
    <p:sldId id="259" r:id="rId36"/>
    <p:sldId id="296" r:id="rId37"/>
    <p:sldId id="305" r:id="rId38"/>
    <p:sldId id="263" r:id="rId39"/>
    <p:sldId id="260" r:id="rId40"/>
    <p:sldId id="261" r:id="rId41"/>
    <p:sldId id="276" r:id="rId42"/>
    <p:sldId id="262" r:id="rId43"/>
    <p:sldId id="297" r:id="rId44"/>
    <p:sldId id="298" r:id="rId45"/>
    <p:sldId id="299" r:id="rId46"/>
    <p:sldId id="300" r:id="rId47"/>
    <p:sldId id="301" r:id="rId48"/>
    <p:sldId id="26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FDCB0-9A81-46B8-8F29-5B4D4A26BAE3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4E1BD-E899-4D1A-99E0-4CEC4B6DB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68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B7F34A-A2EB-4ABF-9EE7-B1AAE1A6844C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07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96F93F-D05E-46AC-93D4-5EA4B3F36194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6115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93B8DF7-D247-4EED-B05D-AE08EF4797A0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060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386AB0E-1709-4BD9-A7F9-CB33027C1B30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84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9504BF5-7C91-421D-B0BC-8D8FD52440D8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9580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C51AAF-162F-49B5-B76A-7629994E9820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5686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556F58-7421-4701-8D77-C7E974B78036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260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E1664B2-B66E-4AEB-A22A-61D9603F4C4F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7546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2949D31-8030-4E98-BAD1-B7D75B73FCF5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5644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8B1E018-D8D3-4290-B3F0-99F3E666BC23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027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FAE2FD7-113C-40FD-B770-A10A4F547DFF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983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7E275C-DC59-46BF-9302-278D3F0C937A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448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F082B2-3323-444A-9DA8-351413257A03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719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86CE882-8EA8-46E6-83D3-F7AB14C7B9B9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45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56B4906-5A78-4130-8230-6E5B03785E7E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8246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58646B1-B0BC-4CAB-AB1D-3CE591AB3326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1488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1D6E808-AAA7-4BD1-9484-C1CF550A13B0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3349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948A01-62A0-48E1-A92B-74A60F5C6CB3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752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29530A1-9CD6-455E-8D39-D8B9E29DF4DF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2C4F635-B50E-4085-BA1B-CB235DB41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rds.yahoo.com/_ylt=A9G_bDjns3RLF0YAbMqjzbkF/SIG=12n4nv4n9/EXP=1266025831/**http:/www.realdarkdream.com/letteratura/immagini/edgarallanpoe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//upload.wikimedia.org/wikipedia/commons/a/a3/Thomas_Cole,_The_Oxbow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rds.yahoo.com/_ylt=A9G_bF_Ns3RLhAUABWWJzbkF;_ylu=X3oDMTBpdnJhMHUzBHBvcwMxBHNlYwNzcgR2dGlkAw--/SIG=1i9aaoik1/EXP=1266025805/**http:/images.search.yahoo.com/images/view?back=http://images.search.yahoo.com/search/images?p=ralph+waldo+emerson&amp;fr2=xpl&amp;w=640&amp;h=824&amp;imgurl=www.science.uva.nl/~seop/archives/spr2002/entries/emerson/Emerson-lg.jpg&amp;rurl=http://equotes.wetpaint.com/page/Ralph+Waldo+Emerson+Quotes&amp;size=87k&amp;name=Ralph+Waldo+Emer...&amp;p=ralph+waldo+emerson&amp;oid=656950027bb91954&amp;fr2=xpl&amp;no=1&amp;tt=25408&amp;sigr=11rc5t72j&amp;sigi=128dbg1js&amp;sigb=12aakgm1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lib.iupui.edu/kade/newharmony/sitemap.html#photo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9G_bDrlvXRLZTsAdY6jzbkF/SIG=123p3got2/EXP=1266028389/**http:/www.socialstudieshelp.com/Images/dix.gif" TargetMode="External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://www.youtube.com/watch?v=Xmnw9IoMut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hyperlink" Target="http://rds.yahoo.com/_ylt=A9G_bDtCwnRL_3cAsfqjzbkF/SIG=13311m703/EXP=1266029506/**http:/www.harvardsquarelibrary.org/UIA%20Online/images/mann,%20horace3.jpg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hyperlink" Target="http://rds.yahoo.com/_ylt=A9G_bDj6z3RLgUYAL_SjzbkF/SIG=12cfkuq09/EXP=1266033018/**http:/712educators.about.com/library/graphics/afam9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1524000"/>
            <a:ext cx="6172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Antebellum Culture and Reform</a:t>
            </a:r>
          </a:p>
        </p:txBody>
      </p:sp>
      <p:pic>
        <p:nvPicPr>
          <p:cNvPr id="1027" name="Picture 3" descr="C:\Documents and Settings\nathaniel.bargeloh\Local Settings\Temporary Internet Files\Content.IE5\L3BFDXSA\MCBD07110_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81000"/>
            <a:ext cx="2209800" cy="3067380"/>
          </a:xfrm>
          <a:prstGeom prst="rect">
            <a:avLst/>
          </a:prstGeom>
          <a:noFill/>
        </p:spPr>
      </p:pic>
      <p:pic>
        <p:nvPicPr>
          <p:cNvPr id="1028" name="Picture 4" descr="C:\Documents and Settings\nathaniel.bargeloh\Local Settings\Temporary Internet Files\Content.IE5\2L1YVUHK\MCj0397176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352800"/>
            <a:ext cx="2362200" cy="2983754"/>
          </a:xfrm>
          <a:prstGeom prst="rect">
            <a:avLst/>
          </a:prstGeom>
          <a:noFill/>
        </p:spPr>
      </p:pic>
      <p:pic>
        <p:nvPicPr>
          <p:cNvPr id="1029" name="Picture 5" descr="C:\Documents and Settings\nathaniel.bargeloh\Local Settings\Temporary Internet Files\Content.IE5\4B5J2QBX\MCj0370392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114300"/>
            <a:ext cx="2133600" cy="3043274"/>
          </a:xfrm>
          <a:prstGeom prst="rect">
            <a:avLst/>
          </a:prstGeom>
          <a:noFill/>
        </p:spPr>
      </p:pic>
      <p:pic>
        <p:nvPicPr>
          <p:cNvPr id="1030" name="Picture 6" descr="C:\Documents and Settings\nathaniel.bargeloh\Local Settings\Temporary Internet Files\Content.IE5\3ACV71W5\MCj040774800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3276600"/>
            <a:ext cx="2471392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752600"/>
            <a:ext cx="7772400" cy="2971800"/>
          </a:xfrm>
        </p:spPr>
        <p:txBody>
          <a:bodyPr>
            <a:noAutofit/>
          </a:bodyPr>
          <a:lstStyle/>
          <a:p>
            <a:pPr algn="ctr"/>
            <a:r>
              <a:rPr lang="en-US" sz="9600" dirty="0"/>
              <a:t>Changing</a:t>
            </a:r>
            <a:br>
              <a:rPr lang="en-US" sz="9600" dirty="0"/>
            </a:br>
            <a:r>
              <a:rPr lang="en-US" sz="9600" dirty="0"/>
              <a:t>Culture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 and Literature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312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Search for Perfection</a:t>
            </a:r>
          </a:p>
        </p:txBody>
      </p:sp>
      <p:sp>
        <p:nvSpPr>
          <p:cNvPr id="7" name="Oval 6"/>
          <p:cNvSpPr/>
          <p:nvPr/>
        </p:nvSpPr>
        <p:spPr>
          <a:xfrm>
            <a:off x="3124200" y="2390262"/>
            <a:ext cx="2895600" cy="14197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2</a:t>
            </a:r>
            <a:r>
              <a:rPr lang="en-US" sz="2800" b="1" baseline="30000" dirty="0"/>
              <a:t>nd</a:t>
            </a:r>
            <a:r>
              <a:rPr lang="en-US" sz="2800" b="1" dirty="0"/>
              <a:t> Great</a:t>
            </a:r>
          </a:p>
          <a:p>
            <a:pPr algn="ctr"/>
            <a:r>
              <a:rPr lang="en-US" sz="2800" b="1" dirty="0"/>
              <a:t> Awakening</a:t>
            </a:r>
          </a:p>
        </p:txBody>
      </p:sp>
      <p:sp>
        <p:nvSpPr>
          <p:cNvPr id="8" name="Oval 7"/>
          <p:cNvSpPr/>
          <p:nvPr/>
        </p:nvSpPr>
        <p:spPr>
          <a:xfrm>
            <a:off x="6038850" y="1428750"/>
            <a:ext cx="2895600" cy="148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Utopian</a:t>
            </a:r>
          </a:p>
          <a:p>
            <a:pPr algn="ctr"/>
            <a:r>
              <a:rPr lang="en-US" sz="3200" b="1" dirty="0"/>
              <a:t> Societies </a:t>
            </a:r>
          </a:p>
        </p:txBody>
      </p:sp>
      <p:sp>
        <p:nvSpPr>
          <p:cNvPr id="9" name="Oval 8"/>
          <p:cNvSpPr/>
          <p:nvPr/>
        </p:nvSpPr>
        <p:spPr>
          <a:xfrm>
            <a:off x="114300" y="1380612"/>
            <a:ext cx="3067050" cy="17195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Transcend-</a:t>
            </a:r>
            <a:r>
              <a:rPr lang="en-US" sz="2800" b="1" dirty="0" err="1"/>
              <a:t>entalism</a:t>
            </a:r>
            <a:endParaRPr lang="en-US" sz="2800" b="1" dirty="0"/>
          </a:p>
        </p:txBody>
      </p:sp>
      <p:cxnSp>
        <p:nvCxnSpPr>
          <p:cNvPr id="12" name="Straight Arrow Connector 11"/>
          <p:cNvCxnSpPr>
            <a:stCxn id="6" idx="2"/>
            <a:endCxn id="7" idx="0"/>
          </p:cNvCxnSpPr>
          <p:nvPr/>
        </p:nvCxnSpPr>
        <p:spPr>
          <a:xfrm>
            <a:off x="4572000" y="1143000"/>
            <a:ext cx="0" cy="1247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2"/>
            <a:endCxn id="9" idx="7"/>
          </p:cNvCxnSpPr>
          <p:nvPr/>
        </p:nvCxnSpPr>
        <p:spPr>
          <a:xfrm flipH="1">
            <a:off x="2732191" y="1143000"/>
            <a:ext cx="1839809" cy="489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2"/>
            <a:endCxn id="8" idx="1"/>
          </p:cNvCxnSpPr>
          <p:nvPr/>
        </p:nvCxnSpPr>
        <p:spPr>
          <a:xfrm>
            <a:off x="4572000" y="1143000"/>
            <a:ext cx="1890901" cy="503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3652095" y="5537994"/>
            <a:ext cx="1905000" cy="990600"/>
          </a:xfrm>
          <a:prstGeom prst="ellipse">
            <a:avLst/>
          </a:prstGeom>
          <a:solidFill>
            <a:srgbClr val="C9E8FF">
              <a:alpha val="50195"/>
            </a:srgbClr>
          </a:solidFill>
          <a:ln>
            <a:noFill/>
          </a:ln>
          <a:effectLst>
            <a:prstShdw prst="shdw17" dist="17961" dir="2700000">
              <a:srgbClr val="798B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3762374" y="5849938"/>
            <a:ext cx="160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 dirty="0">
                <a:latin typeface="Comic Sans MS" pitchFamily="66" charset="0"/>
              </a:rPr>
              <a:t>Temperance</a:t>
            </a: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1369124" y="5530850"/>
            <a:ext cx="1905000" cy="990600"/>
          </a:xfrm>
          <a:prstGeom prst="ellipse">
            <a:avLst/>
          </a:prstGeom>
          <a:solidFill>
            <a:srgbClr val="C9E8FF">
              <a:alpha val="50195"/>
            </a:srgbClr>
          </a:solidFill>
          <a:ln>
            <a:noFill/>
          </a:ln>
          <a:effectLst>
            <a:prstShdw prst="shdw17" dist="17961" dir="2700000">
              <a:srgbClr val="798B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1388174" y="5689600"/>
            <a:ext cx="182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 dirty="0">
                <a:latin typeface="Comic Sans MS" pitchFamily="66" charset="0"/>
              </a:rPr>
              <a:t>Asylum &amp;</a:t>
            </a:r>
            <a:br>
              <a:rPr lang="en-US" altLang="en-US" sz="1800" b="1" dirty="0">
                <a:latin typeface="Comic Sans MS" pitchFamily="66" charset="0"/>
              </a:rPr>
            </a:br>
            <a:r>
              <a:rPr lang="en-US" altLang="en-US" sz="1800" b="1" dirty="0">
                <a:latin typeface="Comic Sans MS" pitchFamily="66" charset="0"/>
              </a:rPr>
              <a:t>Prison Reform</a:t>
            </a:r>
          </a:p>
        </p:txBody>
      </p:sp>
      <p:sp>
        <p:nvSpPr>
          <p:cNvPr id="25" name="Oval 29"/>
          <p:cNvSpPr>
            <a:spLocks noChangeArrowheads="1"/>
          </p:cNvSpPr>
          <p:nvPr/>
        </p:nvSpPr>
        <p:spPr bwMode="auto">
          <a:xfrm>
            <a:off x="5867400" y="5514975"/>
            <a:ext cx="1905000" cy="990600"/>
          </a:xfrm>
          <a:prstGeom prst="ellipse">
            <a:avLst/>
          </a:prstGeom>
          <a:solidFill>
            <a:srgbClr val="C9E8FF">
              <a:alpha val="50195"/>
            </a:srgbClr>
          </a:solidFill>
          <a:ln>
            <a:noFill/>
          </a:ln>
          <a:effectLst>
            <a:prstShdw prst="shdw17" dist="17961" dir="2700000">
              <a:srgbClr val="798B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" name="Text Box 30"/>
          <p:cNvSpPr txBox="1">
            <a:spLocks noChangeArrowheads="1"/>
          </p:cNvSpPr>
          <p:nvPr/>
        </p:nvSpPr>
        <p:spPr bwMode="auto">
          <a:xfrm>
            <a:off x="6019800" y="5689600"/>
            <a:ext cx="1600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 dirty="0">
                <a:latin typeface="Comic Sans MS" pitchFamily="66" charset="0"/>
              </a:rPr>
              <a:t>Women’s Rights</a:t>
            </a: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7239000" y="4610100"/>
            <a:ext cx="1905000" cy="990600"/>
          </a:xfrm>
          <a:prstGeom prst="ellipse">
            <a:avLst/>
          </a:prstGeom>
          <a:solidFill>
            <a:srgbClr val="C9E8FF">
              <a:alpha val="50195"/>
            </a:srgbClr>
          </a:solidFill>
          <a:ln>
            <a:noFill/>
          </a:ln>
          <a:effectLst>
            <a:prstShdw prst="shdw17" dist="17961" dir="2700000">
              <a:srgbClr val="798B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7391400" y="49149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 dirty="0">
                <a:latin typeface="Comic Sans MS" pitchFamily="66" charset="0"/>
              </a:rPr>
              <a:t>Education</a:t>
            </a:r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114300" y="4419600"/>
            <a:ext cx="1905000" cy="990600"/>
          </a:xfrm>
          <a:prstGeom prst="ellipse">
            <a:avLst/>
          </a:prstGeom>
          <a:solidFill>
            <a:srgbClr val="C9E8FF">
              <a:alpha val="50195"/>
            </a:srgbClr>
          </a:solidFill>
          <a:ln>
            <a:noFill/>
          </a:ln>
          <a:effectLst>
            <a:prstShdw prst="shdw17" dist="17961" dir="2700000">
              <a:srgbClr val="798B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" name="Text Box 33"/>
          <p:cNvSpPr txBox="1">
            <a:spLocks noChangeArrowheads="1"/>
          </p:cNvSpPr>
          <p:nvPr/>
        </p:nvSpPr>
        <p:spPr bwMode="auto">
          <a:xfrm>
            <a:off x="266700" y="4738688"/>
            <a:ext cx="160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 dirty="0">
                <a:latin typeface="Comic Sans MS" pitchFamily="66" charset="0"/>
              </a:rPr>
              <a:t>Abolitionism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552700" y="4114800"/>
            <a:ext cx="4038600" cy="914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Social Reforms</a:t>
            </a:r>
          </a:p>
        </p:txBody>
      </p:sp>
      <p:cxnSp>
        <p:nvCxnSpPr>
          <p:cNvPr id="46" name="Straight Arrow Connector 45"/>
          <p:cNvCxnSpPr>
            <a:stCxn id="7" idx="4"/>
            <a:endCxn id="45" idx="0"/>
          </p:cNvCxnSpPr>
          <p:nvPr/>
        </p:nvCxnSpPr>
        <p:spPr>
          <a:xfrm>
            <a:off x="4572000" y="38100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45" idx="1"/>
            <a:endCxn id="29" idx="6"/>
          </p:cNvCxnSpPr>
          <p:nvPr/>
        </p:nvCxnSpPr>
        <p:spPr>
          <a:xfrm flipH="1">
            <a:off x="2019300" y="4572000"/>
            <a:ext cx="533400" cy="342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45" idx="2"/>
            <a:endCxn id="21" idx="0"/>
          </p:cNvCxnSpPr>
          <p:nvPr/>
        </p:nvCxnSpPr>
        <p:spPr>
          <a:xfrm>
            <a:off x="4572000" y="5029200"/>
            <a:ext cx="32595" cy="508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23" idx="7"/>
          </p:cNvCxnSpPr>
          <p:nvPr/>
        </p:nvCxnSpPr>
        <p:spPr>
          <a:xfrm flipH="1">
            <a:off x="2995143" y="5029200"/>
            <a:ext cx="652931" cy="6467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endCxn id="25" idx="1"/>
          </p:cNvCxnSpPr>
          <p:nvPr/>
        </p:nvCxnSpPr>
        <p:spPr>
          <a:xfrm>
            <a:off x="5557096" y="5029200"/>
            <a:ext cx="589285" cy="6308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45" idx="3"/>
            <a:endCxn id="27" idx="2"/>
          </p:cNvCxnSpPr>
          <p:nvPr/>
        </p:nvCxnSpPr>
        <p:spPr>
          <a:xfrm>
            <a:off x="6591300" y="4572000"/>
            <a:ext cx="6477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7" idx="2"/>
            <a:endCxn id="9" idx="5"/>
          </p:cNvCxnSpPr>
          <p:nvPr/>
        </p:nvCxnSpPr>
        <p:spPr>
          <a:xfrm flipH="1" flipV="1">
            <a:off x="2732191" y="2848313"/>
            <a:ext cx="392009" cy="251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7" idx="6"/>
            <a:endCxn id="8" idx="3"/>
          </p:cNvCxnSpPr>
          <p:nvPr/>
        </p:nvCxnSpPr>
        <p:spPr>
          <a:xfrm flipV="1">
            <a:off x="6019800" y="2697045"/>
            <a:ext cx="443101" cy="4030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9" idx="4"/>
            <a:endCxn id="29" idx="0"/>
          </p:cNvCxnSpPr>
          <p:nvPr/>
        </p:nvCxnSpPr>
        <p:spPr>
          <a:xfrm flipH="1">
            <a:off x="1066800" y="3100131"/>
            <a:ext cx="581025" cy="13194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9" idx="4"/>
            <a:endCxn id="23" idx="0"/>
          </p:cNvCxnSpPr>
          <p:nvPr/>
        </p:nvCxnSpPr>
        <p:spPr>
          <a:xfrm>
            <a:off x="1647825" y="3100131"/>
            <a:ext cx="673799" cy="2430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9" idx="4"/>
            <a:endCxn id="27" idx="1"/>
          </p:cNvCxnSpPr>
          <p:nvPr/>
        </p:nvCxnSpPr>
        <p:spPr>
          <a:xfrm>
            <a:off x="1647825" y="3100131"/>
            <a:ext cx="5870156" cy="16550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05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/>
              <a:t>Romanticism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52714"/>
            <a:ext cx="8229600" cy="5776686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Literary and artistic movement</a:t>
            </a:r>
          </a:p>
          <a:p>
            <a:r>
              <a:rPr lang="en-US" sz="3200" dirty="0"/>
              <a:t>Anti Enlightenment ideas</a:t>
            </a:r>
          </a:p>
          <a:p>
            <a:r>
              <a:rPr lang="en-US" sz="3200" dirty="0"/>
              <a:t>Anti Scientific Rationalization </a:t>
            </a:r>
          </a:p>
          <a:p>
            <a:r>
              <a:rPr lang="en-US" sz="3200" dirty="0"/>
              <a:t>Anti Organized Religion</a:t>
            </a:r>
          </a:p>
          <a:p>
            <a:endParaRPr lang="en-US" sz="3200" dirty="0"/>
          </a:p>
          <a:p>
            <a:r>
              <a:rPr lang="en-US" sz="3200" dirty="0"/>
              <a:t>INDIVIDUALISM</a:t>
            </a:r>
          </a:p>
          <a:p>
            <a:r>
              <a:rPr lang="en-US" sz="3200" dirty="0"/>
              <a:t>LIBERALISM</a:t>
            </a:r>
          </a:p>
          <a:p>
            <a:r>
              <a:rPr lang="en-US" sz="3200" dirty="0"/>
              <a:t>RADICALISM</a:t>
            </a:r>
          </a:p>
          <a:p>
            <a:r>
              <a:rPr lang="en-US" sz="3200" dirty="0"/>
              <a:t>NATIONALISM</a:t>
            </a:r>
          </a:p>
          <a:p>
            <a:endParaRPr lang="en-US" sz="3200" dirty="0"/>
          </a:p>
          <a:p>
            <a:r>
              <a:rPr lang="en-US" sz="3200" dirty="0"/>
              <a:t>Nature = Inherently Good </a:t>
            </a:r>
          </a:p>
          <a:p>
            <a:r>
              <a:rPr lang="en-US" sz="3200" dirty="0"/>
              <a:t>Humans = Inherently Evil  </a:t>
            </a:r>
          </a:p>
        </p:txBody>
      </p:sp>
      <p:pic>
        <p:nvPicPr>
          <p:cNvPr id="1026" name="Picture 2" descr="History Of American Romantici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971800"/>
            <a:ext cx="481814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washington irv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50" y="286381"/>
            <a:ext cx="209550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3629"/>
            <a:ext cx="7772400" cy="1143000"/>
          </a:xfrm>
        </p:spPr>
        <p:txBody>
          <a:bodyPr/>
          <a:lstStyle/>
          <a:p>
            <a:r>
              <a:rPr lang="en-US" dirty="0"/>
              <a:t>American Literature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143000"/>
            <a:ext cx="8458200" cy="54864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Washington Irving</a:t>
            </a:r>
          </a:p>
          <a:p>
            <a:pPr lvl="2"/>
            <a:r>
              <a:rPr lang="en-US" dirty="0"/>
              <a:t>“American” Folk Tales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Rip Van Winkle </a:t>
            </a:r>
            <a:r>
              <a:rPr lang="en-US" dirty="0"/>
              <a:t>(1819) 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The Legend of Sleepy Hollow</a:t>
            </a:r>
            <a:r>
              <a:rPr lang="en-US" b="1" dirty="0"/>
              <a:t> </a:t>
            </a:r>
            <a:r>
              <a:rPr lang="en-US" dirty="0"/>
              <a:t>(1820) 	</a:t>
            </a:r>
          </a:p>
          <a:p>
            <a:pPr lvl="2"/>
            <a:endParaRPr lang="en-US" dirty="0"/>
          </a:p>
          <a:p>
            <a:pPr lvl="1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 rot="10800000">
            <a:off x="4343400" y="1720849"/>
            <a:ext cx="1143000" cy="444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1.bp.blogspot.com/_RwooCpYJAMo/TJJILje90UI/AAAAAAAAACY/fl8XAxaQPMY/s1600/rip-van-winkle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0188" y="1720848"/>
            <a:ext cx="2069224" cy="2667000"/>
          </a:xfrm>
          <a:prstGeom prst="rect">
            <a:avLst/>
          </a:prstGeom>
          <a:noFill/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4429125" y="4564929"/>
            <a:ext cx="5486400" cy="3581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C00000"/>
                </a:solidFill>
              </a:rPr>
              <a:t>Noah Webster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American Dictionary </a:t>
            </a:r>
            <a:r>
              <a:rPr lang="en-US" dirty="0"/>
              <a:t>(1828)  </a:t>
            </a:r>
          </a:p>
          <a:p>
            <a:pPr lvl="2"/>
            <a:r>
              <a:rPr lang="en-US" dirty="0"/>
              <a:t>Promotes “American” literacy</a:t>
            </a:r>
          </a:p>
        </p:txBody>
      </p:sp>
      <p:sp>
        <p:nvSpPr>
          <p:cNvPr id="15" name="Right Arrow 3"/>
          <p:cNvSpPr/>
          <p:nvPr/>
        </p:nvSpPr>
        <p:spPr>
          <a:xfrm>
            <a:off x="3276600" y="5199206"/>
            <a:ext cx="1066800" cy="444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noah webs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50" y="327723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1828.mshaffer.com/images/noah_webster_dictionary_1828_sma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69338" y="5165845"/>
            <a:ext cx="1447800" cy="16921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3590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3629"/>
            <a:ext cx="7772400" cy="1143000"/>
          </a:xfrm>
        </p:spPr>
        <p:txBody>
          <a:bodyPr/>
          <a:lstStyle/>
          <a:p>
            <a:r>
              <a:rPr lang="en-US" dirty="0"/>
              <a:t>American Literature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143000"/>
            <a:ext cx="8458200" cy="54864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James Fennimore Cooper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Last of the Mohicans </a:t>
            </a:r>
            <a:r>
              <a:rPr lang="en-US" dirty="0"/>
              <a:t>(1826) </a:t>
            </a:r>
          </a:p>
          <a:p>
            <a:pPr lvl="2"/>
            <a:r>
              <a:rPr lang="en-US" dirty="0"/>
              <a:t>French and Indian War</a:t>
            </a:r>
          </a:p>
          <a:p>
            <a:pPr lvl="1"/>
            <a:r>
              <a:rPr lang="en-US" b="1" dirty="0" err="1">
                <a:solidFill>
                  <a:srgbClr val="0070C0"/>
                </a:solidFill>
              </a:rPr>
              <a:t>Deerslayer</a:t>
            </a:r>
            <a:r>
              <a:rPr lang="en-US" b="1" dirty="0"/>
              <a:t> </a:t>
            </a:r>
            <a:r>
              <a:rPr lang="en-US" dirty="0"/>
              <a:t>(1841) 	</a:t>
            </a:r>
          </a:p>
          <a:p>
            <a:pPr lvl="2"/>
            <a:r>
              <a:rPr lang="en-US" dirty="0"/>
              <a:t>Life on the Frontier/Native Conflicts</a:t>
            </a:r>
          </a:p>
          <a:p>
            <a:pPr lvl="1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 descr="File:James Fenimore Cooper by Bra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165" y="457199"/>
            <a:ext cx="2332864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 rot="10800000">
            <a:off x="4343400" y="1720849"/>
            <a:ext cx="1143000" cy="444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http://www.americanartarchives.com/wyeth_last_mohicans19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720848"/>
            <a:ext cx="1738313" cy="220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biography.com/imported/images/Biography/Images/Profiles/W/Walt-Whitman-9530126-1-4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08506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657600" y="3630756"/>
            <a:ext cx="5486400" cy="3581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C00000"/>
                </a:solidFill>
              </a:rPr>
              <a:t>Walt Whitman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Leaves of Grass </a:t>
            </a:r>
            <a:r>
              <a:rPr lang="en-US" dirty="0"/>
              <a:t>(1855)  </a:t>
            </a:r>
          </a:p>
          <a:p>
            <a:pPr lvl="2"/>
            <a:r>
              <a:rPr lang="en-US" dirty="0"/>
              <a:t>Group of Poems</a:t>
            </a:r>
          </a:p>
          <a:p>
            <a:pPr lvl="2"/>
            <a:r>
              <a:rPr lang="en-US" dirty="0"/>
              <a:t>Often discussed “sensuality” and therefore seen as obscene </a:t>
            </a:r>
          </a:p>
          <a:p>
            <a:pPr lvl="3"/>
            <a:r>
              <a:rPr lang="en-US" sz="2400" i="1" dirty="0"/>
              <a:t>“Resist much, obey little.” </a:t>
            </a:r>
          </a:p>
          <a:p>
            <a:pPr lvl="3"/>
            <a:r>
              <a:rPr lang="en-US" sz="2400" i="1" dirty="0"/>
              <a:t>“Do anything, but let it produce joy.” </a:t>
            </a:r>
          </a:p>
          <a:p>
            <a:endParaRPr lang="en-US" dirty="0"/>
          </a:p>
        </p:txBody>
      </p:sp>
      <p:sp>
        <p:nvSpPr>
          <p:cNvPr id="13" name="Right Arrow 3"/>
          <p:cNvSpPr/>
          <p:nvPr/>
        </p:nvSpPr>
        <p:spPr>
          <a:xfrm>
            <a:off x="3276600" y="5199206"/>
            <a:ext cx="1066800" cy="444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 descr="http://www.stowecenter.org/worxcms_images/Leaves-of-Gras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19" y="4953000"/>
            <a:ext cx="1159561" cy="163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0" y="519112"/>
            <a:ext cx="5029200" cy="32004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b="1" dirty="0">
                <a:solidFill>
                  <a:schemeClr val="accent2"/>
                </a:solidFill>
              </a:rPr>
              <a:t>Herman Melville 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Moby Dick </a:t>
            </a:r>
            <a:r>
              <a:rPr lang="en-US" dirty="0"/>
              <a:t>(1851)</a:t>
            </a:r>
          </a:p>
          <a:p>
            <a:pPr lvl="2"/>
            <a:r>
              <a:rPr lang="en-US" dirty="0"/>
              <a:t>Whale v. Sailor</a:t>
            </a:r>
          </a:p>
          <a:p>
            <a:pPr lvl="2"/>
            <a:r>
              <a:rPr lang="en-US" dirty="0"/>
              <a:t>Human v. Nature</a:t>
            </a:r>
          </a:p>
          <a:p>
            <a:pPr lvl="2"/>
            <a:r>
              <a:rPr lang="en-US" dirty="0"/>
              <a:t>Good v. Evil</a:t>
            </a:r>
          </a:p>
          <a:p>
            <a:pPr lvl="2"/>
            <a:r>
              <a:rPr lang="en-US" dirty="0"/>
              <a:t>“Call me Ishmael”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5880" y="-228600"/>
            <a:ext cx="8534400" cy="1143000"/>
          </a:xfrm>
        </p:spPr>
        <p:txBody>
          <a:bodyPr/>
          <a:lstStyle/>
          <a:p>
            <a:r>
              <a:rPr lang="en-US" dirty="0"/>
              <a:t>American Literature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33081" y="3429000"/>
            <a:ext cx="4654550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2"/>
                </a:solidFill>
              </a:rPr>
              <a:t>Nathaniel Hawthorne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Scarlett Letter</a:t>
            </a:r>
            <a:r>
              <a:rPr lang="en-US" dirty="0"/>
              <a:t> (1850)</a:t>
            </a:r>
          </a:p>
          <a:p>
            <a:pPr lvl="2"/>
            <a:r>
              <a:rPr lang="en-US" dirty="0"/>
              <a:t>Woman has child out of wedlock and becomes outcast</a:t>
            </a:r>
          </a:p>
          <a:p>
            <a:pPr lvl="2"/>
            <a:r>
              <a:rPr lang="en-US" dirty="0"/>
              <a:t>Sin of Humanity </a:t>
            </a:r>
          </a:p>
          <a:p>
            <a:pPr lvl="2"/>
            <a:r>
              <a:rPr lang="en-US" dirty="0"/>
              <a:t>Attempts at redemption</a:t>
            </a:r>
          </a:p>
          <a:p>
            <a:pPr lvl="2"/>
            <a:r>
              <a:rPr lang="en-US" dirty="0"/>
              <a:t>Pro Individualism </a:t>
            </a:r>
          </a:p>
        </p:txBody>
      </p:sp>
      <p:pic>
        <p:nvPicPr>
          <p:cNvPr id="3076" name="Picture 4" descr="http://upload.wikimedia.org/wikipedia/commons/thumb/f/f1/Herman_Melville.jpg/220px-Herman_Melvil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8601"/>
            <a:ext cx="19812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2.bp.blogspot.com/-buSMeFwS_jw/UMnZ4pC9NGI/AAAAAAAABVo/ErA9iQeyyb8/s1600/moby-dick-cultura-inglesa-ce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7" y="1419225"/>
            <a:ext cx="381873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upload.wikimedia.org/wikipedia/commons/c/c4/Nathaniel_Hawthorne_by_Brady,_1860-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222" y="3629060"/>
            <a:ext cx="2282825" cy="318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cdn.americanliterature.com/al/images/book/the-scarlet-lett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519" y="4180587"/>
            <a:ext cx="1572983" cy="238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ight Arrow 11"/>
          <p:cNvSpPr/>
          <p:nvPr/>
        </p:nvSpPr>
        <p:spPr>
          <a:xfrm rot="10800000">
            <a:off x="2560637" y="2514600"/>
            <a:ext cx="1143000" cy="444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21374157">
            <a:off x="4646438" y="6079086"/>
            <a:ext cx="1143000" cy="444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60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14300"/>
            <a:ext cx="7772400" cy="1143000"/>
          </a:xfrm>
        </p:spPr>
        <p:txBody>
          <a:bodyPr/>
          <a:lstStyle/>
          <a:p>
            <a:r>
              <a:rPr lang="en-US" dirty="0"/>
              <a:t>Southern Romanticism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799" y="914400"/>
            <a:ext cx="4991100" cy="5562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Edgar Allan Poe</a:t>
            </a:r>
          </a:p>
          <a:p>
            <a:pPr lvl="1"/>
            <a:r>
              <a:rPr lang="en-US" dirty="0"/>
              <a:t>Known as American father of mystery and science fiction literature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Raven</a:t>
            </a:r>
            <a:r>
              <a:rPr lang="en-US" dirty="0"/>
              <a:t> (1845)</a:t>
            </a:r>
          </a:p>
          <a:p>
            <a:pPr lvl="2"/>
            <a:r>
              <a:rPr lang="en-US" i="1" dirty="0"/>
              <a:t>“Once upon a midnight dreary”</a:t>
            </a:r>
          </a:p>
          <a:p>
            <a:pPr lvl="2"/>
            <a:r>
              <a:rPr lang="en-US" i="1" dirty="0"/>
              <a:t>“Nevermore”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6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57199"/>
            <a:ext cx="2286000" cy="2976563"/>
          </a:xfrm>
          <a:prstGeom prst="rect">
            <a:avLst/>
          </a:prstGeom>
          <a:noFill/>
        </p:spPr>
      </p:pic>
      <p:pic>
        <p:nvPicPr>
          <p:cNvPr id="4098" name="Picture 2" descr="http://s3-external-1.amazonaws.com/wootsaleimages/Quoth_the_Raven22wDetai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899" y="2438400"/>
            <a:ext cx="2200275" cy="165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data:image/jpeg;base64,/9j/4AAQSkZJRgABAQAAAQABAAD/2wCEAAkGBhQSEBUUEhQUFRUVFxQUFRQYFxgUFxcVFBQXFBcUFBYXHCYeFxkjGRQUHy8gIycpLCwsFR4xNTAqNSYrLCkBCQoKBQUFDQUFDSkYEhgpKSkpKSkpKSkpKSkpKSkpKSkpKSkpKSkpKSkpKSkpKSkpKSkpKSkpKSkpKSkpKSkpKf/AABEIAQEAxAMBIgACEQEDEQH/xAAcAAABBQEBAQAAAAAAAAAAAAACAAEDBAUGBwj/xABDEAABAwIDBAcEBwUIAwEAAAABAAIRAyEEEjEFQVFhBhMiMnGBkaGxwfAHIzNCUnLRFGKC4fEVFkNzkqKyszRTwjb/xAAUAQEAAAAAAAAAAAAAAAAAAAAA/8QAFBEBAAAAAAAAAAAAAAAAAAAAAP/aAAwDAQACEQMRAD8A29nN+rarbWKHAD6tqtNCA2MRFNKQQE1TNCBoUjUBAIoTAIkCARgJMajAQIJ06YlAJCEhEiAQRhqYhSOUZQAQkAjDU+VAMJijIQkIBhCWo4ToIi1A5inIQOCCoWJKZzUkGbgW9gK0AocEOwPAKxCBQiaEKNqCRoUgQNRygIJ4Qgo2lBIxGo3VABKxdpbUecoZADpveRuGnPcg3ShlYoGIphr2Uw46HO4Nc4DygH0Ww9pfDiQ3lBkcnZSQfEIDARKO8CDN+G5HKAXIYRFMgcBJIJ0ApQnSQNlTFqJIlABCAhSIXBBCQkicEkGXgj2B4KwHKrgz2ArIKB0TSgRBBKHIsyjCMIDaUeayjalWLo7ImOcRzQYu3NoVMwa1z2Mj6wtykx+FstJzH0CPYuzBh3NNQ1qj3cXB4aXTDS7KOBvopqmxa1SoHCA0OOaTEjs38ZBtyC3sHswMguOZw0J3SgCjg6rnE5i1toG/00Ct/sXqrQcpAUHP7XL6bZLnCD3xcC+hCoYjboFLO0F5JDWtaJJJMbtN88F1r2AiDouSxmyv2fEZmN+rq2ncKg0a78w0dxEGZQajXSAU6ak+RITkIFKKUwCSAkkwTkIEmSSlAxQlHKYhBEQknI+fkpIMbB9wKwCq2DHYCsgIHRBMAiCAwjCEKQBAphQ1cWQ5o3GSR4fI9VO0Lk9qbdyV4P4gCJ1F/wDTa6Dq2bUOaNTEkDzgT5K1SxLiLggHjZZOwnU3gvkm5dJA3gGBw004o8bW7UNsNZNyfDgg2qVaVbpOXKUNtNpu7bgBpcxda/8AbdPLmnTgJ9yDYlV8dg21abmPEtcCD57/ABWdhektKoYY8TpBMGeEGLombeaX5A15PJpO5BmbCZVbTLKpLjTc6nnMS4NMtdz7JA8lqQkIJcQIkyeZiEigSUJJIHCcpgUigYlMkUkDhOUzSnlBGUycpIMXBjsBTlV8I7sBWAUBgogFFKNpQTNRhRtKJAcgAk6LzvFso1MXUaXENrPaRpm7LczoEWEA+u5ehgLy3phsetQPWsZEOcS8EGM1nGOfLRB1gxjaeJ6vPBc0ZGgEBrDdzpMSTbiZKs7TxQ6xuSrBiIiR7TrMrgcNj6lZ1MVm1BkDQzENu0yQWteY7JtAMrrThGlhIJ8r3+eaCTa2xKzw2rRya9pxlwYDq4M1I81p4fogalLtYmvmIuadTqx5NaAAORnxKp7F2q9kg2FgDu9PJddgH2kuB32sEGH0e2V+zV3io41DUNnEaNaAADz5q7jeilGqXCo3NmNjJDhyaRpYm4g3XGbb+kRlDEvBp1HVGVCwQbZRxb4QV3WytvjEQere0FoJcQWiTcNE6mJP9UBYPBmjTbSzFwYA0FxLnEDTMTqY3qVE83QwgSSeEyBJk6SASU2ZIhNCAwUpQp0AlJIpkGLgx2ArEqHB9wKcBAwUrQha1SAIHCkCABSNCAmhUtvtHUPlpccpAhocZjgbK+0KVgQfPjNuZGVKT2GcwLCOyQ5pBGcbxYLuNkbYzAX4HXetzpf9HrcXUZUpwwtABAAAILy46aHtOMwvOca2ph6zmfepvLHc8psfig9VwlNtRhHgRuWts5nVjtGy4fo/0oD2wYDhu0ldrhsWyrSLXjvWi8ke9BXxm08GK2Z+Rzxwb1jhHJoJV+nt3Dvysa/v2bLXNk62zAX5KphOiTaf2VSpSB+610N9DoVp0NktZckvI+84l2nCSYQMKZGqeEutzElOgSZOlCBkyKE0IBISRFCgaEiE4SKCMhJIpIMfCDsBWGqvhO6FZCAgE4TAomoDYFK0IWhSBA7VMwIGtWB0m6f4XAgh7s9XdRZBd/GdGDxvyKDoMdj6dCk+rVdlpsGZzuA+J0EcSvEdpbRfiMTiH1GhtRtZ7S2IhoMM9gid8Ss/ph9I2Ix7ercG0qMz1bZMkaGo496NYgDkvRcb0QZtGhSxeHcKdd1Onnnu1IaBDoNnDQO5AHiA5bYHR6rXqTSgRa5iZ3AjQ6X/AKH2XZOzm0KYa0S6O060k+Q0WZ0U2N+zshwAcAAT4CTBi95WzUqn54oFWqXjkTPmlgqu86nX09mhUGazfMHxCNvx+fcgs16AiRZVFcY6QuN6VV6+DqdfRl1Mx1lI9ppmbt303CBcSDwMXDppSlYGwem+HxMNzdXUP+G8gSf3HaO9/JdDlQCkihCUDISiKFAyRKSRCCMp0iEkGNgz2ArAcqeEPYCsgoJAVM1V2lWGIJ2BRY/aNKgw1Kz2saN7jEngBqTyCyOkvS6jgqZc9wdUjsUgRmcef4W8SV4vtvb9bGVOsrOJJJytFmsaPusG7x1KDqulv0o1axdTwhdSpXGfSo8eP3B4X57l548SSfU8+KsPambh5B4ASfgPegpr3j6LNoTgmXsAQb6ZdZ968MrUC0wdV6b9FGzX1qNUMqZcrw2ow6Op1GyC3g4FjhzBQetUse17ZF2kEg8RxCYPME+NgPPz1WdSy0WCg0jstFpuAQYPnBurDXERF7Qbix4eM2QT03SPT9VOqYcQ7iL7/YrQM+KCanUUOPw7ajYdeP6+lkLat/nVA/FiBfX2b5M7kHjm3di9TWcwZcubsiRYG7YmJkfEcFqbB6a18NDXHrqYtlce0N31b7+hkcEfT3GNflmZa5r72IzTDD/FYyNN+q5LBYgy4Eg5XZPGdI4FB7bsTpDRxbJpOuO8w2e3xHDmLLRIXiFHEOpvz03ljm3DgYj9RyXadHfpDc6qKWLDGh0BtQCBO4vvAnlEe4O4chRuCAoEklCSACmTlMgwcH3ArACgwXcCsAoJGBYfTzbj8Lgi+mYe9zaTXb25gSXDnDT6rdYvJPpV2/12KFFvcw8g8DVdBcfIQPVBx2JcSZJJJJkm5J5lKm2LHj8+5GTILvkWTjRo5e9A9Nk3WvhsGQ5rLWlz/wA1g1t7a6eCq4ClJ8L+e6UWBcC++ac1r7gZEga2lBX22yKoA4eWp05Lqfop6RtwuLLKhy08QBTLpgNeDLHHlJLf4lzm28PFSd0NHrJ9t1RcEHoGA6aGvtCu4mz3jqjp9XSdlDSQbgszOvvJXa4bb/aLSdAHTA3gtIBJAnNPhHNeEua4uGSZfAAH4rWHnB813NLpFl7OVuUik0Ny3AZTYzLm1iWTPOYQep08ReTOn6RImxubcldY+3O/9eWvsXjlPp9UpS+C5zrOJJAjVoaBw4zK7vYXSluIo5mEB5bIBPdO8SdYIPpdBvGvqJi9tRAMndvtpz3rA2ztio1gjLmDgC50hokahxteBqfbCz+k+1DndTa4MtJgg3iT2dXCIMj8TgdVyGJxL3EBxDgIHiNM2XT+nFBaxmK6wkEC5Mnva6DgRMHyXOU6LmVqkaZmkb/Lx09QtKi8yZuAfC1+XP2qntapkJdAAtJ4ukkH09w4IJHVJkSeNjwO4eJSw1Zx7FTUf7gT/NUMISL7zcnePmVqVKGYBzYbHC5/oUHsPRHHGtgqTnGXAFjjrJpktk+IAPmtdeffRntiHvw7nd76xn5mgB7RxtB/hK9CQCUyIpigiKSdyZBgYQ9gKy1V8G3sBWGhA+JxIp031DoxrnnwaC74L54r4g1Hve49p7nOPMuJJ969Y+lDpAaOGFBneryHHhTbGb1JA8JXkVPVAc/V+JPwUzBdVw6wHM/BS5oaTxsg08BUgE8QTJ8LRzsFQLouEWGxBykcQiqAXHofBBpPcauHqH8OUg+DiTJ81lUWkjw9VobKrkUnAmJcGk8oMiN+70VSvhyA0AiHAyRrAN0EWGeQ7NwNvHiuk2e5tUTvF+O7VYYwp3QB46KbAYgB4aCcpIDiLeQ9t+aAdtvl0N0BgnUE8PL3q5gX1KYYGOe2LiHFpa4nVvr7ke28M1opQLTuGukBabaAsW3yx42QUtobcqvrNFQg5gGiwkXuRaYN7aK/VZexPHwn+nsWDtckV6bi2O0Oc+srYqu3m1tTb2oBokF8+PLThGizOkz4Y0by+T5A/qrWHqy4jyiOc2WT0jqS8cDLvaR8EB4SoZEkk6QI38XLTwtY2l4kHujdru9nmsLAsnw4D9Stmi2NGxM/M7+CDUwGM6jEMrAdx7HGN7ZEgeIn1XtdCu17GvYZa4BzTxBEgrw947N5BPEzw18vFd/9Gm1s9B1Bx7VI5m/kedPJ0/6gg7IlMUimJQCUyYlOgxcIOwPBTsCgwvcC536RNu/s+DLWmKlaabeIbHbd6GP4kHm/Tfb/AO14xz2/Zs+rp/laT2vMknzCxwwjd5qIMO5WcS4ZAJv8ygqtcjqusB5qII6u7wCCRmI+CkGMEyRKqDVMgnqVZJiwO74qfDYtzB3MxOhdO7cFRUnXmAOGiCevWqVHQ8nw0HonotOjpDd8cOPzwUJxbjr7kn4okXv8/wAgg16NWCaZcX0u8zQutHMZTEzNltbLed4N7i4nS08CuOpYot0+BUlbGucdfIW8dEGv0mxAzMAvBmZ9lt8rQxrw1rXE2jT2QuUrYlzozGY0XUOM0GEROXSNd+nkEA4mqGZao0LMrt8HUGBx+KxNuvmrHC3pHz5q/gXw4hzC0b2asJtFj3b8FnbaZFX+EH3g+5BFhnMEEl3lwWzg8YCIDiSPdpvPM+qxsLjyy2VjwdzhPodQruGxlFzpIdRduc0y2bag7tUG1QxbdN4k9rjay3+hu0Oqx1MzDan1btw7en+4NXOP2Y90Fr2vtItEhDRFSkRawIjfBtceiD31xTSq+zccK1CnVH32td5kXHkZCnKACUkxKSDIw7w2nmcQGgSSTAA4knReNdN9vjFYxxa6abIp0zugG7vMyfCE3SrphVxhyNltBvdZ+L95/E8ty50UjwQTVswtlIHhr5quSrdCq8QJtwJn2I8Y0Fsj2eKCgjkb50QJ0EzWM4kqZ1GmSAC5xO4C6qMaN5jyladBtGO1WcDbstZlHOSgq1cJDZJa20gF2Zx8horVXGYZxA6qoAAASHjNu4iCmxFKkG5qbxmB+8S4mLiBl96tY3BU6lRjuvpAPEFzWFoDhqHt3HmLeCCucDhnHsVy0cHsPvarVDoln7lei7gAdVJ/c0zAxFDwLgDrwUv9wav3atKd3aI9sIKGM6I4imJyF3EtuP1VB2yqoE5CQNYuRPEahb39lbRod0vcB+F4eI8Co6nSjE0+zWZBjUtLXcr70HNldVg4NKnHjfjFx/Pkucx2K6x+aIXQ7GcOrZPHTmgKvq1hEEyXcbafH/Sszb1IhzXco8wSfifRSYnFziHmLA5fJoj9T5q3tFrX0oETYskjvC8A2E2IjmgzdknrHOaWsc7KS0FoufHzQVsUzMRUw4aZvlc5h+I9izw4gzofS66LZrqeJGSrd+gdYO4CDv8ANBDszH046u7RciXE3PMR4eZWjWD2CxzN4i+lljbS6PvomR22xMjUD94JsBtdzIEmPwm49NyD176M9sZ6L6J1pnO38rzceTv+S7IleT9BMcBjKbm26zNTcPzAkf7g1equKACUkDikg+aW0p3oTS5j2/opGMO4KcZjq0FBTNPmEVN50OhVg4dtpa5qhrYeDa/vhBAVawuzKlS7W24m39VFSaC45rAX8eQXTbM2/TkNMNaLXA00vxQZDujdYbm/6gPeqlfZ72d4AfxN/XmvRHV6JGbM0AiZG8Gf6+Sz8ZtXDgdmnndrJEg2tu5n0QcXgcJ1lRrMzW5jGY6D5080eJ2Y9lR1Ozi0xINj8ytHHdIRUYaeWGgtcyABDmkxMC4vC6bCbLpVWMe6m3tsa4ETEkXFja8+iDhnU3s7zSDudF4/RWG7Qc2DBPAyfZ7V3jdh0JgtI3XcSPncsvbWy6bBo4SIByh4HjEFBkUNoU3NJLsSx9oId2NRInwlLE4upltWFVn4agv7d/mjweBeG/VVWhxmW5y0HhLXAAqlj9kVx3qYO+WkG3g0oMqu4FxhuXluHguk2M4dS0n7sk74gEgcguZe0g3ELZwNSKBHHs+pHwCCvTflcZvcHWfnVaFQNNLWWmfEcPSyioYPMdZB3TpHFPj2imwtHG4i2moPogycEWioM92kw7wNpT4qg6jVIBNjLTxGoPoq7WzvA8V0ez6lKtQ6uoW52iAdCRJgSd4gINLZe0GVaOd7nh4gANaCCTMl5LgW34A6qo7CU6g7QAdJuBHnwVPZ7W0paXAFxmJiw4laZLSOy4EDQBAGyqTsPWY8XDXtd6EH4L29zp0Xg9SrUaTrB3cOML3Kgfq2flb7ggRKSElJB864V4i5E7labHH+QCoUqAcOBT1MK4aXQW6uJaDBn0kKtiqrXd0mRv0lJrg8Qe8Paqz2QUAomgHUx7VLSIUv7M12ligs7NqSMvWZdwBJi53Lb2RQaw1A+m+oSOwWjM02M3+6dNbQuYfgnDRFQxdSmRE20+KDb2rgm9XIYyfxDW385UvQzbbgeocQWntU5OjpBy+Bvbj4rFO1nRdg9oVV4cCHgRNwg9Pq1nER2Yg2MyJM6qB1SDDjmY7cRMSN5WXsXpI2qGh9nizgYvwc3jzCtbYxIztZkPaFiBBJkgiRyg+aBqvROnUEh7m74AkCdw4/zVL+7D2d2s4jhHAaqVmzazCcj3Dlmm2+yCttR1Oz3OGs2QcrtfD5H7vIQiw9Y5Pndp8UO18UHvkElG3KGtHL2oLezAXSOPoq+0iXPLWDMeQlPTxrGBzd7gROsWQ4SkDTmnUy1QSSJy5hug70EezqDKgNN5yumWHnoQfQKPGbLqUjcSNzhp/JT4uuHfbMcyp/7GiM35mmAfELe2btWk+nEOcWNvJ7TgNT7UGHg6uHe3LVBY7c9tx4uvZWqmw3M7TKkjURofAhSk4SqSHA03cf1UuEpsod2s17T9zeDxCBbPrkwx4vIHqYXuJECOFl5JselTq4mk1oEmozTgHZj5QCvWajkETinUbkkHz9hwQLR6QVYBtzTHCOpudTqAte2xaffzHMKanRmLIKdTDgmR2SocTTsCbbj+q0K9ODO5Z2Il19ANP1QRho/EFLT+YVYtISBQadGoeM+V0bmSLg+Szm1FOCCNYQSHDEsc7Vrco1AJc6YABudCbTotStXpdW1kFxa1rTA5XKzsBlJAcT3jBni0BaTtlNB7LjPCcvt4oMp+yzPZnW24jh5q5hn4hogVagG4EFw043hX6DC2wc8cnQfCLKduIOkg+xBnV6OJffrM3MSCsyvgHj7TOOcZh711PWDfwiyr1an3dZtA1+boORc2N8qeqYKbHMAeQLclLh8C+qbacUEVPCOLc5HZmPHwUzntA+zaRxvPndX9l4R7KnV95jpnkePJXquCFOWvEtPddqQN45g2QUcDiKbWEmnnYbObJcB4SbHnqoP7PP22GJIGrfvsPMbxzUzaBouLgMzCCHN/d4jjHsULycPVDqZOR2h5HUIB6xlYnrIpVI7wBDXH95u48wq1bBOYYIj9DvB3ha1fbFNzor0WnTtNsfHzUjcZTcA2CGizZ1A5oNz6KsBmxbqh0psJ839kezMvU3uXN9AdjijhzUiDWIdf8AABDfWSfMLoahQROckoXG6SDn9vdBxjWNdSe1takMs7nCbMeRfjfmvPsQTRztqNyvYS0t3hwsR6r1rom49fimxYVA7TXPTaV5r06cH7SrcAWA+IptnzQc31Tn3cbcOKKo8QdxGo4cwrmdQ16IN4uN43fqEFHq79mObf04hRmm0/unnp/JTYrCwA4act38lVNSdUCfTI1Hnu9UIKJlUjQkKQV8xAPFA9PLlv3pmVO3HkDjzR08NT3/AD5oq+DpDR5B9QgNm3LQ9sgCJBg+qNmPZ915b+Yb/EeSzHMbufP8KKlgi4gAOJNh2dSdAOKDc2bQrYioKdCHuMCxsObjFt69p6KdDKWCY17wKlc61I0J+7TG4c9VJ0T2SzC4alTFMNIa2QBd1QjtOcd5mbroKRvJudw4IAr7GoVZ62jSfOuZjXeshc5tr6MMNUaTQaMPU+65smnPB1OYj8sFWOlfTJmzyDVh2eCxsRAbPWEu3nux4ro8FjRVY2oycjgHNJESDcGNwQeFbV2LVw9R1GoA2q0ZrSWuYdH0zAlu7kQQVhYvGPpmSMzTq033XPIr3rpf0dGMw5a0DrWS6i/g8fcJ/C6Mp8QdwXiP2oEtM6GxsRqHc5BHkghw2LpvBAPg06sM6jiqtSkHtdTsIu3k7lyPxUGN2M9jszGuI1sPbZQYqo5pa8A3g35IFVZmptkdpvZPlouq+jvosMTU6yqJpUiLHR79QzmBqfIb1lbD2dUxlQgQymINSq6zKbeJJtJ3DevWNj4rC06TaOHq0S1lobUY4kneYNySg1Kj1Xe9G8qtWegDOnVUvKSCjW7tb8jP+sLjdsfb1fzfAJJIAGietoPzs/5BJJBN/hu8H/Fcxie+PBvuSSQTlSYTvnwTpINN3cKqU0kkGpszvN8V02G+2p/5jPeEkkHpQ7zfNWafePgkkg4b6Te9hvzv/wDhd4z7MeHwSSQBhtPNeYYfSr/n1/8Asckkgy8d/wCXh/8AOZ/weqnSLXyf7ikkgou//Nn/ADW/9i4B+oSSQe4/R3/4f8bvgugrJJIKdXVJJJB//9k="/>
          <p:cNvSpPr>
            <a:spLocks noChangeAspect="1" noChangeArrowheads="1"/>
          </p:cNvSpPr>
          <p:nvPr/>
        </p:nvSpPr>
        <p:spPr bwMode="auto">
          <a:xfrm>
            <a:off x="155575" y="-2109788"/>
            <a:ext cx="3381375" cy="441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http://upload.wikimedia.org/wikipedia/commons/8/84/William_Gilmore_Simms_-_Brady-Hand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24116"/>
            <a:ext cx="2381251" cy="310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732337" y="4476953"/>
            <a:ext cx="4648200" cy="2209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C00000"/>
                </a:solidFill>
              </a:rPr>
              <a:t>William Gilmore Simms</a:t>
            </a:r>
          </a:p>
          <a:p>
            <a:pPr lvl="1"/>
            <a:r>
              <a:rPr lang="en-US" dirty="0"/>
              <a:t>Romantic view of plantation life</a:t>
            </a:r>
          </a:p>
          <a:p>
            <a:pPr lvl="1"/>
            <a:r>
              <a:rPr lang="en-US" dirty="0"/>
              <a:t>Pro Slavery</a:t>
            </a:r>
          </a:p>
          <a:p>
            <a:pPr lvl="1"/>
            <a:r>
              <a:rPr lang="en-US" dirty="0"/>
              <a:t>Celebrated Southern heroes </a:t>
            </a:r>
          </a:p>
          <a:p>
            <a:endParaRPr lang="en-US" dirty="0"/>
          </a:p>
        </p:txBody>
      </p:sp>
      <p:pic>
        <p:nvPicPr>
          <p:cNvPr id="4104" name="Picture 8" descr="http://upload.wikimedia.org/wikipedia/commons/5/51/Woodlands,_the_Country_Estate_of_William_Gilmore_Simms-Southern_Life_in_Southern_Literature_23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4" y="5076961"/>
            <a:ext cx="2924175" cy="190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3200" b="1" u="sng" dirty="0">
                <a:solidFill>
                  <a:srgbClr val="C00000"/>
                </a:solidFill>
              </a:rPr>
              <a:t>Hudson River School</a:t>
            </a:r>
          </a:p>
          <a:p>
            <a:pPr lvl="1"/>
            <a:r>
              <a:rPr lang="en-US" dirty="0"/>
              <a:t>Group of artists who focused on American landscapes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026" name="Picture 2" descr="File:Thomas Cole, The Oxbow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438400"/>
            <a:ext cx="6019800" cy="41160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http://www.artlex.com/ArtLex/h/images/hudsonriv_durand_kindredspirits_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3762375" cy="4572000"/>
          </a:xfrm>
          <a:prstGeom prst="rect">
            <a:avLst/>
          </a:prstGeom>
          <a:noFill/>
        </p:spPr>
      </p:pic>
      <p:pic>
        <p:nvPicPr>
          <p:cNvPr id="26630" name="Picture 6" descr="http://phoenix.praxistechnology.com/sites/ConnieTom/myimages/108_5925_Spirit%20of%20the%20West_5590_image1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438400"/>
            <a:ext cx="5238750" cy="4191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n-US" dirty="0"/>
              <a:t>Health Reform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5181600" cy="5334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Hydrotherapy</a:t>
            </a:r>
          </a:p>
          <a:p>
            <a:pPr lvl="1"/>
            <a:r>
              <a:rPr lang="en-US" dirty="0"/>
              <a:t>Use of “Spas” and water to prevent/heal diseases</a:t>
            </a:r>
          </a:p>
          <a:p>
            <a:pPr lvl="1"/>
            <a:endParaRPr lang="en-US" dirty="0"/>
          </a:p>
          <a:p>
            <a:r>
              <a:rPr lang="en-US" dirty="0"/>
              <a:t>Dietary Reform</a:t>
            </a:r>
          </a:p>
          <a:p>
            <a:pPr lvl="1"/>
            <a:r>
              <a:rPr lang="en-US" dirty="0"/>
              <a:t>Encourages fruits/vegetables and other substitutes for meats/breads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Sylvester Graham</a:t>
            </a:r>
          </a:p>
          <a:p>
            <a:pPr lvl="1"/>
            <a:endParaRPr lang="en-US" dirty="0"/>
          </a:p>
          <a:p>
            <a:r>
              <a:rPr lang="en-US" dirty="0"/>
              <a:t>New Practices</a:t>
            </a:r>
          </a:p>
          <a:p>
            <a:pPr lvl="1"/>
            <a:r>
              <a:rPr lang="en-US" dirty="0"/>
              <a:t>Anesthetics</a:t>
            </a:r>
          </a:p>
          <a:p>
            <a:pPr lvl="1"/>
            <a:r>
              <a:rPr lang="en-US" dirty="0"/>
              <a:t>Understanding of Contagions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33794" name="Picture 2" descr="http://www.tgorski.com/Mind%20Control/Images/hydrotherap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75" y="152400"/>
            <a:ext cx="3476625" cy="2562226"/>
          </a:xfrm>
          <a:prstGeom prst="rect">
            <a:avLst/>
          </a:prstGeom>
          <a:noFill/>
        </p:spPr>
      </p:pic>
      <p:pic>
        <p:nvPicPr>
          <p:cNvPr id="33796" name="Picture 4" descr="http://cdn-www.cracked.com/articleimages/wong/dietgraham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3657600" cy="1524000"/>
          </a:xfrm>
          <a:prstGeom prst="rect">
            <a:avLst/>
          </a:prstGeom>
          <a:noFill/>
        </p:spPr>
      </p:pic>
      <p:pic>
        <p:nvPicPr>
          <p:cNvPr id="33798" name="Picture 6" descr="http://www.daviddarling.info/images/Mort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191000"/>
            <a:ext cx="3657600" cy="2419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903" y="0"/>
            <a:ext cx="8229600" cy="1143000"/>
          </a:xfrm>
        </p:spPr>
        <p:txBody>
          <a:bodyPr/>
          <a:lstStyle/>
          <a:p>
            <a:r>
              <a:rPr lang="en-US" dirty="0"/>
              <a:t>1800 America -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5562600" cy="5105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Deism</a:t>
            </a:r>
          </a:p>
          <a:p>
            <a:pPr lvl="1"/>
            <a:r>
              <a:rPr lang="en-US" dirty="0"/>
              <a:t>Mixture of science and religion</a:t>
            </a:r>
          </a:p>
          <a:p>
            <a:pPr lvl="1"/>
            <a:r>
              <a:rPr lang="en-US" dirty="0"/>
              <a:t>Franklin and Jefferson</a:t>
            </a:r>
          </a:p>
          <a:p>
            <a:pPr lvl="1"/>
            <a:r>
              <a:rPr lang="en-US" dirty="0"/>
              <a:t>God as “Watchmaker”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Many see this as “skepticism”</a:t>
            </a:r>
          </a:p>
          <a:p>
            <a:pPr lvl="1"/>
            <a:endParaRPr lang="en-US" dirty="0"/>
          </a:p>
        </p:txBody>
      </p:sp>
      <p:pic>
        <p:nvPicPr>
          <p:cNvPr id="52226" name="Picture 2" descr="http://sciphilos.info/docs_pages/images/dei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114425"/>
            <a:ext cx="3786669" cy="2731093"/>
          </a:xfrm>
          <a:prstGeom prst="rect">
            <a:avLst/>
          </a:prstGeom>
          <a:noFill/>
        </p:spPr>
      </p:pic>
      <p:pic>
        <p:nvPicPr>
          <p:cNvPr id="6146" name="Picture 2" descr="http://4.bp.blogspot.com/-UtmcuTA9izY/T0nHXO8aWtI/AAAAAAAABJ8/LqSxneFZkU0/s1600/deis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063" y="4152900"/>
            <a:ext cx="3912634" cy="236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76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81" y="-245507"/>
            <a:ext cx="8229600" cy="1143000"/>
          </a:xfrm>
        </p:spPr>
        <p:txBody>
          <a:bodyPr/>
          <a:lstStyle/>
          <a:p>
            <a:r>
              <a:rPr lang="en-US" dirty="0"/>
              <a:t>1800 America -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382000" cy="6019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</a:rPr>
              <a:t>Second Great Awakening - 1820</a:t>
            </a:r>
          </a:p>
          <a:p>
            <a:pPr lvl="1"/>
            <a:r>
              <a:rPr lang="en-US" sz="2400" dirty="0"/>
              <a:t>Rejection of Predestination</a:t>
            </a:r>
          </a:p>
          <a:p>
            <a:pPr lvl="1"/>
            <a:r>
              <a:rPr lang="en-US" sz="2400" dirty="0"/>
              <a:t>Focus on Good Works</a:t>
            </a:r>
          </a:p>
          <a:p>
            <a:pPr lvl="1"/>
            <a:r>
              <a:rPr lang="en-US" sz="2400" dirty="0"/>
              <a:t>Revivals/Evangelism</a:t>
            </a:r>
          </a:p>
          <a:p>
            <a:pPr lvl="1"/>
            <a:r>
              <a:rPr lang="en-US" sz="2400" dirty="0"/>
              <a:t>Reject Skepticism</a:t>
            </a:r>
          </a:p>
          <a:p>
            <a:pPr lvl="2"/>
            <a:r>
              <a:rPr lang="en-US" sz="2000" b="1" dirty="0"/>
              <a:t>Presbyterian </a:t>
            </a:r>
            <a:r>
              <a:rPr lang="en-US" sz="2000" dirty="0"/>
              <a:t>– West</a:t>
            </a:r>
          </a:p>
          <a:p>
            <a:pPr lvl="2"/>
            <a:r>
              <a:rPr lang="en-US" sz="2000" b="1" dirty="0"/>
              <a:t>Methodist </a:t>
            </a:r>
            <a:r>
              <a:rPr lang="en-US" sz="2000" dirty="0"/>
              <a:t>– Nationwide</a:t>
            </a:r>
          </a:p>
          <a:p>
            <a:pPr lvl="2"/>
            <a:r>
              <a:rPr lang="en-US" sz="2000" b="1" dirty="0"/>
              <a:t>Baptist</a:t>
            </a:r>
            <a:r>
              <a:rPr lang="en-US" sz="2000" dirty="0"/>
              <a:t> – South </a:t>
            </a:r>
          </a:p>
          <a:p>
            <a:pPr marL="914400" lvl="2" indent="0">
              <a:buNone/>
            </a:pPr>
            <a:endParaRPr lang="en-US" sz="2000" dirty="0"/>
          </a:p>
          <a:p>
            <a:r>
              <a:rPr lang="en-US" sz="2800" b="1" dirty="0"/>
              <a:t>Effects</a:t>
            </a:r>
          </a:p>
          <a:p>
            <a:pPr lvl="1"/>
            <a:r>
              <a:rPr lang="en-US" sz="2400" b="1" dirty="0"/>
              <a:t>Sparks Reform movement of mid1800s</a:t>
            </a:r>
          </a:p>
          <a:p>
            <a:pPr lvl="1"/>
            <a:r>
              <a:rPr lang="en-US" sz="2400" dirty="0"/>
              <a:t>Women - </a:t>
            </a:r>
            <a:r>
              <a:rPr lang="en-US" sz="2000" dirty="0"/>
              <a:t>More involved</a:t>
            </a:r>
          </a:p>
          <a:p>
            <a:pPr lvl="1"/>
            <a:r>
              <a:rPr lang="en-US" sz="2400" dirty="0"/>
              <a:t>African Americans - </a:t>
            </a:r>
            <a:r>
              <a:rPr lang="en-US" sz="2000" dirty="0"/>
              <a:t>Beginnings of abolition movement</a:t>
            </a:r>
          </a:p>
          <a:p>
            <a:pPr lvl="1"/>
            <a:r>
              <a:rPr lang="en-US" dirty="0"/>
              <a:t>Natives - </a:t>
            </a:r>
            <a:r>
              <a:rPr lang="en-US" sz="2000" dirty="0"/>
              <a:t>Some turn away from customs </a:t>
            </a:r>
          </a:p>
          <a:p>
            <a:endParaRPr lang="en-US" dirty="0"/>
          </a:p>
        </p:txBody>
      </p:sp>
      <p:pic>
        <p:nvPicPr>
          <p:cNvPr id="4" name="Picture 4" descr="http://upload.wikimedia.org/wikipedia/commons/thumb/0/0f/1839-meth.jpg/350px-1839-me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295400"/>
            <a:ext cx="3970962" cy="28817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0" y="4177184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“Camp Meeting”</a:t>
            </a:r>
          </a:p>
        </p:txBody>
      </p:sp>
    </p:spTree>
    <p:extLst>
      <p:ext uri="{BB962C8B-B14F-4D97-AF65-F5344CB8AC3E}">
        <p14:creationId xmlns:p14="http://schemas.microsoft.com/office/powerpoint/2010/main" val="91825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6562" name="Picture 2" descr="http://upload.wikimedia.org/wikipedia/commons/5/52/Growth_of_Denominations_in_America_1780_to_18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609600"/>
            <a:ext cx="5943600" cy="5922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0567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ds.yahoo.com/_ylt=A9G_bDudrnRL2jMAtYajzbkF/SIG=12pc5ova3/EXP=1266024477/**http%3a/www.thenewmystics.com/Images/content/1000000236/10000530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8088" y="2362200"/>
            <a:ext cx="3985612" cy="241214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7772400" cy="1143000"/>
          </a:xfrm>
        </p:spPr>
        <p:txBody>
          <a:bodyPr/>
          <a:lstStyle/>
          <a:p>
            <a:r>
              <a:rPr lang="en-US" dirty="0"/>
              <a:t>Religious Reform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990600"/>
            <a:ext cx="6172200" cy="1752600"/>
          </a:xfrm>
        </p:spPr>
        <p:txBody>
          <a:bodyPr>
            <a:normAutofit/>
          </a:bodyPr>
          <a:lstStyle/>
          <a:p>
            <a:r>
              <a:rPr lang="en-US" dirty="0"/>
              <a:t>Carry over from </a:t>
            </a:r>
            <a:r>
              <a:rPr lang="en-US" b="1" dirty="0">
                <a:solidFill>
                  <a:srgbClr val="C00000"/>
                </a:solidFill>
              </a:rPr>
              <a:t>Second Great Awakening</a:t>
            </a:r>
          </a:p>
          <a:p>
            <a:pPr lvl="1"/>
            <a:r>
              <a:rPr lang="en-US" dirty="0"/>
              <a:t>Focus on the individual's responsibility to improve relationship with God.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 descr="C:\Documents and Settings\nathaniel.bargeloh\Local Settings\Temporary Internet Files\Content.IE5\L3BFDXSA\MCBD07110_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04800"/>
            <a:ext cx="2209800" cy="3067380"/>
          </a:xfrm>
          <a:prstGeom prst="rect">
            <a:avLst/>
          </a:prstGeom>
          <a:noFill/>
        </p:spPr>
      </p:pic>
      <p:pic>
        <p:nvPicPr>
          <p:cNvPr id="6" name="Picture 2" descr="finney"/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34080"/>
            <a:ext cx="1755009" cy="2667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590800" y="5029199"/>
            <a:ext cx="6172200" cy="151679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C00000"/>
                </a:solidFill>
              </a:rPr>
              <a:t>Charles Finney</a:t>
            </a:r>
          </a:p>
          <a:p>
            <a:pPr lvl="1"/>
            <a:r>
              <a:rPr lang="en-US" dirty="0"/>
              <a:t>Evangelist working in New York State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229600" cy="14465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dirty="0">
                <a:solidFill>
                  <a:srgbClr val="C00000"/>
                </a:solidFill>
                <a:latin typeface="BlackChancery" pitchFamily="2" charset="0"/>
              </a:rPr>
              <a:t>The “Burned-Over” District</a:t>
            </a:r>
            <a:br>
              <a:rPr lang="en-US" altLang="en-US" sz="4400" dirty="0">
                <a:solidFill>
                  <a:srgbClr val="C00000"/>
                </a:solidFill>
                <a:latin typeface="BlackChancery" pitchFamily="2" charset="0"/>
              </a:rPr>
            </a:br>
            <a:r>
              <a:rPr lang="en-US" altLang="en-US" sz="4400" dirty="0">
                <a:solidFill>
                  <a:srgbClr val="C00000"/>
                </a:solidFill>
                <a:latin typeface="BlackChancery" pitchFamily="2" charset="0"/>
              </a:rPr>
              <a:t>in Upstate New York</a:t>
            </a:r>
          </a:p>
        </p:txBody>
      </p:sp>
      <p:pic>
        <p:nvPicPr>
          <p:cNvPr id="8195" name="Picture 4" descr="Great Awakening Chart"/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3" t="18391" r="10345" b="4980"/>
          <a:stretch>
            <a:fillRect/>
          </a:stretch>
        </p:blipFill>
        <p:spPr bwMode="auto">
          <a:xfrm>
            <a:off x="1752600" y="2005013"/>
            <a:ext cx="5715000" cy="43957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73129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7200" y="380999"/>
            <a:ext cx="8229600" cy="14465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dirty="0">
                <a:solidFill>
                  <a:srgbClr val="C00000"/>
                </a:solidFill>
                <a:latin typeface="BlackChancery" pitchFamily="2" charset="0"/>
              </a:rPr>
              <a:t>Second Great Awakening</a:t>
            </a:r>
            <a:br>
              <a:rPr lang="en-US" altLang="en-US" sz="4400" dirty="0">
                <a:solidFill>
                  <a:srgbClr val="C00000"/>
                </a:solidFill>
                <a:latin typeface="BlackChancery" pitchFamily="2" charset="0"/>
              </a:rPr>
            </a:br>
            <a:r>
              <a:rPr lang="en-US" altLang="en-US" sz="4400" dirty="0">
                <a:solidFill>
                  <a:srgbClr val="C00000"/>
                </a:solidFill>
                <a:latin typeface="BlackChancery" pitchFamily="2" charset="0"/>
              </a:rPr>
              <a:t>Revival Meeting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63738"/>
            <a:ext cx="7772400" cy="44370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74546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7772400" cy="1020762"/>
          </a:xfrm>
        </p:spPr>
        <p:txBody>
          <a:bodyPr>
            <a:normAutofit/>
          </a:bodyPr>
          <a:lstStyle/>
          <a:p>
            <a:r>
              <a:rPr lang="en-US" dirty="0"/>
              <a:t>Transcendentalism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610600" cy="129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Philosophical, Religious, and Literary movement</a:t>
            </a:r>
          </a:p>
          <a:p>
            <a:r>
              <a:rPr lang="en-US" dirty="0"/>
              <a:t>Simple life centered around </a:t>
            </a:r>
            <a:r>
              <a:rPr lang="en-US" sz="3500" b="1" dirty="0">
                <a:solidFill>
                  <a:srgbClr val="00B050"/>
                </a:solidFill>
              </a:rPr>
              <a:t>nature</a:t>
            </a:r>
            <a:r>
              <a:rPr lang="en-US" sz="3500" dirty="0">
                <a:solidFill>
                  <a:srgbClr val="00B050"/>
                </a:solidFill>
              </a:rPr>
              <a:t> and </a:t>
            </a:r>
            <a:r>
              <a:rPr lang="en-US" sz="3500" b="1" dirty="0">
                <a:solidFill>
                  <a:srgbClr val="00B050"/>
                </a:solidFill>
              </a:rPr>
              <a:t>self reliance. </a:t>
            </a:r>
            <a:endParaRPr lang="en-US" b="1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dirty="0"/>
              <a:t>	 </a:t>
            </a:r>
          </a:p>
          <a:p>
            <a:pPr marL="320040" lvl="1" indent="0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15364" name="Picture 4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656735"/>
            <a:ext cx="1905000" cy="2458066"/>
          </a:xfrm>
          <a:prstGeom prst="rect">
            <a:avLst/>
          </a:prstGeom>
          <a:noFill/>
        </p:spPr>
      </p:pic>
      <p:pic>
        <p:nvPicPr>
          <p:cNvPr id="11266" name="Picture 2" descr="http://upload.wikimedia.org/wikipedia/commons/thumb/b/ba/Henry_David_Thoreau.jpg/230px-Henry_David_Thorea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743491"/>
            <a:ext cx="1905000" cy="235226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114800" y="4075968"/>
            <a:ext cx="48768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C00000"/>
                </a:solidFill>
              </a:rPr>
              <a:t>Henry David Thoreau</a:t>
            </a:r>
          </a:p>
          <a:p>
            <a:pPr lvl="1"/>
            <a:r>
              <a:rPr lang="en-US" dirty="0"/>
              <a:t>Poet, Abolitionist, 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Walden (1854)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Moral Opposition, Civil Disobedience, Simple living</a:t>
            </a:r>
          </a:p>
          <a:p>
            <a:pPr lvl="2"/>
            <a:r>
              <a:rPr lang="en-US" dirty="0"/>
              <a:t>"I ask for, not at once no government, but </a:t>
            </a:r>
            <a:r>
              <a:rPr lang="en-US" i="1" dirty="0"/>
              <a:t>at once</a:t>
            </a:r>
            <a:r>
              <a:rPr lang="en-US" dirty="0"/>
              <a:t> a better government"</a:t>
            </a:r>
          </a:p>
          <a:p>
            <a:pPr>
              <a:buFont typeface="Wingdings 2"/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85750" y="4267200"/>
            <a:ext cx="4886191" cy="29432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C00000"/>
                </a:solidFill>
              </a:rPr>
              <a:t>Ralph Waldo Emerson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“Leader “of movement</a:t>
            </a:r>
          </a:p>
          <a:p>
            <a:pPr lvl="1"/>
            <a:r>
              <a:rPr lang="en-US" dirty="0"/>
              <a:t>Essays, poems, lectures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Nature (1836)</a:t>
            </a:r>
          </a:p>
          <a:p>
            <a:pPr lvl="1"/>
            <a:r>
              <a:rPr lang="en-US" dirty="0"/>
              <a:t>Focus on individual</a:t>
            </a:r>
          </a:p>
          <a:p>
            <a:pPr marL="320040" lvl="1" indent="0">
              <a:buFont typeface="Wingdings 2"/>
              <a:buNone/>
            </a:pPr>
            <a:endParaRPr lang="en-US" dirty="0"/>
          </a:p>
          <a:p>
            <a:pPr>
              <a:buFont typeface="Wingdings 2"/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305800" cy="1204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dirty="0">
                <a:latin typeface="BlackChancery" pitchFamily="2" charset="0"/>
              </a:rPr>
              <a:t>The Mormons</a:t>
            </a:r>
            <a:br>
              <a:rPr lang="en-US" altLang="en-US" sz="800" dirty="0">
                <a:solidFill>
                  <a:srgbClr val="CCECFF"/>
                </a:solidFill>
                <a:latin typeface="BlackChancery" pitchFamily="2" charset="0"/>
              </a:rPr>
            </a:br>
            <a:r>
              <a:rPr lang="en-US" altLang="en-US" sz="2500" b="1" dirty="0">
                <a:solidFill>
                  <a:srgbClr val="C00000"/>
                </a:solidFill>
                <a:latin typeface="Comic Sans MS" pitchFamily="66" charset="0"/>
              </a:rPr>
              <a:t>(The Church of Jesus Christ of Latter-Day Saints)</a:t>
            </a:r>
          </a:p>
        </p:txBody>
      </p:sp>
      <p:sp>
        <p:nvSpPr>
          <p:cNvPr id="218116" name="Text Box 4"/>
          <p:cNvSpPr txBox="1">
            <a:spLocks noChangeArrowheads="1"/>
          </p:cNvSpPr>
          <p:nvPr/>
        </p:nvSpPr>
        <p:spPr bwMode="auto">
          <a:xfrm>
            <a:off x="609600" y="5791200"/>
            <a:ext cx="3352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  <a:latin typeface="Comic Sans MS" pitchFamily="66" charset="0"/>
              </a:rPr>
              <a:t>Joseph Smith </a:t>
            </a:r>
            <a:br>
              <a:rPr lang="en-US" altLang="en-US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Comic Sans MS" pitchFamily="66" charset="0"/>
              </a:rPr>
              <a:t>(1805-1844)</a:t>
            </a:r>
          </a:p>
        </p:txBody>
      </p:sp>
      <p:sp>
        <p:nvSpPr>
          <p:cNvPr id="218117" name="Text Box 5"/>
          <p:cNvSpPr txBox="1">
            <a:spLocks noChangeArrowheads="1"/>
          </p:cNvSpPr>
          <p:nvPr/>
        </p:nvSpPr>
        <p:spPr bwMode="auto">
          <a:xfrm>
            <a:off x="4495800" y="1752600"/>
            <a:ext cx="39624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altLang="en-US" b="1" dirty="0">
                <a:latin typeface="Comic Sans MS" pitchFamily="66" charset="0"/>
              </a:rPr>
              <a:t>1823 </a:t>
            </a:r>
            <a:r>
              <a:rPr lang="en-US" altLang="en-US" b="1" dirty="0"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altLang="en-US" b="1" dirty="0">
                <a:latin typeface="Comic Sans MS" pitchFamily="66" charset="0"/>
              </a:rPr>
              <a:t> Golden</a:t>
            </a:r>
            <a:br>
              <a:rPr lang="en-US" altLang="en-US" b="1" dirty="0">
                <a:latin typeface="Comic Sans MS" pitchFamily="66" charset="0"/>
              </a:rPr>
            </a:br>
            <a:r>
              <a:rPr lang="en-US" altLang="en-US" b="1" dirty="0">
                <a:latin typeface="Comic Sans MS" pitchFamily="66" charset="0"/>
              </a:rPr>
              <a:t>          Tablets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altLang="en-US" b="1" dirty="0">
                <a:latin typeface="Comic Sans MS" pitchFamily="66" charset="0"/>
              </a:rPr>
              <a:t>1830 </a:t>
            </a:r>
            <a:r>
              <a:rPr lang="en-US" altLang="en-US" b="1" dirty="0"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altLang="en-US" b="1" dirty="0">
                <a:latin typeface="Comic Sans MS" pitchFamily="66" charset="0"/>
              </a:rPr>
              <a:t> </a:t>
            </a:r>
            <a:r>
              <a:rPr lang="en-US" altLang="en-US" b="1" i="1" dirty="0">
                <a:latin typeface="Comic Sans MS" pitchFamily="66" charset="0"/>
              </a:rPr>
              <a:t>Book of </a:t>
            </a:r>
            <a:br>
              <a:rPr lang="en-US" altLang="en-US" b="1" i="1" dirty="0">
                <a:latin typeface="Comic Sans MS" pitchFamily="66" charset="0"/>
              </a:rPr>
            </a:br>
            <a:r>
              <a:rPr lang="en-US" altLang="en-US" b="1" i="1" dirty="0">
                <a:latin typeface="Comic Sans MS" pitchFamily="66" charset="0"/>
              </a:rPr>
              <a:t>          Mormon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altLang="en-US" b="1" dirty="0">
                <a:latin typeface="Comic Sans MS" pitchFamily="66" charset="0"/>
              </a:rPr>
              <a:t>1844 </a:t>
            </a:r>
            <a:r>
              <a:rPr lang="en-US" altLang="en-US" b="1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altLang="en-US" b="1" dirty="0">
                <a:latin typeface="Comic Sans MS" pitchFamily="66" charset="0"/>
              </a:rPr>
              <a:t>Murdered in</a:t>
            </a:r>
            <a:br>
              <a:rPr lang="en-US" altLang="en-US" b="1" dirty="0">
                <a:latin typeface="Comic Sans MS" pitchFamily="66" charset="0"/>
              </a:rPr>
            </a:br>
            <a:r>
              <a:rPr lang="en-US" altLang="en-US" b="1" dirty="0">
                <a:latin typeface="Comic Sans MS" pitchFamily="66" charset="0"/>
              </a:rPr>
              <a:t>          Carthage, IL</a:t>
            </a:r>
          </a:p>
        </p:txBody>
      </p:sp>
      <p:pic>
        <p:nvPicPr>
          <p:cNvPr id="11269" name="Picture 9" descr="JosephSmi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905000"/>
            <a:ext cx="2962275" cy="3733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22" name="Picture 10" descr="Murder-of-Joseph-Smith"/>
          <p:cNvPicPr>
            <a:picLocks noChangeAspect="1" noChangeArrowheads="1"/>
          </p:cNvPicPr>
          <p:nvPr/>
        </p:nvPicPr>
        <p:blipFill>
          <a:blip r:embed="rId4">
            <a:lum bright="-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8"/>
          <a:stretch>
            <a:fillRect/>
          </a:stretch>
        </p:blipFill>
        <p:spPr bwMode="auto">
          <a:xfrm>
            <a:off x="5486400" y="4572000"/>
            <a:ext cx="2438400" cy="1958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48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762000" y="381000"/>
            <a:ext cx="77724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>
                <a:solidFill>
                  <a:srgbClr val="CCECFF"/>
                </a:solidFill>
                <a:latin typeface="BlackChancery" pitchFamily="2" charset="0"/>
              </a:rPr>
              <a:t>Violence Against Mormons</a:t>
            </a:r>
          </a:p>
        </p:txBody>
      </p:sp>
      <p:pic>
        <p:nvPicPr>
          <p:cNvPr id="12291" name="Picture 5" descr="mob violence against Mormons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1219200"/>
            <a:ext cx="70326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66922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762000" y="381000"/>
            <a:ext cx="77724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>
                <a:solidFill>
                  <a:srgbClr val="CCECFF"/>
                </a:solidFill>
                <a:latin typeface="BlackChancery" pitchFamily="2" charset="0"/>
              </a:rPr>
              <a:t>The Mormon “Trek”</a:t>
            </a:r>
          </a:p>
        </p:txBody>
      </p:sp>
      <p:pic>
        <p:nvPicPr>
          <p:cNvPr id="13315" name="Picture 3" descr="Mormon Trek "/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t="3764" r="2667" b="3999"/>
          <a:stretch>
            <a:fillRect/>
          </a:stretch>
        </p:blipFill>
        <p:spPr bwMode="auto">
          <a:xfrm>
            <a:off x="457200" y="1266825"/>
            <a:ext cx="5562600" cy="3838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Mormon Trek"/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19600"/>
            <a:ext cx="2971800" cy="2020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78548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305800" cy="1204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CCECFF"/>
                </a:solidFill>
                <a:latin typeface="BlackChancery" pitchFamily="2" charset="0"/>
              </a:rPr>
              <a:t>The Mormons</a:t>
            </a:r>
            <a:br>
              <a:rPr lang="en-US" altLang="en-US" sz="800" dirty="0">
                <a:solidFill>
                  <a:srgbClr val="CCECFF"/>
                </a:solidFill>
                <a:latin typeface="BlackChancery" pitchFamily="2" charset="0"/>
              </a:rPr>
            </a:br>
            <a:r>
              <a:rPr lang="en-US" altLang="en-US" sz="2500" b="1" dirty="0">
                <a:solidFill>
                  <a:srgbClr val="C00000"/>
                </a:solidFill>
                <a:latin typeface="Comic Sans MS" pitchFamily="66" charset="0"/>
              </a:rPr>
              <a:t>(The Church of Jesus Christ of Latter-Day Saints)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1219200" y="2971800"/>
            <a:ext cx="2895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03225" indent="-3413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altLang="en-US" b="1" dirty="0">
                <a:latin typeface="Comic Sans MS" pitchFamily="66" charset="0"/>
              </a:rPr>
              <a:t>Deseret community.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altLang="en-US" b="1" dirty="0">
                <a:latin typeface="Comic Sans MS" pitchFamily="66" charset="0"/>
              </a:rPr>
              <a:t>Salt Lake City, Utah</a:t>
            </a:r>
            <a:endParaRPr lang="en-US" altLang="en-US" b="1" i="1" dirty="0">
              <a:latin typeface="Comic Sans MS" pitchFamily="66" charset="0"/>
            </a:endParaRP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4572000" y="5638800"/>
            <a:ext cx="3352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latin typeface="Comic Sans MS" pitchFamily="66" charset="0"/>
              </a:rPr>
              <a:t>Brigham Young</a:t>
            </a:r>
            <a:br>
              <a:rPr lang="en-US" altLang="en-US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Comic Sans MS" pitchFamily="66" charset="0"/>
              </a:rPr>
              <a:t>(1801-1877</a:t>
            </a:r>
            <a:r>
              <a:rPr lang="en-US" altLang="en-US" b="1" dirty="0">
                <a:solidFill>
                  <a:schemeClr val="bg1"/>
                </a:solidFill>
                <a:latin typeface="Comic Sans MS" pitchFamily="66" charset="0"/>
              </a:rPr>
              <a:t>)</a:t>
            </a:r>
            <a:endParaRPr lang="en-US" altLang="en-US" sz="28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4341" name="Picture 9" descr="Brigham Yo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828800"/>
            <a:ext cx="2432050" cy="3657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042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 dirty="0"/>
              <a:t>Utopian Societies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599" y="1219200"/>
            <a:ext cx="8325423" cy="5486400"/>
          </a:xfrm>
        </p:spPr>
        <p:txBody>
          <a:bodyPr>
            <a:normAutofit/>
          </a:bodyPr>
          <a:lstStyle/>
          <a:p>
            <a:r>
              <a:rPr lang="en-US" dirty="0"/>
              <a:t>Philosophical movements lead to changing thoughts on society</a:t>
            </a:r>
          </a:p>
          <a:p>
            <a:endParaRPr lang="en-US" dirty="0"/>
          </a:p>
          <a:p>
            <a:r>
              <a:rPr lang="en-US" dirty="0"/>
              <a:t>Several groups attempt to create “Perfect Societies” </a:t>
            </a:r>
          </a:p>
          <a:p>
            <a:pPr lvl="1"/>
            <a:endParaRPr lang="en-US" dirty="0"/>
          </a:p>
          <a:p>
            <a:pPr lvl="1">
              <a:buNone/>
            </a:pPr>
            <a:endParaRPr lang="en-US" dirty="0"/>
          </a:p>
        </p:txBody>
      </p:sp>
      <p:pic>
        <p:nvPicPr>
          <p:cNvPr id="2050" name="Picture 2" descr="http://www.macgamestore.com/images_screenshots/simcity-cities-of-tomorrow-183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95600"/>
            <a:ext cx="649662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304690_m_10_03"/>
          <p:cNvPicPr>
            <a:picLocks noChangeAspect="1" noChangeArrowheads="1"/>
          </p:cNvPicPr>
          <p:nvPr/>
        </p:nvPicPr>
        <p:blipFill>
          <a:blip r:embed="rId3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52538"/>
            <a:ext cx="7086600" cy="5224462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5400">
                <a:solidFill>
                  <a:srgbClr val="FFFF00"/>
                </a:solidFill>
                <a:latin typeface="BlackChancery" pitchFamily="2" charset="0"/>
              </a:rPr>
              <a:t>3</a:t>
            </a:r>
            <a:r>
              <a:rPr lang="en-US" altLang="en-US" sz="4800">
                <a:solidFill>
                  <a:srgbClr val="FFFF00"/>
                </a:solidFill>
                <a:latin typeface="BlackChancery" pitchFamily="2" charset="0"/>
              </a:rPr>
              <a:t>.</a:t>
            </a:r>
            <a:r>
              <a:rPr lang="en-US" altLang="en-US" sz="4800">
                <a:solidFill>
                  <a:schemeClr val="bg1"/>
                </a:solidFill>
                <a:latin typeface="BlackChancery" pitchFamily="2" charset="0"/>
              </a:rPr>
              <a:t>  </a:t>
            </a:r>
            <a:r>
              <a:rPr lang="en-US" altLang="en-US" sz="4800">
                <a:solidFill>
                  <a:srgbClr val="CCECFF"/>
                </a:solidFill>
                <a:latin typeface="BlackChancery" pitchFamily="2" charset="0"/>
              </a:rPr>
              <a:t>Utopian Communities</a:t>
            </a:r>
          </a:p>
        </p:txBody>
      </p:sp>
    </p:spTree>
    <p:extLst>
      <p:ext uri="{BB962C8B-B14F-4D97-AF65-F5344CB8AC3E}">
        <p14:creationId xmlns:p14="http://schemas.microsoft.com/office/powerpoint/2010/main" val="330504876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382000" cy="169277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6000" dirty="0">
                <a:solidFill>
                  <a:srgbClr val="C00000"/>
                </a:solidFill>
                <a:latin typeface="BlackChancery" pitchFamily="2" charset="0"/>
              </a:rPr>
              <a:t>The Oneida Community</a:t>
            </a:r>
            <a:br>
              <a:rPr lang="en-US" altLang="en-US" sz="6000" dirty="0">
                <a:solidFill>
                  <a:srgbClr val="C00000"/>
                </a:solidFill>
                <a:latin typeface="BlackChancery" pitchFamily="2" charset="0"/>
              </a:rPr>
            </a:br>
            <a:r>
              <a:rPr lang="en-US" altLang="en-US" sz="4400" dirty="0">
                <a:solidFill>
                  <a:srgbClr val="C00000"/>
                </a:solidFill>
                <a:latin typeface="BlackChancery" pitchFamily="2" charset="0"/>
              </a:rPr>
              <a:t>New York, 1848v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52400" y="5486400"/>
            <a:ext cx="4495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200" b="1" dirty="0">
                <a:latin typeface="Comic Sans MS" pitchFamily="66" charset="0"/>
              </a:rPr>
              <a:t>John Humphrey Noyes</a:t>
            </a:r>
            <a:br>
              <a:rPr lang="en-US" altLang="en-US" sz="2200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altLang="en-US" sz="2200" b="1" dirty="0">
                <a:solidFill>
                  <a:schemeClr val="bg1"/>
                </a:solidFill>
                <a:latin typeface="Comic Sans MS" pitchFamily="66" charset="0"/>
              </a:rPr>
              <a:t>(1811-1886)</a:t>
            </a:r>
          </a:p>
        </p:txBody>
      </p:sp>
      <p:pic>
        <p:nvPicPr>
          <p:cNvPr id="26628" name="Picture 4" descr="frontis"/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3"/>
          <a:stretch>
            <a:fillRect/>
          </a:stretch>
        </p:blipFill>
        <p:spPr bwMode="auto">
          <a:xfrm>
            <a:off x="342589" y="838200"/>
            <a:ext cx="3488049" cy="4648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8661" name="Rectangle 5"/>
          <p:cNvSpPr>
            <a:spLocks noChangeArrowheads="1"/>
          </p:cNvSpPr>
          <p:nvPr/>
        </p:nvSpPr>
        <p:spPr bwMode="auto">
          <a:xfrm>
            <a:off x="4267200" y="1676400"/>
            <a:ext cx="457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Believed that the 2</a:t>
            </a:r>
            <a:r>
              <a:rPr lang="en-US" altLang="en-US" b="1" baseline="30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nd</a:t>
            </a:r>
            <a:r>
              <a:rPr lang="en-US" alt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coming of Christ had already occurred.</a:t>
            </a:r>
          </a:p>
        </p:txBody>
      </p:sp>
      <p:sp>
        <p:nvSpPr>
          <p:cNvPr id="198662" name="Rectangle 6"/>
          <p:cNvSpPr>
            <a:spLocks noChangeArrowheads="1"/>
          </p:cNvSpPr>
          <p:nvPr/>
        </p:nvSpPr>
        <p:spPr bwMode="auto">
          <a:xfrm>
            <a:off x="4267200" y="3152775"/>
            <a:ext cx="457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Humans were no longer obliged to follow the moral rules of the past.</a:t>
            </a:r>
          </a:p>
        </p:txBody>
      </p:sp>
      <p:sp>
        <p:nvSpPr>
          <p:cNvPr id="198663" name="Rectangle 7"/>
          <p:cNvSpPr>
            <a:spLocks noChangeArrowheads="1"/>
          </p:cNvSpPr>
          <p:nvPr/>
        </p:nvSpPr>
        <p:spPr bwMode="auto">
          <a:xfrm>
            <a:off x="4953000" y="4375150"/>
            <a:ext cx="3733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en-US" altLang="en-US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all residents married</a:t>
            </a:r>
            <a:br>
              <a:rPr lang="en-US" alt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to each other.</a:t>
            </a:r>
          </a:p>
        </p:txBody>
      </p:sp>
      <p:sp>
        <p:nvSpPr>
          <p:cNvPr id="198664" name="Rectangle 8"/>
          <p:cNvSpPr>
            <a:spLocks noChangeArrowheads="1"/>
          </p:cNvSpPr>
          <p:nvPr/>
        </p:nvSpPr>
        <p:spPr bwMode="auto">
          <a:xfrm>
            <a:off x="5067300" y="5356225"/>
            <a:ext cx="3505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en-US" altLang="en-US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carefully regulated</a:t>
            </a:r>
            <a:br>
              <a:rPr lang="en-US" alt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en-US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“free love.”</a:t>
            </a:r>
          </a:p>
        </p:txBody>
      </p:sp>
    </p:spTree>
    <p:extLst>
      <p:ext uri="{BB962C8B-B14F-4D97-AF65-F5344CB8AC3E}">
        <p14:creationId xmlns:p14="http://schemas.microsoft.com/office/powerpoint/2010/main" val="145143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61" grpId="0"/>
      <p:bldP spid="198662" grpId="0"/>
      <p:bldP spid="198663" grpId="0"/>
      <p:bldP spid="19866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990599"/>
            <a:ext cx="8839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…The Oneida community believed strongly in a form of free love, where any member was free to have sex with any other who consented. </a:t>
            </a:r>
          </a:p>
          <a:p>
            <a:endParaRPr lang="en-US" sz="2400" b="1" dirty="0"/>
          </a:p>
          <a:p>
            <a:r>
              <a:rPr lang="en-US" sz="2400" b="1" dirty="0"/>
              <a:t>Possessiveness and exclusive relationships were frowned upon. </a:t>
            </a:r>
          </a:p>
          <a:p>
            <a:endParaRPr lang="en-US" sz="2400" b="1" dirty="0"/>
          </a:p>
          <a:p>
            <a:r>
              <a:rPr lang="en-US" sz="2400" b="1" dirty="0"/>
              <a:t>Postmenopausal women were encouraged to introduce teenage males to intercourse, providing both with legitimate partners that rarely resulted in pregnancies. </a:t>
            </a:r>
          </a:p>
          <a:p>
            <a:endParaRPr lang="en-US" sz="2400" b="1" dirty="0"/>
          </a:p>
          <a:p>
            <a:r>
              <a:rPr lang="en-US" sz="2400" b="1" dirty="0"/>
              <a:t>Furthermore, these women became religious role models for the young men. </a:t>
            </a:r>
          </a:p>
          <a:p>
            <a:endParaRPr lang="en-US" sz="2400" b="1" dirty="0"/>
          </a:p>
          <a:p>
            <a:r>
              <a:rPr lang="en-US" sz="2400" b="1" dirty="0"/>
              <a:t>Likewise, older men often introduced young women to sex.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09600" y="228600"/>
            <a:ext cx="8001000" cy="8309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C00000"/>
                </a:solidFill>
                <a:latin typeface="BlackChancery" pitchFamily="2" charset="0"/>
              </a:rPr>
              <a:t>The Oneida Community</a:t>
            </a:r>
            <a:endParaRPr lang="en-US" altLang="en-US" sz="3600" dirty="0">
              <a:solidFill>
                <a:srgbClr val="C00000"/>
              </a:solidFill>
              <a:latin typeface="BlackChancer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48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2" descr="41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386681"/>
            <a:ext cx="1981200" cy="28195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0707" name="Picture 3" descr="Hive"/>
          <p:cNvPicPr>
            <a:picLocks noChangeAspect="1" noChangeArrowheads="1"/>
          </p:cNvPicPr>
          <p:nvPr/>
        </p:nvPicPr>
        <p:blipFill>
          <a:blip r:embed="rId4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" y="3581400"/>
            <a:ext cx="2797969" cy="224155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43543" y="5763593"/>
            <a:ext cx="4343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C00000"/>
                </a:solidFill>
                <a:latin typeface="Comic Sans MS" pitchFamily="66" charset="0"/>
              </a:rPr>
              <a:t>Brook Farm</a:t>
            </a:r>
            <a:br>
              <a:rPr lang="en-US" altLang="en-US" sz="2800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altLang="en-US" sz="2800" b="1" dirty="0">
                <a:solidFill>
                  <a:srgbClr val="C00000"/>
                </a:solidFill>
                <a:latin typeface="Comic Sans MS" pitchFamily="66" charset="0"/>
              </a:rPr>
              <a:t>West Roxbury, MA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52400" y="395288"/>
            <a:ext cx="88392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CCECFF"/>
                </a:solidFill>
                <a:latin typeface="BlackChancery" pitchFamily="2" charset="0"/>
              </a:rPr>
              <a:t>George Ripley</a:t>
            </a:r>
            <a:r>
              <a:rPr lang="en-US" altLang="en-US" sz="4400" dirty="0">
                <a:solidFill>
                  <a:srgbClr val="CCECFF"/>
                </a:solidFill>
                <a:latin typeface="BlackChancery" pitchFamily="2" charset="0"/>
              </a:rPr>
              <a:t> (1802-1880)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743200" y="1104900"/>
            <a:ext cx="6400801" cy="49530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C00000"/>
                </a:solidFill>
              </a:rPr>
              <a:t>Brook Farm </a:t>
            </a:r>
            <a:r>
              <a:rPr lang="en-US" sz="2800" dirty="0"/>
              <a:t>– 1841</a:t>
            </a:r>
          </a:p>
          <a:p>
            <a:pPr lvl="1"/>
            <a:r>
              <a:rPr lang="en-US" sz="2800" dirty="0"/>
              <a:t>Communal Living</a:t>
            </a:r>
          </a:p>
          <a:p>
            <a:pPr lvl="1"/>
            <a:r>
              <a:rPr lang="en-US" sz="2800" dirty="0"/>
              <a:t>Shared Workload</a:t>
            </a:r>
          </a:p>
          <a:p>
            <a:pPr lvl="1"/>
            <a:r>
              <a:rPr lang="en-US" sz="2800" dirty="0"/>
              <a:t>Made $ through private school and farming</a:t>
            </a:r>
          </a:p>
          <a:p>
            <a:pPr lvl="1"/>
            <a:r>
              <a:rPr lang="en-US" sz="2800" dirty="0"/>
              <a:t>Nathaniel Hawthorne (Scarlet Letter Author)</a:t>
            </a:r>
          </a:p>
          <a:p>
            <a:pPr lvl="1"/>
            <a:r>
              <a:rPr lang="en-US" sz="2800" dirty="0"/>
              <a:t>Ended in failure after central building destroyed in fire</a:t>
            </a:r>
          </a:p>
          <a:p>
            <a:pPr lvl="1"/>
            <a:endParaRPr lang="en-US" dirty="0"/>
          </a:p>
          <a:p>
            <a:pPr lvl="1">
              <a:buFont typeface="Wingdings 2"/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343400" y="512702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dirty="0"/>
              <a:t>“Brook Farmers believed that by sharing the workload, ample time would be available for leisure activities and intellectual pursuits.”</a:t>
            </a:r>
          </a:p>
        </p:txBody>
      </p:sp>
    </p:spTree>
    <p:extLst>
      <p:ext uri="{BB962C8B-B14F-4D97-AF65-F5344CB8AC3E}">
        <p14:creationId xmlns:p14="http://schemas.microsoft.com/office/powerpoint/2010/main" val="20033795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838200" y="349250"/>
            <a:ext cx="7772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>
                <a:solidFill>
                  <a:srgbClr val="CCECFF"/>
                </a:solidFill>
                <a:latin typeface="BlackChancery" pitchFamily="2" charset="0"/>
              </a:rPr>
              <a:t>Robert Owen </a:t>
            </a:r>
            <a:r>
              <a:rPr lang="en-US" altLang="en-US" sz="4400">
                <a:solidFill>
                  <a:srgbClr val="CCECFF"/>
                </a:solidFill>
                <a:latin typeface="BlackChancery" pitchFamily="2" charset="0"/>
              </a:rPr>
              <a:t>(1771-1858)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2514600" y="5348288"/>
            <a:ext cx="4267200" cy="588962"/>
          </a:xfrm>
          <a:prstGeom prst="rect">
            <a:avLst/>
          </a:prstGeom>
          <a:solidFill>
            <a:srgbClr val="000066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Comic Sans MS" pitchFamily="66" charset="0"/>
              </a:rPr>
              <a:t>Utopian Socialist</a:t>
            </a:r>
          </a:p>
        </p:txBody>
      </p:sp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2133600" y="6110288"/>
            <a:ext cx="4953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C00000"/>
                </a:solidFill>
                <a:latin typeface="Comic Sans MS" pitchFamily="66" charset="0"/>
              </a:rPr>
              <a:t>“Village of Cooperation</a:t>
            </a:r>
            <a:r>
              <a:rPr lang="en-US" altLang="en-US" sz="2800" b="1" dirty="0">
                <a:solidFill>
                  <a:schemeClr val="bg1"/>
                </a:solidFill>
                <a:latin typeface="Comic Sans MS" pitchFamily="66" charset="0"/>
              </a:rPr>
              <a:t>”</a:t>
            </a:r>
          </a:p>
        </p:txBody>
      </p:sp>
      <p:pic>
        <p:nvPicPr>
          <p:cNvPr id="29701" name="Picture 6" descr="robert-ow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63" y="1371600"/>
            <a:ext cx="3182937" cy="3575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59207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57200" y="288925"/>
            <a:ext cx="83820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000" dirty="0">
                <a:solidFill>
                  <a:srgbClr val="CCECFF"/>
                </a:solidFill>
                <a:latin typeface="BlackChancery" pitchFamily="2" charset="0"/>
              </a:rPr>
              <a:t>Original Plans for </a:t>
            </a:r>
            <a:r>
              <a:rPr lang="en-US" altLang="en-US" sz="4000" dirty="0">
                <a:solidFill>
                  <a:srgbClr val="C00000"/>
                </a:solidFill>
                <a:latin typeface="BlackChancery" pitchFamily="2" charset="0"/>
              </a:rPr>
              <a:t>New Harmony</a:t>
            </a:r>
            <a:r>
              <a:rPr lang="en-US" altLang="en-US" sz="4000" dirty="0">
                <a:solidFill>
                  <a:srgbClr val="CCECFF"/>
                </a:solidFill>
                <a:latin typeface="BlackChancery" pitchFamily="2" charset="0"/>
              </a:rPr>
              <a:t>, IN</a:t>
            </a:r>
          </a:p>
        </p:txBody>
      </p:sp>
      <p:pic>
        <p:nvPicPr>
          <p:cNvPr id="202756" name="Picture 4" descr="nwharmny"/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510088"/>
            <a:ext cx="4953000" cy="1517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2757" name="Text Box 5"/>
          <p:cNvSpPr txBox="1">
            <a:spLocks noChangeArrowheads="1"/>
          </p:cNvSpPr>
          <p:nvPr/>
        </p:nvSpPr>
        <p:spPr bwMode="auto">
          <a:xfrm>
            <a:off x="762000" y="6110288"/>
            <a:ext cx="7772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C00000"/>
                </a:solidFill>
                <a:latin typeface="Comic Sans MS" pitchFamily="66" charset="0"/>
              </a:rPr>
              <a:t>New Harmony in 1832</a:t>
            </a:r>
          </a:p>
        </p:txBody>
      </p:sp>
      <p:pic>
        <p:nvPicPr>
          <p:cNvPr id="30725" name="Picture 6" descr="New_Harmon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5314950" cy="3175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5057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4267200" y="685800"/>
            <a:ext cx="4495800" cy="1431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>
                <a:solidFill>
                  <a:srgbClr val="CCECFF"/>
                </a:solidFill>
                <a:latin typeface="BlackChancery" pitchFamily="2" charset="0"/>
              </a:rPr>
              <a:t>New Harmony, IN</a:t>
            </a:r>
          </a:p>
        </p:txBody>
      </p:sp>
      <p:pic>
        <p:nvPicPr>
          <p:cNvPr id="203779" name="Picture 3" descr="lenzhouse-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42938"/>
            <a:ext cx="3124200" cy="26733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780" name="Picture 4" descr="inn-1">
            <a:hlinkClick r:id="rId3"/>
          </p:cNvPr>
          <p:cNvPicPr>
            <a:picLocks noChangeAspect="1" noChangeArrowheads="1"/>
          </p:cNvPicPr>
          <p:nvPr/>
        </p:nvPicPr>
        <p:blipFill>
          <a:blip r:embed="rId5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16175"/>
            <a:ext cx="3429000" cy="32226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781" name="Picture 5" descr="labyrinth-1">
            <a:hlinkClick r:id="rId3"/>
          </p:cNvPr>
          <p:cNvPicPr>
            <a:picLocks noChangeAspect="1" noChangeArrowheads="1"/>
          </p:cNvPicPr>
          <p:nvPr/>
        </p:nvPicPr>
        <p:blipFill>
          <a:blip r:embed="rId6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624263"/>
            <a:ext cx="3276600" cy="28178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935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09800"/>
            <a:ext cx="7772400" cy="1752600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Reform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152400"/>
            <a:ext cx="7772400" cy="1143000"/>
          </a:xfrm>
        </p:spPr>
        <p:txBody>
          <a:bodyPr/>
          <a:lstStyle/>
          <a:p>
            <a:r>
              <a:rPr lang="en-US" dirty="0"/>
              <a:t>Temperance Movement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144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/>
              <a:t>Led by Women</a:t>
            </a:r>
          </a:p>
          <a:p>
            <a:r>
              <a:rPr lang="en-US" dirty="0"/>
              <a:t>Claimed alcohol to be the cause of Crime, Disorder, Poverty and Abuse </a:t>
            </a:r>
          </a:p>
        </p:txBody>
      </p:sp>
      <p:pic>
        <p:nvPicPr>
          <p:cNvPr id="6" name="Picture 12" descr="Alcohol Consumption"/>
          <p:cNvPicPr>
            <a:picLocks noChangeAspect="1" noChangeArrowheads="1"/>
          </p:cNvPicPr>
          <p:nvPr/>
        </p:nvPicPr>
        <p:blipFill>
          <a:blip r:embed="rId2">
            <a:lum bright="-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0" t="23293" r="3163" b="21490"/>
          <a:stretch>
            <a:fillRect/>
          </a:stretch>
        </p:blipFill>
        <p:spPr bwMode="auto">
          <a:xfrm>
            <a:off x="2133600" y="1828800"/>
            <a:ext cx="5497484" cy="4876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877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http://upload.wikimedia.org/wikipedia/commons/thumb/a/a2/The_Drunkard's_Progress_-_Color.jpg/800px-The_Drunkard's_Progress_-_Col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152400"/>
            <a:ext cx="967619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868362"/>
          </a:xfrm>
        </p:spPr>
        <p:txBody>
          <a:bodyPr/>
          <a:lstStyle/>
          <a:p>
            <a:r>
              <a:rPr lang="en-US" dirty="0"/>
              <a:t>Prison/Asylum  Reform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1" y="1066800"/>
            <a:ext cx="4703538" cy="5486400"/>
          </a:xfrm>
        </p:spPr>
        <p:txBody>
          <a:bodyPr>
            <a:normAutofit/>
          </a:bodyPr>
          <a:lstStyle/>
          <a:p>
            <a:r>
              <a:rPr lang="en-US" dirty="0"/>
              <a:t>In the first half of the 19</a:t>
            </a:r>
            <a:r>
              <a:rPr lang="en-US" baseline="30000" dirty="0"/>
              <a:t>th</a:t>
            </a:r>
            <a:r>
              <a:rPr lang="en-US" dirty="0"/>
              <a:t> century, prisoners lived in horrible conditions and received horrible treatment.</a:t>
            </a:r>
          </a:p>
          <a:p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Dorothea Dix</a:t>
            </a:r>
          </a:p>
          <a:p>
            <a:pPr lvl="1"/>
            <a:r>
              <a:rPr lang="en-US" dirty="0"/>
              <a:t>Wrote about treatment of prisoners </a:t>
            </a:r>
          </a:p>
          <a:p>
            <a:pPr lvl="1"/>
            <a:r>
              <a:rPr lang="en-US" dirty="0"/>
              <a:t>Findings led to the creation of the first </a:t>
            </a:r>
            <a:r>
              <a:rPr lang="en-US" b="1" dirty="0"/>
              <a:t>asylums.</a:t>
            </a:r>
          </a:p>
        </p:txBody>
      </p:sp>
      <p:pic>
        <p:nvPicPr>
          <p:cNvPr id="16387" name="Picture 3" descr="C:\Users\Nate\AppData\Local\Microsoft\Windows\Temporary Internet Files\Content.IE5\MW6NKMUE\MCj0290885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0"/>
            <a:ext cx="3603588" cy="3276600"/>
          </a:xfrm>
          <a:prstGeom prst="rect">
            <a:avLst/>
          </a:prstGeom>
          <a:noFill/>
        </p:spPr>
      </p:pic>
      <p:pic>
        <p:nvPicPr>
          <p:cNvPr id="16391" name="Picture 7" descr="View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276600"/>
            <a:ext cx="2749296" cy="3352800"/>
          </a:xfrm>
          <a:prstGeom prst="rect">
            <a:avLst/>
          </a:prstGeom>
          <a:noFill/>
        </p:spPr>
      </p:pic>
      <p:pic>
        <p:nvPicPr>
          <p:cNvPr id="16389" name="Picture 5" descr="http://rds.yahoo.com/_ylt=A9G_bF.xvXRLJz4AvJ6jzbkF/SIG=12bvi96c3/EXP=1266028337/**http%3a/suzette.typepad.com/photos/uncategorized/di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139" y="2057400"/>
            <a:ext cx="2089355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81000" y="441325"/>
            <a:ext cx="82296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FF0000"/>
                </a:solidFill>
                <a:latin typeface="BlackChancery" pitchFamily="2" charset="0"/>
              </a:rPr>
              <a:t>Dorothea Dix Asylum - 1849</a:t>
            </a:r>
          </a:p>
        </p:txBody>
      </p:sp>
      <p:pic>
        <p:nvPicPr>
          <p:cNvPr id="33795" name="Picture 7" descr="Dorothea Dix Lunatic Asylum"/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981200"/>
            <a:ext cx="6477000" cy="35299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5664982"/>
            <a:ext cx="792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 "confined in this Commonwealth in cages, closets, cellars, stalls, pens! Chained, beaten with rods, lashed into obedience."</a:t>
            </a:r>
          </a:p>
        </p:txBody>
      </p:sp>
    </p:spTree>
    <p:extLst>
      <p:ext uri="{BB962C8B-B14F-4D97-AF65-F5344CB8AC3E}">
        <p14:creationId xmlns:p14="http://schemas.microsoft.com/office/powerpoint/2010/main" val="3105208377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868362"/>
          </a:xfrm>
        </p:spPr>
        <p:txBody>
          <a:bodyPr/>
          <a:lstStyle/>
          <a:p>
            <a:r>
              <a:rPr lang="en-US" dirty="0"/>
              <a:t>Prison/Asylum  Reform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1" y="1066800"/>
            <a:ext cx="4703538" cy="5486400"/>
          </a:xfrm>
        </p:spPr>
        <p:txBody>
          <a:bodyPr>
            <a:normAutofit/>
          </a:bodyPr>
          <a:lstStyle/>
          <a:p>
            <a:r>
              <a:rPr lang="en-US" dirty="0"/>
              <a:t>Pennsylvania System – Early 1800s</a:t>
            </a:r>
          </a:p>
          <a:p>
            <a:pPr lvl="1"/>
            <a:r>
              <a:rPr lang="en-US" b="1" dirty="0"/>
              <a:t>Penitentiary System</a:t>
            </a:r>
          </a:p>
          <a:p>
            <a:pPr marL="594360" lvl="2" indent="0">
              <a:buNone/>
            </a:pPr>
            <a:r>
              <a:rPr lang="en-US" b="1" dirty="0"/>
              <a:t>                or</a:t>
            </a:r>
          </a:p>
          <a:p>
            <a:pPr lvl="1"/>
            <a:r>
              <a:rPr lang="en-US" b="1" dirty="0"/>
              <a:t>Separate System </a:t>
            </a:r>
          </a:p>
          <a:p>
            <a:pPr lvl="1"/>
            <a:r>
              <a:rPr lang="en-US" dirty="0"/>
              <a:t>Solitary Confinement</a:t>
            </a:r>
          </a:p>
          <a:p>
            <a:pPr lvl="1"/>
            <a:endParaRPr lang="en-US" dirty="0"/>
          </a:p>
          <a:p>
            <a:r>
              <a:rPr lang="en-US" dirty="0"/>
              <a:t>Juvenile Detention – 1810s</a:t>
            </a:r>
          </a:p>
          <a:p>
            <a:endParaRPr lang="en-US" dirty="0"/>
          </a:p>
          <a:p>
            <a:r>
              <a:rPr lang="en-US" b="1" dirty="0"/>
              <a:t>Auburn System </a:t>
            </a:r>
            <a:r>
              <a:rPr lang="en-US" dirty="0"/>
              <a:t>– 1820s</a:t>
            </a:r>
          </a:p>
          <a:p>
            <a:pPr lvl="1"/>
            <a:r>
              <a:rPr lang="en-US" dirty="0"/>
              <a:t>Manual Labor during the Day</a:t>
            </a:r>
          </a:p>
          <a:p>
            <a:pPr lvl="1"/>
            <a:r>
              <a:rPr lang="en-US" dirty="0"/>
              <a:t>Solitary at night</a:t>
            </a:r>
          </a:p>
          <a:p>
            <a:pPr lvl="1"/>
            <a:endParaRPr lang="en-US" b="1" dirty="0"/>
          </a:p>
        </p:txBody>
      </p:sp>
      <p:pic>
        <p:nvPicPr>
          <p:cNvPr id="1026" name="Picture 2" descr="http://freepages.genealogy.rootsweb.com/~springport/pictures_25/000025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276600"/>
            <a:ext cx="4726516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d/dc/Eastern_State_Penitentiary_aerial_cro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449" y="1004618"/>
            <a:ext cx="3867150" cy="21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478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-www.i-am-bored.com/media/96873_guesswhatthisispri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414725"/>
            <a:ext cx="5867400" cy="6443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Education Reform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86200" y="914400"/>
            <a:ext cx="4800600" cy="5943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Horace Mann</a:t>
            </a:r>
          </a:p>
          <a:p>
            <a:pPr lvl="1"/>
            <a:r>
              <a:rPr lang="en-US" dirty="0"/>
              <a:t>Leader in the public school reform</a:t>
            </a:r>
          </a:p>
          <a:p>
            <a:pPr lvl="1"/>
            <a:r>
              <a:rPr lang="en-US" dirty="0"/>
              <a:t>Secretary of </a:t>
            </a:r>
            <a:r>
              <a:rPr lang="en-US" b="1" dirty="0"/>
              <a:t>Massachusetts</a:t>
            </a:r>
            <a:r>
              <a:rPr lang="en-US" dirty="0"/>
              <a:t> Board of Education.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Beliefs</a:t>
            </a:r>
          </a:p>
          <a:p>
            <a:pPr lvl="2"/>
            <a:r>
              <a:rPr lang="en-US" dirty="0"/>
              <a:t>Publicly funded schools</a:t>
            </a:r>
          </a:p>
          <a:p>
            <a:pPr lvl="2"/>
            <a:r>
              <a:rPr lang="en-US" dirty="0"/>
              <a:t>All children should have access</a:t>
            </a:r>
          </a:p>
          <a:p>
            <a:pPr lvl="2"/>
            <a:r>
              <a:rPr lang="en-US" dirty="0"/>
              <a:t>Education should be non religious</a:t>
            </a:r>
          </a:p>
          <a:p>
            <a:pPr lvl="2"/>
            <a:r>
              <a:rPr lang="en-US" dirty="0"/>
              <a:t>Teachers should be well trained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Known as the “Father of American Public Education”</a:t>
            </a:r>
          </a:p>
        </p:txBody>
      </p:sp>
      <p:pic>
        <p:nvPicPr>
          <p:cNvPr id="17411" name="Picture 3" descr="C:\Users\Nate\AppData\Local\Microsoft\Windows\Temporary Internet Files\Content.IE5\K4LL6AQ4\MPj0439450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886200"/>
            <a:ext cx="2819400" cy="2725420"/>
          </a:xfrm>
          <a:prstGeom prst="rect">
            <a:avLst/>
          </a:prstGeom>
          <a:noFill/>
        </p:spPr>
      </p:pic>
      <p:pic>
        <p:nvPicPr>
          <p:cNvPr id="17410" name="Picture 2" descr="View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990600"/>
            <a:ext cx="2353666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 dirty="0"/>
              <a:t>Slavery and Abolition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143000"/>
            <a:ext cx="5791200" cy="5486400"/>
          </a:xfrm>
        </p:spPr>
        <p:txBody>
          <a:bodyPr>
            <a:normAutofit/>
          </a:bodyPr>
          <a:lstStyle/>
          <a:p>
            <a:r>
              <a:rPr lang="en-US" dirty="0"/>
              <a:t>Abolitionists- people who called for the outlaw of slavery </a:t>
            </a:r>
          </a:p>
          <a:p>
            <a:r>
              <a:rPr lang="en-US" b="1" dirty="0">
                <a:solidFill>
                  <a:srgbClr val="C00000"/>
                </a:solidFill>
              </a:rPr>
              <a:t>William Lloyd Garrison</a:t>
            </a:r>
          </a:p>
          <a:p>
            <a:pPr lvl="2"/>
            <a:r>
              <a:rPr lang="en-US" dirty="0"/>
              <a:t>Radical white abolitionist</a:t>
            </a:r>
          </a:p>
          <a:p>
            <a:pPr lvl="2"/>
            <a:r>
              <a:rPr lang="en-US" dirty="0"/>
              <a:t>Wrote </a:t>
            </a:r>
            <a:r>
              <a:rPr lang="en-US" b="1" i="1" dirty="0">
                <a:solidFill>
                  <a:srgbClr val="C00000"/>
                </a:solidFill>
              </a:rPr>
              <a:t>the Liberator- </a:t>
            </a:r>
            <a:r>
              <a:rPr lang="en-US" dirty="0"/>
              <a:t>paper calling for the immediate emancipation of slaves</a:t>
            </a:r>
          </a:p>
          <a:p>
            <a:pPr lvl="2"/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Frederick Douglass</a:t>
            </a:r>
          </a:p>
          <a:p>
            <a:pPr lvl="2"/>
            <a:r>
              <a:rPr lang="en-US" dirty="0"/>
              <a:t>Born into slavery and taught to read by slave owners wife</a:t>
            </a:r>
          </a:p>
          <a:p>
            <a:pPr lvl="2"/>
            <a:r>
              <a:rPr lang="en-US" dirty="0"/>
              <a:t>Escaped and began a public speaking career along side Garrison</a:t>
            </a:r>
          </a:p>
          <a:p>
            <a:endParaRPr lang="en-US" dirty="0"/>
          </a:p>
        </p:txBody>
      </p:sp>
      <p:pic>
        <p:nvPicPr>
          <p:cNvPr id="1026" name="Picture 2" descr="http://media.web.britannica.com/eb-media/88/70788-050-8F575EF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304800"/>
            <a:ext cx="2108200" cy="28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8/85/Frederick_Douglass_c1860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93" y="3245460"/>
            <a:ext cx="2813050" cy="333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Abolition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6125" y="1417638"/>
            <a:ext cx="7772400" cy="45720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American Colonization Society (1819)</a:t>
            </a:r>
          </a:p>
          <a:p>
            <a:pPr lvl="1"/>
            <a:r>
              <a:rPr lang="en-US" dirty="0"/>
              <a:t>Advocated relocation to Africa</a:t>
            </a:r>
          </a:p>
          <a:p>
            <a:pPr lvl="1"/>
            <a:r>
              <a:rPr lang="en-US" dirty="0"/>
              <a:t>Slave owners paid to release slaves</a:t>
            </a:r>
          </a:p>
          <a:p>
            <a:pPr lvl="1"/>
            <a:r>
              <a:rPr lang="en-US" dirty="0"/>
              <a:t>Creation of Liberia</a:t>
            </a:r>
          </a:p>
          <a:p>
            <a:pPr lvl="2"/>
            <a:r>
              <a:rPr lang="en-US" dirty="0"/>
              <a:t>Monrovia </a:t>
            </a:r>
          </a:p>
          <a:p>
            <a:pPr lvl="1"/>
            <a:r>
              <a:rPr lang="en-US" dirty="0"/>
              <a:t>Overall, unsuccessful </a:t>
            </a:r>
          </a:p>
        </p:txBody>
      </p:sp>
      <p:pic>
        <p:nvPicPr>
          <p:cNvPr id="34818" name="Picture 2" descr="http://sitemaker.umich.edu/liberiadentalschoolproject/files/liberia1afri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82880"/>
            <a:ext cx="3234536" cy="3352800"/>
          </a:xfrm>
          <a:prstGeom prst="rect">
            <a:avLst/>
          </a:prstGeom>
          <a:noFill/>
        </p:spPr>
      </p:pic>
      <p:pic>
        <p:nvPicPr>
          <p:cNvPr id="34820" name="Picture 4" descr="http://withfriendship.com/images/i/41557/American-Colonization-Society-wallpap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505200"/>
            <a:ext cx="349035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US" dirty="0"/>
              <a:t>Proslavery Defenses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41148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Bible</a:t>
            </a:r>
          </a:p>
          <a:p>
            <a:pPr lvl="2"/>
            <a:r>
              <a:rPr lang="en-US" dirty="0"/>
              <a:t>Many people claimed that the Bible has several references to slavery. </a:t>
            </a:r>
          </a:p>
          <a:p>
            <a:r>
              <a:rPr lang="en-US" dirty="0"/>
              <a:t>Happy Slave Myth</a:t>
            </a:r>
          </a:p>
          <a:p>
            <a:pPr lvl="2"/>
            <a:r>
              <a:rPr lang="en-US" dirty="0"/>
              <a:t>Slave owners often argued that slaves in the South had better living conditions than those working in Northern Factories </a:t>
            </a:r>
          </a:p>
          <a:p>
            <a:r>
              <a:rPr lang="en-US" dirty="0"/>
              <a:t>Necessary Evil</a:t>
            </a:r>
          </a:p>
          <a:p>
            <a:pPr lvl="2"/>
            <a:r>
              <a:rPr lang="en-US" dirty="0"/>
              <a:t>Southerners who knew were not supporters of these beliefs stated that while they knew slavery was not right, Southern states could not survive without it. </a:t>
            </a:r>
          </a:p>
        </p:txBody>
      </p:sp>
      <p:pic>
        <p:nvPicPr>
          <p:cNvPr id="19460" name="Picture 4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124200"/>
            <a:ext cx="3200400" cy="3187600"/>
          </a:xfrm>
          <a:prstGeom prst="rect">
            <a:avLst/>
          </a:prstGeom>
          <a:noFill/>
        </p:spPr>
      </p:pic>
      <p:pic>
        <p:nvPicPr>
          <p:cNvPr id="19458" name="Picture 2" descr="http://rds.yahoo.com/_ylt=A9G_bDjBz3RLgzkAPqqjzbkF/SIG=13dbv5om3/EXP=1266032961/**http%3a/www.jackandjillpolitics.com/blog/wp-content/uploads/2009/02/slavery-in-ameri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143000"/>
            <a:ext cx="3242553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09600" y="457200"/>
            <a:ext cx="7620000" cy="227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en-US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Separate Spheres”</a:t>
            </a:r>
          </a:p>
          <a:p>
            <a:pPr algn="ctr" eaLnBrk="1" hangingPunct="1"/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algn="ctr" eaLnBrk="1" hangingPunct="1"/>
            <a:r>
              <a:rPr lang="en-US" alt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“Cult of Domesticity”</a:t>
            </a:r>
            <a:endParaRPr lang="en-US" alt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00036" y="3200400"/>
            <a:ext cx="731996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39725" indent="-339725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dirty="0"/>
              <a:t>Women should be…</a:t>
            </a:r>
          </a:p>
          <a:p>
            <a:endParaRPr lang="en-US" sz="3200" dirty="0"/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More religious than men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Pure in heart, mind, and body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Submissive to their husbands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Staying at home</a:t>
            </a:r>
          </a:p>
        </p:txBody>
      </p:sp>
      <p:pic>
        <p:nvPicPr>
          <p:cNvPr id="2050" name="Picture 2" descr="Image result for cult of domestic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652" y="3461326"/>
            <a:ext cx="2754693" cy="252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73773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723900" y="228600"/>
            <a:ext cx="77724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5400" b="1" dirty="0">
                <a:solidFill>
                  <a:srgbClr val="CCECFF"/>
                </a:solidFill>
                <a:latin typeface="BlackChancery" pitchFamily="2" charset="0"/>
              </a:rPr>
              <a:t>Early 19c Women</a:t>
            </a:r>
          </a:p>
        </p:txBody>
      </p:sp>
      <p:sp>
        <p:nvSpPr>
          <p:cNvPr id="189443" name="Rectangle 3"/>
          <p:cNvSpPr>
            <a:spLocks noChangeArrowheads="1"/>
          </p:cNvSpPr>
          <p:nvPr/>
        </p:nvSpPr>
        <p:spPr bwMode="auto">
          <a:xfrm>
            <a:off x="228600" y="971550"/>
            <a:ext cx="87630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33413" indent="-6334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FF0000"/>
              </a:buClr>
              <a:buFontTx/>
              <a:buAutoNum type="arabicPeriod"/>
            </a:pP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Unable to vote.</a:t>
            </a: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endParaRPr lang="en-US" alt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Legal status of a minor.</a:t>
            </a: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endParaRPr lang="en-US" alt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Single </a:t>
            </a: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could own her own property.</a:t>
            </a: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endParaRPr lang="en-US" alt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Married </a:t>
            </a: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no control over her property or her children.</a:t>
            </a: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endParaRPr lang="en-US" alt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Could not initiate divorce.</a:t>
            </a: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endParaRPr lang="en-US" alt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FF0000"/>
              </a:buClr>
              <a:buFontTx/>
              <a:buAutoNum type="arabicPeriod"/>
            </a:pPr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Couldn’t make wills, sign a contract, or bring suit in court without her husband’s permission</a:t>
            </a:r>
            <a:r>
              <a:rPr lang="en-US" alt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29113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762000" y="304800"/>
            <a:ext cx="7772400" cy="1431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>
                <a:solidFill>
                  <a:srgbClr val="CCECFF"/>
                </a:solidFill>
                <a:latin typeface="BlackChancery" pitchFamily="2" charset="0"/>
              </a:rPr>
              <a:t>What It Would Be Like If Ladies Had Their Own Way!</a:t>
            </a:r>
          </a:p>
        </p:txBody>
      </p:sp>
      <p:pic>
        <p:nvPicPr>
          <p:cNvPr id="45059" name="Picture 4" descr="EarlyFeminism"/>
          <p:cNvPicPr>
            <a:picLocks noChangeAspect="1" noChangeArrowheads="1"/>
          </p:cNvPicPr>
          <p:nvPr/>
        </p:nvPicPr>
        <p:blipFill>
          <a:blip r:embed="rId3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" t="1875" r="27103" b="4338"/>
          <a:stretch>
            <a:fillRect/>
          </a:stretch>
        </p:blipFill>
        <p:spPr bwMode="auto">
          <a:xfrm>
            <a:off x="1295400" y="1981200"/>
            <a:ext cx="6629400" cy="4305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0" name="Text Box 5"/>
          <p:cNvSpPr txBox="1">
            <a:spLocks noChangeArrowheads="1"/>
          </p:cNvSpPr>
          <p:nvPr/>
        </p:nvSpPr>
        <p:spPr bwMode="auto">
          <a:xfrm>
            <a:off x="8305800" y="63246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>
                <a:solidFill>
                  <a:schemeClr val="bg1"/>
                </a:solidFill>
              </a:rPr>
              <a:t>R2-8</a:t>
            </a:r>
          </a:p>
        </p:txBody>
      </p:sp>
    </p:spTree>
    <p:extLst>
      <p:ext uri="{BB962C8B-B14F-4D97-AF65-F5344CB8AC3E}">
        <p14:creationId xmlns:p14="http://schemas.microsoft.com/office/powerpoint/2010/main" val="3949615650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762000" y="304800"/>
            <a:ext cx="7772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 dirty="0">
                <a:solidFill>
                  <a:srgbClr val="CCECFF"/>
                </a:solidFill>
                <a:latin typeface="BlackChancery" pitchFamily="2" charset="0"/>
              </a:rPr>
              <a:t>Cult of Domesticity = Slavery</a:t>
            </a:r>
          </a:p>
        </p:txBody>
      </p:sp>
      <p:sp>
        <p:nvSpPr>
          <p:cNvPr id="190469" name="Rectangle 5"/>
          <p:cNvSpPr>
            <a:spLocks noChangeArrowheads="1"/>
          </p:cNvSpPr>
          <p:nvPr/>
        </p:nvSpPr>
        <p:spPr bwMode="auto">
          <a:xfrm>
            <a:off x="2501900" y="4764775"/>
            <a:ext cx="2146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Comic Sans MS" pitchFamily="66" charset="0"/>
              </a:rPr>
              <a:t>Angelina </a:t>
            </a:r>
            <a:r>
              <a:rPr lang="en-US" altLang="en-US" sz="2000" b="1" dirty="0" err="1">
                <a:latin typeface="Comic Sans MS" pitchFamily="66" charset="0"/>
              </a:rPr>
              <a:t>Grimk</a:t>
            </a:r>
            <a:r>
              <a:rPr lang="en-US" altLang="en-US" sz="2000" b="1" dirty="0" err="1">
                <a:latin typeface="Comic Sans MS" pitchFamily="66" charset="0"/>
                <a:cs typeface="Arial" charset="0"/>
              </a:rPr>
              <a:t>é</a:t>
            </a:r>
            <a:endParaRPr lang="en-US" altLang="en-US" sz="2000" b="1" dirty="0">
              <a:latin typeface="Comic Sans MS" pitchFamily="66" charset="0"/>
              <a:cs typeface="Arial" charset="0"/>
            </a:endParaRPr>
          </a:p>
        </p:txBody>
      </p:sp>
      <p:sp>
        <p:nvSpPr>
          <p:cNvPr id="190471" name="Rectangle 7"/>
          <p:cNvSpPr>
            <a:spLocks noChangeArrowheads="1"/>
          </p:cNvSpPr>
          <p:nvPr/>
        </p:nvSpPr>
        <p:spPr bwMode="auto">
          <a:xfrm>
            <a:off x="5257800" y="4764776"/>
            <a:ext cx="1862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Comic Sans MS" pitchFamily="66" charset="0"/>
              </a:rPr>
              <a:t>Sarah </a:t>
            </a:r>
            <a:r>
              <a:rPr lang="en-US" altLang="en-US" sz="2000" b="1" dirty="0" err="1">
                <a:latin typeface="Comic Sans MS" pitchFamily="66" charset="0"/>
              </a:rPr>
              <a:t>Grimk</a:t>
            </a:r>
            <a:r>
              <a:rPr lang="en-US" altLang="en-US" sz="2000" b="1" dirty="0" err="1">
                <a:latin typeface="Comic Sans MS" pitchFamily="66" charset="0"/>
                <a:cs typeface="Arial" charset="0"/>
              </a:rPr>
              <a:t>é</a:t>
            </a:r>
            <a:endParaRPr lang="en-US" altLang="en-US" sz="2000" b="1" dirty="0">
              <a:latin typeface="Comic Sans MS" pitchFamily="66" charset="0"/>
              <a:cs typeface="Arial" charset="0"/>
            </a:endParaRPr>
          </a:p>
        </p:txBody>
      </p:sp>
      <p:sp>
        <p:nvSpPr>
          <p:cNvPr id="46091" name="Text Box 12"/>
          <p:cNvSpPr txBox="1">
            <a:spLocks noChangeArrowheads="1"/>
          </p:cNvSpPr>
          <p:nvPr/>
        </p:nvSpPr>
        <p:spPr bwMode="auto">
          <a:xfrm>
            <a:off x="228600" y="63246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>
                <a:solidFill>
                  <a:schemeClr val="bg1"/>
                </a:solidFill>
                <a:latin typeface="Comic Sans MS" pitchFamily="66" charset="0"/>
              </a:rPr>
              <a:t>R2-9</a:t>
            </a:r>
          </a:p>
        </p:txBody>
      </p:sp>
      <p:pic>
        <p:nvPicPr>
          <p:cNvPr id="3074" name="Picture 2" descr="http://media.web.britannica.com/eb-media/75/93175-004-5B3E75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89632"/>
            <a:ext cx="523875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90600" y="5486400"/>
            <a:ext cx="74640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b="1" dirty="0">
                <a:latin typeface="+mj-lt"/>
              </a:rPr>
              <a:t>Women’s Rights activists and Abolitionists</a:t>
            </a:r>
            <a:endParaRPr lang="en-US" altLang="en-US" sz="3200" b="1" dirty="0"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9632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9" grpId="0"/>
      <p:bldP spid="190471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762000" y="228600"/>
            <a:ext cx="7772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CCECFF"/>
                </a:solidFill>
                <a:latin typeface="BlackChancery" pitchFamily="2" charset="0"/>
              </a:rPr>
              <a:t>Women’s Rights</a:t>
            </a:r>
          </a:p>
        </p:txBody>
      </p:sp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1694949" y="4535198"/>
            <a:ext cx="1885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b="1">
                <a:latin typeface="Comic Sans MS" pitchFamily="66" charset="0"/>
              </a:rPr>
              <a:t>Lucretia Mott</a:t>
            </a:r>
            <a:endParaRPr lang="en-US" altLang="en-US" sz="2000" b="1">
              <a:latin typeface="Comic Sans MS" pitchFamily="66" charset="0"/>
              <a:cs typeface="Arial" charset="0"/>
            </a:endParaRPr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5112837" y="4511386"/>
            <a:ext cx="30813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Comic Sans MS" pitchFamily="66" charset="0"/>
              </a:rPr>
              <a:t>Elizabeth Cady Stanton</a:t>
            </a:r>
            <a:endParaRPr lang="en-US" altLang="en-US" sz="2000" b="1">
              <a:latin typeface="Comic Sans MS" pitchFamily="66" charset="0"/>
              <a:cs typeface="Arial" charset="0"/>
            </a:endParaRPr>
          </a:p>
        </p:txBody>
      </p:sp>
      <p:pic>
        <p:nvPicPr>
          <p:cNvPr id="191495" name="Picture 7" descr="mot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791" y="1606839"/>
            <a:ext cx="2293677" cy="28351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152400" y="1524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>
                <a:solidFill>
                  <a:schemeClr val="bg1"/>
                </a:solidFill>
              </a:rPr>
              <a:t>R2-6/7</a:t>
            </a:r>
          </a:p>
        </p:txBody>
      </p:sp>
      <p:pic>
        <p:nvPicPr>
          <p:cNvPr id="2050" name="Picture 2" descr="http://www.accessible-archives.com/wp-content/uploads/2012/03/Elizabeth_Cady_Stanton-Part-4-featur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06839"/>
            <a:ext cx="2181809" cy="26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990600" y="5486400"/>
            <a:ext cx="74640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b="1" dirty="0">
                <a:latin typeface="+mj-lt"/>
              </a:rPr>
              <a:t>Women’s Rights activists and Abolitionists</a:t>
            </a:r>
            <a:endParaRPr lang="en-US" altLang="en-US" sz="3200" b="1" dirty="0"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8835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2" grpId="0"/>
      <p:bldP spid="191493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7772400" cy="1143000"/>
          </a:xfrm>
        </p:spPr>
        <p:txBody>
          <a:bodyPr/>
          <a:lstStyle/>
          <a:p>
            <a:r>
              <a:rPr lang="en-US" dirty="0"/>
              <a:t>Women’s Rights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4953000" cy="57912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Seneca Falls Convention</a:t>
            </a:r>
          </a:p>
          <a:p>
            <a:pPr lvl="1"/>
            <a:r>
              <a:rPr lang="en-US" dirty="0"/>
              <a:t>First women’s right’s convention </a:t>
            </a:r>
          </a:p>
          <a:p>
            <a:endParaRPr lang="en-US" sz="1400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Declaration of Sentiments </a:t>
            </a:r>
          </a:p>
          <a:p>
            <a:pPr lvl="1"/>
            <a:r>
              <a:rPr lang="en-US" dirty="0"/>
              <a:t>Signed by 68 women, 32 men</a:t>
            </a:r>
          </a:p>
          <a:p>
            <a:pPr lvl="1"/>
            <a:r>
              <a:rPr lang="en-US" dirty="0"/>
              <a:t>Stated that “all men  and women are created equal”</a:t>
            </a:r>
          </a:p>
          <a:p>
            <a:pPr lvl="1"/>
            <a:endParaRPr lang="en-US" sz="1400" dirty="0"/>
          </a:p>
          <a:p>
            <a:r>
              <a:rPr lang="en-US" dirty="0"/>
              <a:t>Notable attendees</a:t>
            </a:r>
          </a:p>
          <a:p>
            <a:pPr lvl="1"/>
            <a:r>
              <a:rPr lang="en-US" dirty="0"/>
              <a:t>Elizabeth Cady Stanton</a:t>
            </a:r>
          </a:p>
          <a:p>
            <a:pPr lvl="1"/>
            <a:r>
              <a:rPr lang="en-US" dirty="0" err="1"/>
              <a:t>Lucretia</a:t>
            </a:r>
            <a:r>
              <a:rPr lang="en-US" dirty="0"/>
              <a:t> Mott</a:t>
            </a:r>
          </a:p>
          <a:p>
            <a:pPr lvl="1"/>
            <a:r>
              <a:rPr lang="en-US" dirty="0"/>
              <a:t>Frederick Douglass</a:t>
            </a:r>
          </a:p>
          <a:p>
            <a:pPr lvl="1"/>
            <a:endParaRPr lang="en-US" sz="1500" dirty="0"/>
          </a:p>
          <a:p>
            <a:r>
              <a:rPr lang="en-US" dirty="0"/>
              <a:t>Susan B Anthony met Stanton in 1851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1026" name="AutoShape 2" descr="http://historymartinez.files.wordpress.com/2011/03/seneca-falls-conven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http://historymartinez.files.wordpress.com/2011/03/seneca-falls-conven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http://historymartinez.files.wordpress.com/2011/03/seneca-falls-conven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http://historymartinez.files.wordpress.com/2011/03/seneca-falls-convention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http://historymartinez.files.wordpress.com/2011/03/seneca-falls-conven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http://historymartinez.files.wordpress.com/2011/03/seneca-falls-conven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762000"/>
            <a:ext cx="3940730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5798</TotalTime>
  <Words>1199</Words>
  <Application>Microsoft Office PowerPoint</Application>
  <PresentationFormat>On-screen Show (4:3)</PresentationFormat>
  <Paragraphs>312</Paragraphs>
  <Slides>48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 Unicode MS</vt:lpstr>
      <vt:lpstr>Arial</vt:lpstr>
      <vt:lpstr>BlackChancery</vt:lpstr>
      <vt:lpstr>Calibri</vt:lpstr>
      <vt:lpstr>Comic Sans MS</vt:lpstr>
      <vt:lpstr>Franklin Gothic Book</vt:lpstr>
      <vt:lpstr>Perpetua</vt:lpstr>
      <vt:lpstr>Wingdings</vt:lpstr>
      <vt:lpstr>Wingdings 2</vt:lpstr>
      <vt:lpstr>Equity</vt:lpstr>
      <vt:lpstr>PowerPoint Presentation</vt:lpstr>
      <vt:lpstr>Changing Culture </vt:lpstr>
      <vt:lpstr>Art and Literature</vt:lpstr>
      <vt:lpstr>Search for Perfection</vt:lpstr>
      <vt:lpstr>Romanticism </vt:lpstr>
      <vt:lpstr>American Literature</vt:lpstr>
      <vt:lpstr>American Literature</vt:lpstr>
      <vt:lpstr>American Literature</vt:lpstr>
      <vt:lpstr>Southern Romanticism</vt:lpstr>
      <vt:lpstr>Painting</vt:lpstr>
      <vt:lpstr>PowerPoint Presentation</vt:lpstr>
      <vt:lpstr>Health Reform</vt:lpstr>
      <vt:lpstr>1800 America - Religion</vt:lpstr>
      <vt:lpstr>1800 America - Religion</vt:lpstr>
      <vt:lpstr>PowerPoint Presentation</vt:lpstr>
      <vt:lpstr>Religious Reform </vt:lpstr>
      <vt:lpstr>PowerPoint Presentation</vt:lpstr>
      <vt:lpstr>PowerPoint Presentation</vt:lpstr>
      <vt:lpstr>Transcendentalism </vt:lpstr>
      <vt:lpstr>PowerPoint Presentation</vt:lpstr>
      <vt:lpstr>PowerPoint Presentation</vt:lpstr>
      <vt:lpstr>PowerPoint Presentation</vt:lpstr>
      <vt:lpstr>PowerPoint Presentation</vt:lpstr>
      <vt:lpstr>Utopian Societies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Reform </vt:lpstr>
      <vt:lpstr>Temperance Movement</vt:lpstr>
      <vt:lpstr>PowerPoint Presentation</vt:lpstr>
      <vt:lpstr>Prison/Asylum  Reform</vt:lpstr>
      <vt:lpstr>PowerPoint Presentation</vt:lpstr>
      <vt:lpstr>Prison/Asylum  Reform</vt:lpstr>
      <vt:lpstr>PowerPoint Presentation</vt:lpstr>
      <vt:lpstr>Education Reform </vt:lpstr>
      <vt:lpstr>Slavery and Abolition</vt:lpstr>
      <vt:lpstr>Abolition</vt:lpstr>
      <vt:lpstr>Proslavery Defenses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Women’s Rights </vt:lpstr>
    </vt:vector>
  </TitlesOfParts>
  <Company>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nathaniel.bargeloh</dc:creator>
  <cp:lastModifiedBy>Emily Pleasants</cp:lastModifiedBy>
  <cp:revision>146</cp:revision>
  <dcterms:created xsi:type="dcterms:W3CDTF">2010-02-11T14:55:09Z</dcterms:created>
  <dcterms:modified xsi:type="dcterms:W3CDTF">2018-12-07T17:51:18Z</dcterms:modified>
</cp:coreProperties>
</file>