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9"/>
  </p:notesMasterIdLst>
  <p:sldIdLst>
    <p:sldId id="256" r:id="rId2"/>
    <p:sldId id="382" r:id="rId3"/>
    <p:sldId id="384" r:id="rId4"/>
    <p:sldId id="362" r:id="rId5"/>
    <p:sldId id="359" r:id="rId6"/>
    <p:sldId id="257" r:id="rId7"/>
    <p:sldId id="259" r:id="rId8"/>
    <p:sldId id="364" r:id="rId9"/>
    <p:sldId id="366" r:id="rId10"/>
    <p:sldId id="389" r:id="rId11"/>
    <p:sldId id="369" r:id="rId12"/>
    <p:sldId id="388" r:id="rId13"/>
    <p:sldId id="273" r:id="rId14"/>
    <p:sldId id="297" r:id="rId15"/>
    <p:sldId id="378" r:id="rId16"/>
    <p:sldId id="386" r:id="rId17"/>
    <p:sldId id="266" r:id="rId18"/>
    <p:sldId id="390" r:id="rId19"/>
    <p:sldId id="299" r:id="rId20"/>
    <p:sldId id="323" r:id="rId21"/>
    <p:sldId id="333" r:id="rId22"/>
    <p:sldId id="261" r:id="rId23"/>
    <p:sldId id="332" r:id="rId24"/>
    <p:sldId id="324" r:id="rId25"/>
    <p:sldId id="379" r:id="rId26"/>
    <p:sldId id="391" r:id="rId27"/>
    <p:sldId id="380" r:id="rId28"/>
  </p:sldIdLst>
  <p:sldSz cx="9144000" cy="6858000" type="screen4x3"/>
  <p:notesSz cx="6858000" cy="9144000"/>
  <p:embeddedFontLst>
    <p:embeddedFont>
      <p:font typeface="Comic Sans MS" pitchFamily="66" charset="0"/>
      <p:regular r:id="rId30"/>
      <p:bold r:id="rId31"/>
    </p:embeddedFont>
    <p:embeddedFont>
      <p:font typeface="Rockwell" pitchFamily="18" charset="0"/>
      <p:regular r:id="rId32"/>
      <p:bold r:id="rId33"/>
      <p:italic r:id="rId34"/>
      <p:boldItalic r:id="rId35"/>
    </p:embeddedFont>
    <p:embeddedFont>
      <p:font typeface="Calibri" pitchFamily="34" charset="0"/>
      <p:regular r:id="rId36"/>
      <p:bold r:id="rId37"/>
      <p:italic r:id="rId38"/>
      <p:boldItalic r:id="rId39"/>
    </p:embeddedFont>
  </p:embeddedFont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0000FF"/>
    <a:srgbClr val="000099"/>
    <a:srgbClr val="F8F8F8"/>
    <a:srgbClr val="000000"/>
    <a:srgbClr val="333333"/>
    <a:srgbClr val="000064"/>
    <a:srgbClr val="E4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521" autoAdjust="0"/>
    <p:restoredTop sz="94630" autoAdjust="0"/>
  </p:normalViewPr>
  <p:slideViewPr>
    <p:cSldViewPr>
      <p:cViewPr varScale="1">
        <p:scale>
          <a:sx n="107" d="100"/>
          <a:sy n="107" d="100"/>
        </p:scale>
        <p:origin x="-90" y="-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383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10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5.fntdata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4.fntdata"/><Relationship Id="rId38" Type="http://schemas.openxmlformats.org/officeDocument/2006/relationships/font" Target="fonts/font9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3.fntdata"/><Relationship Id="rId37" Type="http://schemas.openxmlformats.org/officeDocument/2006/relationships/font" Target="fonts/font8.fntdata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7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1.fntdata"/><Relationship Id="rId35" Type="http://schemas.openxmlformats.org/officeDocument/2006/relationships/font" Target="fonts/font6.fntdata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B6B255A3-E663-4058-BC83-DE9F4E53C6DD}" type="datetimeFigureOut">
              <a:rPr lang="en-US"/>
              <a:pPr>
                <a:defRPr/>
              </a:pPr>
              <a:t>1/24/2013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6375E307-F9CC-4B29-995B-62C02898770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61076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3545A71-9F4A-40D0-950C-9C1551B74C99}" type="slidenum">
              <a:rPr lang="en-US" smtClean="0">
                <a:latin typeface="Arial" pitchFamily="34" charset="0"/>
              </a:rPr>
              <a:pPr/>
              <a:t>8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sz="1000" smtClean="0"/>
              <a:t>Other nations were increasing their global military strength and the U.S. needed to catch up</a:t>
            </a:r>
          </a:p>
          <a:p>
            <a:pPr eaLnBrk="1" hangingPunct="1">
              <a:spcBef>
                <a:spcPct val="0"/>
              </a:spcBef>
            </a:pPr>
            <a:r>
              <a:rPr lang="en-US" sz="1000" smtClean="0"/>
              <a:t>Read by the major world powers and helped stimulate the naval race</a:t>
            </a:r>
          </a:p>
          <a:p>
            <a:pPr eaLnBrk="1" hangingPunct="1">
              <a:spcBef>
                <a:spcPct val="0"/>
              </a:spcBef>
            </a:pPr>
            <a:r>
              <a:rPr lang="en-US" sz="1000" smtClean="0"/>
              <a:t>US built 9 steel-hulled cruisers between 1883-1890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A9B7B36-0E19-46EF-830B-398F24BE63B3}" type="slidenum">
              <a:rPr lang="en-US" smtClean="0">
                <a:latin typeface="Arial" pitchFamily="34" charset="0"/>
              </a:rPr>
              <a:pPr/>
              <a:t>15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smtClean="0"/>
              <a:t>William Seward arranged for U.S. to buy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/>
              <a:t>House of Representatives gave him a hard time to approve funds for the purchase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/>
              <a:t>Great deal: 2 cents an acre got a land rich in timber, minerals and OIL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0838"/>
            <a:ext cx="7772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98500" y="1665288"/>
            <a:ext cx="3810000" cy="41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60900" y="1665288"/>
            <a:ext cx="3810000" cy="4114800"/>
          </a:xfrm>
          <a:prstGeom prst="rect">
            <a:avLst/>
          </a:prstGeo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16585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16585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16585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CE68FE71-1563-4120-B3C6-D049812956B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0838"/>
            <a:ext cx="7772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698500" y="1665288"/>
            <a:ext cx="3810000" cy="4114800"/>
          </a:xfrm>
          <a:prstGeom prst="rect">
            <a:avLst/>
          </a:prstGeo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60900" y="1665288"/>
            <a:ext cx="3810000" cy="41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16585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16585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16585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F5C5DA51-4EB7-4633-933A-F9873684E13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" name="FormatShape" descr="SKIING" hidden="1"/>
          <p:cNvSpPr>
            <a:spLocks noChangeArrowheads="1"/>
          </p:cNvSpPr>
          <p:nvPr/>
        </p:nvSpPr>
        <p:spPr bwMode="auto">
          <a:xfrm>
            <a:off x="-1333500" y="1701800"/>
            <a:ext cx="1181100" cy="825500"/>
          </a:xfrm>
          <a:prstGeom prst="rect">
            <a:avLst/>
          </a:prstGeom>
          <a:noFill/>
          <a:ln w="101600" cmpd="thinThick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1027" name="Picture 21" descr="ussmaine"/>
          <p:cNvPicPr>
            <a:picLocks noChangeAspect="1" noChangeArrowheads="1"/>
          </p:cNvPicPr>
          <p:nvPr userDrawn="1"/>
        </p:nvPicPr>
        <p:blipFill>
          <a:blip r:embed="rId15" cstate="print">
            <a:lum bright="64000" contrast="-7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18" r:id="rId2"/>
    <p:sldLayoutId id="2147483717" r:id="rId3"/>
    <p:sldLayoutId id="2147483716" r:id="rId4"/>
    <p:sldLayoutId id="2147483715" r:id="rId5"/>
    <p:sldLayoutId id="2147483714" r:id="rId6"/>
    <p:sldLayoutId id="2147483713" r:id="rId7"/>
    <p:sldLayoutId id="2147483712" r:id="rId8"/>
    <p:sldLayoutId id="2147483711" r:id="rId9"/>
    <p:sldLayoutId id="2147483710" r:id="rId10"/>
    <p:sldLayoutId id="2147483709" r:id="rId11"/>
    <p:sldLayoutId id="2147483720" r:id="rId12"/>
    <p:sldLayoutId id="2147483721" r:id="rId13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//upload.wikimedia.org/wikipedia/commons/2/22/Reuterdahl_Fleet_Passing_Through_Magellan_Straits.jpg" TargetMode="Externa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//upload.wikimedia.org/wikipedia/commons/c/c9/Great_white_fleet_map.svg" TargetMode="Externa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9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gif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gif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8" name="WordArt 10" descr="usaflag1-furling"/>
          <p:cNvSpPr>
            <a:spLocks noChangeArrowheads="1" noChangeShapeType="1" noTextEdit="1"/>
          </p:cNvSpPr>
          <p:nvPr/>
        </p:nvSpPr>
        <p:spPr bwMode="auto">
          <a:xfrm>
            <a:off x="2286000" y="609600"/>
            <a:ext cx="4953000" cy="4267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19050">
                  <a:solidFill>
                    <a:srgbClr val="000064"/>
                  </a:solidFill>
                  <a:round/>
                  <a:headEnd/>
                  <a:tailEnd/>
                </a:ln>
                <a:blipFill dpi="0" rotWithShape="1">
                  <a:blip r:embed="rId2"/>
                  <a:srcRect/>
                  <a:tile tx="0" ty="0" sx="100000" sy="100000" flip="none" algn="tl"/>
                </a:blipFill>
                <a:effectLst>
                  <a:outerShdw dist="35921" dir="2700000" algn="ctr" rotWithShape="0">
                    <a:srgbClr val="990000"/>
                  </a:outerShdw>
                </a:effectLst>
                <a:latin typeface="MarlboroWide"/>
              </a:rPr>
              <a:t>Chapter 18-1</a:t>
            </a:r>
          </a:p>
          <a:p>
            <a:pPr algn="ctr"/>
            <a:r>
              <a:rPr lang="en-US" sz="3600" kern="10">
                <a:ln w="19050">
                  <a:solidFill>
                    <a:srgbClr val="000064"/>
                  </a:solidFill>
                  <a:round/>
                  <a:headEnd/>
                  <a:tailEnd/>
                </a:ln>
                <a:blipFill dpi="0" rotWithShape="1">
                  <a:blip r:embed="rId2"/>
                  <a:srcRect/>
                  <a:tile tx="0" ty="0" sx="100000" sy="100000" flip="none" algn="tl"/>
                </a:blipFill>
                <a:effectLst>
                  <a:outerShdw dist="35921" dir="2700000" algn="ctr" rotWithShape="0">
                    <a:srgbClr val="990000"/>
                  </a:outerShdw>
                </a:effectLst>
                <a:latin typeface="MarlboroWide"/>
              </a:rPr>
              <a:t>Imperialism</a:t>
            </a:r>
          </a:p>
          <a:p>
            <a:pPr algn="ctr"/>
            <a:r>
              <a:rPr lang="en-US" sz="3600" kern="10">
                <a:ln w="19050">
                  <a:solidFill>
                    <a:srgbClr val="000064"/>
                  </a:solidFill>
                  <a:round/>
                  <a:headEnd/>
                  <a:tailEnd/>
                </a:ln>
                <a:blipFill dpi="0" rotWithShape="1">
                  <a:blip r:embed="rId2"/>
                  <a:srcRect/>
                  <a:tile tx="0" ty="0" sx="100000" sy="100000" flip="none" algn="tl"/>
                </a:blipFill>
                <a:effectLst>
                  <a:outerShdw dist="35921" dir="2700000" algn="ctr" rotWithShape="0">
                    <a:srgbClr val="990000"/>
                  </a:outerShdw>
                </a:effectLst>
                <a:latin typeface="MarlboroWide"/>
              </a:rPr>
              <a:t>and</a:t>
            </a:r>
          </a:p>
          <a:p>
            <a:pPr algn="ctr"/>
            <a:r>
              <a:rPr lang="en-US" sz="3600" kern="10">
                <a:ln w="19050">
                  <a:solidFill>
                    <a:srgbClr val="000064"/>
                  </a:solidFill>
                  <a:round/>
                  <a:headEnd/>
                  <a:tailEnd/>
                </a:ln>
                <a:blipFill dpi="0" rotWithShape="1">
                  <a:blip r:embed="rId2"/>
                  <a:srcRect/>
                  <a:tile tx="0" ty="0" sx="100000" sy="100000" flip="none" algn="tl"/>
                </a:blipFill>
                <a:effectLst>
                  <a:outerShdw dist="35921" dir="2700000" algn="ctr" rotWithShape="0">
                    <a:srgbClr val="990000"/>
                  </a:outerShdw>
                </a:effectLst>
                <a:latin typeface="MarlboroWide"/>
              </a:rPr>
              <a:t>America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1000"/>
                                        <p:tgtEl>
                                          <p:spTgt spid="276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8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6600" smtClean="0">
                <a:solidFill>
                  <a:srgbClr val="000099"/>
                </a:solidFill>
                <a:latin typeface="Comic Sans MS" pitchFamily="66" charset="0"/>
              </a:rPr>
              <a:t>Background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524000"/>
            <a:ext cx="5181600" cy="503078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80000"/>
              </a:lnSpc>
            </a:pPr>
            <a:endParaRPr lang="en-US" dirty="0" smtClean="0">
              <a:latin typeface="Comic Sans MS" pitchFamily="66" charset="0"/>
            </a:endParaRPr>
          </a:p>
          <a:p>
            <a:pPr>
              <a:lnSpc>
                <a:spcPct val="80000"/>
              </a:lnSpc>
            </a:pPr>
            <a:r>
              <a:rPr lang="en-US" dirty="0" smtClean="0">
                <a:latin typeface="Comic Sans MS" pitchFamily="66" charset="0"/>
              </a:rPr>
              <a:t>Why did the U.S. wait so long to get involved in Imperialist movement?</a:t>
            </a:r>
            <a:endParaRPr lang="en-US" sz="2400" dirty="0" smtClean="0">
              <a:latin typeface="Comic Sans MS" pitchFamily="66" charset="0"/>
            </a:endParaRPr>
          </a:p>
          <a:p>
            <a:pPr lvl="1">
              <a:lnSpc>
                <a:spcPct val="80000"/>
              </a:lnSpc>
              <a:buNone/>
            </a:pPr>
            <a:endParaRPr lang="en-US" sz="3200" u="sng" dirty="0" smtClean="0">
              <a:solidFill>
                <a:srgbClr val="E40000"/>
              </a:solidFill>
              <a:latin typeface="Comic Sans MS" pitchFamily="66" charset="0"/>
            </a:endParaRPr>
          </a:p>
          <a:p>
            <a:pPr lvl="1">
              <a:lnSpc>
                <a:spcPct val="80000"/>
              </a:lnSpc>
              <a:buNone/>
            </a:pPr>
            <a:endParaRPr lang="en-US" sz="3200" u="sng" dirty="0" smtClean="0">
              <a:solidFill>
                <a:srgbClr val="E40000"/>
              </a:solidFill>
              <a:latin typeface="Comic Sans MS" pitchFamily="66" charset="0"/>
            </a:endParaRPr>
          </a:p>
          <a:p>
            <a:pPr lvl="1">
              <a:lnSpc>
                <a:spcPct val="80000"/>
              </a:lnSpc>
              <a:buNone/>
            </a:pPr>
            <a:endParaRPr lang="en-US" sz="3200" u="sng" dirty="0" smtClean="0">
              <a:solidFill>
                <a:srgbClr val="E40000"/>
              </a:solidFill>
              <a:latin typeface="Comic Sans MS" pitchFamily="66" charset="0"/>
            </a:endParaRPr>
          </a:p>
          <a:p>
            <a:pPr lvl="1">
              <a:lnSpc>
                <a:spcPct val="80000"/>
              </a:lnSpc>
              <a:buNone/>
            </a:pPr>
            <a:endParaRPr lang="en-US" sz="3200" u="sng" dirty="0" smtClean="0">
              <a:solidFill>
                <a:srgbClr val="E40000"/>
              </a:solidFill>
              <a:latin typeface="Comic Sans MS" pitchFamily="66" charset="0"/>
            </a:endParaRPr>
          </a:p>
        </p:txBody>
      </p:sp>
      <p:pic>
        <p:nvPicPr>
          <p:cNvPr id="51204" name="Picture 3" descr="pol_cartoons-the protectors of our industries"/>
          <p:cNvPicPr>
            <a:picLocks noChangeAspect="1" noChangeArrowheads="1"/>
          </p:cNvPicPr>
          <p:nvPr/>
        </p:nvPicPr>
        <p:blipFill>
          <a:blip r:embed="rId2" cstate="print">
            <a:lum contrast="6000"/>
          </a:blip>
          <a:srcRect b="2350"/>
          <a:stretch>
            <a:fillRect/>
          </a:stretch>
        </p:blipFill>
        <p:spPr bwMode="auto">
          <a:xfrm>
            <a:off x="5562600" y="4038600"/>
            <a:ext cx="3352800" cy="24209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51205" name="Picture 2" descr="http://www.sonofthesouth.net/leefoundation/Western_art/Roundup.jpg"/>
          <p:cNvPicPr>
            <a:picLocks noChangeAspect="1" noChangeArrowheads="1"/>
          </p:cNvPicPr>
          <p:nvPr/>
        </p:nvPicPr>
        <p:blipFill>
          <a:blip r:embed="rId3" cstate="print"/>
          <a:srcRect t="20282"/>
          <a:stretch>
            <a:fillRect/>
          </a:stretch>
        </p:blipFill>
        <p:spPr bwMode="auto">
          <a:xfrm>
            <a:off x="5562600" y="1676400"/>
            <a:ext cx="3362325" cy="216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6600" smtClean="0">
                <a:solidFill>
                  <a:srgbClr val="000099"/>
                </a:solidFill>
                <a:latin typeface="Comic Sans MS" pitchFamily="66" charset="0"/>
              </a:rPr>
              <a:t>Change of Course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827213"/>
            <a:ext cx="8153400" cy="4802187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 smtClean="0">
                <a:latin typeface="Comic Sans MS" pitchFamily="66" charset="0"/>
              </a:rPr>
              <a:t>What Changes in the late 1800’s that will change our outlook?</a:t>
            </a:r>
          </a:p>
          <a:p>
            <a:endParaRPr lang="en-US" dirty="0" smtClean="0">
              <a:latin typeface="Comic Sans MS" pitchFamily="66" charset="0"/>
            </a:endParaRPr>
          </a:p>
          <a:p>
            <a:endParaRPr lang="en-US" dirty="0" smtClean="0">
              <a:latin typeface="Comic Sans MS" pitchFamily="66" charset="0"/>
            </a:endParaRPr>
          </a:p>
          <a:p>
            <a:pPr>
              <a:buFontTx/>
              <a:buNone/>
            </a:pPr>
            <a:endParaRPr lang="en-US" u="sng" dirty="0" smtClean="0">
              <a:solidFill>
                <a:srgbClr val="E40000"/>
              </a:solidFill>
              <a:latin typeface="Comic Sans MS" pitchFamily="66" charset="0"/>
            </a:endParaRPr>
          </a:p>
          <a:p>
            <a:r>
              <a:rPr lang="en-US" dirty="0" smtClean="0">
                <a:solidFill>
                  <a:srgbClr val="E40000"/>
                </a:solidFill>
                <a:latin typeface="Comic Sans MS" pitchFamily="66" charset="0"/>
              </a:rPr>
              <a:t>Imperialism</a:t>
            </a:r>
            <a:r>
              <a:rPr lang="en-US" dirty="0" smtClean="0">
                <a:latin typeface="Comic Sans MS" pitchFamily="66" charset="0"/>
              </a:rPr>
              <a:t>:  Where a stronger</a:t>
            </a:r>
          </a:p>
          <a:p>
            <a:pPr>
              <a:buFontTx/>
              <a:buNone/>
            </a:pPr>
            <a:r>
              <a:rPr lang="en-US" dirty="0" smtClean="0">
                <a:latin typeface="Comic Sans MS" pitchFamily="66" charset="0"/>
              </a:rPr>
              <a:t>  country forces their way of life</a:t>
            </a:r>
          </a:p>
          <a:p>
            <a:pPr>
              <a:buFontTx/>
              <a:buNone/>
            </a:pPr>
            <a:r>
              <a:rPr lang="en-US" dirty="0" smtClean="0">
                <a:latin typeface="Comic Sans MS" pitchFamily="66" charset="0"/>
              </a:rPr>
              <a:t>  on a weaker country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b="1" dirty="0">
                <a:solidFill>
                  <a:srgbClr val="000099"/>
                </a:solidFill>
                <a:latin typeface="Comic Sans MS" pitchFamily="66" charset="0"/>
              </a:rPr>
              <a:t>Has the US done this already?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28600" y="2362200"/>
            <a:ext cx="4953000" cy="4114800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2800" dirty="0" smtClean="0">
                <a:latin typeface="Comic Sans MS" pitchFamily="66" charset="0"/>
              </a:rPr>
              <a:t>Monroe Doctrine</a:t>
            </a:r>
          </a:p>
          <a:p>
            <a:r>
              <a:rPr lang="en-US" sz="2800" dirty="0" smtClean="0">
                <a:latin typeface="Comic Sans MS" pitchFamily="66" charset="0"/>
              </a:rPr>
              <a:t>Manifest Destiny</a:t>
            </a:r>
          </a:p>
          <a:p>
            <a:r>
              <a:rPr lang="en-US" sz="2800" dirty="0" smtClean="0">
                <a:latin typeface="Comic Sans MS" pitchFamily="66" charset="0"/>
              </a:rPr>
              <a:t>Frederick Jackson Turner’s “Frontier Thesis”</a:t>
            </a:r>
          </a:p>
        </p:txBody>
      </p:sp>
      <p:pic>
        <p:nvPicPr>
          <p:cNvPr id="6148" name="Picture 5" descr="169_02_2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81600" y="1905000"/>
            <a:ext cx="3684587" cy="4114800"/>
          </a:xfrm>
          <a:noFill/>
          <a:ln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1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WordArt 2" descr="usaflag1-furling"/>
          <p:cNvSpPr>
            <a:spLocks noChangeArrowheads="1" noChangeShapeType="1" noTextEdit="1"/>
          </p:cNvSpPr>
          <p:nvPr/>
        </p:nvSpPr>
        <p:spPr bwMode="auto">
          <a:xfrm>
            <a:off x="990600" y="990600"/>
            <a:ext cx="7239000" cy="4800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en-US" sz="3600" kern="10">
              <a:ln w="19050">
                <a:solidFill>
                  <a:srgbClr val="000064"/>
                </a:solidFill>
                <a:round/>
                <a:headEnd/>
                <a:tailEnd/>
              </a:ln>
              <a:blipFill dpi="0" rotWithShape="1">
                <a:blip r:embed="rId2"/>
                <a:srcRect/>
                <a:tile tx="0" ty="0" sx="100000" sy="100000" flip="none" algn="tl"/>
              </a:blipFill>
              <a:effectLst>
                <a:outerShdw dist="35921" dir="2700000" algn="ctr" rotWithShape="0">
                  <a:srgbClr val="990000"/>
                </a:outerShdw>
              </a:effectLst>
              <a:latin typeface="MarlboroWide"/>
            </a:endParaRPr>
          </a:p>
          <a:p>
            <a:pPr algn="ctr"/>
            <a:r>
              <a:rPr lang="en-US" sz="3600" kern="10">
                <a:ln w="19050">
                  <a:solidFill>
                    <a:srgbClr val="000064"/>
                  </a:solidFill>
                  <a:round/>
                  <a:headEnd/>
                  <a:tailEnd/>
                </a:ln>
                <a:blipFill dpi="0" rotWithShape="1">
                  <a:blip r:embed="rId2"/>
                  <a:srcRect/>
                  <a:tile tx="0" ty="0" sx="100000" sy="100000" flip="none" algn="tl"/>
                </a:blipFill>
                <a:effectLst>
                  <a:outerShdw dist="35921" dir="2700000" algn="ctr" rotWithShape="0">
                    <a:srgbClr val="990000"/>
                  </a:outerShdw>
                </a:effectLst>
                <a:latin typeface="MarlboroWide"/>
              </a:rPr>
              <a:t>Why did America</a:t>
            </a:r>
          </a:p>
          <a:p>
            <a:pPr algn="ctr"/>
            <a:r>
              <a:rPr lang="en-US" sz="3600" kern="10">
                <a:ln w="19050">
                  <a:solidFill>
                    <a:srgbClr val="000064"/>
                  </a:solidFill>
                  <a:round/>
                  <a:headEnd/>
                  <a:tailEnd/>
                </a:ln>
                <a:blipFill dpi="0" rotWithShape="1">
                  <a:blip r:embed="rId2"/>
                  <a:srcRect/>
                  <a:tile tx="0" ty="0" sx="100000" sy="100000" flip="none" algn="tl"/>
                </a:blipFill>
                <a:effectLst>
                  <a:outerShdw dist="35921" dir="2700000" algn="ctr" rotWithShape="0">
                    <a:srgbClr val="990000"/>
                  </a:outerShdw>
                </a:effectLst>
                <a:latin typeface="MarlboroWide"/>
              </a:rPr>
              <a:t>join the imperialist</a:t>
            </a:r>
          </a:p>
          <a:p>
            <a:pPr algn="ctr"/>
            <a:r>
              <a:rPr lang="en-US" sz="3600" kern="10">
                <a:ln w="19050">
                  <a:solidFill>
                    <a:srgbClr val="000064"/>
                  </a:solidFill>
                  <a:round/>
                  <a:headEnd/>
                  <a:tailEnd/>
                </a:ln>
                <a:blipFill dpi="0" rotWithShape="1">
                  <a:blip r:embed="rId2"/>
                  <a:srcRect/>
                  <a:tile tx="0" ty="0" sx="100000" sy="100000" flip="none" algn="tl"/>
                </a:blipFill>
                <a:effectLst>
                  <a:outerShdw dist="35921" dir="2700000" algn="ctr" rotWithShape="0">
                    <a:srgbClr val="990000"/>
                  </a:outerShdw>
                </a:effectLst>
                <a:latin typeface="MarlboroWide"/>
              </a:rPr>
              <a:t>club in the early 1900s? </a:t>
            </a:r>
          </a:p>
          <a:p>
            <a:pPr algn="ctr"/>
            <a:r>
              <a:rPr lang="en-US" sz="3600" kern="10">
                <a:ln w="19050">
                  <a:solidFill>
                    <a:srgbClr val="000064"/>
                  </a:solidFill>
                  <a:round/>
                  <a:headEnd/>
                  <a:tailEnd/>
                </a:ln>
                <a:blipFill dpi="0" rotWithShape="1">
                  <a:blip r:embed="rId2"/>
                  <a:srcRect/>
                  <a:tile tx="0" ty="0" sx="100000" sy="100000" flip="none" algn="tl"/>
                </a:blipFill>
                <a:effectLst>
                  <a:outerShdw dist="35921" dir="2700000" algn="ctr" rotWithShape="0">
                    <a:srgbClr val="990000"/>
                  </a:outerShdw>
                </a:effectLst>
                <a:latin typeface="MarlboroWide"/>
              </a:rPr>
              <a:t>(3 Reasons)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1143000"/>
          </a:xfrm>
        </p:spPr>
        <p:txBody>
          <a:bodyPr/>
          <a:lstStyle/>
          <a:p>
            <a:r>
              <a:rPr lang="en-US" dirty="0" smtClean="0"/>
              <a:t>Motives for Imperialism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57200" y="609600"/>
            <a:ext cx="8382000" cy="5364163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lang="en-US" dirty="0" smtClean="0">
                <a:solidFill>
                  <a:srgbClr val="0070C0"/>
                </a:solidFill>
              </a:rPr>
              <a:t>Money</a:t>
            </a:r>
          </a:p>
          <a:p>
            <a:pPr marL="914400" lvl="1" indent="-514350"/>
            <a:r>
              <a:rPr lang="en-US" dirty="0" smtClean="0"/>
              <a:t>Need new markets and                                            new raw materials</a:t>
            </a:r>
          </a:p>
          <a:p>
            <a:pPr marL="914400" lvl="1" indent="-514350"/>
            <a:r>
              <a:rPr lang="en-US" dirty="0" smtClean="0"/>
              <a:t>Sugar</a:t>
            </a:r>
          </a:p>
          <a:p>
            <a:pPr marL="514350" indent="-514350">
              <a:buAutoNum type="arabicPeriod"/>
            </a:pPr>
            <a:r>
              <a:rPr lang="en-US" dirty="0" smtClean="0">
                <a:solidFill>
                  <a:srgbClr val="C00000"/>
                </a:solidFill>
              </a:rPr>
              <a:t>Military </a:t>
            </a:r>
          </a:p>
          <a:p>
            <a:pPr marL="914400" lvl="1" indent="-514350"/>
            <a:r>
              <a:rPr lang="en-US" dirty="0" smtClean="0"/>
              <a:t>Desire for bases</a:t>
            </a:r>
          </a:p>
          <a:p>
            <a:pPr marL="914400" lvl="1" indent="-514350"/>
            <a:r>
              <a:rPr lang="en-US" dirty="0" smtClean="0"/>
              <a:t>Alfred T. Mahan</a:t>
            </a:r>
          </a:p>
          <a:p>
            <a:pPr marL="514350" indent="-514350">
              <a:buAutoNum type="arabicPeriod"/>
            </a:pPr>
            <a:r>
              <a:rPr lang="en-US" dirty="0" smtClean="0">
                <a:solidFill>
                  <a:srgbClr val="009900"/>
                </a:solidFill>
              </a:rPr>
              <a:t>Cultural Superiority </a:t>
            </a:r>
          </a:p>
          <a:p>
            <a:pPr marL="914400" lvl="1" indent="-514350"/>
            <a:r>
              <a:rPr lang="en-US" dirty="0" smtClean="0"/>
              <a:t>Social Darwinism</a:t>
            </a:r>
          </a:p>
          <a:p>
            <a:pPr marL="914400" lvl="1" indent="-514350"/>
            <a:r>
              <a:rPr lang="en-US" dirty="0" smtClean="0"/>
              <a:t>Racism</a:t>
            </a:r>
          </a:p>
          <a:p>
            <a:pPr marL="914400" lvl="1" indent="-514350"/>
            <a:r>
              <a:rPr lang="en-US" dirty="0" smtClean="0"/>
              <a:t>“ White Man’s Burden”</a:t>
            </a:r>
          </a:p>
        </p:txBody>
      </p:sp>
      <p:pic>
        <p:nvPicPr>
          <p:cNvPr id="29698" name="Picture 2" descr="http://topnews.in/healthcare/sites/default/files/sugar_cane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99200" y="1066800"/>
            <a:ext cx="2844800" cy="2133600"/>
          </a:xfrm>
          <a:prstGeom prst="rect">
            <a:avLst/>
          </a:prstGeom>
          <a:noFill/>
        </p:spPr>
      </p:pic>
      <p:pic>
        <p:nvPicPr>
          <p:cNvPr id="6" name="Picture 7" descr="Georgia_US_Nav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1999" y="2743200"/>
            <a:ext cx="2803155" cy="1752600"/>
          </a:xfrm>
          <a:prstGeom prst="rect">
            <a:avLst/>
          </a:prstGeom>
          <a:noFill/>
          <a:ln>
            <a:miter lim="800000"/>
            <a:headEnd/>
            <a:tailEnd/>
          </a:ln>
        </p:spPr>
      </p:pic>
      <p:pic>
        <p:nvPicPr>
          <p:cNvPr id="9" name="Picture 3" descr="hierarchy of race"/>
          <p:cNvPicPr>
            <a:picLocks noChangeAspect="1" noChangeArrowheads="1"/>
          </p:cNvPicPr>
          <p:nvPr/>
        </p:nvPicPr>
        <p:blipFill>
          <a:blip r:embed="rId4" cstate="print">
            <a:lum contrast="12000"/>
          </a:blip>
          <a:srcRect l="4762" t="22540" r="50476" b="16508"/>
          <a:stretch>
            <a:fillRect/>
          </a:stretch>
        </p:blipFill>
        <p:spPr bwMode="auto">
          <a:xfrm>
            <a:off x="6096000" y="4343400"/>
            <a:ext cx="2209800" cy="2256816"/>
          </a:xfrm>
          <a:prstGeom prst="rect">
            <a:avLst/>
          </a:prstGeom>
          <a:noFill/>
          <a:ln w="9525">
            <a:solidFill>
              <a:srgbClr val="000099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ext Box 2"/>
          <p:cNvSpPr txBox="1">
            <a:spLocks noChangeArrowheads="1"/>
          </p:cNvSpPr>
          <p:nvPr/>
        </p:nvSpPr>
        <p:spPr bwMode="auto">
          <a:xfrm>
            <a:off x="381000" y="152400"/>
            <a:ext cx="8382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E40000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0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Military</a:t>
            </a:r>
            <a:endParaRPr lang="en-US" sz="3200" b="1" dirty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</p:txBody>
      </p:sp>
      <p:pic>
        <p:nvPicPr>
          <p:cNvPr id="10243" name="Picture 4" descr="Map-US_Expands_Its_Influence-1850-1940"/>
          <p:cNvPicPr>
            <a:picLocks noChangeAspect="1" noChangeArrowheads="1"/>
          </p:cNvPicPr>
          <p:nvPr/>
        </p:nvPicPr>
        <p:blipFill>
          <a:blip r:embed="rId2" cstate="print">
            <a:lum contrast="6000"/>
          </a:blip>
          <a:srcRect/>
          <a:stretch>
            <a:fillRect/>
          </a:stretch>
        </p:blipFill>
        <p:spPr bwMode="auto">
          <a:xfrm>
            <a:off x="1600200" y="1009650"/>
            <a:ext cx="6172200" cy="462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21" name="Rectangle 5"/>
          <p:cNvSpPr>
            <a:spLocks noChangeArrowheads="1"/>
          </p:cNvSpPr>
          <p:nvPr/>
        </p:nvSpPr>
        <p:spPr bwMode="auto">
          <a:xfrm>
            <a:off x="304800" y="5791200"/>
            <a:ext cx="853440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000064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2800" b="1">
                <a:solidFill>
                  <a:srgbClr val="E40000"/>
                </a:solidFill>
                <a:latin typeface="Comic Sans MS" pitchFamily="66" charset="0"/>
              </a:rPr>
              <a:t>Alfred T. Mahan </a:t>
            </a:r>
            <a:r>
              <a:rPr lang="en-US" sz="2800" b="1">
                <a:solidFill>
                  <a:srgbClr val="E40000"/>
                </a:solidFill>
                <a:latin typeface="Comic Sans MS" pitchFamily="66" charset="0"/>
                <a:sym typeface="Wingdings" pitchFamily="2" charset="2"/>
              </a:rPr>
              <a:t> </a:t>
            </a:r>
            <a:r>
              <a:rPr lang="en-US" sz="2800" b="1" i="1">
                <a:solidFill>
                  <a:srgbClr val="E40000"/>
                </a:solidFill>
                <a:latin typeface="Comic Sans MS" pitchFamily="66" charset="0"/>
                <a:sym typeface="Wingdings" pitchFamily="2" charset="2"/>
              </a:rPr>
              <a:t>The Influence of Sea Power on History:  1660-1783</a:t>
            </a:r>
            <a:endParaRPr lang="en-US" sz="2800" b="1" i="1">
              <a:solidFill>
                <a:srgbClr val="E40000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b="1" dirty="0" smtClean="0">
                <a:solidFill>
                  <a:srgbClr val="000099"/>
                </a:solidFill>
                <a:latin typeface="Comic Sans MS" pitchFamily="66" charset="0"/>
              </a:rPr>
              <a:t>Military</a:t>
            </a:r>
            <a:endParaRPr lang="en-US" b="1" dirty="0">
              <a:solidFill>
                <a:srgbClr val="000099"/>
              </a:solidFill>
              <a:latin typeface="Comic Sans MS" pitchFamily="66" charset="0"/>
            </a:endParaRP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28600" y="1600200"/>
            <a:ext cx="5029200" cy="4876800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90000"/>
              </a:lnSpc>
            </a:pPr>
            <a:r>
              <a:rPr lang="en-US" sz="2800" dirty="0" smtClean="0">
                <a:latin typeface="Comic Sans MS" pitchFamily="66" charset="0"/>
              </a:rPr>
              <a:t>Admiral </a:t>
            </a:r>
            <a:r>
              <a:rPr lang="en-US" sz="2800" dirty="0" smtClean="0">
                <a:solidFill>
                  <a:srgbClr val="FF0000"/>
                </a:solidFill>
                <a:latin typeface="Comic Sans MS" pitchFamily="66" charset="0"/>
              </a:rPr>
              <a:t>Alfred T. Mahan</a:t>
            </a:r>
            <a:endParaRPr lang="en-US" sz="2800" i="1" dirty="0" smtClean="0">
              <a:solidFill>
                <a:srgbClr val="FF0000"/>
              </a:solidFill>
              <a:latin typeface="Comic Sans MS" pitchFamily="66" charset="0"/>
            </a:endParaRPr>
          </a:p>
          <a:p>
            <a:pPr lvl="1">
              <a:lnSpc>
                <a:spcPct val="90000"/>
              </a:lnSpc>
            </a:pPr>
            <a:r>
              <a:rPr lang="en-US" sz="2400" dirty="0" smtClean="0">
                <a:latin typeface="Comic Sans MS" pitchFamily="66" charset="0"/>
              </a:rPr>
              <a:t>1890 - Wrote </a:t>
            </a:r>
            <a:r>
              <a:rPr lang="en-US" sz="2400" dirty="0" smtClean="0">
                <a:latin typeface="Comic Sans MS" pitchFamily="66" charset="0"/>
              </a:rPr>
              <a:t>“</a:t>
            </a:r>
            <a:r>
              <a:rPr lang="en-US" sz="2400" dirty="0" smtClean="0">
                <a:solidFill>
                  <a:srgbClr val="FF0000"/>
                </a:solidFill>
                <a:latin typeface="Comic Sans MS" pitchFamily="66" charset="0"/>
              </a:rPr>
              <a:t>The Influence of Sea Power on the World”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>
                <a:latin typeface="Comic Sans MS" pitchFamily="66" charset="0"/>
              </a:rPr>
              <a:t>Argued that control of the sea was key to world dominance</a:t>
            </a:r>
          </a:p>
          <a:p>
            <a:pPr lvl="1">
              <a:lnSpc>
                <a:spcPct val="90000"/>
              </a:lnSpc>
            </a:pPr>
            <a:endParaRPr lang="en-US" sz="2400" dirty="0" smtClean="0">
              <a:latin typeface="Comic Sans MS" pitchFamily="66" charset="0"/>
            </a:endParaRPr>
          </a:p>
          <a:p>
            <a:pPr>
              <a:lnSpc>
                <a:spcPct val="90000"/>
              </a:lnSpc>
            </a:pPr>
            <a:r>
              <a:rPr lang="en-US" sz="2800" dirty="0" smtClean="0">
                <a:latin typeface="Comic Sans MS" pitchFamily="66" charset="0"/>
              </a:rPr>
              <a:t>US builds 5</a:t>
            </a:r>
            <a:r>
              <a:rPr lang="en-US" sz="2800" baseline="30000" dirty="0" smtClean="0">
                <a:latin typeface="Comic Sans MS" pitchFamily="66" charset="0"/>
              </a:rPr>
              <a:t>th</a:t>
            </a:r>
            <a:r>
              <a:rPr lang="en-US" sz="2800" dirty="0" smtClean="0">
                <a:latin typeface="Comic Sans MS" pitchFamily="66" charset="0"/>
              </a:rPr>
              <a:t> largest navy by 1898</a:t>
            </a:r>
          </a:p>
          <a:p>
            <a:pPr>
              <a:lnSpc>
                <a:spcPct val="90000"/>
              </a:lnSpc>
            </a:pPr>
            <a:endParaRPr lang="en-US" sz="2800" dirty="0" smtClean="0">
              <a:latin typeface="Comic Sans MS" pitchFamily="66" charset="0"/>
            </a:endParaRPr>
          </a:p>
          <a:p>
            <a:pPr>
              <a:lnSpc>
                <a:spcPct val="90000"/>
              </a:lnSpc>
            </a:pPr>
            <a:r>
              <a:rPr lang="en-US" sz="2800" dirty="0" smtClean="0">
                <a:latin typeface="Comic Sans MS" pitchFamily="66" charset="0"/>
              </a:rPr>
              <a:t>3</a:t>
            </a:r>
            <a:r>
              <a:rPr lang="en-US" sz="2800" baseline="30000" dirty="0" smtClean="0">
                <a:latin typeface="Comic Sans MS" pitchFamily="66" charset="0"/>
              </a:rPr>
              <a:t>rd</a:t>
            </a:r>
            <a:r>
              <a:rPr lang="en-US" sz="2800" dirty="0" smtClean="0">
                <a:latin typeface="Comic Sans MS" pitchFamily="66" charset="0"/>
              </a:rPr>
              <a:t> largest by 1900</a:t>
            </a:r>
          </a:p>
          <a:p>
            <a:pPr>
              <a:lnSpc>
                <a:spcPct val="90000"/>
              </a:lnSpc>
            </a:pPr>
            <a:endParaRPr lang="en-US" dirty="0" smtClean="0">
              <a:latin typeface="Comic Sans MS" pitchFamily="66" charset="0"/>
            </a:endParaRPr>
          </a:p>
        </p:txBody>
      </p:sp>
      <p:pic>
        <p:nvPicPr>
          <p:cNvPr id="11268" name="Picture 6" descr="AlfredThayerMahan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62600" y="1828800"/>
            <a:ext cx="3457575" cy="3951288"/>
          </a:xfrm>
          <a:noFill/>
          <a:ln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Char char="•"/>
            </a:pPr>
            <a:r>
              <a:rPr lang="en-US" b="1" dirty="0" smtClean="0">
                <a:solidFill>
                  <a:srgbClr val="000099"/>
                </a:solidFill>
                <a:latin typeface="Comic Sans MS" pitchFamily="66" charset="0"/>
              </a:rPr>
              <a:t> </a:t>
            </a:r>
            <a:r>
              <a:rPr lang="en-US" b="1" dirty="0" smtClean="0">
                <a:solidFill>
                  <a:srgbClr val="FF0000"/>
                </a:solidFill>
                <a:latin typeface="Comic Sans MS" pitchFamily="66" charset="0"/>
              </a:rPr>
              <a:t>The Great White Fleet</a:t>
            </a:r>
          </a:p>
        </p:txBody>
      </p:sp>
      <p:pic>
        <p:nvPicPr>
          <p:cNvPr id="12291" name="Picture 7" descr="Georgia_US_Navy.JPG"/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143000"/>
            <a:ext cx="4509423" cy="2819400"/>
          </a:xfrm>
          <a:noFill/>
          <a:ln>
            <a:miter lim="800000"/>
            <a:headEnd/>
            <a:tailEnd/>
          </a:ln>
        </p:spPr>
      </p:pic>
      <p:sp>
        <p:nvSpPr>
          <p:cNvPr id="4" name="Rectangle 3"/>
          <p:cNvSpPr/>
          <p:nvPr/>
        </p:nvSpPr>
        <p:spPr>
          <a:xfrm>
            <a:off x="4876800" y="1219200"/>
            <a:ext cx="3886200" cy="54107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buFont typeface="Arial" pitchFamily="34" charset="0"/>
              <a:buChar char="•"/>
            </a:pPr>
            <a:r>
              <a:rPr lang="en-US" dirty="0" smtClean="0">
                <a:latin typeface="Comic Sans MS" pitchFamily="66" charset="0"/>
              </a:rPr>
              <a:t>US fleet (16 ships) sent out to show the US naval strength around the </a:t>
            </a:r>
            <a:r>
              <a:rPr lang="en-US" dirty="0" smtClean="0">
                <a:latin typeface="Comic Sans MS" pitchFamily="66" charset="0"/>
              </a:rPr>
              <a:t>world (T. </a:t>
            </a:r>
            <a:r>
              <a:rPr lang="en-US" dirty="0" err="1" smtClean="0">
                <a:latin typeface="Comic Sans MS" pitchFamily="66" charset="0"/>
              </a:rPr>
              <a:t>Roose</a:t>
            </a:r>
            <a:r>
              <a:rPr lang="en-US" dirty="0" smtClean="0">
                <a:latin typeface="Comic Sans MS" pitchFamily="66" charset="0"/>
              </a:rPr>
              <a:t>.)</a:t>
            </a:r>
            <a:endParaRPr lang="en-US" dirty="0" smtClean="0">
              <a:latin typeface="Comic Sans MS" pitchFamily="66" charset="0"/>
            </a:endParaRPr>
          </a:p>
          <a:p>
            <a:pPr lvl="1">
              <a:lnSpc>
                <a:spcPct val="90000"/>
              </a:lnSpc>
              <a:buFont typeface="Wingdings" pitchFamily="2" charset="2"/>
              <a:buChar char="Ø"/>
            </a:pPr>
            <a:r>
              <a:rPr lang="en-US" dirty="0" smtClean="0">
                <a:latin typeface="Comic Sans MS" pitchFamily="66" charset="0"/>
              </a:rPr>
              <a:t>Circumnavigated the world</a:t>
            </a:r>
          </a:p>
          <a:p>
            <a:pPr lvl="1">
              <a:lnSpc>
                <a:spcPct val="90000"/>
              </a:lnSpc>
              <a:buFont typeface="Wingdings" pitchFamily="2" charset="2"/>
              <a:buChar char="Ø"/>
            </a:pPr>
            <a:r>
              <a:rPr lang="en-US" dirty="0" smtClean="0">
                <a:latin typeface="Comic Sans MS" pitchFamily="66" charset="0"/>
              </a:rPr>
              <a:t>Enforced treaties and protected overseas holdings</a:t>
            </a:r>
          </a:p>
          <a:p>
            <a:pPr lvl="1">
              <a:lnSpc>
                <a:spcPct val="90000"/>
              </a:lnSpc>
              <a:buFont typeface="Wingdings" pitchFamily="2" charset="2"/>
              <a:buChar char="Ø"/>
            </a:pPr>
            <a:endParaRPr lang="en-US" dirty="0" smtClean="0">
              <a:latin typeface="Comic Sans MS" pitchFamily="66" charset="0"/>
            </a:endParaRPr>
          </a:p>
          <a:p>
            <a:pPr>
              <a:lnSpc>
                <a:spcPct val="90000"/>
              </a:lnSpc>
              <a:buFont typeface="Arial" pitchFamily="34" charset="0"/>
              <a:buChar char="•"/>
            </a:pPr>
            <a:r>
              <a:rPr lang="en-US" dirty="0" smtClean="0">
                <a:latin typeface="Comic Sans MS" pitchFamily="66" charset="0"/>
              </a:rPr>
              <a:t> America became the 3</a:t>
            </a:r>
            <a:r>
              <a:rPr lang="en-US" baseline="30000" dirty="0" smtClean="0">
                <a:latin typeface="Comic Sans MS" pitchFamily="66" charset="0"/>
              </a:rPr>
              <a:t>rd</a:t>
            </a:r>
            <a:r>
              <a:rPr lang="en-US" dirty="0" smtClean="0">
                <a:latin typeface="Comic Sans MS" pitchFamily="66" charset="0"/>
              </a:rPr>
              <a:t> largest navy by 1890</a:t>
            </a:r>
          </a:p>
          <a:p>
            <a:pPr lvl="1">
              <a:lnSpc>
                <a:spcPct val="90000"/>
              </a:lnSpc>
            </a:pPr>
            <a:r>
              <a:rPr lang="en-US" dirty="0" smtClean="0">
                <a:latin typeface="Comic Sans MS" pitchFamily="66" charset="0"/>
              </a:rPr>
              <a:t>1. Britain</a:t>
            </a:r>
          </a:p>
          <a:p>
            <a:pPr lvl="1">
              <a:lnSpc>
                <a:spcPct val="90000"/>
              </a:lnSpc>
            </a:pPr>
            <a:r>
              <a:rPr lang="en-US" dirty="0" smtClean="0">
                <a:latin typeface="Comic Sans MS" pitchFamily="66" charset="0"/>
              </a:rPr>
              <a:t>2. Germany </a:t>
            </a:r>
          </a:p>
          <a:p>
            <a:pPr lvl="1">
              <a:lnSpc>
                <a:spcPct val="90000"/>
              </a:lnSpc>
            </a:pPr>
            <a:r>
              <a:rPr lang="en-US" dirty="0" smtClean="0">
                <a:latin typeface="Comic Sans MS" pitchFamily="66" charset="0"/>
              </a:rPr>
              <a:t>3. U.S.</a:t>
            </a:r>
          </a:p>
          <a:p>
            <a:pPr lvl="1">
              <a:lnSpc>
                <a:spcPct val="90000"/>
              </a:lnSpc>
            </a:pPr>
            <a:r>
              <a:rPr lang="en-US" dirty="0" smtClean="0">
                <a:latin typeface="Comic Sans MS" pitchFamily="66" charset="0"/>
              </a:rPr>
              <a:t>4. Japan</a:t>
            </a:r>
          </a:p>
        </p:txBody>
      </p:sp>
      <p:pic>
        <p:nvPicPr>
          <p:cNvPr id="20482" name="Picture 2" descr="File:Reuterdahl Fleet Passing Through Magellan Straits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3429000"/>
            <a:ext cx="4555584" cy="31718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/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File:Great white fleet map.sv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1"/>
            <a:ext cx="9144000" cy="684657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ext Box 2"/>
          <p:cNvSpPr txBox="1">
            <a:spLocks noChangeArrowheads="1"/>
          </p:cNvSpPr>
          <p:nvPr/>
        </p:nvSpPr>
        <p:spPr bwMode="auto">
          <a:xfrm>
            <a:off x="381000" y="304800"/>
            <a:ext cx="8382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E40000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0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Cultural </a:t>
            </a:r>
            <a:r>
              <a:rPr lang="en-US" sz="4000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Superiority</a:t>
            </a:r>
          </a:p>
        </p:txBody>
      </p:sp>
      <p:pic>
        <p:nvPicPr>
          <p:cNvPr id="17411" name="Picture 3" descr="hierarchy of race"/>
          <p:cNvPicPr>
            <a:picLocks noChangeAspect="1" noChangeArrowheads="1"/>
          </p:cNvPicPr>
          <p:nvPr/>
        </p:nvPicPr>
        <p:blipFill>
          <a:blip r:embed="rId2" cstate="print">
            <a:lum contrast="12000"/>
          </a:blip>
          <a:srcRect l="4762" t="22540" r="50476" b="16508"/>
          <a:stretch>
            <a:fillRect/>
          </a:stretch>
        </p:blipFill>
        <p:spPr bwMode="auto">
          <a:xfrm>
            <a:off x="304800" y="1447800"/>
            <a:ext cx="3805238" cy="3886200"/>
          </a:xfrm>
          <a:prstGeom prst="rect">
            <a:avLst/>
          </a:prstGeom>
          <a:noFill/>
          <a:ln w="9525">
            <a:solidFill>
              <a:srgbClr val="000099"/>
            </a:solidFill>
            <a:miter lim="800000"/>
            <a:headEnd/>
            <a:tailEnd/>
          </a:ln>
        </p:spPr>
      </p:pic>
      <p:pic>
        <p:nvPicPr>
          <p:cNvPr id="63492" name="Picture 4" descr="White Man's Burden-1"/>
          <p:cNvPicPr>
            <a:picLocks noChangeAspect="1" noChangeArrowheads="1"/>
          </p:cNvPicPr>
          <p:nvPr/>
        </p:nvPicPr>
        <p:blipFill>
          <a:blip r:embed="rId3" cstate="print">
            <a:lum contrast="6000"/>
          </a:blip>
          <a:srcRect l="7777" t="11852" r="4445" b="14075"/>
          <a:stretch>
            <a:fillRect/>
          </a:stretch>
        </p:blipFill>
        <p:spPr bwMode="auto">
          <a:xfrm>
            <a:off x="4218894" y="1295399"/>
            <a:ext cx="4696506" cy="2971801"/>
          </a:xfrm>
          <a:prstGeom prst="rect">
            <a:avLst/>
          </a:prstGeom>
          <a:noFill/>
          <a:ln w="9525">
            <a:solidFill>
              <a:srgbClr val="000099"/>
            </a:solidFill>
            <a:miter lim="800000"/>
            <a:headEnd/>
            <a:tailEnd/>
          </a:ln>
        </p:spPr>
      </p:pic>
      <p:sp>
        <p:nvSpPr>
          <p:cNvPr id="63493" name="Rectangle 5"/>
          <p:cNvSpPr>
            <a:spLocks noChangeArrowheads="1"/>
          </p:cNvSpPr>
          <p:nvPr/>
        </p:nvSpPr>
        <p:spPr bwMode="auto">
          <a:xfrm>
            <a:off x="4876800" y="4343400"/>
            <a:ext cx="3657600" cy="191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000064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>
                <a:solidFill>
                  <a:srgbClr val="E40000"/>
                </a:solidFill>
                <a:latin typeface="Comic Sans MS" pitchFamily="66" charset="0"/>
              </a:rPr>
              <a:t>The White Man’s</a:t>
            </a:r>
            <a:br>
              <a:rPr lang="en-US" b="1">
                <a:solidFill>
                  <a:srgbClr val="E40000"/>
                </a:solidFill>
                <a:latin typeface="Comic Sans MS" pitchFamily="66" charset="0"/>
              </a:rPr>
            </a:br>
            <a:r>
              <a:rPr lang="en-US" b="1">
                <a:solidFill>
                  <a:srgbClr val="E40000"/>
                </a:solidFill>
                <a:latin typeface="Comic Sans MS" pitchFamily="66" charset="0"/>
              </a:rPr>
              <a:t>Burden</a:t>
            </a:r>
          </a:p>
          <a:p>
            <a:pPr algn="ctr">
              <a:spcBef>
                <a:spcPct val="50000"/>
              </a:spcBef>
            </a:pPr>
            <a:r>
              <a:rPr lang="en-US" b="1">
                <a:solidFill>
                  <a:srgbClr val="E40000"/>
                </a:solidFill>
                <a:latin typeface="Comic Sans MS" pitchFamily="66" charset="0"/>
              </a:rPr>
              <a:t>(</a:t>
            </a:r>
            <a:r>
              <a:rPr lang="en-US" b="1">
                <a:solidFill>
                  <a:srgbClr val="000099"/>
                </a:solidFill>
                <a:latin typeface="Comic Sans MS" pitchFamily="66" charset="0"/>
              </a:rPr>
              <a:t>Responsibility</a:t>
            </a:r>
            <a:r>
              <a:rPr lang="en-US" b="1">
                <a:solidFill>
                  <a:srgbClr val="E40000"/>
                </a:solidFill>
                <a:latin typeface="Comic Sans MS" pitchFamily="66" charset="0"/>
              </a:rPr>
              <a:t>)</a:t>
            </a:r>
          </a:p>
          <a:p>
            <a:pPr algn="ctr">
              <a:spcBef>
                <a:spcPct val="50000"/>
              </a:spcBef>
            </a:pPr>
            <a:r>
              <a:rPr lang="en-US" b="1">
                <a:latin typeface="Comic Sans MS" pitchFamily="66" charset="0"/>
              </a:rPr>
              <a:t>-Rudyard Kipling</a:t>
            </a:r>
          </a:p>
        </p:txBody>
      </p:sp>
      <p:sp>
        <p:nvSpPr>
          <p:cNvPr id="63494" name="Rectangle 6"/>
          <p:cNvSpPr>
            <a:spLocks noChangeArrowheads="1"/>
          </p:cNvSpPr>
          <p:nvPr/>
        </p:nvSpPr>
        <p:spPr bwMode="auto">
          <a:xfrm>
            <a:off x="381000" y="5410200"/>
            <a:ext cx="365760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000064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2800" b="1" i="1" dirty="0">
                <a:solidFill>
                  <a:srgbClr val="E40000"/>
                </a:solidFill>
                <a:latin typeface="Comic Sans MS" pitchFamily="66" charset="0"/>
              </a:rPr>
              <a:t>The Hierarchy</a:t>
            </a:r>
            <a:br>
              <a:rPr lang="en-US" sz="2800" b="1" i="1" dirty="0">
                <a:solidFill>
                  <a:srgbClr val="E40000"/>
                </a:solidFill>
                <a:latin typeface="Comic Sans MS" pitchFamily="66" charset="0"/>
              </a:rPr>
            </a:br>
            <a:r>
              <a:rPr lang="en-US" sz="2800" b="1" i="1" dirty="0">
                <a:solidFill>
                  <a:srgbClr val="E40000"/>
                </a:solidFill>
                <a:latin typeface="Comic Sans MS" pitchFamily="66" charset="0"/>
              </a:rPr>
              <a:t>of Race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49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609600"/>
            <a:ext cx="4343400" cy="5181600"/>
          </a:xfrm>
        </p:spPr>
        <p:txBody>
          <a:bodyPr/>
          <a:lstStyle/>
          <a:p>
            <a:pPr>
              <a:buNone/>
            </a:pPr>
            <a:r>
              <a:rPr lang="en-US" sz="2000" dirty="0" smtClean="0"/>
              <a:t>Take up the White Man’s burden—</a:t>
            </a:r>
          </a:p>
          <a:p>
            <a:pPr>
              <a:buNone/>
            </a:pPr>
            <a:endParaRPr lang="en-US" sz="2000" dirty="0" smtClean="0"/>
          </a:p>
          <a:p>
            <a:pPr>
              <a:buNone/>
            </a:pPr>
            <a:r>
              <a:rPr lang="en-US" sz="2000" dirty="0" smtClean="0"/>
              <a:t>Send forth the best ye breed—</a:t>
            </a:r>
          </a:p>
          <a:p>
            <a:pPr>
              <a:buNone/>
            </a:pPr>
            <a:endParaRPr lang="en-US" sz="2000" dirty="0" smtClean="0"/>
          </a:p>
          <a:p>
            <a:pPr>
              <a:buNone/>
            </a:pPr>
            <a:r>
              <a:rPr lang="en-US" sz="2000" dirty="0" smtClean="0"/>
              <a:t>Go send your sons to exile</a:t>
            </a:r>
          </a:p>
          <a:p>
            <a:pPr>
              <a:buNone/>
            </a:pPr>
            <a:endParaRPr lang="en-US" sz="2000" dirty="0" smtClean="0"/>
          </a:p>
          <a:p>
            <a:pPr>
              <a:buNone/>
            </a:pPr>
            <a:r>
              <a:rPr lang="en-US" sz="2000" dirty="0" smtClean="0"/>
              <a:t>To serve your captives' need</a:t>
            </a:r>
          </a:p>
          <a:p>
            <a:pPr>
              <a:buNone/>
            </a:pPr>
            <a:endParaRPr lang="en-US" sz="2000" dirty="0" smtClean="0"/>
          </a:p>
          <a:p>
            <a:pPr>
              <a:buNone/>
            </a:pPr>
            <a:r>
              <a:rPr lang="en-US" sz="2000" dirty="0" smtClean="0"/>
              <a:t>To wait in heavy harness</a:t>
            </a:r>
          </a:p>
          <a:p>
            <a:pPr>
              <a:buNone/>
            </a:pPr>
            <a:endParaRPr lang="en-US" sz="2000" dirty="0" smtClean="0"/>
          </a:p>
          <a:p>
            <a:pPr>
              <a:buNone/>
            </a:pPr>
            <a:r>
              <a:rPr lang="en-US" sz="2000" dirty="0" smtClean="0"/>
              <a:t>On fluttered folk and wild—</a:t>
            </a:r>
          </a:p>
          <a:p>
            <a:pPr>
              <a:buNone/>
            </a:pPr>
            <a:endParaRPr lang="en-US" sz="2000" dirty="0" smtClean="0"/>
          </a:p>
          <a:p>
            <a:pPr>
              <a:buNone/>
            </a:pPr>
            <a:r>
              <a:rPr lang="en-US" sz="2000" dirty="0" smtClean="0"/>
              <a:t>Your new-caught, sullen peoples,</a:t>
            </a:r>
          </a:p>
          <a:p>
            <a:pPr>
              <a:buNone/>
            </a:pPr>
            <a:endParaRPr lang="en-US" sz="2000" dirty="0" smtClean="0"/>
          </a:p>
          <a:p>
            <a:pPr>
              <a:buNone/>
            </a:pPr>
            <a:r>
              <a:rPr lang="en-US" sz="2000" dirty="0" smtClean="0"/>
              <a:t>Half devil and half child</a:t>
            </a:r>
            <a:endParaRPr lang="en-US" sz="2000" dirty="0"/>
          </a:p>
        </p:txBody>
      </p:sp>
      <p:pic>
        <p:nvPicPr>
          <p:cNvPr id="1028" name="Picture 4" descr="http://rds.yahoo.com/_ylt=A0WTbx9Cw71MlkQAwSajzbkF/SIG=128j26tv1/EXP=1287591106/**http%3a/www.socialstudieshelp.com/Images/WMBurde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60891" y="304800"/>
            <a:ext cx="5083109" cy="6019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ext Box 2"/>
          <p:cNvSpPr txBox="1">
            <a:spLocks noChangeArrowheads="1"/>
          </p:cNvSpPr>
          <p:nvPr/>
        </p:nvSpPr>
        <p:spPr bwMode="auto">
          <a:xfrm>
            <a:off x="228600" y="365125"/>
            <a:ext cx="8763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E40000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000" b="1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 Religious/Missionary Interests</a:t>
            </a:r>
          </a:p>
        </p:txBody>
      </p:sp>
      <p:pic>
        <p:nvPicPr>
          <p:cNvPr id="49155" name="Picture 3" descr="pol_cartoon-The White Man's Burden - Life- 3-16-1899"/>
          <p:cNvPicPr>
            <a:picLocks noChangeAspect="1" noChangeArrowheads="1"/>
          </p:cNvPicPr>
          <p:nvPr/>
        </p:nvPicPr>
        <p:blipFill>
          <a:blip r:embed="rId2" cstate="print">
            <a:lum contrast="6000"/>
          </a:blip>
          <a:srcRect l="2629" b="4433"/>
          <a:stretch>
            <a:fillRect/>
          </a:stretch>
        </p:blipFill>
        <p:spPr bwMode="auto">
          <a:xfrm>
            <a:off x="4876800" y="1524000"/>
            <a:ext cx="3904128" cy="4544599"/>
          </a:xfrm>
          <a:prstGeom prst="rect">
            <a:avLst/>
          </a:prstGeom>
          <a:noFill/>
          <a:ln w="9525">
            <a:solidFill>
              <a:srgbClr val="000099"/>
            </a:solidFill>
            <a:miter lim="800000"/>
            <a:headEnd/>
            <a:tailEnd/>
          </a:ln>
        </p:spPr>
      </p:pic>
      <p:pic>
        <p:nvPicPr>
          <p:cNvPr id="18436" name="Picture 4" descr="American missionaries in China"/>
          <p:cNvPicPr>
            <a:picLocks noChangeAspect="1" noChangeArrowheads="1"/>
          </p:cNvPicPr>
          <p:nvPr/>
        </p:nvPicPr>
        <p:blipFill>
          <a:blip r:embed="rId3" cstate="print">
            <a:lum contrast="6000"/>
            <a:grayscl/>
          </a:blip>
          <a:srcRect/>
          <a:stretch>
            <a:fillRect/>
          </a:stretch>
        </p:blipFill>
        <p:spPr bwMode="auto">
          <a:xfrm>
            <a:off x="457200" y="1537570"/>
            <a:ext cx="4191000" cy="3567829"/>
          </a:xfrm>
          <a:prstGeom prst="rect">
            <a:avLst/>
          </a:prstGeom>
          <a:noFill/>
          <a:ln w="9525">
            <a:solidFill>
              <a:srgbClr val="000099"/>
            </a:solidFill>
            <a:miter lim="800000"/>
            <a:headEnd/>
            <a:tailEnd/>
          </a:ln>
        </p:spPr>
      </p:pic>
      <p:sp>
        <p:nvSpPr>
          <p:cNvPr id="49157" name="Rectangle 5"/>
          <p:cNvSpPr>
            <a:spLocks noChangeArrowheads="1"/>
          </p:cNvSpPr>
          <p:nvPr/>
        </p:nvSpPr>
        <p:spPr bwMode="auto">
          <a:xfrm>
            <a:off x="533400" y="5105400"/>
            <a:ext cx="3657600" cy="137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000064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en-US" sz="2800" b="1" dirty="0">
                <a:solidFill>
                  <a:srgbClr val="E40000"/>
                </a:solidFill>
                <a:latin typeface="Comic Sans MS" pitchFamily="66" charset="0"/>
              </a:rPr>
              <a:t>American Missionaries</a:t>
            </a:r>
            <a:br>
              <a:rPr lang="en-US" sz="2800" b="1" dirty="0">
                <a:solidFill>
                  <a:srgbClr val="E40000"/>
                </a:solidFill>
                <a:latin typeface="Comic Sans MS" pitchFamily="66" charset="0"/>
              </a:rPr>
            </a:br>
            <a:r>
              <a:rPr lang="en-US" sz="2800" b="1" dirty="0">
                <a:solidFill>
                  <a:srgbClr val="E40000"/>
                </a:solidFill>
                <a:latin typeface="Comic Sans MS" pitchFamily="66" charset="0"/>
              </a:rPr>
              <a:t>in China, 1905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9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9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15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alphaModFix amt="49000"/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WordArt 2" descr="usaflag1-furling"/>
          <p:cNvSpPr>
            <a:spLocks noChangeArrowheads="1" noChangeShapeType="1" noTextEdit="1"/>
          </p:cNvSpPr>
          <p:nvPr/>
        </p:nvSpPr>
        <p:spPr bwMode="auto">
          <a:xfrm>
            <a:off x="1600200" y="1981200"/>
            <a:ext cx="5943600" cy="2209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dirty="0">
                <a:ln w="19050">
                  <a:solidFill>
                    <a:srgbClr val="7030A0"/>
                  </a:solidFill>
                  <a:round/>
                  <a:headEnd/>
                  <a:tailEnd/>
                </a:ln>
                <a:solidFill>
                  <a:schemeClr val="tx2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MarlboroWide"/>
              </a:rPr>
              <a:t>Alaska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 cstate="print">
            <a:alphaModFix amt="49000"/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buFont typeface="Arial" pitchFamily="34" charset="0"/>
              <a:buChar char="•"/>
              <a:defRPr/>
            </a:pPr>
            <a:r>
              <a:rPr lang="en-US" b="1" dirty="0" smtClean="0">
                <a:solidFill>
                  <a:srgbClr val="000099"/>
                </a:solidFill>
                <a:latin typeface="Comic Sans MS" pitchFamily="66" charset="0"/>
              </a:rPr>
              <a:t> Acquiring </a:t>
            </a:r>
            <a:r>
              <a:rPr lang="en-US" b="1" dirty="0">
                <a:solidFill>
                  <a:srgbClr val="000099"/>
                </a:solidFill>
                <a:latin typeface="Comic Sans MS" pitchFamily="66" charset="0"/>
              </a:rPr>
              <a:t>“Seward’s Icebox”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81000" y="1676400"/>
            <a:ext cx="4127500" cy="4103688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90000"/>
              </a:lnSpc>
              <a:buFontTx/>
              <a:buChar char="-"/>
            </a:pPr>
            <a:r>
              <a:rPr lang="en-US" sz="2800" dirty="0" smtClean="0"/>
              <a:t>1867: Secretary of State William Seward bought Alaska from Russia for $7.2 million (.02/acre)</a:t>
            </a:r>
          </a:p>
          <a:p>
            <a:pPr>
              <a:lnSpc>
                <a:spcPct val="90000"/>
              </a:lnSpc>
              <a:buFontTx/>
              <a:buChar char="-"/>
            </a:pPr>
            <a:endParaRPr lang="en-US" sz="2800" dirty="0" smtClean="0"/>
          </a:p>
          <a:p>
            <a:pPr>
              <a:lnSpc>
                <a:spcPct val="90000"/>
              </a:lnSpc>
              <a:buFontTx/>
              <a:buNone/>
            </a:pPr>
            <a:r>
              <a:rPr lang="en-US" sz="2800" dirty="0" smtClean="0"/>
              <a:t>-  People thought this was a bad deal and called it “Seward’s Folly”</a:t>
            </a:r>
          </a:p>
          <a:p>
            <a:pPr>
              <a:lnSpc>
                <a:spcPct val="90000"/>
              </a:lnSpc>
            </a:pPr>
            <a:endParaRPr lang="en-US" sz="2800" dirty="0" smtClean="0"/>
          </a:p>
        </p:txBody>
      </p:sp>
      <p:pic>
        <p:nvPicPr>
          <p:cNvPr id="29700" name="Picture 6" descr="709px-Flag_of_Alaska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8200" y="2362200"/>
            <a:ext cx="3810000" cy="2665413"/>
          </a:xfrm>
          <a:noFill/>
          <a:ln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alphaModFix amt="49000"/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Text Box 2"/>
          <p:cNvSpPr txBox="1">
            <a:spLocks noChangeArrowheads="1"/>
          </p:cNvSpPr>
          <p:nvPr/>
        </p:nvSpPr>
        <p:spPr bwMode="auto">
          <a:xfrm>
            <a:off x="381000" y="304800"/>
            <a:ext cx="8382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E40000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400" b="1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“Seward’s Folly”:  1867</a:t>
            </a:r>
          </a:p>
        </p:txBody>
      </p:sp>
      <p:pic>
        <p:nvPicPr>
          <p:cNvPr id="55299" name="Picture 6" descr="Secretary of State Seward"/>
          <p:cNvPicPr>
            <a:picLocks noChangeAspect="1" noChangeArrowheads="1"/>
          </p:cNvPicPr>
          <p:nvPr/>
        </p:nvPicPr>
        <p:blipFill>
          <a:blip r:embed="rId3" cstate="print">
            <a:lum contrast="6000"/>
          </a:blip>
          <a:srcRect l="6000" r="999" b="1819"/>
          <a:stretch>
            <a:fillRect/>
          </a:stretch>
        </p:blipFill>
        <p:spPr bwMode="auto">
          <a:xfrm>
            <a:off x="762000" y="1600200"/>
            <a:ext cx="3017838" cy="3505200"/>
          </a:xfrm>
          <a:prstGeom prst="rect">
            <a:avLst/>
          </a:prstGeom>
          <a:noFill/>
          <a:ln w="9525">
            <a:solidFill>
              <a:srgbClr val="000064"/>
            </a:solidFill>
            <a:miter lim="800000"/>
            <a:headEnd/>
            <a:tailEnd/>
          </a:ln>
        </p:spPr>
      </p:pic>
      <p:pic>
        <p:nvPicPr>
          <p:cNvPr id="55300" name="Picture 7" descr="AlaskaTreaty"/>
          <p:cNvPicPr>
            <a:picLocks noChangeAspect="1" noChangeArrowheads="1"/>
          </p:cNvPicPr>
          <p:nvPr/>
        </p:nvPicPr>
        <p:blipFill>
          <a:blip r:embed="rId4" cstate="print">
            <a:lum bright="6000" contrast="6000"/>
          </a:blip>
          <a:srcRect b="23709"/>
          <a:stretch>
            <a:fillRect/>
          </a:stretch>
        </p:blipFill>
        <p:spPr bwMode="auto">
          <a:xfrm>
            <a:off x="4343400" y="2590800"/>
            <a:ext cx="4191000" cy="2846388"/>
          </a:xfrm>
          <a:prstGeom prst="rect">
            <a:avLst/>
          </a:prstGeom>
          <a:noFill/>
          <a:ln w="9525">
            <a:solidFill>
              <a:srgbClr val="000099"/>
            </a:solidFill>
            <a:miter lim="800000"/>
            <a:headEnd/>
            <a:tailEnd/>
          </a:ln>
        </p:spPr>
      </p:pic>
      <p:sp>
        <p:nvSpPr>
          <p:cNvPr id="109576" name="Rectangle 8"/>
          <p:cNvSpPr>
            <a:spLocks noChangeArrowheads="1"/>
          </p:cNvSpPr>
          <p:nvPr/>
        </p:nvSpPr>
        <p:spPr bwMode="auto">
          <a:xfrm>
            <a:off x="609600" y="5791200"/>
            <a:ext cx="80772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000064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3200" b="1">
                <a:solidFill>
                  <a:srgbClr val="E40000"/>
                </a:solidFill>
                <a:latin typeface="Rockwell" pitchFamily="18" charset="0"/>
              </a:rPr>
              <a:t>$7.2 million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alphaModFix amt="49000"/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ext Box 2"/>
          <p:cNvSpPr txBox="1">
            <a:spLocks noChangeArrowheads="1"/>
          </p:cNvSpPr>
          <p:nvPr/>
        </p:nvSpPr>
        <p:spPr bwMode="auto">
          <a:xfrm>
            <a:off x="381000" y="304800"/>
            <a:ext cx="8382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E40000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400" b="1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“Seward’s Icebox”:  1867</a:t>
            </a:r>
          </a:p>
        </p:txBody>
      </p:sp>
      <p:pic>
        <p:nvPicPr>
          <p:cNvPr id="30723" name="Picture 4" descr="pol_cartoon-making fun of Seward's Folly"/>
          <p:cNvPicPr>
            <a:picLocks noChangeAspect="1" noChangeArrowheads="1"/>
          </p:cNvPicPr>
          <p:nvPr/>
        </p:nvPicPr>
        <p:blipFill>
          <a:blip r:embed="rId3" cstate="print">
            <a:lum contrast="6000"/>
          </a:blip>
          <a:srcRect l="15715" r="15714"/>
          <a:stretch>
            <a:fillRect/>
          </a:stretch>
        </p:blipFill>
        <p:spPr bwMode="auto">
          <a:xfrm>
            <a:off x="304800" y="1581150"/>
            <a:ext cx="4114800" cy="4286250"/>
          </a:xfrm>
          <a:prstGeom prst="rect">
            <a:avLst/>
          </a:prstGeom>
          <a:noFill/>
          <a:ln w="9525">
            <a:solidFill>
              <a:srgbClr val="000099"/>
            </a:solidFill>
            <a:miter lim="800000"/>
            <a:headEnd/>
            <a:tailEnd/>
          </a:ln>
        </p:spPr>
      </p:pic>
      <p:pic>
        <p:nvPicPr>
          <p:cNvPr id="41990" name="Picture 6" descr="TheBigThing-Harpers-4-20-1867-Seward's Folly"/>
          <p:cNvPicPr>
            <a:picLocks noChangeAspect="1" noChangeArrowheads="1"/>
          </p:cNvPicPr>
          <p:nvPr/>
        </p:nvPicPr>
        <p:blipFill>
          <a:blip r:embed="rId4" cstate="print">
            <a:lum contrast="12000"/>
          </a:blip>
          <a:srcRect/>
          <a:stretch>
            <a:fillRect/>
          </a:stretch>
        </p:blipFill>
        <p:spPr bwMode="auto">
          <a:xfrm>
            <a:off x="4800600" y="1066800"/>
            <a:ext cx="4070350" cy="5334000"/>
          </a:xfrm>
          <a:prstGeom prst="rect">
            <a:avLst/>
          </a:prstGeom>
          <a:noFill/>
          <a:ln w="9525">
            <a:solidFill>
              <a:srgbClr val="000064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419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 descr="ASA_usa_alask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04800"/>
            <a:ext cx="9144000" cy="62958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alphaModFix amt="6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WordArt 2" descr="usaflag1-furling"/>
          <p:cNvSpPr>
            <a:spLocks noChangeArrowheads="1" noChangeShapeType="1" noTextEdit="1"/>
          </p:cNvSpPr>
          <p:nvPr/>
        </p:nvSpPr>
        <p:spPr bwMode="auto">
          <a:xfrm>
            <a:off x="1524000" y="1600200"/>
            <a:ext cx="6324600" cy="3657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dirty="0">
                <a:ln w="19050">
                  <a:solidFill>
                    <a:srgbClr val="FFC000"/>
                  </a:solidFill>
                  <a:round/>
                  <a:headEnd/>
                  <a:tailEnd/>
                </a:ln>
                <a:effectLst>
                  <a:outerShdw dist="35921" dir="2700000" algn="ctr" rotWithShape="0">
                    <a:srgbClr val="990000"/>
                  </a:outerShdw>
                </a:effectLst>
                <a:latin typeface="MarlboroWide"/>
              </a:rPr>
              <a:t>Hawaii:</a:t>
            </a:r>
          </a:p>
          <a:p>
            <a:pPr algn="ctr"/>
            <a:r>
              <a:rPr lang="en-US" sz="3600" kern="10" dirty="0">
                <a:ln w="19050">
                  <a:solidFill>
                    <a:srgbClr val="FFC000"/>
                  </a:solidFill>
                  <a:round/>
                  <a:headEnd/>
                  <a:tailEnd/>
                </a:ln>
                <a:effectLst>
                  <a:outerShdw dist="35921" dir="2700000" algn="ctr" rotWithShape="0">
                    <a:srgbClr val="990000"/>
                  </a:outerShdw>
                </a:effectLst>
                <a:latin typeface="MarlboroWide"/>
              </a:rPr>
              <a:t>"Crossroads</a:t>
            </a:r>
          </a:p>
          <a:p>
            <a:pPr algn="ctr"/>
            <a:r>
              <a:rPr lang="en-US" sz="3600" kern="10" dirty="0">
                <a:ln w="19050">
                  <a:solidFill>
                    <a:srgbClr val="FFC000"/>
                  </a:solidFill>
                  <a:round/>
                  <a:headEnd/>
                  <a:tailEnd/>
                </a:ln>
                <a:effectLst>
                  <a:outerShdw dist="35921" dir="2700000" algn="ctr" rotWithShape="0">
                    <a:srgbClr val="990000"/>
                  </a:outerShdw>
                </a:effectLst>
                <a:latin typeface="MarlboroWide"/>
              </a:rPr>
              <a:t>of the</a:t>
            </a:r>
          </a:p>
          <a:p>
            <a:pPr algn="ctr"/>
            <a:r>
              <a:rPr lang="en-US" sz="3600" kern="10" dirty="0">
                <a:ln w="19050">
                  <a:solidFill>
                    <a:srgbClr val="FFC000"/>
                  </a:solidFill>
                  <a:round/>
                  <a:headEnd/>
                  <a:tailEnd/>
                </a:ln>
                <a:effectLst>
                  <a:outerShdw dist="35921" dir="2700000" algn="ctr" rotWithShape="0">
                    <a:srgbClr val="990000"/>
                  </a:outerShdw>
                </a:effectLst>
                <a:latin typeface="MarlboroWide"/>
              </a:rPr>
              <a:t>Pacific"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alphaModFix amt="53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Text Box 2"/>
          <p:cNvSpPr txBox="1">
            <a:spLocks noChangeArrowheads="1"/>
          </p:cNvSpPr>
          <p:nvPr/>
        </p:nvSpPr>
        <p:spPr bwMode="auto">
          <a:xfrm>
            <a:off x="381000" y="304800"/>
            <a:ext cx="8382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E40000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en-US" sz="4000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U. S. Missionaries in Hawaii</a:t>
            </a:r>
          </a:p>
        </p:txBody>
      </p:sp>
      <p:sp>
        <p:nvSpPr>
          <p:cNvPr id="110597" name="Rectangle 5"/>
          <p:cNvSpPr>
            <a:spLocks noChangeArrowheads="1"/>
          </p:cNvSpPr>
          <p:nvPr/>
        </p:nvSpPr>
        <p:spPr bwMode="auto">
          <a:xfrm>
            <a:off x="228600" y="4876800"/>
            <a:ext cx="8610600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000064"/>
            </a:outerShdw>
          </a:effec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dirty="0" smtClean="0">
                <a:latin typeface="Comic Sans MS" pitchFamily="66" charset="0"/>
              </a:rPr>
              <a:t>-Settled in 1500’s by Polynesians</a:t>
            </a:r>
          </a:p>
          <a:p>
            <a:pPr algn="ctr">
              <a:spcBef>
                <a:spcPct val="50000"/>
              </a:spcBef>
            </a:pPr>
            <a:r>
              <a:rPr lang="en-US" sz="2800" dirty="0" smtClean="0">
                <a:latin typeface="Comic Sans MS" pitchFamily="66" charset="0"/>
              </a:rPr>
              <a:t>-Discovered by the British in 1778 by James Cook</a:t>
            </a:r>
          </a:p>
          <a:p>
            <a:pPr algn="ctr">
              <a:spcBef>
                <a:spcPct val="50000"/>
              </a:spcBef>
            </a:pPr>
            <a:r>
              <a:rPr lang="en-US" sz="2800" dirty="0" smtClean="0">
                <a:latin typeface="Comic Sans MS" pitchFamily="66" charset="0"/>
              </a:rPr>
              <a:t>- First American Missionaries arrive in 1830s</a:t>
            </a:r>
            <a:endParaRPr lang="en-US" sz="2800" dirty="0">
              <a:solidFill>
                <a:srgbClr val="002060"/>
              </a:solidFill>
              <a:latin typeface="Comic Sans MS" pitchFamily="66" charset="0"/>
            </a:endParaRPr>
          </a:p>
        </p:txBody>
      </p:sp>
      <p:pic>
        <p:nvPicPr>
          <p:cNvPr id="21508" name="Picture 6" descr="Imiola Church-Hawaii"/>
          <p:cNvPicPr>
            <a:picLocks noChangeAspect="1" noChangeArrowheads="1"/>
          </p:cNvPicPr>
          <p:nvPr/>
        </p:nvPicPr>
        <p:blipFill>
          <a:blip r:embed="rId3" cstate="print">
            <a:lum contrast="6000"/>
          </a:blip>
          <a:srcRect l="5000" t="5556" r="9500" b="9477"/>
          <a:stretch>
            <a:fillRect/>
          </a:stretch>
        </p:blipFill>
        <p:spPr bwMode="auto">
          <a:xfrm>
            <a:off x="2438400" y="1143000"/>
            <a:ext cx="4076700" cy="3657600"/>
          </a:xfrm>
          <a:prstGeom prst="rect">
            <a:avLst/>
          </a:prstGeom>
          <a:noFill/>
          <a:ln w="9525">
            <a:solidFill>
              <a:srgbClr val="000064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alphaModFix amt="53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Text Box 2"/>
          <p:cNvSpPr txBox="1">
            <a:spLocks noChangeArrowheads="1"/>
          </p:cNvSpPr>
          <p:nvPr/>
        </p:nvSpPr>
        <p:spPr bwMode="auto">
          <a:xfrm>
            <a:off x="381000" y="228600"/>
            <a:ext cx="8382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E40000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en-US" sz="4000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</a:t>
            </a:r>
            <a:r>
              <a:rPr lang="en-US" sz="40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American Impact</a:t>
            </a:r>
            <a:endParaRPr lang="en-US" sz="4000" b="1" dirty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</p:txBody>
      </p:sp>
      <p:pic>
        <p:nvPicPr>
          <p:cNvPr id="22531" name="Picture 3" descr="pol_cartoon-carricature of the Hawaiian govt"/>
          <p:cNvPicPr>
            <a:picLocks noChangeAspect="1" noChangeArrowheads="1"/>
          </p:cNvPicPr>
          <p:nvPr/>
        </p:nvPicPr>
        <p:blipFill>
          <a:blip r:embed="rId3" cstate="print">
            <a:lum bright="-6000" contrast="6000"/>
          </a:blip>
          <a:srcRect/>
          <a:stretch>
            <a:fillRect/>
          </a:stretch>
        </p:blipFill>
        <p:spPr bwMode="auto">
          <a:xfrm>
            <a:off x="381000" y="1295400"/>
            <a:ext cx="3673475" cy="4343400"/>
          </a:xfrm>
          <a:prstGeom prst="rect">
            <a:avLst/>
          </a:prstGeom>
          <a:noFill/>
          <a:ln w="9525">
            <a:solidFill>
              <a:srgbClr val="000064"/>
            </a:solidFill>
            <a:miter lim="800000"/>
            <a:headEnd/>
            <a:tailEnd/>
          </a:ln>
        </p:spPr>
      </p:pic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191000" y="1066800"/>
            <a:ext cx="4800600" cy="4906963"/>
          </a:xfrm>
        </p:spPr>
        <p:txBody>
          <a:bodyPr/>
          <a:lstStyle/>
          <a:p>
            <a:r>
              <a:rPr lang="en-US" dirty="0" smtClean="0"/>
              <a:t>Diseases </a:t>
            </a:r>
          </a:p>
          <a:p>
            <a:pPr lvl="1"/>
            <a:r>
              <a:rPr lang="en-US" dirty="0" smtClean="0"/>
              <a:t>50% of </a:t>
            </a:r>
            <a:r>
              <a:rPr lang="en-US" dirty="0" err="1" smtClean="0"/>
              <a:t>Hawaiis</a:t>
            </a:r>
            <a:r>
              <a:rPr lang="en-US" dirty="0" smtClean="0"/>
              <a:t> killed</a:t>
            </a:r>
          </a:p>
          <a:p>
            <a:endParaRPr lang="en-US" dirty="0" smtClean="0"/>
          </a:p>
          <a:p>
            <a:r>
              <a:rPr lang="en-US" dirty="0" smtClean="0"/>
              <a:t>Arrival of Christianity</a:t>
            </a:r>
          </a:p>
          <a:p>
            <a:endParaRPr lang="en-US" dirty="0" smtClean="0"/>
          </a:p>
          <a:p>
            <a:r>
              <a:rPr lang="en-US" dirty="0" smtClean="0"/>
              <a:t>Introduction of alcohol, guns, and trade</a:t>
            </a:r>
          </a:p>
          <a:p>
            <a:endParaRPr lang="en-US" dirty="0" smtClean="0"/>
          </a:p>
          <a:p>
            <a:r>
              <a:rPr lang="en-US" dirty="0" smtClean="0"/>
              <a:t> Becomes a Constitutional Monarch in 1840s</a:t>
            </a:r>
          </a:p>
          <a:p>
            <a:pPr lvl="1"/>
            <a:r>
              <a:rPr lang="en-US" dirty="0" smtClean="0"/>
              <a:t>Governed by an American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alphaModFix amt="53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ext Box 2"/>
          <p:cNvSpPr txBox="1">
            <a:spLocks noChangeArrowheads="1"/>
          </p:cNvSpPr>
          <p:nvPr/>
        </p:nvSpPr>
        <p:spPr bwMode="auto">
          <a:xfrm>
            <a:off x="381000" y="152400"/>
            <a:ext cx="8382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E40000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en-US" sz="4000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Hawaiian Queen Liliuokalani</a:t>
            </a:r>
          </a:p>
        </p:txBody>
      </p:sp>
      <p:pic>
        <p:nvPicPr>
          <p:cNvPr id="23555" name="Picture 3" descr="liliuokalani"/>
          <p:cNvPicPr>
            <a:picLocks noChangeAspect="1" noChangeArrowheads="1"/>
          </p:cNvPicPr>
          <p:nvPr/>
        </p:nvPicPr>
        <p:blipFill>
          <a:blip r:embed="rId3" cstate="print">
            <a:lum bright="6000" contrast="6000"/>
          </a:blip>
          <a:srcRect/>
          <a:stretch>
            <a:fillRect/>
          </a:stretch>
        </p:blipFill>
        <p:spPr bwMode="auto">
          <a:xfrm>
            <a:off x="5619750" y="1219200"/>
            <a:ext cx="3030538" cy="5181600"/>
          </a:xfrm>
          <a:prstGeom prst="rect">
            <a:avLst/>
          </a:prstGeom>
          <a:noFill/>
          <a:ln w="9525">
            <a:solidFill>
              <a:srgbClr val="000099"/>
            </a:solidFill>
            <a:miter lim="800000"/>
            <a:headEnd/>
            <a:tailEnd/>
          </a:ln>
        </p:spPr>
      </p:pic>
      <p:pic>
        <p:nvPicPr>
          <p:cNvPr id="23556" name="Picture 4" descr="DIVI7233446"/>
          <p:cNvPicPr>
            <a:picLocks noChangeAspect="1" noChangeArrowheads="1"/>
          </p:cNvPicPr>
          <p:nvPr/>
        </p:nvPicPr>
        <p:blipFill>
          <a:blip r:embed="rId4" cstate="print">
            <a:lum contrast="6000"/>
          </a:blip>
          <a:srcRect/>
          <a:stretch>
            <a:fillRect/>
          </a:stretch>
        </p:blipFill>
        <p:spPr bwMode="auto">
          <a:xfrm>
            <a:off x="381000" y="1157288"/>
            <a:ext cx="4724400" cy="3795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69" name="Rectangle 5"/>
          <p:cNvSpPr>
            <a:spLocks noChangeArrowheads="1"/>
          </p:cNvSpPr>
          <p:nvPr/>
        </p:nvSpPr>
        <p:spPr bwMode="auto">
          <a:xfrm>
            <a:off x="381000" y="5213350"/>
            <a:ext cx="480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000064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Clr>
                <a:srgbClr val="E40000"/>
              </a:buClr>
              <a:buFont typeface="Wingdings" pitchFamily="2" charset="2"/>
              <a:buNone/>
              <a:defRPr/>
            </a:pPr>
            <a:r>
              <a:rPr lang="en-US" sz="2800" b="1" dirty="0">
                <a:solidFill>
                  <a:srgbClr val="E40000"/>
                </a:solidFill>
                <a:latin typeface="Comic Sans MS" pitchFamily="66" charset="0"/>
              </a:rPr>
              <a:t> </a:t>
            </a:r>
            <a:r>
              <a:rPr lang="en-US" sz="2800" b="1" dirty="0">
                <a:solidFill>
                  <a:srgbClr val="002060"/>
                </a:solidFill>
                <a:latin typeface="Comic Sans MS" pitchFamily="66" charset="0"/>
              </a:rPr>
              <a:t>- </a:t>
            </a:r>
            <a:r>
              <a:rPr lang="en-US" sz="3200" b="1" i="1" dirty="0">
                <a:solidFill>
                  <a:srgbClr val="002060"/>
                </a:solidFill>
                <a:latin typeface="Comic Sans MS" pitchFamily="66" charset="0"/>
              </a:rPr>
              <a:t>Hawaii for the Hawaiians!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alphaModFix amt="53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Text Box 2"/>
          <p:cNvSpPr txBox="1">
            <a:spLocks noChangeArrowheads="1"/>
          </p:cNvSpPr>
          <p:nvPr/>
        </p:nvSpPr>
        <p:spPr bwMode="auto">
          <a:xfrm>
            <a:off x="76200" y="304800"/>
            <a:ext cx="8991600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E40000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en-US" sz="4000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U. S. Business Interests In Hawaii</a:t>
            </a:r>
          </a:p>
        </p:txBody>
      </p:sp>
      <p:pic>
        <p:nvPicPr>
          <p:cNvPr id="24579" name="Picture 4" descr="sanford_ballard_dole"/>
          <p:cNvPicPr>
            <a:picLocks noChangeAspect="1" noChangeArrowheads="1"/>
          </p:cNvPicPr>
          <p:nvPr/>
        </p:nvPicPr>
        <p:blipFill>
          <a:blip r:embed="rId3" cstate="print">
            <a:lum contrast="6000"/>
          </a:blip>
          <a:srcRect/>
          <a:stretch>
            <a:fillRect/>
          </a:stretch>
        </p:blipFill>
        <p:spPr bwMode="auto">
          <a:xfrm>
            <a:off x="457200" y="1676400"/>
            <a:ext cx="3278188" cy="4648200"/>
          </a:xfrm>
          <a:prstGeom prst="rect">
            <a:avLst/>
          </a:prstGeom>
          <a:noFill/>
          <a:ln w="9525">
            <a:solidFill>
              <a:srgbClr val="000064"/>
            </a:solidFill>
            <a:miter lim="800000"/>
            <a:headEnd/>
            <a:tailEnd/>
          </a:ln>
        </p:spPr>
      </p:pic>
      <p:sp>
        <p:nvSpPr>
          <p:cNvPr id="121861" name="Rectangle 5"/>
          <p:cNvSpPr>
            <a:spLocks noChangeArrowheads="1"/>
          </p:cNvSpPr>
          <p:nvPr/>
        </p:nvSpPr>
        <p:spPr bwMode="auto">
          <a:xfrm>
            <a:off x="4267200" y="1676400"/>
            <a:ext cx="4495800" cy="43858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98463" indent="-398463">
              <a:spcBef>
                <a:spcPct val="50000"/>
              </a:spcBef>
              <a:buClr>
                <a:srgbClr val="E40000"/>
              </a:buClr>
              <a:buSzPct val="110000"/>
              <a:buFont typeface="Wingdings" pitchFamily="2" charset="2"/>
              <a:buBlip>
                <a:blip r:embed="rId4"/>
              </a:buBlip>
            </a:pPr>
            <a:r>
              <a:rPr lang="en-US" sz="2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1887- Hawaiians forced to sign a constitution which gave whites most of the power </a:t>
            </a:r>
          </a:p>
          <a:p>
            <a:pPr marL="398463" indent="-398463">
              <a:spcBef>
                <a:spcPct val="50000"/>
              </a:spcBef>
              <a:buClr>
                <a:srgbClr val="E40000"/>
              </a:buClr>
              <a:buSzPct val="110000"/>
              <a:buFont typeface="Wingdings" pitchFamily="2" charset="2"/>
              <a:buBlip>
                <a:blip r:embed="rId4"/>
              </a:buBlip>
            </a:pPr>
            <a:r>
              <a:rPr lang="en-US" sz="2000" dirty="0" smtClean="0">
                <a:solidFill>
                  <a:srgbClr val="002060"/>
                </a:solidFill>
                <a:latin typeface="Comic Sans MS" pitchFamily="66" charset="0"/>
              </a:rPr>
              <a:t>1893 </a:t>
            </a:r>
            <a:r>
              <a:rPr lang="en-US" sz="2000" dirty="0">
                <a:solidFill>
                  <a:srgbClr val="002060"/>
                </a:solidFill>
                <a:latin typeface="Comic Sans MS" pitchFamily="66" charset="0"/>
              </a:rPr>
              <a:t>– </a:t>
            </a:r>
            <a:r>
              <a:rPr lang="en-US" sz="2000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American</a:t>
            </a:r>
            <a:br>
              <a:rPr lang="en-US" sz="2000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</a:br>
            <a:r>
              <a:rPr lang="en-US" sz="2000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businessmen backed an</a:t>
            </a:r>
            <a:br>
              <a:rPr lang="en-US" sz="2000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</a:br>
            <a:r>
              <a:rPr lang="en-US" sz="2000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uprising against Queen </a:t>
            </a:r>
            <a:br>
              <a:rPr lang="en-US" sz="2000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</a:br>
            <a:r>
              <a:rPr lang="en-US" sz="2000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Liliuokalani.</a:t>
            </a:r>
          </a:p>
          <a:p>
            <a:pPr marL="398463" indent="-398463">
              <a:spcBef>
                <a:spcPct val="50000"/>
              </a:spcBef>
              <a:buClr>
                <a:srgbClr val="E40000"/>
              </a:buClr>
              <a:buSzPct val="110000"/>
              <a:buFont typeface="Wingdings" pitchFamily="2" charset="2"/>
              <a:buBlip>
                <a:blip r:embed="rId4"/>
              </a:buBlip>
            </a:pPr>
            <a:r>
              <a:rPr lang="en-US" sz="2000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Sanford Ballard Dole </a:t>
            </a:r>
            <a:br>
              <a:rPr lang="en-US" sz="2000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</a:br>
            <a:r>
              <a:rPr lang="en-US" sz="2000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proclaims the Republic </a:t>
            </a:r>
            <a:br>
              <a:rPr lang="en-US" sz="2000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</a:br>
            <a:r>
              <a:rPr lang="en-US" sz="2000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of Hawaii in </a:t>
            </a:r>
            <a:r>
              <a:rPr lang="en-US" sz="2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1894, against the orders of Grover Cleveland</a:t>
            </a:r>
          </a:p>
          <a:p>
            <a:pPr marL="398463" indent="-398463">
              <a:spcBef>
                <a:spcPct val="50000"/>
              </a:spcBef>
              <a:buClr>
                <a:srgbClr val="E40000"/>
              </a:buClr>
              <a:buSzPct val="110000"/>
              <a:buFont typeface="Wingdings" pitchFamily="2" charset="2"/>
              <a:buBlip>
                <a:blip r:embed="rId4"/>
              </a:buBlip>
            </a:pPr>
            <a:endParaRPr lang="en-US" sz="2600" b="1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18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218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218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alphaModFix amt="53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annexation of Hawaii ceremony-1898"/>
          <p:cNvPicPr>
            <a:picLocks noChangeAspect="1" noChangeArrowheads="1"/>
          </p:cNvPicPr>
          <p:nvPr/>
        </p:nvPicPr>
        <p:blipFill>
          <a:blip r:embed="rId3" cstate="print">
            <a:lum contrast="6000"/>
          </a:blip>
          <a:srcRect b="5772"/>
          <a:stretch>
            <a:fillRect/>
          </a:stretch>
        </p:blipFill>
        <p:spPr bwMode="auto">
          <a:xfrm>
            <a:off x="304800" y="990600"/>
            <a:ext cx="5276850" cy="4132263"/>
          </a:xfrm>
          <a:prstGeom prst="rect">
            <a:avLst/>
          </a:prstGeom>
          <a:noFill/>
          <a:ln w="9525">
            <a:solidFill>
              <a:srgbClr val="000064"/>
            </a:solidFill>
            <a:miter lim="800000"/>
            <a:headEnd/>
            <a:tailEnd/>
          </a:ln>
        </p:spPr>
      </p:pic>
      <p:sp>
        <p:nvSpPr>
          <p:cNvPr id="112643" name="Text Box 3"/>
          <p:cNvSpPr txBox="1">
            <a:spLocks noChangeArrowheads="1"/>
          </p:cNvSpPr>
          <p:nvPr/>
        </p:nvSpPr>
        <p:spPr bwMode="auto">
          <a:xfrm>
            <a:off x="381000" y="152400"/>
            <a:ext cx="83820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E40000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en-US" sz="4000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</a:t>
            </a:r>
            <a:r>
              <a:rPr lang="en-US" sz="3200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To The Victor Belongs the Spoils</a:t>
            </a:r>
          </a:p>
        </p:txBody>
      </p:sp>
      <p:pic>
        <p:nvPicPr>
          <p:cNvPr id="25604" name="Picture 4" descr="pol_cartoon-Cleveland &amp; Uncle Sam playing chess over Hawaii"/>
          <p:cNvPicPr>
            <a:picLocks noChangeAspect="1" noChangeArrowheads="1"/>
          </p:cNvPicPr>
          <p:nvPr/>
        </p:nvPicPr>
        <p:blipFill>
          <a:blip r:embed="rId4" cstate="print">
            <a:lum bright="-6000" contrast="12000"/>
          </a:blip>
          <a:srcRect/>
          <a:stretch>
            <a:fillRect/>
          </a:stretch>
        </p:blipFill>
        <p:spPr bwMode="auto">
          <a:xfrm>
            <a:off x="4953000" y="3860800"/>
            <a:ext cx="3962400" cy="2654300"/>
          </a:xfrm>
          <a:prstGeom prst="rect">
            <a:avLst/>
          </a:prstGeom>
          <a:noFill/>
          <a:ln w="9525">
            <a:solidFill>
              <a:srgbClr val="000064"/>
            </a:solidFill>
            <a:miter lim="800000"/>
            <a:headEnd/>
            <a:tailEnd/>
          </a:ln>
        </p:spPr>
      </p:pic>
      <p:sp>
        <p:nvSpPr>
          <p:cNvPr id="112645" name="Rectangle 5"/>
          <p:cNvSpPr>
            <a:spLocks noChangeArrowheads="1"/>
          </p:cNvSpPr>
          <p:nvPr/>
        </p:nvSpPr>
        <p:spPr bwMode="auto">
          <a:xfrm>
            <a:off x="5638800" y="1295400"/>
            <a:ext cx="3276600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000064"/>
            </a:outerShdw>
          </a:effec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800" dirty="0">
                <a:solidFill>
                  <a:srgbClr val="002060"/>
                </a:solidFill>
                <a:latin typeface="Comic Sans MS" pitchFamily="66" charset="0"/>
              </a:rPr>
              <a:t>- </a:t>
            </a:r>
            <a:r>
              <a:rPr lang="en-US" sz="2800" dirty="0" smtClean="0">
                <a:solidFill>
                  <a:srgbClr val="002060"/>
                </a:solidFill>
                <a:latin typeface="Comic Sans MS" pitchFamily="66" charset="0"/>
              </a:rPr>
              <a:t>Hawaii officially annexed in 1898, after Cleveland leaves office.</a:t>
            </a:r>
            <a:endParaRPr lang="en-US" sz="2800" dirty="0">
              <a:solidFill>
                <a:srgbClr val="002060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alphaModFix amt="53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>
              <a:buFontTx/>
              <a:buChar char="•"/>
              <a:defRPr/>
            </a:pPr>
            <a:r>
              <a:rPr lang="en-US" sz="3200" b="1" dirty="0" smtClean="0">
                <a:solidFill>
                  <a:srgbClr val="002060"/>
                </a:solidFill>
                <a:latin typeface="Comic Sans MS" pitchFamily="66" charset="0"/>
              </a:rPr>
              <a:t> 1887: U.S. builds naval base at </a:t>
            </a:r>
            <a:br>
              <a:rPr lang="en-US" sz="3200" b="1" dirty="0" smtClean="0">
                <a:solidFill>
                  <a:srgbClr val="002060"/>
                </a:solidFill>
                <a:latin typeface="Comic Sans MS" pitchFamily="66" charset="0"/>
              </a:rPr>
            </a:br>
            <a:r>
              <a:rPr lang="en-US" sz="3200" b="1" dirty="0" smtClean="0">
                <a:solidFill>
                  <a:srgbClr val="002060"/>
                </a:solidFill>
                <a:latin typeface="Comic Sans MS" pitchFamily="66" charset="0"/>
              </a:rPr>
              <a:t>            Pearl Harbor</a:t>
            </a:r>
          </a:p>
        </p:txBody>
      </p:sp>
      <p:pic>
        <p:nvPicPr>
          <p:cNvPr id="26635" name="Picture 11" descr="http://rds.yahoo.com/_ylt=A0WTb_pT.eRK0q0A2hajzbkF/SIG=122rvnpgo/EXP=1256606419/**http%3A/www.sunsethomes.net/images/map_oahu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1371600"/>
            <a:ext cx="3505200" cy="3041042"/>
          </a:xfrm>
          <a:prstGeom prst="rect">
            <a:avLst/>
          </a:prstGeom>
          <a:noFill/>
        </p:spPr>
      </p:pic>
      <p:sp>
        <p:nvSpPr>
          <p:cNvPr id="4" name="Title 5"/>
          <p:cNvSpPr txBox="1">
            <a:spLocks/>
          </p:cNvSpPr>
          <p:nvPr/>
        </p:nvSpPr>
        <p:spPr>
          <a:xfrm>
            <a:off x="609600" y="4724400"/>
            <a:ext cx="8229600" cy="11430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Comic Sans MS" pitchFamily="66" charset="0"/>
                <a:ea typeface="+mj-ea"/>
                <a:cs typeface="+mj-cs"/>
              </a:rPr>
              <a:t> 1959: Becomes 50</a:t>
            </a:r>
            <a:r>
              <a:rPr kumimoji="0" lang="en-US" sz="3200" b="1" i="0" u="none" strike="noStrike" kern="0" cap="none" spc="0" normalizeH="0" baseline="3000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Comic Sans MS" pitchFamily="66" charset="0"/>
                <a:ea typeface="+mj-ea"/>
                <a:cs typeface="+mj-cs"/>
              </a:rPr>
              <a:t>th</a:t>
            </a: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Comic Sans MS" pitchFamily="66" charset="0"/>
                <a:ea typeface="+mj-ea"/>
                <a:cs typeface="+mj-cs"/>
              </a:rPr>
              <a:t> U.S. State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lang="en-US" sz="3200" b="1" kern="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ea typeface="+mj-ea"/>
                <a:cs typeface="+mj-cs"/>
              </a:rPr>
              <a:t> 1993: President Clinton Signs </a:t>
            </a:r>
            <a:r>
              <a:rPr lang="en-US" sz="3200" b="1" i="1" kern="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ea typeface="+mj-ea"/>
                <a:cs typeface="+mj-cs"/>
              </a:rPr>
              <a:t>Apology Resolution </a:t>
            </a:r>
            <a:r>
              <a:rPr lang="en-US" sz="3200" b="1" kern="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ea typeface="+mj-ea"/>
                <a:cs typeface="+mj-cs"/>
              </a:rPr>
              <a:t> </a:t>
            </a:r>
          </a:p>
          <a:p>
            <a:pPr lvl="1" eaLnBrk="0" hangingPunct="0">
              <a:buFontTx/>
              <a:buChar char="•"/>
              <a:defRPr/>
            </a:pPr>
            <a:r>
              <a:rPr lang="en-US" sz="2000" kern="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ea typeface="+mj-ea"/>
                <a:cs typeface="+mj-cs"/>
              </a:rPr>
              <a:t>Apologized for the overthrow of Queen Liliuokalani </a:t>
            </a:r>
            <a:endParaRPr kumimoji="0" lang="en-US" sz="2000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Comic Sans MS" pitchFamily="66" charset="0"/>
              <a:ea typeface="+mj-ea"/>
              <a:cs typeface="+mj-cs"/>
            </a:endParaRPr>
          </a:p>
        </p:txBody>
      </p:sp>
      <p:pic>
        <p:nvPicPr>
          <p:cNvPr id="3074" name="Picture 2" descr="http://www.hawaii-nation.org/apology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8200" y="1676400"/>
            <a:ext cx="4114800" cy="26193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0178" name="Picture 2" descr="http://mrjohnsonssclasses.wikispaces.com/file/view/McKinleyNationalExpansionUncleSamPulitzer.jpg/95285702/McKinleyNationalExpansionUncleSamPulitz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52400"/>
            <a:ext cx="9639979" cy="6705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ext Box 2"/>
          <p:cNvSpPr txBox="1">
            <a:spLocks noChangeArrowheads="1"/>
          </p:cNvSpPr>
          <p:nvPr/>
        </p:nvSpPr>
        <p:spPr bwMode="auto">
          <a:xfrm>
            <a:off x="381000" y="304800"/>
            <a:ext cx="8382000" cy="332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E40000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400" b="1">
                <a:solidFill>
                  <a:srgbClr val="E4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Resources</a:t>
            </a:r>
          </a:p>
          <a:p>
            <a:pPr>
              <a:spcBef>
                <a:spcPct val="50000"/>
              </a:spcBef>
            </a:pPr>
            <a:r>
              <a:rPr lang="en-US" sz="2800" b="1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Chris Balga – Hickory Ridge HS,  NC</a:t>
            </a:r>
          </a:p>
          <a:p>
            <a:pPr>
              <a:spcBef>
                <a:spcPct val="50000"/>
              </a:spcBef>
            </a:pPr>
            <a:r>
              <a:rPr lang="en-US" sz="2800" b="1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Susan M. Pojer – Horace Greeley HS, NY</a:t>
            </a:r>
          </a:p>
          <a:p>
            <a:pPr>
              <a:spcBef>
                <a:spcPct val="50000"/>
              </a:spcBef>
            </a:pPr>
            <a:r>
              <a:rPr lang="en-US" sz="2800" b="1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Lewis Hoban – JM Robinson HS, NC</a:t>
            </a:r>
          </a:p>
          <a:p>
            <a:pPr>
              <a:spcBef>
                <a:spcPct val="50000"/>
              </a:spcBef>
            </a:pPr>
            <a:endParaRPr lang="en-US" sz="2800" b="1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">
  <a:themeElements>
    <a:clrScheme name="Blank 3">
      <a:dk1>
        <a:srgbClr val="000000"/>
      </a:dk1>
      <a:lt1>
        <a:srgbClr val="FFFFFF"/>
      </a:lt1>
      <a:dk2>
        <a:srgbClr val="000000"/>
      </a:dk2>
      <a:lt2>
        <a:srgbClr val="B2B2B2"/>
      </a:lt2>
      <a:accent1>
        <a:srgbClr val="B2B2B2"/>
      </a:accent1>
      <a:accent2>
        <a:srgbClr val="808080"/>
      </a:accent2>
      <a:accent3>
        <a:srgbClr val="FFFFFF"/>
      </a:accent3>
      <a:accent4>
        <a:srgbClr val="000000"/>
      </a:accent4>
      <a:accent5>
        <a:srgbClr val="D5D5D5"/>
      </a:accent5>
      <a:accent6>
        <a:srgbClr val="737373"/>
      </a:accent6>
      <a:hlink>
        <a:srgbClr val="969696"/>
      </a:hlink>
      <a:folHlink>
        <a:srgbClr val="4D4D4D"/>
      </a:folHlink>
    </a:clrScheme>
    <a:fontScheme name="Blan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lank 1">
        <a:dk1>
          <a:srgbClr val="00458A"/>
        </a:dk1>
        <a:lt1>
          <a:srgbClr val="D7D6AE"/>
        </a:lt1>
        <a:dk2>
          <a:srgbClr val="000066"/>
        </a:dk2>
        <a:lt2>
          <a:srgbClr val="006666"/>
        </a:lt2>
        <a:accent1>
          <a:srgbClr val="007A77"/>
        </a:accent1>
        <a:accent2>
          <a:srgbClr val="005856"/>
        </a:accent2>
        <a:accent3>
          <a:srgbClr val="AAAAB8"/>
        </a:accent3>
        <a:accent4>
          <a:srgbClr val="B7B794"/>
        </a:accent4>
        <a:accent5>
          <a:srgbClr val="AABEBD"/>
        </a:accent5>
        <a:accent6>
          <a:srgbClr val="004F4D"/>
        </a:accent6>
        <a:hlink>
          <a:srgbClr val="A8A884"/>
        </a:hlink>
        <a:folHlink>
          <a:srgbClr val="867E5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2">
        <a:dk1>
          <a:srgbClr val="000066"/>
        </a:dk1>
        <a:lt1>
          <a:srgbClr val="FFFFFF"/>
        </a:lt1>
        <a:dk2>
          <a:srgbClr val="660066"/>
        </a:dk2>
        <a:lt2>
          <a:srgbClr val="FFFFCC"/>
        </a:lt2>
        <a:accent1>
          <a:srgbClr val="666699"/>
        </a:accent1>
        <a:accent2>
          <a:srgbClr val="000099"/>
        </a:accent2>
        <a:accent3>
          <a:srgbClr val="FFFFFF"/>
        </a:accent3>
        <a:accent4>
          <a:srgbClr val="000056"/>
        </a:accent4>
        <a:accent5>
          <a:srgbClr val="B8B8CA"/>
        </a:accent5>
        <a:accent6>
          <a:srgbClr val="00008A"/>
        </a:accent6>
        <a:hlink>
          <a:srgbClr val="006666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3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B2B2B2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D5D5D5"/>
        </a:accent5>
        <a:accent6>
          <a:srgbClr val="737373"/>
        </a:accent6>
        <a:hlink>
          <a:srgbClr val="969696"/>
        </a:hlink>
        <a:folHlink>
          <a:srgbClr val="4D4D4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4">
        <a:dk1>
          <a:srgbClr val="003300"/>
        </a:dk1>
        <a:lt1>
          <a:srgbClr val="DBD0B9"/>
        </a:lt1>
        <a:dk2>
          <a:srgbClr val="09472B"/>
        </a:dk2>
        <a:lt2>
          <a:srgbClr val="A38955"/>
        </a:lt2>
        <a:accent1>
          <a:srgbClr val="B8A378"/>
        </a:accent1>
        <a:accent2>
          <a:srgbClr val="8E774A"/>
        </a:accent2>
        <a:accent3>
          <a:srgbClr val="AAB1AC"/>
        </a:accent3>
        <a:accent4>
          <a:srgbClr val="BBB19E"/>
        </a:accent4>
        <a:accent5>
          <a:srgbClr val="D8CEBE"/>
        </a:accent5>
        <a:accent6>
          <a:srgbClr val="806B42"/>
        </a:accent6>
        <a:hlink>
          <a:srgbClr val="A7A743"/>
        </a:hlink>
        <a:folHlink>
          <a:srgbClr val="91977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5">
        <a:dk1>
          <a:srgbClr val="5F5F5F"/>
        </a:dk1>
        <a:lt1>
          <a:srgbClr val="DDDDDD"/>
        </a:lt1>
        <a:dk2>
          <a:srgbClr val="000000"/>
        </a:dk2>
        <a:lt2>
          <a:srgbClr val="5F5F5F"/>
        </a:lt2>
        <a:accent1>
          <a:srgbClr val="B2B2B2"/>
        </a:accent1>
        <a:accent2>
          <a:srgbClr val="808080"/>
        </a:accent2>
        <a:accent3>
          <a:srgbClr val="AAAAAA"/>
        </a:accent3>
        <a:accent4>
          <a:srgbClr val="BDBDBD"/>
        </a:accent4>
        <a:accent5>
          <a:srgbClr val="D5D5D5"/>
        </a:accent5>
        <a:accent6>
          <a:srgbClr val="737373"/>
        </a:accent6>
        <a:hlink>
          <a:srgbClr val="B2B2B2"/>
        </a:hlink>
        <a:folHlink>
          <a:srgbClr val="777777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4485</TotalTime>
  <Words>605</Words>
  <Application>Microsoft Office PowerPoint</Application>
  <PresentationFormat>On-screen Show (4:3)</PresentationFormat>
  <Paragraphs>129</Paragraphs>
  <Slides>27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4" baseType="lpstr">
      <vt:lpstr>Arial</vt:lpstr>
      <vt:lpstr>MarlboroWide</vt:lpstr>
      <vt:lpstr>Comic Sans MS</vt:lpstr>
      <vt:lpstr>Rockwell</vt:lpstr>
      <vt:lpstr>Wingdings</vt:lpstr>
      <vt:lpstr>Calibri</vt:lpstr>
      <vt:lpstr>Blank</vt:lpstr>
      <vt:lpstr>PowerPoint Presentation</vt:lpstr>
      <vt:lpstr>Background</vt:lpstr>
      <vt:lpstr>Change of Course</vt:lpstr>
      <vt:lpstr>Has the US done this already?</vt:lpstr>
      <vt:lpstr>PowerPoint Presentation</vt:lpstr>
      <vt:lpstr>Motives for Imperialism</vt:lpstr>
      <vt:lpstr>PowerPoint Presentation</vt:lpstr>
      <vt:lpstr>Military</vt:lpstr>
      <vt:lpstr> The Great White Fleet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Acquiring “Seward’s Icebox”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1887: U.S. builds naval base at              Pearl Harbor</vt:lpstr>
      <vt:lpstr>PowerPoint Presentation</vt:lpstr>
      <vt:lpstr>PowerPoint Presentation</vt:lpstr>
    </vt:vector>
  </TitlesOfParts>
  <Company>Horace Greeley HS    Chappaqua, 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America Becomes A Colonial Power</dc:title>
  <dc:creator>Susan M. Pojer</dc:creator>
  <cp:lastModifiedBy>sysop</cp:lastModifiedBy>
  <cp:revision>374</cp:revision>
  <cp:lastPrinted>1601-01-01T00:00:00Z</cp:lastPrinted>
  <dcterms:created xsi:type="dcterms:W3CDTF">2005-02-25T02:45:16Z</dcterms:created>
  <dcterms:modified xsi:type="dcterms:W3CDTF">2013-01-24T19:11:02Z</dcterms:modified>
</cp:coreProperties>
</file>