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1"/>
  </p:sldMasterIdLst>
  <p:notesMasterIdLst>
    <p:notesMasterId r:id="rId18"/>
  </p:notesMasterIdLst>
  <p:sldIdLst>
    <p:sldId id="256" r:id="rId2"/>
    <p:sldId id="257" r:id="rId3"/>
    <p:sldId id="258" r:id="rId4"/>
    <p:sldId id="272" r:id="rId5"/>
    <p:sldId id="259" r:id="rId6"/>
    <p:sldId id="273" r:id="rId7"/>
    <p:sldId id="261" r:id="rId8"/>
    <p:sldId id="262" r:id="rId9"/>
    <p:sldId id="275" r:id="rId10"/>
    <p:sldId id="260" r:id="rId11"/>
    <p:sldId id="264" r:id="rId12"/>
    <p:sldId id="276" r:id="rId13"/>
    <p:sldId id="267" r:id="rId14"/>
    <p:sldId id="269" r:id="rId15"/>
    <p:sldId id="271"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359" autoAdjust="0"/>
  </p:normalViewPr>
  <p:slideViewPr>
    <p:cSldViewPr snapToGrid="0" snapToObjects="1">
      <p:cViewPr varScale="1">
        <p:scale>
          <a:sx n="88" d="100"/>
          <a:sy n="88" d="100"/>
        </p:scale>
        <p:origin x="-229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52CC69-BD88-AD41-8766-E5B6CED089B2}" type="doc">
      <dgm:prSet loTypeId="urn:microsoft.com/office/officeart/2005/8/layout/process4" loCatId="" qsTypeId="urn:microsoft.com/office/officeart/2005/8/quickstyle/simple4" qsCatId="simple" csTypeId="urn:microsoft.com/office/officeart/2005/8/colors/accent1_2" csCatId="accent1" phldr="1"/>
      <dgm:spPr/>
      <dgm:t>
        <a:bodyPr/>
        <a:lstStyle/>
        <a:p>
          <a:endParaRPr lang="en-US"/>
        </a:p>
      </dgm:t>
    </dgm:pt>
    <dgm:pt modelId="{B02F1AD3-9FC5-444F-A933-5DEA0922FDCA}">
      <dgm:prSet phldrT="[Text]"/>
      <dgm:spPr/>
      <dgm:t>
        <a:bodyPr/>
        <a:lstStyle/>
        <a:p>
          <a:r>
            <a:rPr lang="en-US" dirty="0" smtClean="0"/>
            <a:t>Third Grade students take End of Grade assessment</a:t>
          </a:r>
          <a:endParaRPr lang="en-US" dirty="0"/>
        </a:p>
      </dgm:t>
    </dgm:pt>
    <dgm:pt modelId="{63874EA6-0B7D-D64D-8AE5-E00F6D1DDBA5}" type="parTrans" cxnId="{4030CEC1-A3BC-1644-AC66-285B8E09E390}">
      <dgm:prSet/>
      <dgm:spPr/>
      <dgm:t>
        <a:bodyPr/>
        <a:lstStyle/>
        <a:p>
          <a:endParaRPr lang="en-US"/>
        </a:p>
      </dgm:t>
    </dgm:pt>
    <dgm:pt modelId="{22E1E4CB-F78A-904E-B843-4FE8753ABA0A}" type="sibTrans" cxnId="{4030CEC1-A3BC-1644-AC66-285B8E09E390}">
      <dgm:prSet/>
      <dgm:spPr/>
      <dgm:t>
        <a:bodyPr/>
        <a:lstStyle/>
        <a:p>
          <a:endParaRPr lang="en-US"/>
        </a:p>
      </dgm:t>
    </dgm:pt>
    <dgm:pt modelId="{DFD319F1-3903-CA48-B7B0-FE0CFEAB9698}">
      <dgm:prSet phldrT="[Text]"/>
      <dgm:spPr/>
      <dgm:t>
        <a:bodyPr/>
        <a:lstStyle/>
        <a:p>
          <a:r>
            <a:rPr lang="en-US" dirty="0" smtClean="0"/>
            <a:t>If proficient, move to 4</a:t>
          </a:r>
          <a:r>
            <a:rPr lang="en-US" baseline="30000" dirty="0" smtClean="0"/>
            <a:t>th</a:t>
          </a:r>
          <a:r>
            <a:rPr lang="en-US" dirty="0" smtClean="0"/>
            <a:t> grade</a:t>
          </a:r>
          <a:endParaRPr lang="en-US" dirty="0"/>
        </a:p>
      </dgm:t>
    </dgm:pt>
    <dgm:pt modelId="{3BB138DE-D272-4E49-B0F8-82B0C011CB56}" type="parTrans" cxnId="{32FB195C-FB5F-DA4D-8784-5E6045CBDE94}">
      <dgm:prSet/>
      <dgm:spPr/>
      <dgm:t>
        <a:bodyPr/>
        <a:lstStyle/>
        <a:p>
          <a:endParaRPr lang="en-US"/>
        </a:p>
      </dgm:t>
    </dgm:pt>
    <dgm:pt modelId="{CD89A9B6-EDBC-0746-A90D-B84504E8F86D}" type="sibTrans" cxnId="{32FB195C-FB5F-DA4D-8784-5E6045CBDE94}">
      <dgm:prSet/>
      <dgm:spPr/>
      <dgm:t>
        <a:bodyPr/>
        <a:lstStyle/>
        <a:p>
          <a:endParaRPr lang="en-US"/>
        </a:p>
      </dgm:t>
    </dgm:pt>
    <dgm:pt modelId="{21D10E85-5FAE-4A4B-9E4F-2672D201ADC0}">
      <dgm:prSet phldrT="[Text]"/>
      <dgm:spPr/>
      <dgm:t>
        <a:bodyPr/>
        <a:lstStyle/>
        <a:p>
          <a:r>
            <a:rPr lang="en-US" dirty="0" smtClean="0"/>
            <a:t>If not proficient, take second test</a:t>
          </a:r>
          <a:endParaRPr lang="en-US" dirty="0"/>
        </a:p>
      </dgm:t>
    </dgm:pt>
    <dgm:pt modelId="{8850395B-48E7-EC4F-A5D4-7516A49B6C06}" type="parTrans" cxnId="{FB270365-DA4B-EC40-909D-A7F6A1B4B27B}">
      <dgm:prSet/>
      <dgm:spPr/>
      <dgm:t>
        <a:bodyPr/>
        <a:lstStyle/>
        <a:p>
          <a:endParaRPr lang="en-US"/>
        </a:p>
      </dgm:t>
    </dgm:pt>
    <dgm:pt modelId="{9659BA1D-6F49-824F-904D-AF15149F0AD6}" type="sibTrans" cxnId="{FB270365-DA4B-EC40-909D-A7F6A1B4B27B}">
      <dgm:prSet/>
      <dgm:spPr/>
      <dgm:t>
        <a:bodyPr/>
        <a:lstStyle/>
        <a:p>
          <a:endParaRPr lang="en-US"/>
        </a:p>
      </dgm:t>
    </dgm:pt>
    <dgm:pt modelId="{BCD03EFE-B34D-254B-B771-361B9749E13F}">
      <dgm:prSet phldrT="[Text]"/>
      <dgm:spPr/>
      <dgm:t>
        <a:bodyPr/>
        <a:lstStyle/>
        <a:p>
          <a:r>
            <a:rPr lang="en-US" dirty="0" smtClean="0"/>
            <a:t>Third Grade students take second assessment </a:t>
          </a:r>
          <a:endParaRPr lang="en-US" dirty="0"/>
        </a:p>
      </dgm:t>
    </dgm:pt>
    <dgm:pt modelId="{ED28DCC8-2022-4D49-9749-8B883BE29942}" type="parTrans" cxnId="{1D31AE12-F1B3-E944-B031-B9B93CE732E6}">
      <dgm:prSet/>
      <dgm:spPr/>
      <dgm:t>
        <a:bodyPr/>
        <a:lstStyle/>
        <a:p>
          <a:endParaRPr lang="en-US"/>
        </a:p>
      </dgm:t>
    </dgm:pt>
    <dgm:pt modelId="{0008AB7D-F86B-B147-ACC7-C9AE8EDCDB67}" type="sibTrans" cxnId="{1D31AE12-F1B3-E944-B031-B9B93CE732E6}">
      <dgm:prSet/>
      <dgm:spPr/>
      <dgm:t>
        <a:bodyPr/>
        <a:lstStyle/>
        <a:p>
          <a:endParaRPr lang="en-US"/>
        </a:p>
      </dgm:t>
    </dgm:pt>
    <dgm:pt modelId="{C6648019-BE33-FC4A-9564-EF462C5FCBF6}">
      <dgm:prSet phldrT="[Text]"/>
      <dgm:spPr/>
      <dgm:t>
        <a:bodyPr/>
        <a:lstStyle/>
        <a:p>
          <a:r>
            <a:rPr lang="en-US" dirty="0" smtClean="0"/>
            <a:t>If proficient, move to 4</a:t>
          </a:r>
          <a:r>
            <a:rPr lang="en-US" baseline="30000" dirty="0" smtClean="0"/>
            <a:t>th</a:t>
          </a:r>
          <a:r>
            <a:rPr lang="en-US" dirty="0" smtClean="0"/>
            <a:t> grade</a:t>
          </a:r>
          <a:endParaRPr lang="en-US" dirty="0"/>
        </a:p>
      </dgm:t>
    </dgm:pt>
    <dgm:pt modelId="{52CB08AB-F927-A541-95CF-EAFD9F30E8BB}" type="parTrans" cxnId="{ED1EF774-AD5D-F045-8344-31825356D578}">
      <dgm:prSet/>
      <dgm:spPr/>
      <dgm:t>
        <a:bodyPr/>
        <a:lstStyle/>
        <a:p>
          <a:endParaRPr lang="en-US"/>
        </a:p>
      </dgm:t>
    </dgm:pt>
    <dgm:pt modelId="{D9BE1B4F-62FD-AC4D-AF62-3FB1DC4044B4}" type="sibTrans" cxnId="{ED1EF774-AD5D-F045-8344-31825356D578}">
      <dgm:prSet/>
      <dgm:spPr/>
      <dgm:t>
        <a:bodyPr/>
        <a:lstStyle/>
        <a:p>
          <a:endParaRPr lang="en-US"/>
        </a:p>
      </dgm:t>
    </dgm:pt>
    <dgm:pt modelId="{2B0C81A9-6E60-FD45-A6C0-68E4CB7EAB46}">
      <dgm:prSet phldrT="[Text]"/>
      <dgm:spPr/>
      <dgm:t>
        <a:bodyPr/>
        <a:lstStyle/>
        <a:p>
          <a:r>
            <a:rPr lang="en-US" dirty="0" smtClean="0"/>
            <a:t>If not proficient, option to attend summer camp</a:t>
          </a:r>
          <a:endParaRPr lang="en-US" dirty="0"/>
        </a:p>
      </dgm:t>
    </dgm:pt>
    <dgm:pt modelId="{A5AFE151-ECA9-AE47-8B5A-8A917E1343F9}" type="parTrans" cxnId="{8028634B-3C99-8046-BF6D-281FF67460AA}">
      <dgm:prSet/>
      <dgm:spPr/>
      <dgm:t>
        <a:bodyPr/>
        <a:lstStyle/>
        <a:p>
          <a:endParaRPr lang="en-US"/>
        </a:p>
      </dgm:t>
    </dgm:pt>
    <dgm:pt modelId="{25F4044A-09DE-BC4D-B49E-9A65B900861A}" type="sibTrans" cxnId="{8028634B-3C99-8046-BF6D-281FF67460AA}">
      <dgm:prSet/>
      <dgm:spPr/>
      <dgm:t>
        <a:bodyPr/>
        <a:lstStyle/>
        <a:p>
          <a:endParaRPr lang="en-US"/>
        </a:p>
      </dgm:t>
    </dgm:pt>
    <dgm:pt modelId="{F10829FF-6941-3D4E-B873-2C0964B043A6}">
      <dgm:prSet phldrT="[Text]"/>
      <dgm:spPr/>
      <dgm:t>
        <a:bodyPr/>
        <a:lstStyle/>
        <a:p>
          <a:r>
            <a:rPr lang="en-US" dirty="0" smtClean="0"/>
            <a:t>Third Grade students attend summer camp and/or multiple data sources are reviewed</a:t>
          </a:r>
          <a:endParaRPr lang="en-US" dirty="0"/>
        </a:p>
      </dgm:t>
    </dgm:pt>
    <dgm:pt modelId="{6D943606-169F-D643-9DD2-FD996CBE91B7}" type="parTrans" cxnId="{C4D52A8E-AA03-2B4C-962E-2ADFB2B8D952}">
      <dgm:prSet/>
      <dgm:spPr/>
      <dgm:t>
        <a:bodyPr/>
        <a:lstStyle/>
        <a:p>
          <a:endParaRPr lang="en-US"/>
        </a:p>
      </dgm:t>
    </dgm:pt>
    <dgm:pt modelId="{33390214-4779-3146-8888-E05DEF7C30C1}" type="sibTrans" cxnId="{C4D52A8E-AA03-2B4C-962E-2ADFB2B8D952}">
      <dgm:prSet/>
      <dgm:spPr/>
      <dgm:t>
        <a:bodyPr/>
        <a:lstStyle/>
        <a:p>
          <a:endParaRPr lang="en-US"/>
        </a:p>
      </dgm:t>
    </dgm:pt>
    <dgm:pt modelId="{350B2C76-82DD-7041-BB7F-B146B6B53657}">
      <dgm:prSet phldrT="[Text]"/>
      <dgm:spPr/>
      <dgm:t>
        <a:bodyPr/>
        <a:lstStyle/>
        <a:p>
          <a:r>
            <a:rPr lang="en-US" dirty="0" smtClean="0"/>
            <a:t>If proficient, move to 4</a:t>
          </a:r>
          <a:r>
            <a:rPr lang="en-US" baseline="30000" dirty="0" smtClean="0"/>
            <a:t>th</a:t>
          </a:r>
          <a:r>
            <a:rPr lang="en-US" dirty="0" smtClean="0"/>
            <a:t> grade</a:t>
          </a:r>
          <a:endParaRPr lang="en-US" dirty="0"/>
        </a:p>
      </dgm:t>
    </dgm:pt>
    <dgm:pt modelId="{7B4CA7AD-6DA7-AD48-B5D1-B983F1FD72BD}" type="parTrans" cxnId="{71C34D90-5CE3-4443-8BD0-28D121A90155}">
      <dgm:prSet/>
      <dgm:spPr/>
      <dgm:t>
        <a:bodyPr/>
        <a:lstStyle/>
        <a:p>
          <a:endParaRPr lang="en-US"/>
        </a:p>
      </dgm:t>
    </dgm:pt>
    <dgm:pt modelId="{EB87F55F-D5F4-E94A-A2F9-2669013AA40C}" type="sibTrans" cxnId="{71C34D90-5CE3-4443-8BD0-28D121A90155}">
      <dgm:prSet/>
      <dgm:spPr/>
      <dgm:t>
        <a:bodyPr/>
        <a:lstStyle/>
        <a:p>
          <a:endParaRPr lang="en-US"/>
        </a:p>
      </dgm:t>
    </dgm:pt>
    <dgm:pt modelId="{CA96E3D1-F381-A546-B674-EF5FD8573383}">
      <dgm:prSet phldrT="[Text]"/>
      <dgm:spPr/>
      <dgm:t>
        <a:bodyPr/>
        <a:lstStyle/>
        <a:p>
          <a:r>
            <a:rPr lang="en-US" dirty="0" smtClean="0"/>
            <a:t>If not proficient, move to 4</a:t>
          </a:r>
          <a:r>
            <a:rPr lang="en-US" baseline="30000" dirty="0" smtClean="0"/>
            <a:t>th</a:t>
          </a:r>
          <a:r>
            <a:rPr lang="en-US" dirty="0" smtClean="0"/>
            <a:t> grade with 3</a:t>
          </a:r>
          <a:r>
            <a:rPr lang="en-US" baseline="30000" dirty="0" smtClean="0"/>
            <a:t>rd</a:t>
          </a:r>
          <a:r>
            <a:rPr lang="en-US" dirty="0" smtClean="0"/>
            <a:t> grade retention label or physically retained in 3</a:t>
          </a:r>
          <a:r>
            <a:rPr lang="en-US" baseline="30000" dirty="0" smtClean="0"/>
            <a:t>rd</a:t>
          </a:r>
          <a:r>
            <a:rPr lang="en-US" dirty="0" smtClean="0"/>
            <a:t> grade</a:t>
          </a:r>
          <a:endParaRPr lang="en-US" dirty="0"/>
        </a:p>
      </dgm:t>
    </dgm:pt>
    <dgm:pt modelId="{4D009090-B72E-7A43-AA2E-D1D56302A9FB}" type="parTrans" cxnId="{1428CB7E-17BF-7E43-960E-0482D0D83A2A}">
      <dgm:prSet/>
      <dgm:spPr/>
      <dgm:t>
        <a:bodyPr/>
        <a:lstStyle/>
        <a:p>
          <a:endParaRPr lang="en-US"/>
        </a:p>
      </dgm:t>
    </dgm:pt>
    <dgm:pt modelId="{1BD885FE-D6FB-AD4A-8560-4FB2A370CBF8}" type="sibTrans" cxnId="{1428CB7E-17BF-7E43-960E-0482D0D83A2A}">
      <dgm:prSet/>
      <dgm:spPr/>
      <dgm:t>
        <a:bodyPr/>
        <a:lstStyle/>
        <a:p>
          <a:endParaRPr lang="en-US"/>
        </a:p>
      </dgm:t>
    </dgm:pt>
    <dgm:pt modelId="{8AE0F0F7-25A4-A74C-8D85-ED4F135D7704}" type="pres">
      <dgm:prSet presAssocID="{BD52CC69-BD88-AD41-8766-E5B6CED089B2}" presName="Name0" presStyleCnt="0">
        <dgm:presLayoutVars>
          <dgm:dir/>
          <dgm:animLvl val="lvl"/>
          <dgm:resizeHandles val="exact"/>
        </dgm:presLayoutVars>
      </dgm:prSet>
      <dgm:spPr/>
      <dgm:t>
        <a:bodyPr/>
        <a:lstStyle/>
        <a:p>
          <a:endParaRPr lang="en-US"/>
        </a:p>
      </dgm:t>
    </dgm:pt>
    <dgm:pt modelId="{FF9D8EA6-E362-DF43-8DE9-C6A5BB8027D2}" type="pres">
      <dgm:prSet presAssocID="{F10829FF-6941-3D4E-B873-2C0964B043A6}" presName="boxAndChildren" presStyleCnt="0"/>
      <dgm:spPr/>
    </dgm:pt>
    <dgm:pt modelId="{43112FFE-F80D-824A-BDA3-739A9C4646FD}" type="pres">
      <dgm:prSet presAssocID="{F10829FF-6941-3D4E-B873-2C0964B043A6}" presName="parentTextBox" presStyleLbl="node1" presStyleIdx="0" presStyleCnt="3"/>
      <dgm:spPr/>
      <dgm:t>
        <a:bodyPr/>
        <a:lstStyle/>
        <a:p>
          <a:endParaRPr lang="en-US"/>
        </a:p>
      </dgm:t>
    </dgm:pt>
    <dgm:pt modelId="{45699B89-B6A1-964F-9238-3FDE8A11889E}" type="pres">
      <dgm:prSet presAssocID="{F10829FF-6941-3D4E-B873-2C0964B043A6}" presName="entireBox" presStyleLbl="node1" presStyleIdx="0" presStyleCnt="3"/>
      <dgm:spPr/>
      <dgm:t>
        <a:bodyPr/>
        <a:lstStyle/>
        <a:p>
          <a:endParaRPr lang="en-US"/>
        </a:p>
      </dgm:t>
    </dgm:pt>
    <dgm:pt modelId="{96404B1E-DE65-0D43-ADED-01161CBCD1FB}" type="pres">
      <dgm:prSet presAssocID="{F10829FF-6941-3D4E-B873-2C0964B043A6}" presName="descendantBox" presStyleCnt="0"/>
      <dgm:spPr/>
    </dgm:pt>
    <dgm:pt modelId="{8AE4CDDD-BE70-7D46-9A63-4343D88E41AB}" type="pres">
      <dgm:prSet presAssocID="{350B2C76-82DD-7041-BB7F-B146B6B53657}" presName="childTextBox" presStyleLbl="fgAccFollowNode1" presStyleIdx="0" presStyleCnt="6">
        <dgm:presLayoutVars>
          <dgm:bulletEnabled val="1"/>
        </dgm:presLayoutVars>
      </dgm:prSet>
      <dgm:spPr/>
      <dgm:t>
        <a:bodyPr/>
        <a:lstStyle/>
        <a:p>
          <a:endParaRPr lang="en-US"/>
        </a:p>
      </dgm:t>
    </dgm:pt>
    <dgm:pt modelId="{9EDA607B-B078-8B47-A64A-5CF5B6AAEAF6}" type="pres">
      <dgm:prSet presAssocID="{CA96E3D1-F381-A546-B674-EF5FD8573383}" presName="childTextBox" presStyleLbl="fgAccFollowNode1" presStyleIdx="1" presStyleCnt="6">
        <dgm:presLayoutVars>
          <dgm:bulletEnabled val="1"/>
        </dgm:presLayoutVars>
      </dgm:prSet>
      <dgm:spPr/>
      <dgm:t>
        <a:bodyPr/>
        <a:lstStyle/>
        <a:p>
          <a:endParaRPr lang="en-US"/>
        </a:p>
      </dgm:t>
    </dgm:pt>
    <dgm:pt modelId="{5FF72260-71F1-0348-A309-BEAA10E30BD1}" type="pres">
      <dgm:prSet presAssocID="{0008AB7D-F86B-B147-ACC7-C9AE8EDCDB67}" presName="sp" presStyleCnt="0"/>
      <dgm:spPr/>
    </dgm:pt>
    <dgm:pt modelId="{DABF85E0-9555-254C-BF52-47598995892D}" type="pres">
      <dgm:prSet presAssocID="{BCD03EFE-B34D-254B-B771-361B9749E13F}" presName="arrowAndChildren" presStyleCnt="0"/>
      <dgm:spPr/>
    </dgm:pt>
    <dgm:pt modelId="{28C784FA-A82C-8F4F-9C7A-F72BDC555F52}" type="pres">
      <dgm:prSet presAssocID="{BCD03EFE-B34D-254B-B771-361B9749E13F}" presName="parentTextArrow" presStyleLbl="node1" presStyleIdx="0" presStyleCnt="3"/>
      <dgm:spPr/>
      <dgm:t>
        <a:bodyPr/>
        <a:lstStyle/>
        <a:p>
          <a:endParaRPr lang="en-US"/>
        </a:p>
      </dgm:t>
    </dgm:pt>
    <dgm:pt modelId="{EF4869F3-0B60-584F-B94F-D66858CE6607}" type="pres">
      <dgm:prSet presAssocID="{BCD03EFE-B34D-254B-B771-361B9749E13F}" presName="arrow" presStyleLbl="node1" presStyleIdx="1" presStyleCnt="3"/>
      <dgm:spPr/>
      <dgm:t>
        <a:bodyPr/>
        <a:lstStyle/>
        <a:p>
          <a:endParaRPr lang="en-US"/>
        </a:p>
      </dgm:t>
    </dgm:pt>
    <dgm:pt modelId="{459BB7EE-5A2F-2149-8A0F-92C7177D7616}" type="pres">
      <dgm:prSet presAssocID="{BCD03EFE-B34D-254B-B771-361B9749E13F}" presName="descendantArrow" presStyleCnt="0"/>
      <dgm:spPr/>
    </dgm:pt>
    <dgm:pt modelId="{31F69DD0-2A25-A541-AA11-9D342D358D60}" type="pres">
      <dgm:prSet presAssocID="{C6648019-BE33-FC4A-9564-EF462C5FCBF6}" presName="childTextArrow" presStyleLbl="fgAccFollowNode1" presStyleIdx="2" presStyleCnt="6">
        <dgm:presLayoutVars>
          <dgm:bulletEnabled val="1"/>
        </dgm:presLayoutVars>
      </dgm:prSet>
      <dgm:spPr/>
      <dgm:t>
        <a:bodyPr/>
        <a:lstStyle/>
        <a:p>
          <a:endParaRPr lang="en-US"/>
        </a:p>
      </dgm:t>
    </dgm:pt>
    <dgm:pt modelId="{30B80FAA-A169-8941-B88F-F1D506EFA25E}" type="pres">
      <dgm:prSet presAssocID="{2B0C81A9-6E60-FD45-A6C0-68E4CB7EAB46}" presName="childTextArrow" presStyleLbl="fgAccFollowNode1" presStyleIdx="3" presStyleCnt="6">
        <dgm:presLayoutVars>
          <dgm:bulletEnabled val="1"/>
        </dgm:presLayoutVars>
      </dgm:prSet>
      <dgm:spPr/>
      <dgm:t>
        <a:bodyPr/>
        <a:lstStyle/>
        <a:p>
          <a:endParaRPr lang="en-US"/>
        </a:p>
      </dgm:t>
    </dgm:pt>
    <dgm:pt modelId="{4C5E1EBF-E0C0-5C44-BBF8-6A6FA020ED74}" type="pres">
      <dgm:prSet presAssocID="{22E1E4CB-F78A-904E-B843-4FE8753ABA0A}" presName="sp" presStyleCnt="0"/>
      <dgm:spPr/>
    </dgm:pt>
    <dgm:pt modelId="{1020F202-9CB2-704A-879A-7EFFB8627524}" type="pres">
      <dgm:prSet presAssocID="{B02F1AD3-9FC5-444F-A933-5DEA0922FDCA}" presName="arrowAndChildren" presStyleCnt="0"/>
      <dgm:spPr/>
    </dgm:pt>
    <dgm:pt modelId="{33E8B9EE-2D14-9C48-B96D-5D69CFED9BD6}" type="pres">
      <dgm:prSet presAssocID="{B02F1AD3-9FC5-444F-A933-5DEA0922FDCA}" presName="parentTextArrow" presStyleLbl="node1" presStyleIdx="1" presStyleCnt="3"/>
      <dgm:spPr/>
      <dgm:t>
        <a:bodyPr/>
        <a:lstStyle/>
        <a:p>
          <a:endParaRPr lang="en-US"/>
        </a:p>
      </dgm:t>
    </dgm:pt>
    <dgm:pt modelId="{4959408D-B871-024F-8A20-04DFA70F0E6A}" type="pres">
      <dgm:prSet presAssocID="{B02F1AD3-9FC5-444F-A933-5DEA0922FDCA}" presName="arrow" presStyleLbl="node1" presStyleIdx="2" presStyleCnt="3"/>
      <dgm:spPr/>
      <dgm:t>
        <a:bodyPr/>
        <a:lstStyle/>
        <a:p>
          <a:endParaRPr lang="en-US"/>
        </a:p>
      </dgm:t>
    </dgm:pt>
    <dgm:pt modelId="{9B6D2E7E-6CCF-7D43-9165-347C2B6FC7B4}" type="pres">
      <dgm:prSet presAssocID="{B02F1AD3-9FC5-444F-A933-5DEA0922FDCA}" presName="descendantArrow" presStyleCnt="0"/>
      <dgm:spPr/>
    </dgm:pt>
    <dgm:pt modelId="{00C8B40F-FE3C-BB41-B06A-023FC59A79BE}" type="pres">
      <dgm:prSet presAssocID="{DFD319F1-3903-CA48-B7B0-FE0CFEAB9698}" presName="childTextArrow" presStyleLbl="fgAccFollowNode1" presStyleIdx="4" presStyleCnt="6">
        <dgm:presLayoutVars>
          <dgm:bulletEnabled val="1"/>
        </dgm:presLayoutVars>
      </dgm:prSet>
      <dgm:spPr/>
      <dgm:t>
        <a:bodyPr/>
        <a:lstStyle/>
        <a:p>
          <a:endParaRPr lang="en-US"/>
        </a:p>
      </dgm:t>
    </dgm:pt>
    <dgm:pt modelId="{2AA01968-613A-2142-AC49-734D0E55F410}" type="pres">
      <dgm:prSet presAssocID="{21D10E85-5FAE-4A4B-9E4F-2672D201ADC0}" presName="childTextArrow" presStyleLbl="fgAccFollowNode1" presStyleIdx="5" presStyleCnt="6">
        <dgm:presLayoutVars>
          <dgm:bulletEnabled val="1"/>
        </dgm:presLayoutVars>
      </dgm:prSet>
      <dgm:spPr/>
      <dgm:t>
        <a:bodyPr/>
        <a:lstStyle/>
        <a:p>
          <a:endParaRPr lang="en-US"/>
        </a:p>
      </dgm:t>
    </dgm:pt>
  </dgm:ptLst>
  <dgm:cxnLst>
    <dgm:cxn modelId="{32FB195C-FB5F-DA4D-8784-5E6045CBDE94}" srcId="{B02F1AD3-9FC5-444F-A933-5DEA0922FDCA}" destId="{DFD319F1-3903-CA48-B7B0-FE0CFEAB9698}" srcOrd="0" destOrd="0" parTransId="{3BB138DE-D272-4E49-B0F8-82B0C011CB56}" sibTransId="{CD89A9B6-EDBC-0746-A90D-B84504E8F86D}"/>
    <dgm:cxn modelId="{8028634B-3C99-8046-BF6D-281FF67460AA}" srcId="{BCD03EFE-B34D-254B-B771-361B9749E13F}" destId="{2B0C81A9-6E60-FD45-A6C0-68E4CB7EAB46}" srcOrd="1" destOrd="0" parTransId="{A5AFE151-ECA9-AE47-8B5A-8A917E1343F9}" sibTransId="{25F4044A-09DE-BC4D-B49E-9A65B900861A}"/>
    <dgm:cxn modelId="{FB270365-DA4B-EC40-909D-A7F6A1B4B27B}" srcId="{B02F1AD3-9FC5-444F-A933-5DEA0922FDCA}" destId="{21D10E85-5FAE-4A4B-9E4F-2672D201ADC0}" srcOrd="1" destOrd="0" parTransId="{8850395B-48E7-EC4F-A5D4-7516A49B6C06}" sibTransId="{9659BA1D-6F49-824F-904D-AF15149F0AD6}"/>
    <dgm:cxn modelId="{D0BE777B-460C-3B46-9844-A643C757FFDE}" type="presOf" srcId="{B02F1AD3-9FC5-444F-A933-5DEA0922FDCA}" destId="{33E8B9EE-2D14-9C48-B96D-5D69CFED9BD6}" srcOrd="0" destOrd="0" presId="urn:microsoft.com/office/officeart/2005/8/layout/process4"/>
    <dgm:cxn modelId="{1F58E976-287F-2142-8E1A-E6346B0B56F8}" type="presOf" srcId="{BCD03EFE-B34D-254B-B771-361B9749E13F}" destId="{28C784FA-A82C-8F4F-9C7A-F72BDC555F52}" srcOrd="0" destOrd="0" presId="urn:microsoft.com/office/officeart/2005/8/layout/process4"/>
    <dgm:cxn modelId="{D600C38A-8FC3-3F42-A1DB-BA1A516018F5}" type="presOf" srcId="{DFD319F1-3903-CA48-B7B0-FE0CFEAB9698}" destId="{00C8B40F-FE3C-BB41-B06A-023FC59A79BE}" srcOrd="0" destOrd="0" presId="urn:microsoft.com/office/officeart/2005/8/layout/process4"/>
    <dgm:cxn modelId="{DFE9FBFB-2D04-F041-9DD8-7A4C64D9AE1E}" type="presOf" srcId="{F10829FF-6941-3D4E-B873-2C0964B043A6}" destId="{45699B89-B6A1-964F-9238-3FDE8A11889E}" srcOrd="1" destOrd="0" presId="urn:microsoft.com/office/officeart/2005/8/layout/process4"/>
    <dgm:cxn modelId="{4030CEC1-A3BC-1644-AC66-285B8E09E390}" srcId="{BD52CC69-BD88-AD41-8766-E5B6CED089B2}" destId="{B02F1AD3-9FC5-444F-A933-5DEA0922FDCA}" srcOrd="0" destOrd="0" parTransId="{63874EA6-0B7D-D64D-8AE5-E00F6D1DDBA5}" sibTransId="{22E1E4CB-F78A-904E-B843-4FE8753ABA0A}"/>
    <dgm:cxn modelId="{16F0F216-32D8-D347-9028-BD094D8A253E}" type="presOf" srcId="{F10829FF-6941-3D4E-B873-2C0964B043A6}" destId="{43112FFE-F80D-824A-BDA3-739A9C4646FD}" srcOrd="0" destOrd="0" presId="urn:microsoft.com/office/officeart/2005/8/layout/process4"/>
    <dgm:cxn modelId="{1D31AE12-F1B3-E944-B031-B9B93CE732E6}" srcId="{BD52CC69-BD88-AD41-8766-E5B6CED089B2}" destId="{BCD03EFE-B34D-254B-B771-361B9749E13F}" srcOrd="1" destOrd="0" parTransId="{ED28DCC8-2022-4D49-9749-8B883BE29942}" sibTransId="{0008AB7D-F86B-B147-ACC7-C9AE8EDCDB67}"/>
    <dgm:cxn modelId="{1428CB7E-17BF-7E43-960E-0482D0D83A2A}" srcId="{F10829FF-6941-3D4E-B873-2C0964B043A6}" destId="{CA96E3D1-F381-A546-B674-EF5FD8573383}" srcOrd="1" destOrd="0" parTransId="{4D009090-B72E-7A43-AA2E-D1D56302A9FB}" sibTransId="{1BD885FE-D6FB-AD4A-8560-4FB2A370CBF8}"/>
    <dgm:cxn modelId="{551D640C-E7C6-F840-8E2B-BF1B48A004BB}" type="presOf" srcId="{CA96E3D1-F381-A546-B674-EF5FD8573383}" destId="{9EDA607B-B078-8B47-A64A-5CF5B6AAEAF6}" srcOrd="0" destOrd="0" presId="urn:microsoft.com/office/officeart/2005/8/layout/process4"/>
    <dgm:cxn modelId="{B1C59B65-162C-6F42-8300-312E6DE33588}" type="presOf" srcId="{350B2C76-82DD-7041-BB7F-B146B6B53657}" destId="{8AE4CDDD-BE70-7D46-9A63-4343D88E41AB}" srcOrd="0" destOrd="0" presId="urn:microsoft.com/office/officeart/2005/8/layout/process4"/>
    <dgm:cxn modelId="{544AB142-041C-BC47-BB7B-51C4E13854F2}" type="presOf" srcId="{B02F1AD3-9FC5-444F-A933-5DEA0922FDCA}" destId="{4959408D-B871-024F-8A20-04DFA70F0E6A}" srcOrd="1" destOrd="0" presId="urn:microsoft.com/office/officeart/2005/8/layout/process4"/>
    <dgm:cxn modelId="{659E2DFA-F689-F049-A676-BD2AF6829D79}" type="presOf" srcId="{2B0C81A9-6E60-FD45-A6C0-68E4CB7EAB46}" destId="{30B80FAA-A169-8941-B88F-F1D506EFA25E}" srcOrd="0" destOrd="0" presId="urn:microsoft.com/office/officeart/2005/8/layout/process4"/>
    <dgm:cxn modelId="{3778C72A-221B-7849-9A8C-B80A28740E3B}" type="presOf" srcId="{C6648019-BE33-FC4A-9564-EF462C5FCBF6}" destId="{31F69DD0-2A25-A541-AA11-9D342D358D60}" srcOrd="0" destOrd="0" presId="urn:microsoft.com/office/officeart/2005/8/layout/process4"/>
    <dgm:cxn modelId="{C4D52A8E-AA03-2B4C-962E-2ADFB2B8D952}" srcId="{BD52CC69-BD88-AD41-8766-E5B6CED089B2}" destId="{F10829FF-6941-3D4E-B873-2C0964B043A6}" srcOrd="2" destOrd="0" parTransId="{6D943606-169F-D643-9DD2-FD996CBE91B7}" sibTransId="{33390214-4779-3146-8888-E05DEF7C30C1}"/>
    <dgm:cxn modelId="{B58F8333-A1B4-3943-9817-621940AD709B}" type="presOf" srcId="{BD52CC69-BD88-AD41-8766-E5B6CED089B2}" destId="{8AE0F0F7-25A4-A74C-8D85-ED4F135D7704}" srcOrd="0" destOrd="0" presId="urn:microsoft.com/office/officeart/2005/8/layout/process4"/>
    <dgm:cxn modelId="{71C34D90-5CE3-4443-8BD0-28D121A90155}" srcId="{F10829FF-6941-3D4E-B873-2C0964B043A6}" destId="{350B2C76-82DD-7041-BB7F-B146B6B53657}" srcOrd="0" destOrd="0" parTransId="{7B4CA7AD-6DA7-AD48-B5D1-B983F1FD72BD}" sibTransId="{EB87F55F-D5F4-E94A-A2F9-2669013AA40C}"/>
    <dgm:cxn modelId="{ED1EF774-AD5D-F045-8344-31825356D578}" srcId="{BCD03EFE-B34D-254B-B771-361B9749E13F}" destId="{C6648019-BE33-FC4A-9564-EF462C5FCBF6}" srcOrd="0" destOrd="0" parTransId="{52CB08AB-F927-A541-95CF-EAFD9F30E8BB}" sibTransId="{D9BE1B4F-62FD-AC4D-AF62-3FB1DC4044B4}"/>
    <dgm:cxn modelId="{E2955BE7-1041-B745-9247-FA5100617819}" type="presOf" srcId="{21D10E85-5FAE-4A4B-9E4F-2672D201ADC0}" destId="{2AA01968-613A-2142-AC49-734D0E55F410}" srcOrd="0" destOrd="0" presId="urn:microsoft.com/office/officeart/2005/8/layout/process4"/>
    <dgm:cxn modelId="{ACE536B3-D68C-5143-BA18-B9F834AEBF78}" type="presOf" srcId="{BCD03EFE-B34D-254B-B771-361B9749E13F}" destId="{EF4869F3-0B60-584F-B94F-D66858CE6607}" srcOrd="1" destOrd="0" presId="urn:microsoft.com/office/officeart/2005/8/layout/process4"/>
    <dgm:cxn modelId="{91A16940-2ECD-3843-B5ED-0393DBAE8D67}" type="presParOf" srcId="{8AE0F0F7-25A4-A74C-8D85-ED4F135D7704}" destId="{FF9D8EA6-E362-DF43-8DE9-C6A5BB8027D2}" srcOrd="0" destOrd="0" presId="urn:microsoft.com/office/officeart/2005/8/layout/process4"/>
    <dgm:cxn modelId="{0C2FE8AE-72C3-5244-83F5-A5A1B61BF0A5}" type="presParOf" srcId="{FF9D8EA6-E362-DF43-8DE9-C6A5BB8027D2}" destId="{43112FFE-F80D-824A-BDA3-739A9C4646FD}" srcOrd="0" destOrd="0" presId="urn:microsoft.com/office/officeart/2005/8/layout/process4"/>
    <dgm:cxn modelId="{223D1F88-0D6C-E846-8B63-CFE888033E46}" type="presParOf" srcId="{FF9D8EA6-E362-DF43-8DE9-C6A5BB8027D2}" destId="{45699B89-B6A1-964F-9238-3FDE8A11889E}" srcOrd="1" destOrd="0" presId="urn:microsoft.com/office/officeart/2005/8/layout/process4"/>
    <dgm:cxn modelId="{BD671789-7B4D-6141-9666-CB1BF11E1E81}" type="presParOf" srcId="{FF9D8EA6-E362-DF43-8DE9-C6A5BB8027D2}" destId="{96404B1E-DE65-0D43-ADED-01161CBCD1FB}" srcOrd="2" destOrd="0" presId="urn:microsoft.com/office/officeart/2005/8/layout/process4"/>
    <dgm:cxn modelId="{3C5DC0BD-481F-EC4D-8D11-5765C5CB76C5}" type="presParOf" srcId="{96404B1E-DE65-0D43-ADED-01161CBCD1FB}" destId="{8AE4CDDD-BE70-7D46-9A63-4343D88E41AB}" srcOrd="0" destOrd="0" presId="urn:microsoft.com/office/officeart/2005/8/layout/process4"/>
    <dgm:cxn modelId="{7B0A15E6-FBF6-B642-9B8A-4AC5790B2DC0}" type="presParOf" srcId="{96404B1E-DE65-0D43-ADED-01161CBCD1FB}" destId="{9EDA607B-B078-8B47-A64A-5CF5B6AAEAF6}" srcOrd="1" destOrd="0" presId="urn:microsoft.com/office/officeart/2005/8/layout/process4"/>
    <dgm:cxn modelId="{4B8EA991-89BA-5842-BB5C-D9789032CBD2}" type="presParOf" srcId="{8AE0F0F7-25A4-A74C-8D85-ED4F135D7704}" destId="{5FF72260-71F1-0348-A309-BEAA10E30BD1}" srcOrd="1" destOrd="0" presId="urn:microsoft.com/office/officeart/2005/8/layout/process4"/>
    <dgm:cxn modelId="{4AB241C3-4110-9842-B6D3-DF595EFF7E04}" type="presParOf" srcId="{8AE0F0F7-25A4-A74C-8D85-ED4F135D7704}" destId="{DABF85E0-9555-254C-BF52-47598995892D}" srcOrd="2" destOrd="0" presId="urn:microsoft.com/office/officeart/2005/8/layout/process4"/>
    <dgm:cxn modelId="{CFC85251-30B2-2F4D-BEB6-ABE469E1F73D}" type="presParOf" srcId="{DABF85E0-9555-254C-BF52-47598995892D}" destId="{28C784FA-A82C-8F4F-9C7A-F72BDC555F52}" srcOrd="0" destOrd="0" presId="urn:microsoft.com/office/officeart/2005/8/layout/process4"/>
    <dgm:cxn modelId="{00616556-9612-824D-94F5-6C4CD873BB06}" type="presParOf" srcId="{DABF85E0-9555-254C-BF52-47598995892D}" destId="{EF4869F3-0B60-584F-B94F-D66858CE6607}" srcOrd="1" destOrd="0" presId="urn:microsoft.com/office/officeart/2005/8/layout/process4"/>
    <dgm:cxn modelId="{B73A8A54-89AF-1F4B-BAC2-97849B9DB04B}" type="presParOf" srcId="{DABF85E0-9555-254C-BF52-47598995892D}" destId="{459BB7EE-5A2F-2149-8A0F-92C7177D7616}" srcOrd="2" destOrd="0" presId="urn:microsoft.com/office/officeart/2005/8/layout/process4"/>
    <dgm:cxn modelId="{A01756A8-A4DD-8D4A-91DD-F177E0076173}" type="presParOf" srcId="{459BB7EE-5A2F-2149-8A0F-92C7177D7616}" destId="{31F69DD0-2A25-A541-AA11-9D342D358D60}" srcOrd="0" destOrd="0" presId="urn:microsoft.com/office/officeart/2005/8/layout/process4"/>
    <dgm:cxn modelId="{2844BF8C-B151-724F-890D-DDCB9D905CE4}" type="presParOf" srcId="{459BB7EE-5A2F-2149-8A0F-92C7177D7616}" destId="{30B80FAA-A169-8941-B88F-F1D506EFA25E}" srcOrd="1" destOrd="0" presId="urn:microsoft.com/office/officeart/2005/8/layout/process4"/>
    <dgm:cxn modelId="{9036C8EA-1B53-4E47-AC66-8D33E4F4CFFE}" type="presParOf" srcId="{8AE0F0F7-25A4-A74C-8D85-ED4F135D7704}" destId="{4C5E1EBF-E0C0-5C44-BBF8-6A6FA020ED74}" srcOrd="3" destOrd="0" presId="urn:microsoft.com/office/officeart/2005/8/layout/process4"/>
    <dgm:cxn modelId="{E0ED2E01-CC1D-F946-9387-D2AAAE3794C1}" type="presParOf" srcId="{8AE0F0F7-25A4-A74C-8D85-ED4F135D7704}" destId="{1020F202-9CB2-704A-879A-7EFFB8627524}" srcOrd="4" destOrd="0" presId="urn:microsoft.com/office/officeart/2005/8/layout/process4"/>
    <dgm:cxn modelId="{1FE0181A-10E1-BF4E-AF41-B3322A444B2F}" type="presParOf" srcId="{1020F202-9CB2-704A-879A-7EFFB8627524}" destId="{33E8B9EE-2D14-9C48-B96D-5D69CFED9BD6}" srcOrd="0" destOrd="0" presId="urn:microsoft.com/office/officeart/2005/8/layout/process4"/>
    <dgm:cxn modelId="{1ECA3F5C-63F1-DE43-AA1F-6DB8E7656003}" type="presParOf" srcId="{1020F202-9CB2-704A-879A-7EFFB8627524}" destId="{4959408D-B871-024F-8A20-04DFA70F0E6A}" srcOrd="1" destOrd="0" presId="urn:microsoft.com/office/officeart/2005/8/layout/process4"/>
    <dgm:cxn modelId="{2EC7C549-87FB-4D4A-BBDA-498033F3013F}" type="presParOf" srcId="{1020F202-9CB2-704A-879A-7EFFB8627524}" destId="{9B6D2E7E-6CCF-7D43-9165-347C2B6FC7B4}" srcOrd="2" destOrd="0" presId="urn:microsoft.com/office/officeart/2005/8/layout/process4"/>
    <dgm:cxn modelId="{7F1DCD65-DEDD-CB4D-9FB1-B6C11E59F96D}" type="presParOf" srcId="{9B6D2E7E-6CCF-7D43-9165-347C2B6FC7B4}" destId="{00C8B40F-FE3C-BB41-B06A-023FC59A79BE}" srcOrd="0" destOrd="0" presId="urn:microsoft.com/office/officeart/2005/8/layout/process4"/>
    <dgm:cxn modelId="{895B91A4-9C34-804D-9821-E6723521010C}" type="presParOf" srcId="{9B6D2E7E-6CCF-7D43-9165-347C2B6FC7B4}" destId="{2AA01968-613A-2142-AC49-734D0E55F410}"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99B89-B6A1-964F-9238-3FDE8A11889E}">
      <dsp:nvSpPr>
        <dsp:cNvPr id="0" name=""/>
        <dsp:cNvSpPr/>
      </dsp:nvSpPr>
      <dsp:spPr>
        <a:xfrm>
          <a:off x="0" y="3740164"/>
          <a:ext cx="7606250" cy="1227605"/>
        </a:xfrm>
        <a:prstGeom prst="rect">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Third Grade students attend summer camp and/or multiple data sources are reviewed</a:t>
          </a:r>
          <a:endParaRPr lang="en-US" sz="1600" kern="1200" dirty="0"/>
        </a:p>
      </dsp:txBody>
      <dsp:txXfrm>
        <a:off x="0" y="3740164"/>
        <a:ext cx="7606250" cy="662906"/>
      </dsp:txXfrm>
    </dsp:sp>
    <dsp:sp modelId="{8AE4CDDD-BE70-7D46-9A63-4343D88E41AB}">
      <dsp:nvSpPr>
        <dsp:cNvPr id="0" name=""/>
        <dsp:cNvSpPr/>
      </dsp:nvSpPr>
      <dsp:spPr>
        <a:xfrm>
          <a:off x="0" y="4378519"/>
          <a:ext cx="3803125" cy="5646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If proficient, move to 4</a:t>
          </a:r>
          <a:r>
            <a:rPr lang="en-US" sz="1400" kern="1200" baseline="30000" dirty="0" smtClean="0"/>
            <a:t>th</a:t>
          </a:r>
          <a:r>
            <a:rPr lang="en-US" sz="1400" kern="1200" dirty="0" smtClean="0"/>
            <a:t> grade</a:t>
          </a:r>
          <a:endParaRPr lang="en-US" sz="1400" kern="1200" dirty="0"/>
        </a:p>
      </dsp:txBody>
      <dsp:txXfrm>
        <a:off x="0" y="4378519"/>
        <a:ext cx="3803125" cy="564698"/>
      </dsp:txXfrm>
    </dsp:sp>
    <dsp:sp modelId="{9EDA607B-B078-8B47-A64A-5CF5B6AAEAF6}">
      <dsp:nvSpPr>
        <dsp:cNvPr id="0" name=""/>
        <dsp:cNvSpPr/>
      </dsp:nvSpPr>
      <dsp:spPr>
        <a:xfrm>
          <a:off x="3803125" y="4378519"/>
          <a:ext cx="3803125" cy="5646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If not proficient, move to 4</a:t>
          </a:r>
          <a:r>
            <a:rPr lang="en-US" sz="1400" kern="1200" baseline="30000" dirty="0" smtClean="0"/>
            <a:t>th</a:t>
          </a:r>
          <a:r>
            <a:rPr lang="en-US" sz="1400" kern="1200" dirty="0" smtClean="0"/>
            <a:t> grade with 3</a:t>
          </a:r>
          <a:r>
            <a:rPr lang="en-US" sz="1400" kern="1200" baseline="30000" dirty="0" smtClean="0"/>
            <a:t>rd</a:t>
          </a:r>
          <a:r>
            <a:rPr lang="en-US" sz="1400" kern="1200" dirty="0" smtClean="0"/>
            <a:t> grade retention label or physically retained in 3</a:t>
          </a:r>
          <a:r>
            <a:rPr lang="en-US" sz="1400" kern="1200" baseline="30000" dirty="0" smtClean="0"/>
            <a:t>rd</a:t>
          </a:r>
          <a:r>
            <a:rPr lang="en-US" sz="1400" kern="1200" dirty="0" smtClean="0"/>
            <a:t> grade</a:t>
          </a:r>
          <a:endParaRPr lang="en-US" sz="1400" kern="1200" dirty="0"/>
        </a:p>
      </dsp:txBody>
      <dsp:txXfrm>
        <a:off x="3803125" y="4378519"/>
        <a:ext cx="3803125" cy="564698"/>
      </dsp:txXfrm>
    </dsp:sp>
    <dsp:sp modelId="{EF4869F3-0B60-584F-B94F-D66858CE6607}">
      <dsp:nvSpPr>
        <dsp:cNvPr id="0" name=""/>
        <dsp:cNvSpPr/>
      </dsp:nvSpPr>
      <dsp:spPr>
        <a:xfrm rot="10800000">
          <a:off x="0" y="1870521"/>
          <a:ext cx="7606250" cy="1888057"/>
        </a:xfrm>
        <a:prstGeom prst="upArrowCallout">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Third Grade students take second assessment </a:t>
          </a:r>
          <a:endParaRPr lang="en-US" sz="1600" kern="1200" dirty="0"/>
        </a:p>
      </dsp:txBody>
      <dsp:txXfrm rot="-10800000">
        <a:off x="0" y="1870521"/>
        <a:ext cx="7606250" cy="662708"/>
      </dsp:txXfrm>
    </dsp:sp>
    <dsp:sp modelId="{31F69DD0-2A25-A541-AA11-9D342D358D60}">
      <dsp:nvSpPr>
        <dsp:cNvPr id="0" name=""/>
        <dsp:cNvSpPr/>
      </dsp:nvSpPr>
      <dsp:spPr>
        <a:xfrm>
          <a:off x="0" y="2533229"/>
          <a:ext cx="3803125" cy="56452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If proficient, move to 4</a:t>
          </a:r>
          <a:r>
            <a:rPr lang="en-US" sz="1400" kern="1200" baseline="30000" dirty="0" smtClean="0"/>
            <a:t>th</a:t>
          </a:r>
          <a:r>
            <a:rPr lang="en-US" sz="1400" kern="1200" dirty="0" smtClean="0"/>
            <a:t> grade</a:t>
          </a:r>
          <a:endParaRPr lang="en-US" sz="1400" kern="1200" dirty="0"/>
        </a:p>
      </dsp:txBody>
      <dsp:txXfrm>
        <a:off x="0" y="2533229"/>
        <a:ext cx="3803125" cy="564529"/>
      </dsp:txXfrm>
    </dsp:sp>
    <dsp:sp modelId="{30B80FAA-A169-8941-B88F-F1D506EFA25E}">
      <dsp:nvSpPr>
        <dsp:cNvPr id="0" name=""/>
        <dsp:cNvSpPr/>
      </dsp:nvSpPr>
      <dsp:spPr>
        <a:xfrm>
          <a:off x="3803125" y="2533229"/>
          <a:ext cx="3803125" cy="56452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If not proficient, option to attend summer camp</a:t>
          </a:r>
          <a:endParaRPr lang="en-US" sz="1400" kern="1200" dirty="0"/>
        </a:p>
      </dsp:txBody>
      <dsp:txXfrm>
        <a:off x="3803125" y="2533229"/>
        <a:ext cx="3803125" cy="564529"/>
      </dsp:txXfrm>
    </dsp:sp>
    <dsp:sp modelId="{4959408D-B871-024F-8A20-04DFA70F0E6A}">
      <dsp:nvSpPr>
        <dsp:cNvPr id="0" name=""/>
        <dsp:cNvSpPr/>
      </dsp:nvSpPr>
      <dsp:spPr>
        <a:xfrm rot="10800000">
          <a:off x="0" y="878"/>
          <a:ext cx="7606250" cy="1888057"/>
        </a:xfrm>
        <a:prstGeom prst="upArrowCallout">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Third Grade students take End of Grade assessment</a:t>
          </a:r>
          <a:endParaRPr lang="en-US" sz="1600" kern="1200" dirty="0"/>
        </a:p>
      </dsp:txBody>
      <dsp:txXfrm rot="-10800000">
        <a:off x="0" y="878"/>
        <a:ext cx="7606250" cy="662708"/>
      </dsp:txXfrm>
    </dsp:sp>
    <dsp:sp modelId="{00C8B40F-FE3C-BB41-B06A-023FC59A79BE}">
      <dsp:nvSpPr>
        <dsp:cNvPr id="0" name=""/>
        <dsp:cNvSpPr/>
      </dsp:nvSpPr>
      <dsp:spPr>
        <a:xfrm>
          <a:off x="0" y="663586"/>
          <a:ext cx="3803125" cy="56452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If proficient, move to 4</a:t>
          </a:r>
          <a:r>
            <a:rPr lang="en-US" sz="1400" kern="1200" baseline="30000" dirty="0" smtClean="0"/>
            <a:t>th</a:t>
          </a:r>
          <a:r>
            <a:rPr lang="en-US" sz="1400" kern="1200" dirty="0" smtClean="0"/>
            <a:t> grade</a:t>
          </a:r>
          <a:endParaRPr lang="en-US" sz="1400" kern="1200" dirty="0"/>
        </a:p>
      </dsp:txBody>
      <dsp:txXfrm>
        <a:off x="0" y="663586"/>
        <a:ext cx="3803125" cy="564529"/>
      </dsp:txXfrm>
    </dsp:sp>
    <dsp:sp modelId="{2AA01968-613A-2142-AC49-734D0E55F410}">
      <dsp:nvSpPr>
        <dsp:cNvPr id="0" name=""/>
        <dsp:cNvSpPr/>
      </dsp:nvSpPr>
      <dsp:spPr>
        <a:xfrm>
          <a:off x="3803125" y="663586"/>
          <a:ext cx="3803125" cy="56452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If not proficient, take second test</a:t>
          </a:r>
          <a:endParaRPr lang="en-US" sz="1400" kern="1200" dirty="0"/>
        </a:p>
      </dsp:txBody>
      <dsp:txXfrm>
        <a:off x="3803125" y="663586"/>
        <a:ext cx="3803125" cy="5645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D2AEE0-BEF3-BF42-AB1B-14E63ABFB389}" type="datetimeFigureOut">
              <a:rPr lang="en-US" smtClean="0"/>
              <a:t>10/15/14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59B105-1383-FE4E-B741-10CCFA60BD1A}" type="slidenum">
              <a:rPr lang="en-US" smtClean="0"/>
              <a:t>‹#›</a:t>
            </a:fld>
            <a:endParaRPr lang="en-US"/>
          </a:p>
        </p:txBody>
      </p:sp>
    </p:spTree>
    <p:extLst>
      <p:ext uri="{BB962C8B-B14F-4D97-AF65-F5344CB8AC3E}">
        <p14:creationId xmlns:p14="http://schemas.microsoft.com/office/powerpoint/2010/main" val="2844382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r>
              <a:rPr lang="en-US" baseline="0" dirty="0" smtClean="0"/>
              <a:t> and Introduction</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1</a:t>
            </a:fld>
            <a:endParaRPr lang="en-US"/>
          </a:p>
        </p:txBody>
      </p:sp>
    </p:spTree>
    <p:extLst>
      <p:ext uri="{BB962C8B-B14F-4D97-AF65-F5344CB8AC3E}">
        <p14:creationId xmlns:p14="http://schemas.microsoft.com/office/powerpoint/2010/main" val="1908920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goals of the legislation</a:t>
            </a:r>
            <a:r>
              <a:rPr lang="en-US" baseline="0" dirty="0" smtClean="0"/>
              <a:t> are: for every child to read at or above grade level by the end of third grade, for students to have multiple opportunities to show proficiency, and to provide extra support to third and fourth grade students.</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2</a:t>
            </a:fld>
            <a:endParaRPr lang="en-US"/>
          </a:p>
        </p:txBody>
      </p:sp>
    </p:spTree>
    <p:extLst>
      <p:ext uri="{BB962C8B-B14F-4D97-AF65-F5344CB8AC3E}">
        <p14:creationId xmlns:p14="http://schemas.microsoft.com/office/powerpoint/2010/main" val="1180215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seven components to the Read to Achieve</a:t>
            </a:r>
            <a:r>
              <a:rPr lang="en-US" baseline="0" dirty="0" smtClean="0"/>
              <a:t> legislation, two of which we are going to focus on today.  These two components directly impact your child during their third grade year through assessments and their class assignments for the next school year based on demonstrated proficiency levels.  </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3</a:t>
            </a:fld>
            <a:endParaRPr lang="en-US"/>
          </a:p>
        </p:txBody>
      </p:sp>
    </p:spTree>
    <p:extLst>
      <p:ext uri="{BB962C8B-B14F-4D97-AF65-F5344CB8AC3E}">
        <p14:creationId xmlns:p14="http://schemas.microsoft.com/office/powerpoint/2010/main" val="1289364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Font typeface="+mj-lt"/>
              <a:buNone/>
            </a:pPr>
            <a:r>
              <a:rPr lang="en-US" b="0" dirty="0" smtClean="0"/>
              <a:t>The major</a:t>
            </a:r>
            <a:r>
              <a:rPr lang="en-US" b="0" baseline="0" dirty="0" smtClean="0"/>
              <a:t> components of </a:t>
            </a:r>
            <a:r>
              <a:rPr lang="en-US" b="0" dirty="0" smtClean="0">
                <a:solidFill>
                  <a:schemeClr val="tx2">
                    <a:lumMod val="50000"/>
                  </a:schemeClr>
                </a:solidFill>
              </a:rPr>
              <a:t>Facilitating Early Grade Reading Proficiency</a:t>
            </a:r>
            <a:r>
              <a:rPr lang="en-US" b="0" baseline="0" dirty="0" smtClean="0">
                <a:solidFill>
                  <a:schemeClr val="tx2">
                    <a:lumMod val="50000"/>
                  </a:schemeClr>
                </a:solidFill>
              </a:rPr>
              <a:t> and the </a:t>
            </a:r>
            <a:r>
              <a:rPr lang="en-US" b="0" dirty="0" smtClean="0">
                <a:solidFill>
                  <a:schemeClr val="tx2">
                    <a:lumMod val="50000"/>
                  </a:schemeClr>
                </a:solidFill>
              </a:rPr>
              <a:t>Elimination of Social Promotion include the K-3 diagnostic reading assessment, mandatory retention (label) of third graders not</a:t>
            </a:r>
            <a:r>
              <a:rPr lang="en-US" b="0" baseline="0" dirty="0" smtClean="0">
                <a:solidFill>
                  <a:schemeClr val="tx2">
                    <a:lumMod val="50000"/>
                  </a:schemeClr>
                </a:solidFill>
              </a:rPr>
              <a:t> performing on grade level, optional summer reading camp, and once in fourth grade, they will continue to be provided with interventions and their progress will be closely monitored.</a:t>
            </a:r>
            <a:endParaRPr lang="en-US" b="0" dirty="0" smtClean="0">
              <a:solidFill>
                <a:schemeClr val="tx2">
                  <a:lumMod val="50000"/>
                </a:schemeClr>
              </a:solidFill>
            </a:endParaRPr>
          </a:p>
          <a:p>
            <a:endParaRPr lang="en-US" b="0" dirty="0"/>
          </a:p>
        </p:txBody>
      </p:sp>
      <p:sp>
        <p:nvSpPr>
          <p:cNvPr id="4" name="Slide Number Placeholder 3"/>
          <p:cNvSpPr>
            <a:spLocks noGrp="1"/>
          </p:cNvSpPr>
          <p:nvPr>
            <p:ph type="sldNum" sz="quarter" idx="10"/>
          </p:nvPr>
        </p:nvSpPr>
        <p:spPr/>
        <p:txBody>
          <a:bodyPr/>
          <a:lstStyle/>
          <a:p>
            <a:fld id="{1A59B105-1383-FE4E-B741-10CCFA60BD1A}" type="slidenum">
              <a:rPr lang="en-US" smtClean="0"/>
              <a:t>4</a:t>
            </a:fld>
            <a:endParaRPr lang="en-US"/>
          </a:p>
        </p:txBody>
      </p:sp>
    </p:spTree>
    <p:extLst>
      <p:ext uri="{BB962C8B-B14F-4D97-AF65-F5344CB8AC3E}">
        <p14:creationId xmlns:p14="http://schemas.microsoft.com/office/powerpoint/2010/main" val="3766353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major</a:t>
            </a:r>
            <a:r>
              <a:rPr lang="en-US" baseline="0" dirty="0" smtClean="0"/>
              <a:t> component of Early Grade Reading proficiency is ensuring that students have the foundational reading skills that they need to build deeper comprehension skills and success in other content areas.  In order to provide information on where each child is performing in reading as well as their strengths and areas of growth, students are assessed three times per year – at the beginning of the year, middle of the year, and end of the year.  The assessments measure the five areas of reading supported by the National Reading Panel: </a:t>
            </a:r>
          </a:p>
          <a:p>
            <a:endParaRPr lang="en-US" baseline="0" dirty="0" smtClean="0"/>
          </a:p>
          <a:p>
            <a:r>
              <a:rPr lang="en-US" baseline="0" dirty="0" smtClean="0"/>
              <a:t>phonics: </a:t>
            </a:r>
            <a:r>
              <a:rPr lang="en-US" sz="1200" b="0" i="0" u="none" strike="noStrike" kern="1200" baseline="0" dirty="0" smtClean="0">
                <a:solidFill>
                  <a:schemeClr val="tx1"/>
                </a:solidFill>
                <a:latin typeface="+mn-lt"/>
                <a:ea typeface="+mn-ea"/>
                <a:cs typeface="+mn-cs"/>
              </a:rPr>
              <a:t>An understanding of and connecting letters of written language with sounds of oral language.</a:t>
            </a:r>
            <a:endParaRPr lang="en-US" baseline="0" dirty="0" smtClean="0"/>
          </a:p>
          <a:p>
            <a:r>
              <a:rPr lang="en-US" baseline="0" dirty="0" smtClean="0"/>
              <a:t>phonemic awareness: </a:t>
            </a:r>
            <a:r>
              <a:rPr lang="en-US" sz="1200" b="0" i="0" u="none" strike="noStrike" kern="1200" baseline="0" dirty="0" smtClean="0">
                <a:solidFill>
                  <a:schemeClr val="tx1"/>
                </a:solidFill>
                <a:latin typeface="+mn-lt"/>
                <a:ea typeface="+mn-ea"/>
                <a:cs typeface="+mn-cs"/>
              </a:rPr>
              <a:t>A child’s understanding that every spoken word is made up of a sequence of phonemes. The phonemes that make up a word can be heard when the word is said slowly. Phonemic awareness is key to understanding the logic behind the alphabetic nature of our language and thus the ability to learn to spell, use phonics and learn to read.</a:t>
            </a:r>
            <a:endParaRPr lang="en-US" baseline="0" dirty="0" smtClean="0"/>
          </a:p>
          <a:p>
            <a:r>
              <a:rPr lang="en-US" baseline="0" dirty="0" smtClean="0"/>
              <a:t>fluency: </a:t>
            </a:r>
            <a:r>
              <a:rPr lang="en-US" sz="1200" b="0" i="0" u="none" strike="noStrike" kern="1200" baseline="0" dirty="0" smtClean="0">
                <a:solidFill>
                  <a:schemeClr val="tx1"/>
                </a:solidFill>
                <a:latin typeface="+mn-lt"/>
                <a:ea typeface="+mn-ea"/>
                <a:cs typeface="+mn-cs"/>
              </a:rPr>
              <a:t>A reader’s expression, phrasing, and speed as s/he reads a text. The term fluent describes a level of automatic, accurate word recognition and reading that is correlated with increased comprehension.</a:t>
            </a:r>
            <a:endParaRPr lang="en-US" baseline="0" dirty="0" smtClean="0"/>
          </a:p>
          <a:p>
            <a:r>
              <a:rPr lang="en-US" baseline="0" dirty="0" smtClean="0"/>
              <a:t>vocabulary: </a:t>
            </a:r>
            <a:r>
              <a:rPr lang="en-US" sz="1200" b="0" i="0" u="none" strike="noStrike" kern="1200" baseline="0" dirty="0" smtClean="0">
                <a:solidFill>
                  <a:schemeClr val="tx1"/>
                </a:solidFill>
                <a:latin typeface="+mn-lt"/>
                <a:ea typeface="+mn-ea"/>
                <a:cs typeface="+mn-cs"/>
              </a:rPr>
              <a:t>The oral or reading language needed for effective communication.</a:t>
            </a:r>
            <a:endParaRPr lang="en-US" baseline="0" dirty="0" smtClean="0"/>
          </a:p>
          <a:p>
            <a:r>
              <a:rPr lang="en-US" baseline="0" dirty="0" smtClean="0"/>
              <a:t>comprehension: </a:t>
            </a:r>
            <a:r>
              <a:rPr lang="en-US" sz="1200" b="0" i="0" u="none" strike="noStrike" kern="1200" baseline="0" dirty="0" smtClean="0">
                <a:solidFill>
                  <a:schemeClr val="tx1"/>
                </a:solidFill>
                <a:latin typeface="+mn-lt"/>
                <a:ea typeface="+mn-ea"/>
                <a:cs typeface="+mn-cs"/>
              </a:rPr>
              <a:t>The use of purposeful and active strategies for understanding written language. The act of constructing meaning from text. Includes strategies such as activating existing knowledge, making connections, questions, visualizing, inferring, summarizing and synthesizing.</a:t>
            </a:r>
            <a:r>
              <a:rPr lang="en-US" baseline="0" dirty="0" smtClean="0"/>
              <a:t> </a:t>
            </a:r>
          </a:p>
          <a:p>
            <a:endParaRPr lang="en-US" baseline="0" dirty="0" smtClean="0"/>
          </a:p>
          <a:p>
            <a:r>
              <a:rPr lang="en-US" baseline="0" dirty="0" smtClean="0"/>
              <a:t>These assessments provide information to teachers for instructional decisions and if needed, teachers monitor student progress more frequently – up to once per week.</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5</a:t>
            </a:fld>
            <a:endParaRPr lang="en-US"/>
          </a:p>
        </p:txBody>
      </p:sp>
    </p:spTree>
    <p:extLst>
      <p:ext uri="{BB962C8B-B14F-4D97-AF65-F5344CB8AC3E}">
        <p14:creationId xmlns:p14="http://schemas.microsoft.com/office/powerpoint/2010/main" val="534188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assessments that are given three times per year measure early</a:t>
            </a:r>
            <a:r>
              <a:rPr lang="en-US" baseline="0" dirty="0" smtClean="0"/>
              <a:t> literacy skills such as letter naming, letter sounds, and students ability to blend and segment sounds as well as skills such as fluency and comprehension.  The assessments provide teachers with immediate feedback and parent reports are sent home after each testing window.</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6</a:t>
            </a:fld>
            <a:endParaRPr lang="en-US"/>
          </a:p>
        </p:txBody>
      </p:sp>
    </p:spTree>
    <p:extLst>
      <p:ext uri="{BB962C8B-B14F-4D97-AF65-F5344CB8AC3E}">
        <p14:creationId xmlns:p14="http://schemas.microsoft.com/office/powerpoint/2010/main" val="2905780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students need additional support, there are several</a:t>
            </a:r>
            <a:r>
              <a:rPr lang="en-US" baseline="0" dirty="0" smtClean="0"/>
              <a:t> things that are put in place to support them.  We have a variety of interventions that may be implemented at school, including…If interventions are implemented, then we share the place with you so that you are also able to support your child at home.  In addition, teachers frequently monitor student progress in order to ensure that the interventions that have been put into place are working and changes are made as needed.</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7</a:t>
            </a:fld>
            <a:endParaRPr lang="en-US"/>
          </a:p>
        </p:txBody>
      </p:sp>
    </p:spTree>
    <p:extLst>
      <p:ext uri="{BB962C8B-B14F-4D97-AF65-F5344CB8AC3E}">
        <p14:creationId xmlns:p14="http://schemas.microsoft.com/office/powerpoint/2010/main" val="28962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students are reading</a:t>
            </a:r>
            <a:r>
              <a:rPr lang="en-US" baseline="0" dirty="0" smtClean="0"/>
              <a:t> at or above grade level, we continue to support their progress.  Reading is taught during a 90 minute block each day and students receive whole group, small group, and individual instruction in order to tailor learning experiences to each student’s needs.</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8</a:t>
            </a:fld>
            <a:endParaRPr lang="en-US"/>
          </a:p>
        </p:txBody>
      </p:sp>
    </p:spTree>
    <p:extLst>
      <p:ext uri="{BB962C8B-B14F-4D97-AF65-F5344CB8AC3E}">
        <p14:creationId xmlns:p14="http://schemas.microsoft.com/office/powerpoint/2010/main" val="2329391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will take two state level assessments in third grade</a:t>
            </a:r>
            <a:r>
              <a:rPr lang="en-US" baseline="0" dirty="0" smtClean="0"/>
              <a:t> – the BOG and EOG.</a:t>
            </a:r>
            <a:r>
              <a:rPr lang="en-US" dirty="0" smtClean="0"/>
              <a:t>  If students are proficient on the BOG, they</a:t>
            </a:r>
            <a:r>
              <a:rPr lang="en-US" baseline="0" dirty="0" smtClean="0"/>
              <a:t> meet the requirements of Read to Achieve, but still take the EOG.</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9</a:t>
            </a:fld>
            <a:endParaRPr lang="en-US"/>
          </a:p>
        </p:txBody>
      </p:sp>
    </p:spTree>
    <p:extLst>
      <p:ext uri="{BB962C8B-B14F-4D97-AF65-F5344CB8AC3E}">
        <p14:creationId xmlns:p14="http://schemas.microsoft.com/office/powerpoint/2010/main" val="3865841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component</a:t>
            </a:r>
            <a:r>
              <a:rPr lang="en-US" baseline="0" dirty="0" smtClean="0"/>
              <a:t> of Read to Achieve that directly impacts third grade students is the elimination of social promotion.  At the end of third grade, students will take the end of the grade assessment.  If they are proficient, then they move on to fourth grade as they have in years past.  If they are not proficient, then they will take a second test (the Read to Achieve test).  If they are proficient on the second assessment, then they move on to fourth grade.  If they are not proficient, then they will be given the option to attend summer camp.  If a parent decides not to have their child attend summer camp then multiple measures of student progress will be taken into account to determine whether or not the student will physically move on to fourth grade.  If the student does not demonstrate proficiency on the BOG, EOG, local assessments, or qualify for a good cause exemption, then he or she may be physically retained in third grade or move on to fourth grade with a “retention label”.  Students will take the Read to Achieve test again at the end of summer camp.  This will provide students with another opportunity to demonstrate proficiency.</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10</a:t>
            </a:fld>
            <a:endParaRPr lang="en-US"/>
          </a:p>
        </p:txBody>
      </p:sp>
    </p:spTree>
    <p:extLst>
      <p:ext uri="{BB962C8B-B14F-4D97-AF65-F5344CB8AC3E}">
        <p14:creationId xmlns:p14="http://schemas.microsoft.com/office/powerpoint/2010/main" val="4102324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the EOG and Read to Achieve test, there are good cause exemptions that are also in place for students.  If students meet one of these criteria</a:t>
            </a:r>
            <a:r>
              <a:rPr lang="en-US" baseline="0" dirty="0" smtClean="0"/>
              <a:t>, then they will not be requested to attend summer camp nor move on to fourth grade with the retention label.</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11</a:t>
            </a:fld>
            <a:endParaRPr lang="en-US"/>
          </a:p>
        </p:txBody>
      </p:sp>
    </p:spTree>
    <p:extLst>
      <p:ext uri="{BB962C8B-B14F-4D97-AF65-F5344CB8AC3E}">
        <p14:creationId xmlns:p14="http://schemas.microsoft.com/office/powerpoint/2010/main" val="2829977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students are not proficient</a:t>
            </a:r>
            <a:r>
              <a:rPr lang="en-US" baseline="0" dirty="0" smtClean="0"/>
              <a:t> on any of the measures provided or do not meet the requirements for a good cause exemption, then they are encouraged to attend summer reading camp.  Summer camp will include all of the components listed above</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12</a:t>
            </a:fld>
            <a:endParaRPr lang="en-US"/>
          </a:p>
        </p:txBody>
      </p:sp>
    </p:spTree>
    <p:extLst>
      <p:ext uri="{BB962C8B-B14F-4D97-AF65-F5344CB8AC3E}">
        <p14:creationId xmlns:p14="http://schemas.microsoft.com/office/powerpoint/2010/main" val="3035450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experience students will have if they move on to fourth grade with a retention label.</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13</a:t>
            </a:fld>
            <a:endParaRPr lang="en-US"/>
          </a:p>
        </p:txBody>
      </p:sp>
    </p:spTree>
    <p:extLst>
      <p:ext uri="{BB962C8B-B14F-4D97-AF65-F5344CB8AC3E}">
        <p14:creationId xmlns:p14="http://schemas.microsoft.com/office/powerpoint/2010/main" val="3953399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is the experience students will have if they move on to fourth grade with a retention label.</a:t>
            </a:r>
            <a:endParaRPr lang="en-US" dirty="0" smtClean="0"/>
          </a:p>
          <a:p>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14</a:t>
            </a:fld>
            <a:endParaRPr lang="en-US"/>
          </a:p>
        </p:txBody>
      </p:sp>
    </p:spTree>
    <p:extLst>
      <p:ext uri="{BB962C8B-B14F-4D97-AF65-F5344CB8AC3E}">
        <p14:creationId xmlns:p14="http://schemas.microsoft.com/office/powerpoint/2010/main" val="2762241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continue to support interventions during</a:t>
            </a:r>
            <a:r>
              <a:rPr lang="en-US" baseline="0" dirty="0" smtClean="0"/>
              <a:t> the school day, there are several things that you can do to support your child at home.</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15</a:t>
            </a:fld>
            <a:endParaRPr lang="en-US"/>
          </a:p>
        </p:txBody>
      </p:sp>
    </p:spTree>
    <p:extLst>
      <p:ext uri="{BB962C8B-B14F-4D97-AF65-F5344CB8AC3E}">
        <p14:creationId xmlns:p14="http://schemas.microsoft.com/office/powerpoint/2010/main" val="3849403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Additional information is available on the website.</a:t>
            </a:r>
            <a:endParaRPr lang="en-US" dirty="0"/>
          </a:p>
        </p:txBody>
      </p:sp>
      <p:sp>
        <p:nvSpPr>
          <p:cNvPr id="4" name="Slide Number Placeholder 3"/>
          <p:cNvSpPr>
            <a:spLocks noGrp="1"/>
          </p:cNvSpPr>
          <p:nvPr>
            <p:ph type="sldNum" sz="quarter" idx="10"/>
          </p:nvPr>
        </p:nvSpPr>
        <p:spPr/>
        <p:txBody>
          <a:bodyPr/>
          <a:lstStyle/>
          <a:p>
            <a:fld id="{1A59B105-1383-FE4E-B741-10CCFA60BD1A}" type="slidenum">
              <a:rPr lang="en-US" smtClean="0"/>
              <a:t>16</a:t>
            </a:fld>
            <a:endParaRPr lang="en-US"/>
          </a:p>
        </p:txBody>
      </p:sp>
    </p:spTree>
    <p:extLst>
      <p:ext uri="{BB962C8B-B14F-4D97-AF65-F5344CB8AC3E}">
        <p14:creationId xmlns:p14="http://schemas.microsoft.com/office/powerpoint/2010/main" val="3618825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2AFD6A-664C-DC4A-978F-412E12C56D91}" type="datetimeFigureOut">
              <a:rPr lang="en-US" smtClean="0"/>
              <a:t>10/15/14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2AFD6A-664C-DC4A-978F-412E12C56D91}" type="datetimeFigureOut">
              <a:rPr lang="en-US" smtClean="0"/>
              <a:t>10/15/14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3B91EF-EAD7-8D4F-93A5-4F46B8CACA8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2AFD6A-664C-DC4A-978F-412E12C56D91}" type="datetimeFigureOut">
              <a:rPr lang="en-US" smtClean="0"/>
              <a:t>10/15/14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82AFD6A-664C-DC4A-978F-412E12C56D91}" type="datetimeFigureOut">
              <a:rPr lang="en-US" smtClean="0"/>
              <a:t>10/15/14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3B91EF-EAD7-8D4F-93A5-4F46B8CACA8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2AFD6A-664C-DC4A-978F-412E12C56D91}" type="datetimeFigureOut">
              <a:rPr lang="en-US" smtClean="0"/>
              <a:t>10/15/14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3B91EF-EAD7-8D4F-93A5-4F46B8CACA8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2AFD6A-664C-DC4A-978F-412E12C56D91}" type="datetimeFigureOut">
              <a:rPr lang="en-US" smtClean="0"/>
              <a:t>10/15/14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3B91EF-EAD7-8D4F-93A5-4F46B8CACA8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2AFD6A-664C-DC4A-978F-412E12C56D91}" type="datetimeFigureOut">
              <a:rPr lang="en-US" smtClean="0"/>
              <a:t>10/15/14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3B91EF-EAD7-8D4F-93A5-4F46B8CACA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2AFD6A-664C-DC4A-978F-412E12C56D91}" type="datetimeFigureOut">
              <a:rPr lang="en-US" smtClean="0"/>
              <a:t>10/15/14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3B91EF-EAD7-8D4F-93A5-4F46B8CACA82}"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82AFD6A-664C-DC4A-978F-412E12C56D91}" type="datetimeFigureOut">
              <a:rPr lang="en-US" smtClean="0"/>
              <a:t>10/15/14</a:t>
            </a:fld>
            <a:endParaRPr lang="en-US"/>
          </a:p>
        </p:txBody>
      </p:sp>
      <p:sp>
        <p:nvSpPr>
          <p:cNvPr id="9" name="Slide Number Placeholder 8"/>
          <p:cNvSpPr>
            <a:spLocks noGrp="1"/>
          </p:cNvSpPr>
          <p:nvPr>
            <p:ph type="sldNum" sz="quarter" idx="11"/>
          </p:nvPr>
        </p:nvSpPr>
        <p:spPr/>
        <p:txBody>
          <a:bodyPr/>
          <a:lstStyle/>
          <a:p>
            <a:fld id="{073B91EF-EAD7-8D4F-93A5-4F46B8CACA82}"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2AFD6A-664C-DC4A-978F-412E12C56D91}" type="datetimeFigureOut">
              <a:rPr lang="en-US" smtClean="0"/>
              <a:t>10/15/14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3B91EF-EAD7-8D4F-93A5-4F46B8CACA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2AFD6A-664C-DC4A-978F-412E12C56D91}" type="datetimeFigureOut">
              <a:rPr lang="en-US" smtClean="0"/>
              <a:t>10/15/14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3B91EF-EAD7-8D4F-93A5-4F46B8CACA8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73B91EF-EAD7-8D4F-93A5-4F46B8CACA82}"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82AFD6A-664C-DC4A-978F-412E12C56D91}" type="datetimeFigureOut">
              <a:rPr lang="en-US" smtClean="0"/>
              <a:t>10/15/14</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400" dirty="0" smtClean="0"/>
              <a:t/>
            </a:r>
            <a:br>
              <a:rPr lang="en-US" sz="4400" dirty="0" smtClean="0"/>
            </a:br>
            <a:r>
              <a:rPr lang="en-US" sz="4400" dirty="0"/>
              <a:t/>
            </a:r>
            <a:br>
              <a:rPr lang="en-US" sz="4400" dirty="0"/>
            </a:br>
            <a:r>
              <a:rPr lang="en-US" sz="4400" dirty="0" smtClean="0"/>
              <a:t/>
            </a:r>
            <a:br>
              <a:rPr lang="en-US" sz="4400" dirty="0" smtClean="0"/>
            </a:br>
            <a:r>
              <a:rPr lang="en-US" sz="4400" dirty="0"/>
              <a:t/>
            </a:r>
            <a:br>
              <a:rPr lang="en-US" sz="4400" dirty="0"/>
            </a:br>
            <a:r>
              <a:rPr lang="en-US" sz="4400" dirty="0" smtClean="0"/>
              <a:t>Read to Achieve</a:t>
            </a:r>
            <a:br>
              <a:rPr lang="en-US" sz="4400" dirty="0" smtClean="0"/>
            </a:br>
            <a:endParaRPr lang="en-US" sz="4400" dirty="0"/>
          </a:p>
        </p:txBody>
      </p:sp>
      <p:sp>
        <p:nvSpPr>
          <p:cNvPr id="3" name="Subtitle 2"/>
          <p:cNvSpPr>
            <a:spLocks noGrp="1"/>
          </p:cNvSpPr>
          <p:nvPr>
            <p:ph type="subTitle" idx="1"/>
          </p:nvPr>
        </p:nvSpPr>
        <p:spPr/>
        <p:txBody>
          <a:bodyPr>
            <a:normAutofit/>
          </a:bodyPr>
          <a:lstStyle/>
          <a:p>
            <a:r>
              <a:rPr lang="en-US" dirty="0">
                <a:solidFill>
                  <a:schemeClr val="tx2"/>
                </a:solidFill>
              </a:rPr>
              <a:t>North </a:t>
            </a:r>
            <a:r>
              <a:rPr lang="en-US" dirty="0" smtClean="0">
                <a:solidFill>
                  <a:schemeClr val="tx2"/>
                </a:solidFill>
              </a:rPr>
              <a:t>Carolina: Excellent </a:t>
            </a:r>
            <a:r>
              <a:rPr lang="en-US" dirty="0">
                <a:solidFill>
                  <a:schemeClr val="tx2"/>
                </a:solidFill>
              </a:rPr>
              <a:t>Public Schools Act</a:t>
            </a:r>
          </a:p>
        </p:txBody>
      </p:sp>
    </p:spTree>
    <p:extLst>
      <p:ext uri="{BB962C8B-B14F-4D97-AF65-F5344CB8AC3E}">
        <p14:creationId xmlns:p14="http://schemas.microsoft.com/office/powerpoint/2010/main" val="31752687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Read to Achieve Legislation </a:t>
            </a:r>
            <a:endParaRPr lang="en-US" dirty="0"/>
          </a:p>
        </p:txBody>
      </p:sp>
      <p:sp>
        <p:nvSpPr>
          <p:cNvPr id="3" name="Content Placeholder 2"/>
          <p:cNvSpPr>
            <a:spLocks noGrp="1"/>
          </p:cNvSpPr>
          <p:nvPr>
            <p:ph idx="1"/>
          </p:nvPr>
        </p:nvSpPr>
        <p:spPr>
          <a:xfrm>
            <a:off x="457200" y="1600200"/>
            <a:ext cx="7620000" cy="5054318"/>
          </a:xfrm>
        </p:spPr>
        <p:txBody>
          <a:bodyPr>
            <a:normAutofit lnSpcReduction="10000"/>
          </a:bodyPr>
          <a:lstStyle/>
          <a:p>
            <a:pPr marL="0" indent="0" algn="ctr">
              <a:buNone/>
            </a:pPr>
            <a:r>
              <a:rPr lang="en-US" sz="1800" dirty="0" smtClean="0">
                <a:solidFill>
                  <a:schemeClr val="tx2">
                    <a:lumMod val="50000"/>
                  </a:schemeClr>
                </a:solidFill>
              </a:rPr>
              <a:t>Part VII-A </a:t>
            </a:r>
          </a:p>
          <a:p>
            <a:pPr marL="0" indent="0" algn="ctr">
              <a:buNone/>
            </a:pPr>
            <a:r>
              <a:rPr lang="en-US" sz="1800" dirty="0" smtClean="0">
                <a:solidFill>
                  <a:schemeClr val="tx2">
                    <a:lumMod val="50000"/>
                  </a:schemeClr>
                </a:solidFill>
              </a:rPr>
              <a:t>Excellent Public Schools Act</a:t>
            </a:r>
          </a:p>
          <a:p>
            <a:pPr marL="0" indent="0" algn="ctr">
              <a:buNone/>
            </a:pPr>
            <a:endParaRPr lang="en-US" sz="1800" dirty="0">
              <a:solidFill>
                <a:schemeClr val="tx2">
                  <a:lumMod val="50000"/>
                </a:schemeClr>
              </a:solidFill>
            </a:endParaRPr>
          </a:p>
          <a:p>
            <a:pPr marL="0" indent="0">
              <a:buNone/>
            </a:pPr>
            <a:r>
              <a:rPr lang="en-US" sz="1800" dirty="0" smtClean="0">
                <a:solidFill>
                  <a:schemeClr val="tx2">
                    <a:lumMod val="50000"/>
                  </a:schemeClr>
                </a:solidFill>
              </a:rPr>
              <a:t>“The goal of the State is to ensure that every student read at or above grade level by the end of third grade and continue to progress in reading proficiency so that he or she can read, comprehend, integrate, and apply complex texts needed for secondary education and career success.” </a:t>
            </a:r>
          </a:p>
          <a:p>
            <a:pPr marL="0" indent="0" algn="r">
              <a:buNone/>
            </a:pPr>
            <a:r>
              <a:rPr lang="en-US" sz="1800" i="1" dirty="0" smtClean="0">
                <a:solidFill>
                  <a:schemeClr val="tx2">
                    <a:lumMod val="50000"/>
                  </a:schemeClr>
                </a:solidFill>
              </a:rPr>
              <a:t>House Bill 950</a:t>
            </a:r>
          </a:p>
          <a:p>
            <a:pPr marL="0" indent="0" algn="r">
              <a:buNone/>
            </a:pPr>
            <a:endParaRPr lang="en-US" sz="1800" i="1" dirty="0">
              <a:solidFill>
                <a:schemeClr val="tx2">
                  <a:lumMod val="50000"/>
                </a:schemeClr>
              </a:solidFill>
            </a:endParaRPr>
          </a:p>
          <a:p>
            <a:pPr marL="0" indent="0" algn="ctr">
              <a:buNone/>
            </a:pPr>
            <a:r>
              <a:rPr lang="en-US" sz="2400" b="1" dirty="0" smtClean="0">
                <a:solidFill>
                  <a:schemeClr val="tx2">
                    <a:lumMod val="50000"/>
                  </a:schemeClr>
                </a:solidFill>
              </a:rPr>
              <a:t>Goals of Legislation</a:t>
            </a:r>
          </a:p>
          <a:p>
            <a:pPr marL="285750" indent="-285750"/>
            <a:r>
              <a:rPr lang="en-US" sz="2400" dirty="0" smtClean="0">
                <a:solidFill>
                  <a:schemeClr val="tx2">
                    <a:lumMod val="50000"/>
                  </a:schemeClr>
                </a:solidFill>
              </a:rPr>
              <a:t>All students will be proficient readers by the end of third grade</a:t>
            </a:r>
          </a:p>
          <a:p>
            <a:pPr marL="285750" indent="-285750"/>
            <a:r>
              <a:rPr lang="en-US" sz="2400" dirty="0" smtClean="0">
                <a:solidFill>
                  <a:schemeClr val="tx2">
                    <a:lumMod val="50000"/>
                  </a:schemeClr>
                </a:solidFill>
              </a:rPr>
              <a:t>Students have multiple opportunities to show proficiency</a:t>
            </a:r>
          </a:p>
          <a:p>
            <a:pPr marL="285750" indent="-285750"/>
            <a:r>
              <a:rPr lang="en-US" sz="2400" dirty="0" smtClean="0">
                <a:solidFill>
                  <a:schemeClr val="tx2">
                    <a:lumMod val="50000"/>
                  </a:schemeClr>
                </a:solidFill>
              </a:rPr>
              <a:t>Extra support is provided to third and fourth grade students</a:t>
            </a:r>
          </a:p>
        </p:txBody>
      </p:sp>
    </p:spTree>
    <p:extLst>
      <p:ext uri="{BB962C8B-B14F-4D97-AF65-F5344CB8AC3E}">
        <p14:creationId xmlns:p14="http://schemas.microsoft.com/office/powerpoint/2010/main" val="7190660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Read to Achieve Legislation </a:t>
            </a:r>
            <a:endParaRPr lang="en-US" dirty="0"/>
          </a:p>
        </p:txBody>
      </p:sp>
      <p:sp>
        <p:nvSpPr>
          <p:cNvPr id="3" name="Content Placeholder 2"/>
          <p:cNvSpPr>
            <a:spLocks noGrp="1"/>
          </p:cNvSpPr>
          <p:nvPr>
            <p:ph idx="1"/>
          </p:nvPr>
        </p:nvSpPr>
        <p:spPr/>
        <p:txBody>
          <a:bodyPr>
            <a:normAutofit/>
          </a:bodyPr>
          <a:lstStyle/>
          <a:p>
            <a:pPr marL="0" indent="0" algn="ctr">
              <a:buNone/>
            </a:pPr>
            <a:r>
              <a:rPr lang="en-US" i="1" dirty="0">
                <a:solidFill>
                  <a:schemeClr val="tx2">
                    <a:lumMod val="50000"/>
                  </a:schemeClr>
                </a:solidFill>
              </a:rPr>
              <a:t>7</a:t>
            </a:r>
            <a:r>
              <a:rPr lang="en-US" i="1" dirty="0" smtClean="0">
                <a:solidFill>
                  <a:schemeClr val="tx2">
                    <a:lumMod val="50000"/>
                  </a:schemeClr>
                </a:solidFill>
              </a:rPr>
              <a:t> Components</a:t>
            </a:r>
          </a:p>
          <a:p>
            <a:pPr marL="0" indent="0" algn="ctr">
              <a:buNone/>
            </a:pPr>
            <a:endParaRPr lang="en-US" i="1" dirty="0" smtClean="0"/>
          </a:p>
          <a:p>
            <a:pPr marL="457200" indent="-457200">
              <a:lnSpc>
                <a:spcPct val="120000"/>
              </a:lnSpc>
              <a:buFont typeface="+mj-lt"/>
              <a:buAutoNum type="arabicPeriod"/>
            </a:pPr>
            <a:r>
              <a:rPr lang="en-US" dirty="0" smtClean="0">
                <a:solidFill>
                  <a:schemeClr val="tx2">
                    <a:lumMod val="75000"/>
                  </a:schemeClr>
                </a:solidFill>
              </a:rPr>
              <a:t>Comprehensive Plan for Reading Achievement</a:t>
            </a:r>
          </a:p>
          <a:p>
            <a:pPr marL="457200" indent="-457200">
              <a:lnSpc>
                <a:spcPct val="120000"/>
              </a:lnSpc>
              <a:buFont typeface="+mj-lt"/>
              <a:buAutoNum type="arabicPeriod"/>
            </a:pPr>
            <a:r>
              <a:rPr lang="en-US" dirty="0" smtClean="0">
                <a:solidFill>
                  <a:schemeClr val="tx2">
                    <a:lumMod val="75000"/>
                  </a:schemeClr>
                </a:solidFill>
              </a:rPr>
              <a:t>Developmental Screening and Kindergarten Entry Assessment (2014-2015)</a:t>
            </a:r>
          </a:p>
          <a:p>
            <a:pPr marL="457200" indent="-457200">
              <a:lnSpc>
                <a:spcPct val="120000"/>
              </a:lnSpc>
              <a:buFont typeface="+mj-lt"/>
              <a:buAutoNum type="arabicPeriod"/>
            </a:pPr>
            <a:r>
              <a:rPr lang="en-US" dirty="0" smtClean="0">
                <a:solidFill>
                  <a:schemeClr val="tx2">
                    <a:lumMod val="50000"/>
                  </a:schemeClr>
                </a:solidFill>
              </a:rPr>
              <a:t>Facilitating Early Grade Reading Proficiency</a:t>
            </a:r>
          </a:p>
          <a:p>
            <a:pPr marL="457200" indent="-457200">
              <a:lnSpc>
                <a:spcPct val="120000"/>
              </a:lnSpc>
              <a:buFont typeface="+mj-lt"/>
              <a:buAutoNum type="arabicPeriod"/>
            </a:pPr>
            <a:r>
              <a:rPr lang="en-US" dirty="0" smtClean="0">
                <a:solidFill>
                  <a:schemeClr val="tx2">
                    <a:lumMod val="50000"/>
                  </a:schemeClr>
                </a:solidFill>
              </a:rPr>
              <a:t>Elimination of Social Promotion</a:t>
            </a:r>
          </a:p>
          <a:p>
            <a:pPr marL="457200" indent="-457200">
              <a:lnSpc>
                <a:spcPct val="120000"/>
              </a:lnSpc>
              <a:buFont typeface="+mj-lt"/>
              <a:buAutoNum type="arabicPeriod"/>
            </a:pPr>
            <a:r>
              <a:rPr lang="en-US" dirty="0" smtClean="0">
                <a:solidFill>
                  <a:schemeClr val="tx2">
                    <a:lumMod val="75000"/>
                  </a:schemeClr>
                </a:solidFill>
              </a:rPr>
              <a:t>Successful Reading Development for Retained Students</a:t>
            </a:r>
          </a:p>
          <a:p>
            <a:pPr marL="457200" indent="-457200">
              <a:lnSpc>
                <a:spcPct val="120000"/>
              </a:lnSpc>
              <a:buFont typeface="+mj-lt"/>
              <a:buAutoNum type="arabicPeriod"/>
            </a:pPr>
            <a:r>
              <a:rPr lang="en-US" dirty="0" smtClean="0">
                <a:solidFill>
                  <a:schemeClr val="tx2">
                    <a:lumMod val="75000"/>
                  </a:schemeClr>
                </a:solidFill>
              </a:rPr>
              <a:t>Notification Requirements to Parents and Guardians</a:t>
            </a:r>
          </a:p>
          <a:p>
            <a:pPr marL="457200" indent="-457200">
              <a:lnSpc>
                <a:spcPct val="120000"/>
              </a:lnSpc>
              <a:buFont typeface="+mj-lt"/>
              <a:buAutoNum type="arabicPeriod"/>
            </a:pPr>
            <a:r>
              <a:rPr lang="en-US" dirty="0" smtClean="0">
                <a:solidFill>
                  <a:schemeClr val="tx2">
                    <a:lumMod val="75000"/>
                  </a:schemeClr>
                </a:solidFill>
              </a:rPr>
              <a:t>Accountability Measures</a:t>
            </a:r>
          </a:p>
        </p:txBody>
      </p:sp>
    </p:spTree>
    <p:extLst>
      <p:ext uri="{BB962C8B-B14F-4D97-AF65-F5344CB8AC3E}">
        <p14:creationId xmlns:p14="http://schemas.microsoft.com/office/powerpoint/2010/main" val="30488883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Major Components</a:t>
            </a:r>
            <a:endParaRPr lang="en-US" dirty="0"/>
          </a:p>
        </p:txBody>
      </p:sp>
      <p:sp>
        <p:nvSpPr>
          <p:cNvPr id="3" name="Content Placeholder 2"/>
          <p:cNvSpPr>
            <a:spLocks noGrp="1"/>
          </p:cNvSpPr>
          <p:nvPr>
            <p:ph idx="1"/>
          </p:nvPr>
        </p:nvSpPr>
        <p:spPr/>
        <p:txBody>
          <a:bodyPr>
            <a:normAutofit/>
          </a:bodyPr>
          <a:lstStyle/>
          <a:p>
            <a:r>
              <a:rPr lang="en-US" sz="2800" dirty="0" smtClean="0">
                <a:solidFill>
                  <a:schemeClr val="tx2">
                    <a:lumMod val="50000"/>
                  </a:schemeClr>
                </a:solidFill>
              </a:rPr>
              <a:t>K-3 Diagnostic Reading Assessment</a:t>
            </a:r>
          </a:p>
          <a:p>
            <a:pPr marL="114300" indent="0">
              <a:buNone/>
            </a:pPr>
            <a:endParaRPr lang="en-US" sz="2800" dirty="0" smtClean="0">
              <a:solidFill>
                <a:schemeClr val="tx2">
                  <a:lumMod val="50000"/>
                </a:schemeClr>
              </a:solidFill>
            </a:endParaRPr>
          </a:p>
          <a:p>
            <a:r>
              <a:rPr lang="en-US" sz="2800" dirty="0" smtClean="0">
                <a:solidFill>
                  <a:schemeClr val="tx2">
                    <a:lumMod val="50000"/>
                  </a:schemeClr>
                </a:solidFill>
              </a:rPr>
              <a:t>Mandatory retention (label) of third graders not performing on grade level</a:t>
            </a:r>
          </a:p>
          <a:p>
            <a:pPr marL="114300" indent="0">
              <a:buNone/>
            </a:pPr>
            <a:endParaRPr lang="en-US" sz="2800" dirty="0" smtClean="0">
              <a:solidFill>
                <a:schemeClr val="tx2">
                  <a:lumMod val="50000"/>
                </a:schemeClr>
              </a:solidFill>
            </a:endParaRPr>
          </a:p>
          <a:p>
            <a:r>
              <a:rPr lang="en-US" sz="2800" dirty="0" smtClean="0">
                <a:solidFill>
                  <a:schemeClr val="tx2">
                    <a:lumMod val="50000"/>
                  </a:schemeClr>
                </a:solidFill>
              </a:rPr>
              <a:t>Optional Summer Reading Camp</a:t>
            </a:r>
          </a:p>
          <a:p>
            <a:pPr marL="114300" indent="0">
              <a:buNone/>
            </a:pPr>
            <a:endParaRPr lang="en-US" sz="2800" dirty="0" smtClean="0">
              <a:solidFill>
                <a:schemeClr val="tx2">
                  <a:lumMod val="50000"/>
                </a:schemeClr>
              </a:solidFill>
            </a:endParaRPr>
          </a:p>
          <a:p>
            <a:r>
              <a:rPr lang="en-US" sz="2800" dirty="0" smtClean="0">
                <a:solidFill>
                  <a:schemeClr val="tx2">
                    <a:lumMod val="50000"/>
                  </a:schemeClr>
                </a:solidFill>
              </a:rPr>
              <a:t>Fourth Grade classes with interventions and monitoring</a:t>
            </a:r>
            <a:endParaRPr lang="en-US" sz="2800" dirty="0">
              <a:solidFill>
                <a:schemeClr val="tx2">
                  <a:lumMod val="50000"/>
                </a:schemeClr>
              </a:solidFill>
            </a:endParaRPr>
          </a:p>
        </p:txBody>
      </p:sp>
    </p:spTree>
    <p:extLst>
      <p:ext uri="{BB962C8B-B14F-4D97-AF65-F5344CB8AC3E}">
        <p14:creationId xmlns:p14="http://schemas.microsoft.com/office/powerpoint/2010/main" val="20161290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Early Grade Reading Proficiency</a:t>
            </a:r>
            <a:br>
              <a:rPr lang="en-US" sz="4000" dirty="0" smtClean="0"/>
            </a:br>
            <a:r>
              <a:rPr lang="en-US" sz="4000" dirty="0" smtClean="0"/>
              <a:t>K-3 Reading</a:t>
            </a:r>
            <a:endParaRPr lang="en-US" sz="4000" dirty="0"/>
          </a:p>
        </p:txBody>
      </p:sp>
      <p:sp>
        <p:nvSpPr>
          <p:cNvPr id="3" name="Content Placeholder 2"/>
          <p:cNvSpPr>
            <a:spLocks noGrp="1"/>
          </p:cNvSpPr>
          <p:nvPr>
            <p:ph idx="1"/>
          </p:nvPr>
        </p:nvSpPr>
        <p:spPr/>
        <p:txBody>
          <a:bodyPr/>
          <a:lstStyle/>
          <a:p>
            <a:pPr marL="114300" indent="0">
              <a:buNone/>
            </a:pPr>
            <a:r>
              <a:rPr lang="en-US" dirty="0">
                <a:solidFill>
                  <a:schemeClr val="tx2">
                    <a:lumMod val="50000"/>
                  </a:schemeClr>
                </a:solidFill>
              </a:rPr>
              <a:t>Foundational reading skills build deeper comprehension skills and success in other content areas</a:t>
            </a:r>
          </a:p>
          <a:p>
            <a:pPr marL="114300" indent="0">
              <a:buNone/>
            </a:pPr>
            <a:endParaRPr lang="en-US" dirty="0" smtClean="0">
              <a:solidFill>
                <a:schemeClr val="tx2">
                  <a:lumMod val="50000"/>
                </a:schemeClr>
              </a:solidFill>
            </a:endParaRPr>
          </a:p>
          <a:p>
            <a:pPr marL="114300" indent="0">
              <a:buNone/>
            </a:pPr>
            <a:r>
              <a:rPr lang="en-US" dirty="0" smtClean="0">
                <a:solidFill>
                  <a:schemeClr val="tx2">
                    <a:lumMod val="50000"/>
                  </a:schemeClr>
                </a:solidFill>
              </a:rPr>
              <a:t>Students are assessed three times per year – August/September, January/February, and May</a:t>
            </a:r>
          </a:p>
          <a:p>
            <a:r>
              <a:rPr lang="en-US" dirty="0" err="1" smtClean="0">
                <a:solidFill>
                  <a:schemeClr val="tx2">
                    <a:lumMod val="50000"/>
                  </a:schemeClr>
                </a:solidFill>
              </a:rPr>
              <a:t>mClass</a:t>
            </a:r>
            <a:r>
              <a:rPr lang="en-US" dirty="0" smtClean="0">
                <a:solidFill>
                  <a:schemeClr val="tx2">
                    <a:lumMod val="50000"/>
                  </a:schemeClr>
                </a:solidFill>
              </a:rPr>
              <a:t> Reading 3D assessments</a:t>
            </a:r>
            <a:endParaRPr lang="en-US" dirty="0">
              <a:solidFill>
                <a:schemeClr val="tx2">
                  <a:lumMod val="50000"/>
                </a:schemeClr>
              </a:solidFill>
            </a:endParaRPr>
          </a:p>
          <a:p>
            <a:r>
              <a:rPr lang="en-US" dirty="0" smtClean="0">
                <a:solidFill>
                  <a:schemeClr val="tx2">
                    <a:lumMod val="50000"/>
                  </a:schemeClr>
                </a:solidFill>
              </a:rPr>
              <a:t>Assessments measure: phonics, phonemic awareness, fluency, vocabulary, and comprehension</a:t>
            </a:r>
            <a:endParaRPr lang="en-US" dirty="0">
              <a:solidFill>
                <a:schemeClr val="tx2">
                  <a:lumMod val="50000"/>
                </a:schemeClr>
              </a:solidFill>
            </a:endParaRPr>
          </a:p>
          <a:p>
            <a:r>
              <a:rPr lang="en-US" dirty="0" smtClean="0">
                <a:solidFill>
                  <a:schemeClr val="tx2">
                    <a:lumMod val="50000"/>
                  </a:schemeClr>
                </a:solidFill>
              </a:rPr>
              <a:t>Provide information to teachers for instructional decisions</a:t>
            </a:r>
            <a:endParaRPr lang="en-US" dirty="0">
              <a:solidFill>
                <a:schemeClr val="tx2">
                  <a:lumMod val="50000"/>
                </a:schemeClr>
              </a:solidFill>
            </a:endParaRPr>
          </a:p>
          <a:p>
            <a:r>
              <a:rPr lang="en-US" dirty="0" smtClean="0">
                <a:solidFill>
                  <a:schemeClr val="tx2">
                    <a:lumMod val="50000"/>
                  </a:schemeClr>
                </a:solidFill>
              </a:rPr>
              <a:t>Monitor student progress more frequently as needed</a:t>
            </a:r>
          </a:p>
          <a:p>
            <a:r>
              <a:rPr lang="en-US" dirty="0" smtClean="0">
                <a:solidFill>
                  <a:schemeClr val="tx2">
                    <a:lumMod val="50000"/>
                  </a:schemeClr>
                </a:solidFill>
              </a:rPr>
              <a:t>Home Connect letter</a:t>
            </a:r>
          </a:p>
          <a:p>
            <a:endParaRPr lang="en-US" dirty="0"/>
          </a:p>
          <a:p>
            <a:endParaRPr lang="en-US" dirty="0" smtClean="0"/>
          </a:p>
        </p:txBody>
      </p:sp>
    </p:spTree>
    <p:extLst>
      <p:ext uri="{BB962C8B-B14F-4D97-AF65-F5344CB8AC3E}">
        <p14:creationId xmlns:p14="http://schemas.microsoft.com/office/powerpoint/2010/main" val="100851426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Early Grade Reading Proficiency</a:t>
            </a:r>
            <a:br>
              <a:rPr lang="en-US" sz="3600" dirty="0"/>
            </a:br>
            <a:r>
              <a:rPr lang="en-US" sz="3600" dirty="0" smtClean="0"/>
              <a:t>Diagnostic Assessments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7464229"/>
              </p:ext>
            </p:extLst>
          </p:nvPr>
        </p:nvGraphicFramePr>
        <p:xfrm>
          <a:off x="457200" y="1600199"/>
          <a:ext cx="7620000" cy="1681055"/>
        </p:xfrm>
        <a:graphic>
          <a:graphicData uri="http://schemas.openxmlformats.org/drawingml/2006/table">
            <a:tbl>
              <a:tblPr firstRow="1" bandRow="1">
                <a:tableStyleId>{5C22544A-7EE6-4342-B048-85BDC9FD1C3A}</a:tableStyleId>
              </a:tblPr>
              <a:tblGrid>
                <a:gridCol w="3810000"/>
                <a:gridCol w="3810000"/>
              </a:tblGrid>
              <a:tr h="616668">
                <a:tc>
                  <a:txBody>
                    <a:bodyPr/>
                    <a:lstStyle/>
                    <a:p>
                      <a:pPr algn="ctr"/>
                      <a:r>
                        <a:rPr lang="en-US" sz="2000" dirty="0" smtClean="0"/>
                        <a:t>DIBELS</a:t>
                      </a:r>
                      <a:endParaRPr lang="en-US" sz="2000" dirty="0"/>
                    </a:p>
                  </a:txBody>
                  <a:tcPr/>
                </a:tc>
                <a:tc>
                  <a:txBody>
                    <a:bodyPr/>
                    <a:lstStyle/>
                    <a:p>
                      <a:pPr algn="ctr"/>
                      <a:r>
                        <a:rPr lang="en-US" sz="2000" dirty="0" smtClean="0"/>
                        <a:t>TRC</a:t>
                      </a:r>
                      <a:endParaRPr lang="en-US" sz="2000" dirty="0"/>
                    </a:p>
                  </a:txBody>
                  <a:tcPr/>
                </a:tc>
              </a:tr>
              <a:tr h="1064387">
                <a:tc>
                  <a:txBody>
                    <a:bodyPr/>
                    <a:lstStyle/>
                    <a:p>
                      <a:pPr algn="ctr"/>
                      <a:r>
                        <a:rPr lang="en-US" sz="2000" dirty="0" smtClean="0">
                          <a:solidFill>
                            <a:schemeClr val="tx2">
                              <a:lumMod val="50000"/>
                            </a:schemeClr>
                          </a:solidFill>
                        </a:rPr>
                        <a:t>1 minute</a:t>
                      </a:r>
                      <a:r>
                        <a:rPr lang="en-US" sz="2000" baseline="0" dirty="0" smtClean="0">
                          <a:solidFill>
                            <a:schemeClr val="tx2">
                              <a:lumMod val="50000"/>
                            </a:schemeClr>
                          </a:solidFill>
                        </a:rPr>
                        <a:t> probes to assess early literacy skills and fluency</a:t>
                      </a:r>
                      <a:endParaRPr lang="en-US" sz="2000" dirty="0">
                        <a:solidFill>
                          <a:schemeClr val="tx2">
                            <a:lumMod val="50000"/>
                          </a:schemeClr>
                        </a:solidFill>
                      </a:endParaRPr>
                    </a:p>
                  </a:txBody>
                  <a:tcPr/>
                </a:tc>
                <a:tc>
                  <a:txBody>
                    <a:bodyPr/>
                    <a:lstStyle/>
                    <a:p>
                      <a:pPr algn="ctr"/>
                      <a:r>
                        <a:rPr lang="en-US" sz="2000" dirty="0" smtClean="0">
                          <a:solidFill>
                            <a:schemeClr val="tx2">
                              <a:lumMod val="50000"/>
                            </a:schemeClr>
                          </a:solidFill>
                        </a:rPr>
                        <a:t>Assess text</a:t>
                      </a:r>
                      <a:r>
                        <a:rPr lang="en-US" sz="2000" baseline="0" dirty="0" smtClean="0">
                          <a:solidFill>
                            <a:schemeClr val="tx2">
                              <a:lumMod val="50000"/>
                            </a:schemeClr>
                          </a:solidFill>
                        </a:rPr>
                        <a:t> reading comprehension</a:t>
                      </a:r>
                      <a:endParaRPr lang="en-US" sz="2000" dirty="0">
                        <a:solidFill>
                          <a:schemeClr val="tx2">
                            <a:lumMod val="50000"/>
                          </a:schemeClr>
                        </a:solidFill>
                      </a:endParaRPr>
                    </a:p>
                  </a:txBody>
                  <a:tcPr/>
                </a:tc>
              </a:tr>
            </a:tbl>
          </a:graphicData>
        </a:graphic>
      </p:graphicFrame>
      <p:sp>
        <p:nvSpPr>
          <p:cNvPr id="5" name="TextBox 4"/>
          <p:cNvSpPr txBox="1"/>
          <p:nvPr/>
        </p:nvSpPr>
        <p:spPr>
          <a:xfrm>
            <a:off x="527759" y="3757567"/>
            <a:ext cx="7780069" cy="2677656"/>
          </a:xfrm>
          <a:prstGeom prst="rect">
            <a:avLst/>
          </a:prstGeom>
          <a:noFill/>
        </p:spPr>
        <p:txBody>
          <a:bodyPr wrap="none" rtlCol="0">
            <a:spAutoFit/>
          </a:bodyPr>
          <a:lstStyle/>
          <a:p>
            <a:r>
              <a:rPr lang="en-US" sz="2800" dirty="0" smtClean="0">
                <a:solidFill>
                  <a:schemeClr val="tx2">
                    <a:lumMod val="50000"/>
                  </a:schemeClr>
                </a:solidFill>
              </a:rPr>
              <a:t>Teacher get immediate feedback about the </a:t>
            </a:r>
          </a:p>
          <a:p>
            <a:r>
              <a:rPr lang="en-US" sz="2800" dirty="0" smtClean="0">
                <a:solidFill>
                  <a:schemeClr val="tx2">
                    <a:lumMod val="50000"/>
                  </a:schemeClr>
                </a:solidFill>
              </a:rPr>
              <a:t>instructional needs of students</a:t>
            </a:r>
          </a:p>
          <a:p>
            <a:endParaRPr lang="en-US" sz="2800" dirty="0">
              <a:solidFill>
                <a:schemeClr val="tx2">
                  <a:lumMod val="50000"/>
                </a:schemeClr>
              </a:solidFill>
            </a:endParaRPr>
          </a:p>
          <a:p>
            <a:r>
              <a:rPr lang="en-US" sz="2800" dirty="0" smtClean="0">
                <a:solidFill>
                  <a:schemeClr val="tx2">
                    <a:lumMod val="50000"/>
                  </a:schemeClr>
                </a:solidFill>
              </a:rPr>
              <a:t>Parent reports are generated to provide notification </a:t>
            </a:r>
          </a:p>
          <a:p>
            <a:r>
              <a:rPr lang="en-US" sz="2800" dirty="0">
                <a:solidFill>
                  <a:schemeClr val="tx2">
                    <a:lumMod val="50000"/>
                  </a:schemeClr>
                </a:solidFill>
              </a:rPr>
              <a:t>o</a:t>
            </a:r>
            <a:r>
              <a:rPr lang="en-US" sz="2800" dirty="0" smtClean="0">
                <a:solidFill>
                  <a:schemeClr val="tx2">
                    <a:lumMod val="50000"/>
                  </a:schemeClr>
                </a:solidFill>
              </a:rPr>
              <a:t>f assessment results and information regarding </a:t>
            </a:r>
          </a:p>
          <a:p>
            <a:r>
              <a:rPr lang="en-US" sz="2800" dirty="0" smtClean="0">
                <a:solidFill>
                  <a:schemeClr val="tx2">
                    <a:lumMod val="50000"/>
                  </a:schemeClr>
                </a:solidFill>
              </a:rPr>
              <a:t>reading proficiency</a:t>
            </a:r>
            <a:endParaRPr lang="en-US" sz="2800" dirty="0">
              <a:solidFill>
                <a:schemeClr val="tx2">
                  <a:lumMod val="50000"/>
                </a:schemeClr>
              </a:solidFill>
            </a:endParaRPr>
          </a:p>
        </p:txBody>
      </p:sp>
    </p:spTree>
    <p:extLst>
      <p:ext uri="{BB962C8B-B14F-4D97-AF65-F5344CB8AC3E}">
        <p14:creationId xmlns:p14="http://schemas.microsoft.com/office/powerpoint/2010/main" val="8598814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Early Grade Reading </a:t>
            </a:r>
            <a:r>
              <a:rPr lang="en-US" sz="4000" dirty="0" smtClean="0"/>
              <a:t>Proficiency</a:t>
            </a:r>
            <a:br>
              <a:rPr lang="en-US" sz="4000" dirty="0" smtClean="0"/>
            </a:br>
            <a:r>
              <a:rPr lang="en-US" sz="4000" dirty="0" smtClean="0"/>
              <a:t>Additional Support</a:t>
            </a:r>
            <a:endParaRPr lang="en-US" sz="4000" dirty="0"/>
          </a:p>
        </p:txBody>
      </p:sp>
      <p:sp>
        <p:nvSpPr>
          <p:cNvPr id="3" name="Content Placeholder 2"/>
          <p:cNvSpPr>
            <a:spLocks noGrp="1"/>
          </p:cNvSpPr>
          <p:nvPr>
            <p:ph idx="1"/>
          </p:nvPr>
        </p:nvSpPr>
        <p:spPr/>
        <p:txBody>
          <a:bodyPr/>
          <a:lstStyle/>
          <a:p>
            <a:pPr marL="114300" indent="0">
              <a:buNone/>
            </a:pPr>
            <a:r>
              <a:rPr lang="en-US" dirty="0" smtClean="0">
                <a:solidFill>
                  <a:schemeClr val="tx2">
                    <a:lumMod val="50000"/>
                  </a:schemeClr>
                </a:solidFill>
              </a:rPr>
              <a:t>If students need additional support:</a:t>
            </a:r>
          </a:p>
          <a:p>
            <a:pPr marL="114300" indent="0">
              <a:buNone/>
            </a:pPr>
            <a:endParaRPr lang="en-US" dirty="0">
              <a:solidFill>
                <a:schemeClr val="tx2">
                  <a:lumMod val="50000"/>
                </a:schemeClr>
              </a:solidFill>
            </a:endParaRPr>
          </a:p>
          <a:p>
            <a:r>
              <a:rPr lang="en-US" dirty="0" smtClean="0">
                <a:solidFill>
                  <a:schemeClr val="tx2">
                    <a:lumMod val="50000"/>
                  </a:schemeClr>
                </a:solidFill>
              </a:rPr>
              <a:t>Interventions are implemented at school</a:t>
            </a:r>
          </a:p>
          <a:p>
            <a:pPr marL="114300" indent="0">
              <a:buNone/>
            </a:pPr>
            <a:endParaRPr lang="en-US" dirty="0" smtClean="0">
              <a:solidFill>
                <a:schemeClr val="tx2">
                  <a:lumMod val="50000"/>
                </a:schemeClr>
              </a:solidFill>
            </a:endParaRPr>
          </a:p>
          <a:p>
            <a:r>
              <a:rPr lang="en-US" dirty="0" smtClean="0">
                <a:solidFill>
                  <a:schemeClr val="tx2">
                    <a:lumMod val="50000"/>
                  </a:schemeClr>
                </a:solidFill>
              </a:rPr>
              <a:t>Intervention plan is shared with parents</a:t>
            </a:r>
          </a:p>
          <a:p>
            <a:pPr marL="114300" indent="0">
              <a:buNone/>
            </a:pPr>
            <a:endParaRPr lang="en-US" dirty="0" smtClean="0">
              <a:solidFill>
                <a:schemeClr val="tx2">
                  <a:lumMod val="50000"/>
                </a:schemeClr>
              </a:solidFill>
            </a:endParaRPr>
          </a:p>
          <a:p>
            <a:r>
              <a:rPr lang="en-US" dirty="0" smtClean="0">
                <a:solidFill>
                  <a:schemeClr val="tx2">
                    <a:lumMod val="50000"/>
                  </a:schemeClr>
                </a:solidFill>
              </a:rPr>
              <a:t>Teachers frequently monitor student progress</a:t>
            </a:r>
          </a:p>
          <a:p>
            <a:pPr marL="114300" indent="0">
              <a:buNone/>
            </a:pPr>
            <a:endParaRPr lang="en-US" dirty="0" smtClean="0">
              <a:solidFill>
                <a:schemeClr val="tx2">
                  <a:lumMod val="50000"/>
                </a:schemeClr>
              </a:solidFill>
            </a:endParaRPr>
          </a:p>
          <a:p>
            <a:r>
              <a:rPr lang="en-US" dirty="0" smtClean="0">
                <a:solidFill>
                  <a:schemeClr val="tx2">
                    <a:lumMod val="50000"/>
                  </a:schemeClr>
                </a:solidFill>
              </a:rPr>
              <a:t>Instructional </a:t>
            </a:r>
            <a:r>
              <a:rPr lang="en-US" smtClean="0">
                <a:solidFill>
                  <a:schemeClr val="tx2">
                    <a:lumMod val="50000"/>
                  </a:schemeClr>
                </a:solidFill>
              </a:rPr>
              <a:t>changes are made </a:t>
            </a:r>
            <a:r>
              <a:rPr lang="en-US" dirty="0" smtClean="0">
                <a:solidFill>
                  <a:schemeClr val="tx2">
                    <a:lumMod val="50000"/>
                  </a:schemeClr>
                </a:solidFill>
              </a:rPr>
              <a:t>as needed</a:t>
            </a:r>
            <a:endParaRPr lang="en-US" dirty="0">
              <a:solidFill>
                <a:schemeClr val="tx2">
                  <a:lumMod val="50000"/>
                </a:schemeClr>
              </a:solidFill>
            </a:endParaRPr>
          </a:p>
        </p:txBody>
      </p:sp>
    </p:spTree>
    <p:extLst>
      <p:ext uri="{BB962C8B-B14F-4D97-AF65-F5344CB8AC3E}">
        <p14:creationId xmlns:p14="http://schemas.microsoft.com/office/powerpoint/2010/main" val="55852649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Early Grade Reading </a:t>
            </a:r>
            <a:r>
              <a:rPr lang="en-US" sz="4000" dirty="0" smtClean="0"/>
              <a:t>Proficiency</a:t>
            </a:r>
            <a:br>
              <a:rPr lang="en-US" sz="4000" dirty="0" smtClean="0"/>
            </a:br>
            <a:r>
              <a:rPr lang="en-US" sz="4000" dirty="0" smtClean="0"/>
              <a:t>At or Above Grade Level</a:t>
            </a:r>
            <a:endParaRPr lang="en-US" sz="4000" dirty="0"/>
          </a:p>
        </p:txBody>
      </p:sp>
      <p:sp>
        <p:nvSpPr>
          <p:cNvPr id="3" name="Content Placeholder 2"/>
          <p:cNvSpPr>
            <a:spLocks noGrp="1"/>
          </p:cNvSpPr>
          <p:nvPr>
            <p:ph idx="1"/>
          </p:nvPr>
        </p:nvSpPr>
        <p:spPr/>
        <p:txBody>
          <a:bodyPr/>
          <a:lstStyle/>
          <a:p>
            <a:pPr marL="114300" indent="0">
              <a:buNone/>
            </a:pPr>
            <a:r>
              <a:rPr lang="en-US" dirty="0" smtClean="0">
                <a:solidFill>
                  <a:schemeClr val="tx2">
                    <a:lumMod val="50000"/>
                  </a:schemeClr>
                </a:solidFill>
              </a:rPr>
              <a:t>If students are reading at or above grade level:</a:t>
            </a:r>
          </a:p>
          <a:p>
            <a:pPr marL="114300" indent="0">
              <a:buNone/>
            </a:pPr>
            <a:endParaRPr lang="en-US" dirty="0">
              <a:solidFill>
                <a:schemeClr val="tx2">
                  <a:lumMod val="50000"/>
                </a:schemeClr>
              </a:solidFill>
            </a:endParaRPr>
          </a:p>
          <a:p>
            <a:r>
              <a:rPr lang="en-US" dirty="0" smtClean="0">
                <a:solidFill>
                  <a:schemeClr val="tx2">
                    <a:lumMod val="50000"/>
                  </a:schemeClr>
                </a:solidFill>
              </a:rPr>
              <a:t>Continue to progress in reading proficiency</a:t>
            </a:r>
          </a:p>
          <a:p>
            <a:pPr marL="114300" indent="0">
              <a:buNone/>
            </a:pPr>
            <a:endParaRPr lang="en-US" dirty="0" smtClean="0">
              <a:solidFill>
                <a:schemeClr val="tx2">
                  <a:lumMod val="50000"/>
                </a:schemeClr>
              </a:solidFill>
            </a:endParaRPr>
          </a:p>
          <a:p>
            <a:r>
              <a:rPr lang="en-US" dirty="0" smtClean="0">
                <a:solidFill>
                  <a:schemeClr val="tx2">
                    <a:lumMod val="50000"/>
                  </a:schemeClr>
                </a:solidFill>
              </a:rPr>
              <a:t>Read, comprehend, integrate, and apply complex texts</a:t>
            </a:r>
            <a:endParaRPr lang="en-US" dirty="0">
              <a:solidFill>
                <a:schemeClr val="tx2">
                  <a:lumMod val="50000"/>
                </a:schemeClr>
              </a:solidFill>
            </a:endParaRPr>
          </a:p>
          <a:p>
            <a:endParaRPr lang="en-US" dirty="0" smtClean="0">
              <a:solidFill>
                <a:schemeClr val="tx2">
                  <a:lumMod val="50000"/>
                </a:schemeClr>
              </a:solidFill>
            </a:endParaRPr>
          </a:p>
          <a:p>
            <a:r>
              <a:rPr lang="en-US" dirty="0" smtClean="0">
                <a:solidFill>
                  <a:schemeClr val="tx2">
                    <a:lumMod val="50000"/>
                  </a:schemeClr>
                </a:solidFill>
              </a:rPr>
              <a:t>Become an independent reader</a:t>
            </a:r>
          </a:p>
        </p:txBody>
      </p:sp>
    </p:spTree>
    <p:extLst>
      <p:ext uri="{BB962C8B-B14F-4D97-AF65-F5344CB8AC3E}">
        <p14:creationId xmlns:p14="http://schemas.microsoft.com/office/powerpoint/2010/main" val="15229019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Level Assessments</a:t>
            </a:r>
            <a:endParaRPr lang="en-US" dirty="0"/>
          </a:p>
        </p:txBody>
      </p:sp>
      <p:sp>
        <p:nvSpPr>
          <p:cNvPr id="3" name="Content Placeholder 2"/>
          <p:cNvSpPr>
            <a:spLocks noGrp="1"/>
          </p:cNvSpPr>
          <p:nvPr>
            <p:ph idx="1"/>
          </p:nvPr>
        </p:nvSpPr>
        <p:spPr/>
        <p:txBody>
          <a:bodyPr>
            <a:normAutofit/>
          </a:bodyPr>
          <a:lstStyle/>
          <a:p>
            <a:pPr marL="114300" indent="0" algn="ctr">
              <a:buNone/>
            </a:pPr>
            <a:r>
              <a:rPr lang="en-US" dirty="0" smtClean="0"/>
              <a:t>Beginning of Grade (BOG) and End of Grade (EOG)</a:t>
            </a:r>
          </a:p>
          <a:p>
            <a:endParaRPr lang="en-US" dirty="0"/>
          </a:p>
          <a:p>
            <a:pPr>
              <a:lnSpc>
                <a:spcPct val="114000"/>
              </a:lnSpc>
            </a:pPr>
            <a:r>
              <a:rPr lang="en-US" dirty="0" smtClean="0"/>
              <a:t>Measures student progress toward standards</a:t>
            </a:r>
          </a:p>
          <a:p>
            <a:pPr>
              <a:lnSpc>
                <a:spcPct val="114000"/>
              </a:lnSpc>
            </a:pPr>
            <a:r>
              <a:rPr lang="en-US" dirty="0" smtClean="0"/>
              <a:t>BOG is for reading only and provides an indication as to whether a student is on track</a:t>
            </a:r>
          </a:p>
          <a:p>
            <a:pPr>
              <a:lnSpc>
                <a:spcPct val="114000"/>
              </a:lnSpc>
            </a:pPr>
            <a:r>
              <a:rPr lang="en-US" dirty="0" smtClean="0"/>
              <a:t>EOG is for reading and math</a:t>
            </a:r>
          </a:p>
          <a:p>
            <a:pPr>
              <a:lnSpc>
                <a:spcPct val="114000"/>
              </a:lnSpc>
            </a:pPr>
            <a:r>
              <a:rPr lang="en-US" dirty="0" smtClean="0"/>
              <a:t>Scores range from Level 1 (the lowest) to Level 5 (the highest)</a:t>
            </a:r>
          </a:p>
          <a:p>
            <a:pPr>
              <a:lnSpc>
                <a:spcPct val="114000"/>
              </a:lnSpc>
            </a:pPr>
            <a:r>
              <a:rPr lang="en-US" dirty="0" smtClean="0"/>
              <a:t>Multiple choice tests</a:t>
            </a:r>
          </a:p>
          <a:p>
            <a:pPr>
              <a:lnSpc>
                <a:spcPct val="114000"/>
              </a:lnSpc>
            </a:pPr>
            <a:r>
              <a:rPr lang="en-US" dirty="0" smtClean="0"/>
              <a:t>Student reads selections and answer questions</a:t>
            </a:r>
            <a:endParaRPr lang="en-US" dirty="0"/>
          </a:p>
        </p:txBody>
      </p:sp>
    </p:spTree>
    <p:extLst>
      <p:ext uri="{BB962C8B-B14F-4D97-AF65-F5344CB8AC3E}">
        <p14:creationId xmlns:p14="http://schemas.microsoft.com/office/powerpoint/2010/main" val="27510504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Elimination of Social Promotion</a:t>
            </a:r>
            <a:r>
              <a:rPr lang="en-US" sz="4000" dirty="0" smtClean="0"/>
              <a:t/>
            </a:r>
            <a:br>
              <a:rPr lang="en-US" sz="4000" dirty="0" smtClean="0"/>
            </a:br>
            <a:r>
              <a:rPr lang="en-US" sz="3600" dirty="0" smtClean="0"/>
              <a:t>What to Expect</a:t>
            </a:r>
            <a:endParaRPr lang="en-US" sz="3600" dirty="0"/>
          </a:p>
        </p:txBody>
      </p:sp>
      <p:sp>
        <p:nvSpPr>
          <p:cNvPr id="3" name="Content Placeholder 2"/>
          <p:cNvSpPr>
            <a:spLocks noGrp="1"/>
          </p:cNvSpPr>
          <p:nvPr>
            <p:ph idx="1"/>
          </p:nvPr>
        </p:nvSpPr>
        <p:spPr>
          <a:xfrm>
            <a:off x="457200" y="1600200"/>
            <a:ext cx="7620000" cy="4359514"/>
          </a:xfrm>
        </p:spPr>
        <p:txBody>
          <a:bodyPr/>
          <a:lstStyle/>
          <a:p>
            <a:endParaRPr lang="en-US" dirty="0"/>
          </a:p>
        </p:txBody>
      </p:sp>
      <p:graphicFrame>
        <p:nvGraphicFramePr>
          <p:cNvPr id="4" name="Diagram 3"/>
          <p:cNvGraphicFramePr/>
          <p:nvPr>
            <p:extLst>
              <p:ext uri="{D42A27DB-BD31-4B8C-83A1-F6EECF244321}">
                <p14:modId xmlns:p14="http://schemas.microsoft.com/office/powerpoint/2010/main" val="691983412"/>
              </p:ext>
            </p:extLst>
          </p:nvPr>
        </p:nvGraphicFramePr>
        <p:xfrm>
          <a:off x="470950" y="1417638"/>
          <a:ext cx="7606250" cy="4968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469615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1143000"/>
          </a:xfrm>
        </p:spPr>
        <p:txBody>
          <a:bodyPr/>
          <a:lstStyle/>
          <a:p>
            <a:pPr algn="ctr"/>
            <a:r>
              <a:rPr lang="en-US" dirty="0" smtClean="0"/>
              <a:t>Good Cause Exemptions</a:t>
            </a:r>
            <a:endParaRPr lang="en-US" dirty="0"/>
          </a:p>
        </p:txBody>
      </p:sp>
      <p:sp>
        <p:nvSpPr>
          <p:cNvPr id="3" name="Content Placeholder 2"/>
          <p:cNvSpPr>
            <a:spLocks noGrp="1"/>
          </p:cNvSpPr>
          <p:nvPr>
            <p:ph idx="1"/>
          </p:nvPr>
        </p:nvSpPr>
        <p:spPr>
          <a:xfrm>
            <a:off x="705556" y="964067"/>
            <a:ext cx="7539919" cy="4917264"/>
          </a:xfrm>
        </p:spPr>
        <p:txBody>
          <a:bodyPr>
            <a:noAutofit/>
          </a:bodyPr>
          <a:lstStyle/>
          <a:p>
            <a:pPr marL="571500" indent="-457200">
              <a:buFont typeface="+mj-lt"/>
              <a:buAutoNum type="arabicPeriod"/>
            </a:pPr>
            <a:r>
              <a:rPr lang="en-US" sz="1800" dirty="0" smtClean="0">
                <a:solidFill>
                  <a:schemeClr val="tx2">
                    <a:lumMod val="50000"/>
                  </a:schemeClr>
                </a:solidFill>
              </a:rPr>
              <a:t>Limited English Proficient students </a:t>
            </a:r>
            <a:r>
              <a:rPr lang="en-US" sz="1800" b="1" dirty="0" smtClean="0">
                <a:solidFill>
                  <a:schemeClr val="tx2">
                    <a:lumMod val="50000"/>
                  </a:schemeClr>
                </a:solidFill>
              </a:rPr>
              <a:t>with less than two school years of instruction</a:t>
            </a:r>
            <a:r>
              <a:rPr lang="en-US" sz="1800" dirty="0" smtClean="0">
                <a:solidFill>
                  <a:schemeClr val="tx2">
                    <a:lumMod val="50000"/>
                  </a:schemeClr>
                </a:solidFill>
              </a:rPr>
              <a:t> in an English as a Second Language program.</a:t>
            </a:r>
          </a:p>
          <a:p>
            <a:pPr marL="571500" indent="-457200">
              <a:buFont typeface="+mj-lt"/>
              <a:buAutoNum type="arabicPeriod"/>
            </a:pPr>
            <a:endParaRPr lang="en-US" sz="1800" dirty="0">
              <a:solidFill>
                <a:schemeClr val="tx2">
                  <a:lumMod val="50000"/>
                </a:schemeClr>
              </a:solidFill>
            </a:endParaRPr>
          </a:p>
          <a:p>
            <a:pPr marL="571500" lvl="0" indent="-457200">
              <a:buFont typeface="+mj-lt"/>
              <a:buAutoNum type="arabicPeriod"/>
            </a:pPr>
            <a:r>
              <a:rPr lang="en-US" sz="1800" b="1" dirty="0"/>
              <a:t>Students with disabilities</a:t>
            </a:r>
            <a:r>
              <a:rPr lang="en-US" sz="1800" dirty="0"/>
              <a:t>, as defined in G.S. 115C-106.3(1), and whose individualized education program indicates (</a:t>
            </a:r>
            <a:r>
              <a:rPr lang="en-US" sz="1800" dirty="0" err="1"/>
              <a:t>i</a:t>
            </a:r>
            <a:r>
              <a:rPr lang="en-US" sz="1800" dirty="0"/>
              <a:t>) the use of the NCEXTEND1 alternate assessment, (ii) at least a two school year delay in educational performance, or (iii) receipt of intensive reading interventions for at least two school </a:t>
            </a:r>
            <a:r>
              <a:rPr lang="en-US" sz="1800" dirty="0" smtClean="0"/>
              <a:t>years.</a:t>
            </a:r>
          </a:p>
          <a:p>
            <a:pPr marL="571500" lvl="0" indent="-457200">
              <a:buFont typeface="+mj-lt"/>
              <a:buAutoNum type="arabicPeriod"/>
            </a:pPr>
            <a:endParaRPr lang="en-US" sz="1800" b="1" dirty="0"/>
          </a:p>
          <a:p>
            <a:pPr marL="571500" lvl="0" indent="-457200">
              <a:buFont typeface="+mj-lt"/>
              <a:buAutoNum type="arabicPeriod"/>
            </a:pPr>
            <a:r>
              <a:rPr lang="en-US" sz="1800" b="1" dirty="0" smtClean="0"/>
              <a:t>Students </a:t>
            </a:r>
            <a:r>
              <a:rPr lang="en-US" sz="1800" dirty="0"/>
              <a:t>who demonstrate reading </a:t>
            </a:r>
            <a:r>
              <a:rPr lang="en-US" sz="1800" b="1" dirty="0"/>
              <a:t>proficiency </a:t>
            </a:r>
            <a:r>
              <a:rPr lang="en-US" sz="1800" dirty="0"/>
              <a:t>appropriate for third grade students on an </a:t>
            </a:r>
            <a:r>
              <a:rPr lang="en-US" sz="1800" b="1" dirty="0"/>
              <a:t>alternative assessment </a:t>
            </a:r>
            <a:r>
              <a:rPr lang="en-US" sz="1800" dirty="0"/>
              <a:t>approved by the State Board of </a:t>
            </a:r>
            <a:r>
              <a:rPr lang="en-US" sz="1800" dirty="0" smtClean="0"/>
              <a:t>Education (Discovery Education, Reading 3D, Read to Achieve alternative assessment)</a:t>
            </a:r>
          </a:p>
          <a:p>
            <a:pPr marL="571500" indent="-457200">
              <a:buFont typeface="+mj-lt"/>
              <a:buAutoNum type="arabicPeriod"/>
            </a:pPr>
            <a:endParaRPr lang="en-US" sz="1800" dirty="0" smtClean="0">
              <a:solidFill>
                <a:schemeClr val="tx2">
                  <a:lumMod val="50000"/>
                </a:schemeClr>
              </a:solidFill>
            </a:endParaRPr>
          </a:p>
          <a:p>
            <a:pPr marL="571500" indent="-457200">
              <a:buFont typeface="+mj-lt"/>
              <a:buAutoNum type="arabicPeriod"/>
            </a:pPr>
            <a:r>
              <a:rPr lang="en-US" sz="1800" dirty="0" smtClean="0">
                <a:solidFill>
                  <a:schemeClr val="tx2">
                    <a:lumMod val="50000"/>
                  </a:schemeClr>
                </a:solidFill>
              </a:rPr>
              <a:t>Students who demonstrate, through a student reading </a:t>
            </a:r>
            <a:r>
              <a:rPr lang="en-US" sz="1800" b="1" dirty="0" smtClean="0">
                <a:solidFill>
                  <a:schemeClr val="tx2">
                    <a:lumMod val="50000"/>
                  </a:schemeClr>
                </a:solidFill>
              </a:rPr>
              <a:t>portfolio</a:t>
            </a:r>
            <a:r>
              <a:rPr lang="en-US" sz="1800" dirty="0" smtClean="0">
                <a:solidFill>
                  <a:schemeClr val="tx2">
                    <a:lumMod val="50000"/>
                  </a:schemeClr>
                </a:solidFill>
              </a:rPr>
              <a:t>, reading proficiency appropriate for third grade students.  </a:t>
            </a:r>
          </a:p>
          <a:p>
            <a:pPr marL="114300" indent="0">
              <a:buNone/>
            </a:pPr>
            <a:endParaRPr lang="en-US" sz="1800" dirty="0">
              <a:solidFill>
                <a:schemeClr val="tx2">
                  <a:lumMod val="50000"/>
                </a:schemeClr>
              </a:solidFill>
            </a:endParaRPr>
          </a:p>
          <a:p>
            <a:pPr marL="571500" indent="-457200">
              <a:buFont typeface="+mj-lt"/>
              <a:buAutoNum type="arabicPeriod"/>
            </a:pPr>
            <a:r>
              <a:rPr lang="en-US" sz="1800" dirty="0" smtClean="0">
                <a:solidFill>
                  <a:schemeClr val="tx2">
                    <a:lumMod val="50000"/>
                  </a:schemeClr>
                </a:solidFill>
              </a:rPr>
              <a:t>Students who have received reading intervention and previously been </a:t>
            </a:r>
            <a:r>
              <a:rPr lang="en-US" sz="1800" b="1" dirty="0" smtClean="0">
                <a:solidFill>
                  <a:schemeClr val="tx2">
                    <a:lumMod val="50000"/>
                  </a:schemeClr>
                </a:solidFill>
              </a:rPr>
              <a:t>retained more than once </a:t>
            </a:r>
            <a:r>
              <a:rPr lang="en-US" sz="1800" dirty="0" smtClean="0">
                <a:solidFill>
                  <a:schemeClr val="tx2">
                    <a:lumMod val="50000"/>
                  </a:schemeClr>
                </a:solidFill>
              </a:rPr>
              <a:t>in kindergarten, first, second, or third grades</a:t>
            </a:r>
            <a:r>
              <a:rPr lang="en-US" sz="1800" dirty="0" smtClean="0"/>
              <a:t>.</a:t>
            </a:r>
            <a:endParaRPr lang="en-US" sz="1800" dirty="0"/>
          </a:p>
        </p:txBody>
      </p:sp>
    </p:spTree>
    <p:extLst>
      <p:ext uri="{BB962C8B-B14F-4D97-AF65-F5344CB8AC3E}">
        <p14:creationId xmlns:p14="http://schemas.microsoft.com/office/powerpoint/2010/main" val="65180956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 Reading Camp</a:t>
            </a:r>
            <a:endParaRPr lang="en-US" dirty="0"/>
          </a:p>
        </p:txBody>
      </p:sp>
      <p:sp>
        <p:nvSpPr>
          <p:cNvPr id="3" name="Content Placeholder 2"/>
          <p:cNvSpPr>
            <a:spLocks noGrp="1"/>
          </p:cNvSpPr>
          <p:nvPr>
            <p:ph idx="1"/>
          </p:nvPr>
        </p:nvSpPr>
        <p:spPr/>
        <p:txBody>
          <a:bodyPr/>
          <a:lstStyle/>
          <a:p>
            <a:r>
              <a:rPr lang="en-US" dirty="0" smtClean="0"/>
              <a:t>Provided by Cabarrus County Schools</a:t>
            </a:r>
          </a:p>
          <a:p>
            <a:r>
              <a:rPr lang="en-US" dirty="0" smtClean="0"/>
              <a:t>No cost to parents</a:t>
            </a:r>
          </a:p>
          <a:p>
            <a:r>
              <a:rPr lang="en-US" dirty="0" smtClean="0"/>
              <a:t>At least 72 hours of instruction over the course of four weeks</a:t>
            </a:r>
          </a:p>
          <a:p>
            <a:r>
              <a:rPr lang="en-US" dirty="0" smtClean="0"/>
              <a:t>Students are engaged in:</a:t>
            </a:r>
          </a:p>
          <a:p>
            <a:pPr lvl="1"/>
            <a:r>
              <a:rPr lang="en-US" dirty="0" smtClean="0"/>
              <a:t>Small group, intensive reading instruction</a:t>
            </a:r>
          </a:p>
          <a:p>
            <a:pPr lvl="1"/>
            <a:r>
              <a:rPr lang="en-US" dirty="0" smtClean="0"/>
              <a:t>Blended learning opportunities</a:t>
            </a:r>
          </a:p>
          <a:p>
            <a:pPr lvl="1"/>
            <a:r>
              <a:rPr lang="en-US" dirty="0" smtClean="0"/>
              <a:t>Science-based inquiry lessons on a topic of their choice</a:t>
            </a:r>
          </a:p>
          <a:p>
            <a:r>
              <a:rPr lang="en-US" dirty="0" smtClean="0"/>
              <a:t>Breakfast and lunch are provided</a:t>
            </a:r>
          </a:p>
          <a:p>
            <a:r>
              <a:rPr lang="en-US" dirty="0" smtClean="0"/>
              <a:t>Transportation is provided</a:t>
            </a:r>
          </a:p>
          <a:p>
            <a:r>
              <a:rPr lang="en-US" dirty="0" smtClean="0"/>
              <a:t>Low student-teacher ratios with highly-qualified teachers</a:t>
            </a:r>
          </a:p>
          <a:p>
            <a:endParaRPr lang="en-US" dirty="0"/>
          </a:p>
        </p:txBody>
      </p:sp>
    </p:spTree>
    <p:extLst>
      <p:ext uri="{BB962C8B-B14F-4D97-AF65-F5344CB8AC3E}">
        <p14:creationId xmlns:p14="http://schemas.microsoft.com/office/powerpoint/2010/main" val="60670024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if my child has a retention label in fourth grade?</a:t>
            </a:r>
            <a:endParaRPr lang="en-US" sz="3600" dirty="0"/>
          </a:p>
        </p:txBody>
      </p:sp>
      <p:sp>
        <p:nvSpPr>
          <p:cNvPr id="3" name="Content Placeholder 2"/>
          <p:cNvSpPr>
            <a:spLocks noGrp="1"/>
          </p:cNvSpPr>
          <p:nvPr>
            <p:ph idx="1"/>
          </p:nvPr>
        </p:nvSpPr>
        <p:spPr>
          <a:xfrm>
            <a:off x="457200" y="1417638"/>
            <a:ext cx="7620000" cy="5306882"/>
          </a:xfrm>
        </p:spPr>
        <p:txBody>
          <a:bodyPr>
            <a:normAutofit/>
          </a:bodyPr>
          <a:lstStyle/>
          <a:p>
            <a:r>
              <a:rPr lang="en-US" dirty="0" smtClean="0">
                <a:solidFill>
                  <a:schemeClr val="tx2">
                    <a:lumMod val="50000"/>
                  </a:schemeClr>
                </a:solidFill>
              </a:rPr>
              <a:t>Students move on to 4</a:t>
            </a:r>
            <a:r>
              <a:rPr lang="en-US" baseline="30000" dirty="0" smtClean="0">
                <a:solidFill>
                  <a:schemeClr val="tx2">
                    <a:lumMod val="50000"/>
                  </a:schemeClr>
                </a:solidFill>
              </a:rPr>
              <a:t>th</a:t>
            </a:r>
            <a:r>
              <a:rPr lang="en-US" dirty="0" smtClean="0">
                <a:solidFill>
                  <a:schemeClr val="tx2">
                    <a:lumMod val="50000"/>
                  </a:schemeClr>
                </a:solidFill>
              </a:rPr>
              <a:t> grade with retention label</a:t>
            </a:r>
          </a:p>
          <a:p>
            <a:pPr marL="114300" indent="0">
              <a:buNone/>
            </a:pPr>
            <a:endParaRPr lang="en-US" dirty="0" smtClean="0">
              <a:solidFill>
                <a:schemeClr val="tx2">
                  <a:lumMod val="50000"/>
                </a:schemeClr>
              </a:solidFill>
            </a:endParaRPr>
          </a:p>
          <a:p>
            <a:r>
              <a:rPr lang="en-US" dirty="0" smtClean="0">
                <a:solidFill>
                  <a:schemeClr val="tx2">
                    <a:lumMod val="50000"/>
                  </a:schemeClr>
                </a:solidFill>
              </a:rPr>
              <a:t>Taught 4</a:t>
            </a:r>
            <a:r>
              <a:rPr lang="en-US" baseline="30000" dirty="0" smtClean="0">
                <a:solidFill>
                  <a:schemeClr val="tx2">
                    <a:lumMod val="50000"/>
                  </a:schemeClr>
                </a:solidFill>
              </a:rPr>
              <a:t>th</a:t>
            </a:r>
            <a:r>
              <a:rPr lang="en-US" dirty="0" smtClean="0">
                <a:solidFill>
                  <a:schemeClr val="tx2">
                    <a:lumMod val="50000"/>
                  </a:schemeClr>
                </a:solidFill>
              </a:rPr>
              <a:t> grade standards</a:t>
            </a:r>
          </a:p>
          <a:p>
            <a:pPr marL="114300" indent="0">
              <a:buNone/>
            </a:pPr>
            <a:endParaRPr lang="en-US" dirty="0" smtClean="0">
              <a:solidFill>
                <a:schemeClr val="tx2">
                  <a:lumMod val="50000"/>
                </a:schemeClr>
              </a:solidFill>
            </a:endParaRPr>
          </a:p>
          <a:p>
            <a:r>
              <a:rPr lang="en-US" dirty="0" smtClean="0">
                <a:solidFill>
                  <a:schemeClr val="tx2">
                    <a:lumMod val="50000"/>
                  </a:schemeClr>
                </a:solidFill>
              </a:rPr>
              <a:t>Provided with interventions and monitoring to continue to support student in reading</a:t>
            </a:r>
          </a:p>
          <a:p>
            <a:endParaRPr lang="en-US" dirty="0">
              <a:solidFill>
                <a:schemeClr val="tx2">
                  <a:lumMod val="50000"/>
                </a:schemeClr>
              </a:solidFill>
            </a:endParaRPr>
          </a:p>
          <a:p>
            <a:r>
              <a:rPr lang="en-US" dirty="0" smtClean="0">
                <a:solidFill>
                  <a:schemeClr val="tx2">
                    <a:lumMod val="50000"/>
                  </a:schemeClr>
                </a:solidFill>
              </a:rPr>
              <a:t>Monthly written reports on your child’s reading progress</a:t>
            </a:r>
          </a:p>
          <a:p>
            <a:endParaRPr lang="en-US" dirty="0">
              <a:solidFill>
                <a:schemeClr val="tx2">
                  <a:lumMod val="50000"/>
                </a:schemeClr>
              </a:solidFill>
            </a:endParaRPr>
          </a:p>
          <a:p>
            <a:r>
              <a:rPr lang="en-US" dirty="0" smtClean="0">
                <a:solidFill>
                  <a:schemeClr val="tx2">
                    <a:lumMod val="50000"/>
                  </a:schemeClr>
                </a:solidFill>
              </a:rPr>
              <a:t>Reading contract between parent and school</a:t>
            </a:r>
          </a:p>
          <a:p>
            <a:endParaRPr lang="en-US" dirty="0">
              <a:solidFill>
                <a:schemeClr val="tx2">
                  <a:lumMod val="50000"/>
                </a:schemeClr>
              </a:solidFill>
            </a:endParaRPr>
          </a:p>
          <a:p>
            <a:r>
              <a:rPr lang="en-US" dirty="0" smtClean="0">
                <a:solidFill>
                  <a:schemeClr val="tx2">
                    <a:lumMod val="50000"/>
                  </a:schemeClr>
                </a:solidFill>
              </a:rPr>
              <a:t>90 minutes of uninterrupted reading instruction</a:t>
            </a:r>
          </a:p>
          <a:p>
            <a:pPr marL="114300" indent="0">
              <a:buNone/>
            </a:pPr>
            <a:endParaRPr lang="en-US" dirty="0" smtClean="0"/>
          </a:p>
        </p:txBody>
      </p:sp>
    </p:spTree>
    <p:extLst>
      <p:ext uri="{BB962C8B-B14F-4D97-AF65-F5344CB8AC3E}">
        <p14:creationId xmlns:p14="http://schemas.microsoft.com/office/powerpoint/2010/main" val="103934984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if my child has a retention label in fourth grade?</a:t>
            </a:r>
            <a:endParaRPr lang="en-US" sz="3600" dirty="0"/>
          </a:p>
        </p:txBody>
      </p:sp>
      <p:sp>
        <p:nvSpPr>
          <p:cNvPr id="3" name="Content Placeholder 2"/>
          <p:cNvSpPr>
            <a:spLocks noGrp="1"/>
          </p:cNvSpPr>
          <p:nvPr>
            <p:ph idx="1"/>
          </p:nvPr>
        </p:nvSpPr>
        <p:spPr>
          <a:xfrm>
            <a:off x="457200" y="1417638"/>
            <a:ext cx="7620000" cy="5306882"/>
          </a:xfrm>
        </p:spPr>
        <p:txBody>
          <a:bodyPr>
            <a:normAutofit/>
          </a:bodyPr>
          <a:lstStyle/>
          <a:p>
            <a:r>
              <a:rPr lang="en-US" dirty="0" smtClean="0">
                <a:solidFill>
                  <a:schemeClr val="tx2">
                    <a:lumMod val="50000"/>
                  </a:schemeClr>
                </a:solidFill>
              </a:rPr>
              <a:t>Opportunity for mid-year promotion: Read to </a:t>
            </a:r>
            <a:r>
              <a:rPr lang="en-US" dirty="0">
                <a:solidFill>
                  <a:schemeClr val="tx2">
                    <a:lumMod val="50000"/>
                  </a:schemeClr>
                </a:solidFill>
              </a:rPr>
              <a:t>A</a:t>
            </a:r>
            <a:r>
              <a:rPr lang="en-US" dirty="0" smtClean="0">
                <a:solidFill>
                  <a:schemeClr val="tx2">
                    <a:lumMod val="50000"/>
                  </a:schemeClr>
                </a:solidFill>
              </a:rPr>
              <a:t>chieve test, local alternative assessment approved by the State Board </a:t>
            </a:r>
            <a:r>
              <a:rPr lang="en-US" smtClean="0">
                <a:solidFill>
                  <a:schemeClr val="tx2">
                    <a:lumMod val="50000"/>
                  </a:schemeClr>
                </a:solidFill>
              </a:rPr>
              <a:t>of Education, or </a:t>
            </a:r>
            <a:r>
              <a:rPr lang="en-US" dirty="0" smtClean="0">
                <a:solidFill>
                  <a:schemeClr val="tx2">
                    <a:lumMod val="50000"/>
                  </a:schemeClr>
                </a:solidFill>
              </a:rPr>
              <a:t>completed portfolio by November 1</a:t>
            </a:r>
          </a:p>
          <a:p>
            <a:pPr marL="114300" indent="0">
              <a:buNone/>
            </a:pPr>
            <a:endParaRPr lang="en-US" dirty="0" smtClean="0">
              <a:solidFill>
                <a:schemeClr val="tx2">
                  <a:lumMod val="50000"/>
                </a:schemeClr>
              </a:solidFill>
            </a:endParaRPr>
          </a:p>
          <a:p>
            <a:r>
              <a:rPr lang="en-US" dirty="0" smtClean="0">
                <a:solidFill>
                  <a:schemeClr val="tx2">
                    <a:lumMod val="50000"/>
                  </a:schemeClr>
                </a:solidFill>
              </a:rPr>
              <a:t>Retention label is removed if child is proficient</a:t>
            </a:r>
          </a:p>
          <a:p>
            <a:endParaRPr lang="en-US" dirty="0">
              <a:solidFill>
                <a:schemeClr val="tx2">
                  <a:lumMod val="50000"/>
                </a:schemeClr>
              </a:solidFill>
            </a:endParaRPr>
          </a:p>
          <a:p>
            <a:r>
              <a:rPr lang="en-US" dirty="0" smtClean="0">
                <a:solidFill>
                  <a:schemeClr val="tx2">
                    <a:lumMod val="50000"/>
                  </a:schemeClr>
                </a:solidFill>
              </a:rPr>
              <a:t>All students remain in same classes for entire year</a:t>
            </a:r>
          </a:p>
          <a:p>
            <a:endParaRPr lang="en-US" dirty="0" smtClean="0">
              <a:solidFill>
                <a:schemeClr val="tx2">
                  <a:lumMod val="50000"/>
                </a:schemeClr>
              </a:solidFill>
            </a:endParaRPr>
          </a:p>
          <a:p>
            <a:r>
              <a:rPr lang="en-US" dirty="0" smtClean="0">
                <a:solidFill>
                  <a:schemeClr val="tx2">
                    <a:lumMod val="50000"/>
                  </a:schemeClr>
                </a:solidFill>
              </a:rPr>
              <a:t>Take 4</a:t>
            </a:r>
            <a:r>
              <a:rPr lang="en-US" baseline="30000" dirty="0" smtClean="0">
                <a:solidFill>
                  <a:schemeClr val="tx2">
                    <a:lumMod val="50000"/>
                  </a:schemeClr>
                </a:solidFill>
              </a:rPr>
              <a:t>th</a:t>
            </a:r>
            <a:r>
              <a:rPr lang="en-US" dirty="0" smtClean="0">
                <a:solidFill>
                  <a:schemeClr val="tx2">
                    <a:lumMod val="50000"/>
                  </a:schemeClr>
                </a:solidFill>
              </a:rPr>
              <a:t> grade EOG</a:t>
            </a:r>
          </a:p>
          <a:p>
            <a:endParaRPr lang="en-US" dirty="0">
              <a:solidFill>
                <a:schemeClr val="tx2">
                  <a:lumMod val="50000"/>
                </a:schemeClr>
              </a:solidFill>
            </a:endParaRPr>
          </a:p>
          <a:p>
            <a:r>
              <a:rPr lang="en-US" dirty="0" smtClean="0">
                <a:solidFill>
                  <a:schemeClr val="tx2">
                    <a:lumMod val="50000"/>
                  </a:schemeClr>
                </a:solidFill>
              </a:rPr>
              <a:t>Promotion to 5</a:t>
            </a:r>
            <a:r>
              <a:rPr lang="en-US" baseline="30000" dirty="0" smtClean="0">
                <a:solidFill>
                  <a:schemeClr val="tx2">
                    <a:lumMod val="50000"/>
                  </a:schemeClr>
                </a:solidFill>
              </a:rPr>
              <a:t>th</a:t>
            </a:r>
            <a:r>
              <a:rPr lang="en-US" dirty="0" smtClean="0">
                <a:solidFill>
                  <a:schemeClr val="tx2">
                    <a:lumMod val="50000"/>
                  </a:schemeClr>
                </a:solidFill>
              </a:rPr>
              <a:t> grade is principal decision</a:t>
            </a:r>
          </a:p>
        </p:txBody>
      </p:sp>
    </p:spTree>
    <p:extLst>
      <p:ext uri="{BB962C8B-B14F-4D97-AF65-F5344CB8AC3E}">
        <p14:creationId xmlns:p14="http://schemas.microsoft.com/office/powerpoint/2010/main" val="202038129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I do to help my child?</a:t>
            </a:r>
            <a:endParaRPr lang="en-US" dirty="0"/>
          </a:p>
        </p:txBody>
      </p:sp>
      <p:sp>
        <p:nvSpPr>
          <p:cNvPr id="3" name="Content Placeholder 2"/>
          <p:cNvSpPr>
            <a:spLocks noGrp="1"/>
          </p:cNvSpPr>
          <p:nvPr>
            <p:ph idx="1"/>
          </p:nvPr>
        </p:nvSpPr>
        <p:spPr/>
        <p:txBody>
          <a:bodyPr>
            <a:normAutofit/>
          </a:bodyPr>
          <a:lstStyle/>
          <a:p>
            <a:r>
              <a:rPr lang="en-US" dirty="0">
                <a:solidFill>
                  <a:schemeClr val="tx2">
                    <a:lumMod val="50000"/>
                  </a:schemeClr>
                </a:solidFill>
              </a:rPr>
              <a:t>Read with your child for </a:t>
            </a:r>
            <a:r>
              <a:rPr lang="en-US" dirty="0" smtClean="0">
                <a:solidFill>
                  <a:schemeClr val="tx2">
                    <a:lumMod val="50000"/>
                  </a:schemeClr>
                </a:solidFill>
              </a:rPr>
              <a:t>15-20 </a:t>
            </a:r>
            <a:r>
              <a:rPr lang="en-US" dirty="0">
                <a:solidFill>
                  <a:schemeClr val="tx2">
                    <a:lumMod val="50000"/>
                  </a:schemeClr>
                </a:solidFill>
              </a:rPr>
              <a:t>minutes each day.</a:t>
            </a:r>
          </a:p>
          <a:p>
            <a:pPr marL="114300" indent="0">
              <a:buNone/>
            </a:pPr>
            <a:endParaRPr lang="en-US" dirty="0">
              <a:solidFill>
                <a:schemeClr val="tx2">
                  <a:lumMod val="50000"/>
                </a:schemeClr>
              </a:solidFill>
            </a:endParaRPr>
          </a:p>
          <a:p>
            <a:r>
              <a:rPr lang="en-US" dirty="0">
                <a:solidFill>
                  <a:schemeClr val="tx2">
                    <a:lumMod val="50000"/>
                  </a:schemeClr>
                </a:solidFill>
              </a:rPr>
              <a:t>Let your child see you </a:t>
            </a:r>
            <a:r>
              <a:rPr lang="en-US" dirty="0" smtClean="0">
                <a:solidFill>
                  <a:schemeClr val="tx2">
                    <a:lumMod val="50000"/>
                  </a:schemeClr>
                </a:solidFill>
              </a:rPr>
              <a:t>reading </a:t>
            </a:r>
            <a:r>
              <a:rPr lang="en-US" dirty="0">
                <a:solidFill>
                  <a:schemeClr val="tx2">
                    <a:lumMod val="50000"/>
                  </a:schemeClr>
                </a:solidFill>
              </a:rPr>
              <a:t>for fun and for </a:t>
            </a:r>
            <a:r>
              <a:rPr lang="en-US" dirty="0" smtClean="0">
                <a:solidFill>
                  <a:schemeClr val="tx2">
                    <a:lumMod val="50000"/>
                  </a:schemeClr>
                </a:solidFill>
              </a:rPr>
              <a:t>practical </a:t>
            </a:r>
            <a:r>
              <a:rPr lang="en-US" dirty="0">
                <a:solidFill>
                  <a:schemeClr val="tx2">
                    <a:lumMod val="50000"/>
                  </a:schemeClr>
                </a:solidFill>
              </a:rPr>
              <a:t>purposes.</a:t>
            </a:r>
          </a:p>
          <a:p>
            <a:pPr marL="114300" indent="0">
              <a:buNone/>
            </a:pPr>
            <a:endParaRPr lang="en-US" dirty="0">
              <a:solidFill>
                <a:schemeClr val="tx2">
                  <a:lumMod val="50000"/>
                </a:schemeClr>
              </a:solidFill>
            </a:endParaRPr>
          </a:p>
          <a:p>
            <a:r>
              <a:rPr lang="en-US" dirty="0">
                <a:solidFill>
                  <a:schemeClr val="tx2">
                    <a:lumMod val="50000"/>
                  </a:schemeClr>
                </a:solidFill>
              </a:rPr>
              <a:t>Choose and read books that </a:t>
            </a:r>
            <a:r>
              <a:rPr lang="en-US" dirty="0" smtClean="0">
                <a:solidFill>
                  <a:schemeClr val="tx2">
                    <a:lumMod val="50000"/>
                  </a:schemeClr>
                </a:solidFill>
              </a:rPr>
              <a:t> your </a:t>
            </a:r>
            <a:r>
              <a:rPr lang="en-US" dirty="0">
                <a:solidFill>
                  <a:schemeClr val="tx2">
                    <a:lumMod val="50000"/>
                  </a:schemeClr>
                </a:solidFill>
              </a:rPr>
              <a:t>child </a:t>
            </a:r>
            <a:r>
              <a:rPr lang="en-US" dirty="0" smtClean="0">
                <a:solidFill>
                  <a:schemeClr val="tx2">
                    <a:lumMod val="50000"/>
                  </a:schemeClr>
                </a:solidFill>
              </a:rPr>
              <a:t>enjoys.</a:t>
            </a:r>
            <a:endParaRPr lang="en-US" dirty="0">
              <a:solidFill>
                <a:schemeClr val="tx2">
                  <a:lumMod val="50000"/>
                </a:schemeClr>
              </a:solidFill>
            </a:endParaRPr>
          </a:p>
          <a:p>
            <a:pPr marL="114300" indent="0">
              <a:buNone/>
            </a:pPr>
            <a:endParaRPr lang="en-US" dirty="0">
              <a:solidFill>
                <a:schemeClr val="tx2">
                  <a:lumMod val="50000"/>
                </a:schemeClr>
              </a:solidFill>
            </a:endParaRPr>
          </a:p>
          <a:p>
            <a:r>
              <a:rPr lang="en-US" dirty="0">
                <a:solidFill>
                  <a:schemeClr val="tx2">
                    <a:lumMod val="50000"/>
                  </a:schemeClr>
                </a:solidFill>
              </a:rPr>
              <a:t>Talk with your child </a:t>
            </a:r>
            <a:r>
              <a:rPr lang="en-US" dirty="0" smtClean="0">
                <a:solidFill>
                  <a:schemeClr val="tx2">
                    <a:lumMod val="50000"/>
                  </a:schemeClr>
                </a:solidFill>
              </a:rPr>
              <a:t>and </a:t>
            </a:r>
            <a:r>
              <a:rPr lang="en-US" dirty="0">
                <a:solidFill>
                  <a:schemeClr val="tx2">
                    <a:lumMod val="50000"/>
                  </a:schemeClr>
                </a:solidFill>
              </a:rPr>
              <a:t>ask </a:t>
            </a:r>
            <a:r>
              <a:rPr lang="en-US" dirty="0" smtClean="0">
                <a:solidFill>
                  <a:schemeClr val="tx2">
                    <a:lumMod val="50000"/>
                  </a:schemeClr>
                </a:solidFill>
              </a:rPr>
              <a:t>questions </a:t>
            </a:r>
            <a:r>
              <a:rPr lang="en-US" dirty="0">
                <a:solidFill>
                  <a:schemeClr val="tx2">
                    <a:lumMod val="50000"/>
                  </a:schemeClr>
                </a:solidFill>
              </a:rPr>
              <a:t>about what he or </a:t>
            </a:r>
            <a:r>
              <a:rPr lang="en-US" dirty="0" smtClean="0">
                <a:solidFill>
                  <a:schemeClr val="tx2">
                    <a:lumMod val="50000"/>
                  </a:schemeClr>
                </a:solidFill>
              </a:rPr>
              <a:t>she is</a:t>
            </a:r>
          </a:p>
          <a:p>
            <a:pPr marL="114300" indent="0">
              <a:buNone/>
            </a:pPr>
            <a:r>
              <a:rPr lang="en-US" dirty="0" smtClean="0">
                <a:solidFill>
                  <a:schemeClr val="tx2">
                    <a:lumMod val="50000"/>
                  </a:schemeClr>
                </a:solidFill>
              </a:rPr>
              <a:t>    reading</a:t>
            </a:r>
            <a:r>
              <a:rPr lang="en-US" dirty="0">
                <a:solidFill>
                  <a:schemeClr val="tx2">
                    <a:lumMod val="50000"/>
                  </a:schemeClr>
                </a:solidFill>
              </a:rPr>
              <a:t>.</a:t>
            </a:r>
          </a:p>
          <a:p>
            <a:pPr marL="114300" indent="0">
              <a:buNone/>
            </a:pPr>
            <a:endParaRPr lang="en-US" dirty="0">
              <a:solidFill>
                <a:schemeClr val="tx2">
                  <a:lumMod val="50000"/>
                </a:schemeClr>
              </a:solidFill>
            </a:endParaRPr>
          </a:p>
          <a:p>
            <a:r>
              <a:rPr lang="en-US" dirty="0">
                <a:solidFill>
                  <a:schemeClr val="tx2">
                    <a:lumMod val="50000"/>
                  </a:schemeClr>
                </a:solidFill>
              </a:rPr>
              <a:t>Visit the local public library, </a:t>
            </a:r>
            <a:r>
              <a:rPr lang="en-US" dirty="0" smtClean="0">
                <a:solidFill>
                  <a:schemeClr val="tx2">
                    <a:lumMod val="50000"/>
                  </a:schemeClr>
                </a:solidFill>
              </a:rPr>
              <a:t>check </a:t>
            </a:r>
            <a:r>
              <a:rPr lang="en-US" dirty="0">
                <a:solidFill>
                  <a:schemeClr val="tx2">
                    <a:lumMod val="50000"/>
                  </a:schemeClr>
                </a:solidFill>
              </a:rPr>
              <a:t>out books, and </a:t>
            </a:r>
            <a:r>
              <a:rPr lang="en-US" dirty="0" smtClean="0">
                <a:solidFill>
                  <a:schemeClr val="tx2">
                    <a:lumMod val="50000"/>
                  </a:schemeClr>
                </a:solidFill>
              </a:rPr>
              <a:t>participate </a:t>
            </a:r>
            <a:r>
              <a:rPr lang="en-US" dirty="0">
                <a:solidFill>
                  <a:schemeClr val="tx2">
                    <a:lumMod val="50000"/>
                  </a:schemeClr>
                </a:solidFill>
              </a:rPr>
              <a:t>in library events. </a:t>
            </a:r>
          </a:p>
          <a:p>
            <a:endParaRPr lang="en-US" dirty="0"/>
          </a:p>
        </p:txBody>
      </p:sp>
    </p:spTree>
    <p:extLst>
      <p:ext uri="{BB962C8B-B14F-4D97-AF65-F5344CB8AC3E}">
        <p14:creationId xmlns:p14="http://schemas.microsoft.com/office/powerpoint/2010/main" val="411519070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a:t>
            </a:r>
            <a:endParaRPr lang="en-US" dirty="0"/>
          </a:p>
        </p:txBody>
      </p:sp>
      <p:pic>
        <p:nvPicPr>
          <p:cNvPr id="6" name="Content Placeholder 5" descr="Screen Shot 2014-01-06 at 10.29.35 PM.png"/>
          <p:cNvPicPr>
            <a:picLocks noGrp="1" noChangeAspect="1"/>
          </p:cNvPicPr>
          <p:nvPr>
            <p:ph idx="1"/>
          </p:nvPr>
        </p:nvPicPr>
        <p:blipFill>
          <a:blip r:embed="rId3">
            <a:extLst>
              <a:ext uri="{28A0092B-C50C-407E-A947-70E740481C1C}">
                <a14:useLocalDpi xmlns:a14="http://schemas.microsoft.com/office/drawing/2010/main" val="0"/>
              </a:ext>
            </a:extLst>
          </a:blip>
          <a:srcRect l="-2628" r="-2628"/>
          <a:stretch>
            <a:fillRect/>
          </a:stretch>
        </p:blipFill>
        <p:spPr/>
      </p:pic>
    </p:spTree>
    <p:extLst>
      <p:ext uri="{BB962C8B-B14F-4D97-AF65-F5344CB8AC3E}">
        <p14:creationId xmlns:p14="http://schemas.microsoft.com/office/powerpoint/2010/main" val="407234777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944</TotalTime>
  <Words>2067</Words>
  <Application>Microsoft Macintosh PowerPoint</Application>
  <PresentationFormat>On-screen Show (4:3)</PresentationFormat>
  <Paragraphs>183</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Adjacency</vt:lpstr>
      <vt:lpstr>    Read to Achieve </vt:lpstr>
      <vt:lpstr>Read to Achieve Legislation </vt:lpstr>
      <vt:lpstr>Read to Achieve Legislation </vt:lpstr>
      <vt:lpstr>Major Components</vt:lpstr>
      <vt:lpstr>Early Grade Reading Proficiency K-3 Reading</vt:lpstr>
      <vt:lpstr>Early Grade Reading Proficiency Diagnostic Assessments</vt:lpstr>
      <vt:lpstr>Early Grade Reading Proficiency Additional Support</vt:lpstr>
      <vt:lpstr>Early Grade Reading Proficiency At or Above Grade Level</vt:lpstr>
      <vt:lpstr>State Level Assessments</vt:lpstr>
      <vt:lpstr>Elimination of Social Promotion What to Expect</vt:lpstr>
      <vt:lpstr>Good Cause Exemptions</vt:lpstr>
      <vt:lpstr>Summer Reading Camp</vt:lpstr>
      <vt:lpstr>What if my child has a retention label in fourth grade?</vt:lpstr>
      <vt:lpstr>What if my child has a retention label in fourth grade?</vt:lpstr>
      <vt:lpstr>What can I do to help my child?</vt:lpstr>
      <vt:lpstr>Additional Resources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dock</cp:lastModifiedBy>
  <cp:revision>40</cp:revision>
  <dcterms:created xsi:type="dcterms:W3CDTF">2014-01-07T01:49:06Z</dcterms:created>
  <dcterms:modified xsi:type="dcterms:W3CDTF">2014-10-15T15:47:01Z</dcterms:modified>
</cp:coreProperties>
</file>