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7"/>
  </p:notesMasterIdLst>
  <p:handoutMasterIdLst>
    <p:handoutMasterId r:id="rId28"/>
  </p:handoutMasterIdLst>
  <p:sldIdLst>
    <p:sldId id="256" r:id="rId5"/>
    <p:sldId id="281" r:id="rId6"/>
    <p:sldId id="287" r:id="rId7"/>
    <p:sldId id="267" r:id="rId8"/>
    <p:sldId id="308" r:id="rId9"/>
    <p:sldId id="289" r:id="rId10"/>
    <p:sldId id="290" r:id="rId11"/>
    <p:sldId id="292" r:id="rId12"/>
    <p:sldId id="293" r:id="rId13"/>
    <p:sldId id="312" r:id="rId14"/>
    <p:sldId id="291" r:id="rId15"/>
    <p:sldId id="294" r:id="rId16"/>
    <p:sldId id="295" r:id="rId17"/>
    <p:sldId id="301" r:id="rId18"/>
    <p:sldId id="309" r:id="rId19"/>
    <p:sldId id="302" r:id="rId20"/>
    <p:sldId id="296" r:id="rId21"/>
    <p:sldId id="306" r:id="rId22"/>
    <p:sldId id="299" r:id="rId23"/>
    <p:sldId id="304" r:id="rId24"/>
    <p:sldId id="285" r:id="rId25"/>
    <p:sldId id="28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94" autoAdjust="0"/>
    <p:restoredTop sz="95274" autoAdjust="0"/>
  </p:normalViewPr>
  <p:slideViewPr>
    <p:cSldViewPr snapToGrid="0">
      <p:cViewPr varScale="1">
        <p:scale>
          <a:sx n="81" d="100"/>
          <a:sy n="81" d="100"/>
        </p:scale>
        <p:origin x="216" y="856"/>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9/10/20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9/10/20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a:extLst/>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a:extLst/>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E583DDF-CA54-461A-A486-592D2374C532}" type="datetimeFigureOut">
              <a:rPr lang="en-US"/>
              <a:t>9/10/20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583DDF-CA54-461A-A486-592D2374C532}" type="datetimeFigureOut">
              <a:rPr lang="en-US"/>
              <a:t>9/10/20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952B5-7A2F-4CC8-B7CE-9234E21C2837}" type="datetime1">
              <a:rPr lang="en-US" smtClean="0"/>
              <a:t>9/10/20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DA07A-9201-4B4B-BAF2-015AFA30F520}" type="datetime1">
              <a:rPr lang="en-US" smtClean="0"/>
              <a:t>9/10/20</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a:extLst/>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3" name="Date Placeholder 2"/>
          <p:cNvSpPr>
            <a:spLocks noGrp="1"/>
          </p:cNvSpPr>
          <p:nvPr>
            <p:ph type="dt" sz="half" idx="10"/>
          </p:nvPr>
        </p:nvSpPr>
        <p:spPr/>
        <p:txBody>
          <a:bodyPr/>
          <a:lstStyle/>
          <a:p>
            <a:fld id="{9E583DDF-CA54-461A-A486-592D2374C532}" type="datetimeFigureOut">
              <a:rPr lang="en-US"/>
              <a:t>9/10/20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83DDF-CA54-461A-A486-592D2374C532}" type="datetimeFigureOut">
              <a:rPr lang="en-US"/>
              <a:t>9/10/20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583DDF-CA54-461A-A486-592D2374C532}" type="datetimeFigureOut">
              <a:rPr lang="en-US"/>
              <a:t>9/10/20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583DDF-CA54-461A-A486-592D2374C532}" type="datetimeFigureOut">
              <a:rPr lang="en-US"/>
              <a:t>9/10/20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E583DDF-CA54-461A-A486-592D2374C532}" type="datetimeFigureOut">
              <a:rPr lang="en-US"/>
              <a:t>9/10/20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E583DDF-CA54-461A-A486-592D2374C532}" type="datetimeFigureOut">
              <a:rPr lang="en-US"/>
              <a:t>9/10/20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800">
                <a:solidFill>
                  <a:schemeClr val="tx1"/>
                </a:solidFill>
              </a:defRPr>
            </a:lvl1pPr>
          </a:lstStyle>
          <a:p>
            <a:fld id="{9E583DDF-CA54-461A-A486-592D2374C532}" type="datetimeFigureOut">
              <a:rPr lang="en-US"/>
              <a:pPr/>
              <a:t>9/10/20</a:t>
            </a:fld>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800" cap="none" baseline="0">
                <a:solidFill>
                  <a:schemeClr val="tx1"/>
                </a:solidFill>
              </a:defRPr>
            </a:lvl1pPr>
          </a:lstStyle>
          <a:p>
            <a:endParaRPr/>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800">
                <a:solidFill>
                  <a:schemeClr val="tx1"/>
                </a:solidFill>
              </a:defRPr>
            </a:lvl1pPr>
          </a:lstStyle>
          <a:p>
            <a:fld id="{CA8D9AD5-F248-4919-864A-CFD76CC027D6}" type="slidenum">
              <a:rPr/>
              <a:pPr/>
              <a:t>‹#›</a:t>
            </a:fld>
            <a:endParaRPr/>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pos="3840">
          <p15:clr>
            <a:srgbClr val="F26B43"/>
          </p15:clr>
        </p15:guide>
        <p15:guide id="4"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simplebooklet.com/publish.php?wpKey=9BEvIytrdC928Cwu9VXkym#page=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cabarrus.k12.nc.us/domain/156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13808" y="165020"/>
            <a:ext cx="9927898" cy="2263258"/>
          </a:xfrm>
        </p:spPr>
        <p:txBody>
          <a:bodyPr/>
          <a:lstStyle/>
          <a:p>
            <a:r>
              <a:rPr lang="en-US" dirty="0"/>
              <a:t>Welcome to Second Grade!</a:t>
            </a:r>
          </a:p>
        </p:txBody>
      </p:sp>
      <p:sp>
        <p:nvSpPr>
          <p:cNvPr id="5" name="Subtitle 4"/>
          <p:cNvSpPr>
            <a:spLocks noGrp="1"/>
          </p:cNvSpPr>
          <p:nvPr>
            <p:ph type="subTitle" idx="1"/>
          </p:nvPr>
        </p:nvSpPr>
        <p:spPr>
          <a:xfrm>
            <a:off x="3903329" y="2476917"/>
            <a:ext cx="6916336" cy="1420713"/>
          </a:xfrm>
        </p:spPr>
        <p:txBody>
          <a:bodyPr>
            <a:normAutofit/>
          </a:bodyPr>
          <a:lstStyle/>
          <a:p>
            <a:r>
              <a:rPr lang="en-US" dirty="0">
                <a:solidFill>
                  <a:schemeClr val="accent5"/>
                </a:solidFill>
              </a:rPr>
              <a:t>Mrs. </a:t>
            </a:r>
            <a:r>
              <a:rPr lang="en-US" dirty="0" err="1">
                <a:solidFill>
                  <a:schemeClr val="accent5"/>
                </a:solidFill>
              </a:rPr>
              <a:t>Smereka’s</a:t>
            </a:r>
            <a:r>
              <a:rPr lang="en-US" dirty="0">
                <a:solidFill>
                  <a:schemeClr val="accent5"/>
                </a:solidFill>
              </a:rPr>
              <a:t> Class</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22" y="479271"/>
            <a:ext cx="3108960" cy="2286000"/>
          </a:xfrm>
        </p:spPr>
        <p:txBody>
          <a:bodyPr/>
          <a:lstStyle/>
          <a:p>
            <a:r>
              <a:rPr lang="en-US" dirty="0"/>
              <a:t>Virtual Schedule</a:t>
            </a:r>
          </a:p>
        </p:txBody>
      </p:sp>
      <p:sp>
        <p:nvSpPr>
          <p:cNvPr id="4" name="Text Placeholder 3"/>
          <p:cNvSpPr>
            <a:spLocks noGrp="1"/>
          </p:cNvSpPr>
          <p:nvPr>
            <p:ph type="body" sz="half" idx="2"/>
          </p:nvPr>
        </p:nvSpPr>
        <p:spPr>
          <a:xfrm>
            <a:off x="256650" y="3755666"/>
            <a:ext cx="3108960" cy="1371600"/>
          </a:xfrm>
        </p:spPr>
        <p:txBody>
          <a:bodyPr/>
          <a:lstStyle/>
          <a:p>
            <a:r>
              <a:rPr lang="en-US" dirty="0"/>
              <a:t>This is what a typical day in our classroom looks like.</a:t>
            </a:r>
          </a:p>
        </p:txBody>
      </p:sp>
      <p:pic>
        <p:nvPicPr>
          <p:cNvPr id="5" name="Content Placeholder 4">
            <a:extLst>
              <a:ext uri="{FF2B5EF4-FFF2-40B4-BE49-F238E27FC236}">
                <a16:creationId xmlns:a16="http://schemas.microsoft.com/office/drawing/2014/main" id="{4CEA26EB-F6B9-7745-9603-65A7DBBFBE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09753" y="875919"/>
            <a:ext cx="8518120" cy="5197601"/>
          </a:xfrm>
        </p:spPr>
      </p:pic>
    </p:spTree>
    <p:extLst>
      <p:ext uri="{BB962C8B-B14F-4D97-AF65-F5344CB8AC3E}">
        <p14:creationId xmlns:p14="http://schemas.microsoft.com/office/powerpoint/2010/main" val="177207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READING</a:t>
            </a:r>
          </a:p>
        </p:txBody>
      </p:sp>
      <p:sp>
        <p:nvSpPr>
          <p:cNvPr id="3" name="Content Placeholder 2"/>
          <p:cNvSpPr>
            <a:spLocks noGrp="1"/>
          </p:cNvSpPr>
          <p:nvPr>
            <p:ph idx="1"/>
          </p:nvPr>
        </p:nvSpPr>
        <p:spPr>
          <a:xfrm>
            <a:off x="1231688" y="1312334"/>
            <a:ext cx="9134856" cy="5314097"/>
          </a:xfrm>
        </p:spPr>
        <p:txBody>
          <a:bodyPr>
            <a:normAutofit/>
          </a:bodyPr>
          <a:lstStyle/>
          <a:p>
            <a:pPr marL="45720" indent="0">
              <a:buNone/>
            </a:pPr>
            <a:r>
              <a:rPr lang="en-US" b="1" dirty="0"/>
              <a:t>Our reading curriculum includes:</a:t>
            </a:r>
            <a:endParaRPr lang="en-US" dirty="0"/>
          </a:p>
          <a:p>
            <a:r>
              <a:rPr lang="en-US" b="1" dirty="0"/>
              <a:t>Phonics instruction and mini-lessons</a:t>
            </a:r>
            <a:r>
              <a:rPr lang="en-US" dirty="0"/>
              <a:t> - shared literature or read-aloud by the teacher that focuses on units of study</a:t>
            </a:r>
          </a:p>
          <a:p>
            <a:r>
              <a:rPr lang="en-US" b="1" dirty="0"/>
              <a:t>Guided Reading </a:t>
            </a:r>
            <a:r>
              <a:rPr lang="en-US" dirty="0"/>
              <a:t>- small group reading lessons based on your child’s instructional reading level</a:t>
            </a:r>
          </a:p>
          <a:p>
            <a:r>
              <a:rPr lang="en-US" b="1" dirty="0"/>
              <a:t>Independent Reading </a:t>
            </a:r>
            <a:r>
              <a:rPr lang="en-US" dirty="0"/>
              <a:t>- Each child chooses a book and reads silently to him/herself.  We will strive for fluency and stamina.</a:t>
            </a:r>
          </a:p>
          <a:p>
            <a:r>
              <a:rPr lang="en-US" b="1" dirty="0"/>
              <a:t>Focus on comprehension of text</a:t>
            </a:r>
            <a:r>
              <a:rPr lang="en-US" dirty="0"/>
              <a:t>. This will be done through questions, discussions,  written responses, and peer conversations.</a:t>
            </a:r>
          </a:p>
          <a:p>
            <a:r>
              <a:rPr lang="en-US" b="1" dirty="0"/>
              <a:t>iStation </a:t>
            </a:r>
            <a:r>
              <a:rPr lang="en-US" dirty="0"/>
              <a:t>– a research-based program which adapts to the student's needs (lessons will change based on how the student is doing at each monthly progress check). We will use </a:t>
            </a:r>
            <a:r>
              <a:rPr lang="en-US" dirty="0" err="1"/>
              <a:t>iStation</a:t>
            </a:r>
            <a:r>
              <a:rPr lang="en-US" dirty="0"/>
              <a:t> twice a week. </a:t>
            </a:r>
          </a:p>
          <a:p>
            <a:pPr marL="45720" indent="0">
              <a:buNone/>
            </a:pPr>
            <a:endParaRPr lang="en-US" dirty="0"/>
          </a:p>
          <a:p>
            <a:endParaRPr lang="en-US" dirty="0"/>
          </a:p>
        </p:txBody>
      </p:sp>
    </p:spTree>
    <p:extLst>
      <p:ext uri="{BB962C8B-B14F-4D97-AF65-F5344CB8AC3E}">
        <p14:creationId xmlns:p14="http://schemas.microsoft.com/office/powerpoint/2010/main" val="51837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READING</a:t>
            </a:r>
          </a:p>
        </p:txBody>
      </p:sp>
      <p:sp>
        <p:nvSpPr>
          <p:cNvPr id="3" name="Content Placeholder 2"/>
          <p:cNvSpPr>
            <a:spLocks noGrp="1"/>
          </p:cNvSpPr>
          <p:nvPr>
            <p:ph idx="1"/>
          </p:nvPr>
        </p:nvSpPr>
        <p:spPr>
          <a:xfrm>
            <a:off x="1244060" y="1450274"/>
            <a:ext cx="9693610" cy="4285508"/>
          </a:xfrm>
        </p:spPr>
        <p:txBody>
          <a:bodyPr/>
          <a:lstStyle/>
          <a:p>
            <a:pPr marL="45720" indent="0">
              <a:buNone/>
            </a:pPr>
            <a:r>
              <a:rPr lang="en-US" b="1" dirty="0"/>
              <a:t>Reading Workshop</a:t>
            </a:r>
            <a:r>
              <a:rPr lang="en-US" dirty="0"/>
              <a:t> includes the following elements: </a:t>
            </a:r>
          </a:p>
          <a:p>
            <a:r>
              <a:rPr lang="en-US" b="1" dirty="0"/>
              <a:t>Phonemic Awareness - </a:t>
            </a:r>
            <a:r>
              <a:rPr lang="en-US" dirty="0"/>
              <a:t>ability to hear and manipulate sounds in words</a:t>
            </a:r>
          </a:p>
          <a:p>
            <a:r>
              <a:rPr lang="en-US" b="1" dirty="0"/>
              <a:t>Phonics - </a:t>
            </a:r>
            <a:r>
              <a:rPr lang="en-US" dirty="0"/>
              <a:t>understanding the relationship between letters and sounds</a:t>
            </a:r>
          </a:p>
          <a:p>
            <a:r>
              <a:rPr lang="en-US" b="1" dirty="0"/>
              <a:t>Fluency - </a:t>
            </a:r>
            <a:r>
              <a:rPr lang="en-US" dirty="0"/>
              <a:t>ability to read text accurately and quickly</a:t>
            </a:r>
          </a:p>
          <a:p>
            <a:r>
              <a:rPr lang="en-US" b="1" dirty="0"/>
              <a:t>Vocabulary - </a:t>
            </a:r>
            <a:r>
              <a:rPr lang="en-US" dirty="0"/>
              <a:t>knowledge of the words within a text</a:t>
            </a:r>
          </a:p>
          <a:p>
            <a:r>
              <a:rPr lang="en-US" b="1" dirty="0"/>
              <a:t>Comprehension - </a:t>
            </a:r>
            <a:r>
              <a:rPr lang="en-US" dirty="0"/>
              <a:t>ability to understand and gain meaning from what you read</a:t>
            </a:r>
          </a:p>
          <a:p>
            <a:endParaRPr lang="en-US" dirty="0"/>
          </a:p>
          <a:p>
            <a:endParaRPr lang="en-US" dirty="0"/>
          </a:p>
        </p:txBody>
      </p:sp>
    </p:spTree>
    <p:extLst>
      <p:ext uri="{BB962C8B-B14F-4D97-AF65-F5344CB8AC3E}">
        <p14:creationId xmlns:p14="http://schemas.microsoft.com/office/powerpoint/2010/main" val="289517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READING</a:t>
            </a:r>
          </a:p>
        </p:txBody>
      </p:sp>
      <p:sp>
        <p:nvSpPr>
          <p:cNvPr id="3" name="Content Placeholder 2"/>
          <p:cNvSpPr>
            <a:spLocks noGrp="1"/>
          </p:cNvSpPr>
          <p:nvPr>
            <p:ph idx="1"/>
          </p:nvPr>
        </p:nvSpPr>
        <p:spPr>
          <a:xfrm>
            <a:off x="1244060" y="1474025"/>
            <a:ext cx="9271540" cy="4183825"/>
          </a:xfrm>
        </p:spPr>
        <p:txBody>
          <a:bodyPr>
            <a:normAutofit/>
          </a:bodyPr>
          <a:lstStyle/>
          <a:p>
            <a:pPr marL="45720" indent="0">
              <a:buNone/>
            </a:pPr>
            <a:r>
              <a:rPr lang="en-US" b="1" dirty="0"/>
              <a:t>Students will be formally assessed at the beginning of each month in IStation.</a:t>
            </a:r>
          </a:p>
          <a:p>
            <a:pPr marL="45720" indent="0">
              <a:buNone/>
            </a:pPr>
            <a:r>
              <a:rPr lang="en-US" dirty="0"/>
              <a:t>The reading level goals for 2</a:t>
            </a:r>
            <a:r>
              <a:rPr lang="en-US" baseline="30000" dirty="0"/>
              <a:t>nd</a:t>
            </a:r>
            <a:r>
              <a:rPr lang="en-US" dirty="0"/>
              <a:t> Grade are:   </a:t>
            </a:r>
          </a:p>
          <a:p>
            <a:r>
              <a:rPr lang="en-US" dirty="0"/>
              <a:t>Beginning of Year (September)	Reading Level: I 			WPM: 62</a:t>
            </a:r>
          </a:p>
          <a:p>
            <a:r>
              <a:rPr lang="en-US" dirty="0"/>
              <a:t>Middle of Year (January)	Reading Level: J or K          	WPM: 88</a:t>
            </a:r>
          </a:p>
          <a:p>
            <a:r>
              <a:rPr lang="en-US" dirty="0"/>
              <a:t>End of Year (May)		Reading Level: L or M     		WPM: 106</a:t>
            </a:r>
          </a:p>
          <a:p>
            <a:r>
              <a:rPr lang="en-US" dirty="0"/>
              <a:t>Students who need more intensive practice will work in small groups with a teacher. Their progress will be checked more often.</a:t>
            </a:r>
          </a:p>
          <a:p>
            <a:endParaRPr lang="en-US" dirty="0"/>
          </a:p>
        </p:txBody>
      </p:sp>
    </p:spTree>
    <p:extLst>
      <p:ext uri="{BB962C8B-B14F-4D97-AF65-F5344CB8AC3E}">
        <p14:creationId xmlns:p14="http://schemas.microsoft.com/office/powerpoint/2010/main" val="1201004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READING</a:t>
            </a:r>
          </a:p>
        </p:txBody>
      </p:sp>
      <p:sp>
        <p:nvSpPr>
          <p:cNvPr id="3" name="Content Placeholder 2"/>
          <p:cNvSpPr>
            <a:spLocks noGrp="1"/>
          </p:cNvSpPr>
          <p:nvPr>
            <p:ph idx="1"/>
          </p:nvPr>
        </p:nvSpPr>
        <p:spPr>
          <a:xfrm>
            <a:off x="1522874" y="1303868"/>
            <a:ext cx="9134856" cy="4152901"/>
          </a:xfrm>
        </p:spPr>
        <p:txBody>
          <a:bodyPr>
            <a:normAutofit/>
          </a:bodyPr>
          <a:lstStyle/>
          <a:p>
            <a:pPr marL="45720" indent="0">
              <a:buNone/>
            </a:pPr>
            <a:r>
              <a:rPr lang="en-US" dirty="0"/>
              <a:t>By the end of second grade, the goal is for your child to fluently read and understand texts at a level L or higher.  Please remember that this is a </a:t>
            </a:r>
            <a:r>
              <a:rPr lang="en-US" i="1" dirty="0"/>
              <a:t>goal.</a:t>
            </a:r>
            <a:r>
              <a:rPr lang="en-US" dirty="0"/>
              <a:t> It is most important that we help your child make progress and increase their confidence and love of reading throughout the year. </a:t>
            </a:r>
          </a:p>
          <a:p>
            <a:endParaRPr lang="en-US" dirty="0"/>
          </a:p>
        </p:txBody>
      </p:sp>
      <p:pic>
        <p:nvPicPr>
          <p:cNvPr id="6" name="Picture 5">
            <a:extLst>
              <a:ext uri="{FF2B5EF4-FFF2-40B4-BE49-F238E27FC236}">
                <a16:creationId xmlns:a16="http://schemas.microsoft.com/office/drawing/2014/main" id="{59F25E3F-C9DE-7946-8670-4EE91B481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881" y="2576437"/>
            <a:ext cx="3326130" cy="4227075"/>
          </a:xfrm>
          <a:prstGeom prst="rect">
            <a:avLst/>
          </a:prstGeom>
        </p:spPr>
      </p:pic>
      <p:pic>
        <p:nvPicPr>
          <p:cNvPr id="8" name="Picture 7">
            <a:extLst>
              <a:ext uri="{FF2B5EF4-FFF2-40B4-BE49-F238E27FC236}">
                <a16:creationId xmlns:a16="http://schemas.microsoft.com/office/drawing/2014/main" id="{9C00234C-E306-494A-A1AB-8D93088A72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4892" y="2606821"/>
            <a:ext cx="3372038" cy="4196691"/>
          </a:xfrm>
          <a:prstGeom prst="rect">
            <a:avLst/>
          </a:prstGeom>
        </p:spPr>
      </p:pic>
    </p:spTree>
    <p:extLst>
      <p:ext uri="{BB962C8B-B14F-4D97-AF65-F5344CB8AC3E}">
        <p14:creationId xmlns:p14="http://schemas.microsoft.com/office/powerpoint/2010/main" val="182795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WORD STUDY</a:t>
            </a:r>
          </a:p>
        </p:txBody>
      </p:sp>
      <p:sp>
        <p:nvSpPr>
          <p:cNvPr id="3" name="Content Placeholder 2"/>
          <p:cNvSpPr>
            <a:spLocks noGrp="1"/>
          </p:cNvSpPr>
          <p:nvPr>
            <p:ph idx="1"/>
          </p:nvPr>
        </p:nvSpPr>
        <p:spPr>
          <a:xfrm>
            <a:off x="938151" y="1312333"/>
            <a:ext cx="9917501" cy="4957837"/>
          </a:xfrm>
        </p:spPr>
        <p:txBody>
          <a:bodyPr>
            <a:normAutofit/>
          </a:bodyPr>
          <a:lstStyle/>
          <a:p>
            <a:pPr marL="45720" indent="0">
              <a:buNone/>
            </a:pPr>
            <a:r>
              <a:rPr lang="en-US" b="1" dirty="0"/>
              <a:t>Letterland</a:t>
            </a:r>
            <a:r>
              <a:rPr lang="en-US" dirty="0"/>
              <a:t> </a:t>
            </a:r>
          </a:p>
          <a:p>
            <a:r>
              <a:rPr lang="en-US" dirty="0"/>
              <a:t>This is a phonics and spelling program that covers all 44 sounds in the English language and their major recurring spelling patterns. The tricks and strategies the children learn will help them read, write, and spell with confidence.</a:t>
            </a:r>
          </a:p>
          <a:p>
            <a:r>
              <a:rPr lang="en-US" dirty="0"/>
              <a:t>Students will have a Letterland lesson each day with their teacher.</a:t>
            </a:r>
          </a:p>
          <a:p>
            <a:r>
              <a:rPr lang="en-US" dirty="0"/>
              <a:t>Each week, students will be given a list of words. Individual teachers will decide the lists that their classes or small groups need. </a:t>
            </a:r>
          </a:p>
        </p:txBody>
      </p:sp>
      <p:pic>
        <p:nvPicPr>
          <p:cNvPr id="4" name="Picture 3">
            <a:extLst>
              <a:ext uri="{FF2B5EF4-FFF2-40B4-BE49-F238E27FC236}">
                <a16:creationId xmlns:a16="http://schemas.microsoft.com/office/drawing/2014/main" id="{E41B380B-8E65-DB45-BE5F-DEE15141ADE5}"/>
              </a:ext>
            </a:extLst>
          </p:cNvPr>
          <p:cNvPicPr>
            <a:picLocks noChangeAspect="1"/>
          </p:cNvPicPr>
          <p:nvPr/>
        </p:nvPicPr>
        <p:blipFill>
          <a:blip r:embed="rId2"/>
          <a:stretch>
            <a:fillRect/>
          </a:stretch>
        </p:blipFill>
        <p:spPr>
          <a:xfrm>
            <a:off x="4211265" y="5062799"/>
            <a:ext cx="3759200" cy="482600"/>
          </a:xfrm>
          <a:prstGeom prst="rect">
            <a:avLst/>
          </a:prstGeom>
        </p:spPr>
      </p:pic>
    </p:spTree>
    <p:extLst>
      <p:ext uri="{BB962C8B-B14F-4D97-AF65-F5344CB8AC3E}">
        <p14:creationId xmlns:p14="http://schemas.microsoft.com/office/powerpoint/2010/main" val="120959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WRITING</a:t>
            </a:r>
          </a:p>
        </p:txBody>
      </p:sp>
      <p:sp>
        <p:nvSpPr>
          <p:cNvPr id="3" name="Content Placeholder 2"/>
          <p:cNvSpPr>
            <a:spLocks noGrp="1"/>
          </p:cNvSpPr>
          <p:nvPr>
            <p:ph idx="1"/>
          </p:nvPr>
        </p:nvSpPr>
        <p:spPr>
          <a:xfrm>
            <a:off x="1528572" y="1485901"/>
            <a:ext cx="9134856" cy="2994660"/>
          </a:xfrm>
        </p:spPr>
        <p:txBody>
          <a:bodyPr>
            <a:normAutofit/>
          </a:bodyPr>
          <a:lstStyle/>
          <a:p>
            <a:r>
              <a:rPr lang="en-US" b="1" dirty="0"/>
              <a:t>Lucy Calkins Writing Workshop</a:t>
            </a:r>
            <a:r>
              <a:rPr lang="en-US" dirty="0"/>
              <a:t> is student-centered with teacher conferencing. Units include: narrative writing (small moments stories), persuasive writing, authors as mentors, non-fiction (how-to and all about), and realistic fiction.</a:t>
            </a:r>
          </a:p>
          <a:p>
            <a:r>
              <a:rPr lang="en-US" b="1" dirty="0"/>
              <a:t>Shared/interactive writing</a:t>
            </a:r>
            <a:r>
              <a:rPr lang="en-US" dirty="0"/>
              <a:t> consists of class discussions, brainstorming ideas, using graphic organizers (thinking maps), keeping journals in science, or writing facts in social studies.</a:t>
            </a:r>
          </a:p>
          <a:p>
            <a:endParaRPr lang="en-US" dirty="0"/>
          </a:p>
          <a:p>
            <a:pPr marL="45720" indent="0">
              <a:buNone/>
            </a:pPr>
            <a:endParaRPr lang="en-US" dirty="0"/>
          </a:p>
        </p:txBody>
      </p:sp>
    </p:spTree>
    <p:extLst>
      <p:ext uri="{BB962C8B-B14F-4D97-AF65-F5344CB8AC3E}">
        <p14:creationId xmlns:p14="http://schemas.microsoft.com/office/powerpoint/2010/main" val="83986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WRITING</a:t>
            </a:r>
          </a:p>
        </p:txBody>
      </p:sp>
      <p:sp>
        <p:nvSpPr>
          <p:cNvPr id="3" name="Content Placeholder 2"/>
          <p:cNvSpPr>
            <a:spLocks noGrp="1"/>
          </p:cNvSpPr>
          <p:nvPr>
            <p:ph idx="1"/>
          </p:nvPr>
        </p:nvSpPr>
        <p:spPr/>
        <p:txBody>
          <a:bodyPr>
            <a:normAutofit/>
          </a:bodyPr>
          <a:lstStyle/>
          <a:p>
            <a:pPr marL="45720" indent="0">
              <a:buNone/>
            </a:pPr>
            <a:endParaRPr lang="en-US" dirty="0"/>
          </a:p>
          <a:p>
            <a:endParaRPr lang="en-US" dirty="0"/>
          </a:p>
          <a:p>
            <a:endParaRPr lang="en-US" dirty="0"/>
          </a:p>
        </p:txBody>
      </p:sp>
      <p:pic>
        <p:nvPicPr>
          <p:cNvPr id="7174" name="Picture 6" descr="ttp://waddleeahchaa.com/wp-content/uploads/2011/04/journal-1st-crab-4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291" y="1549612"/>
            <a:ext cx="4718605" cy="40254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1DBC685-86CD-B64E-9C5A-0160ABF1CF77}"/>
              </a:ext>
            </a:extLst>
          </p:cNvPr>
          <p:cNvPicPr>
            <a:picLocks noChangeAspect="1"/>
          </p:cNvPicPr>
          <p:nvPr/>
        </p:nvPicPr>
        <p:blipFill>
          <a:blip r:embed="rId3"/>
          <a:stretch>
            <a:fillRect/>
          </a:stretch>
        </p:blipFill>
        <p:spPr>
          <a:xfrm>
            <a:off x="8125676" y="1485900"/>
            <a:ext cx="3376713" cy="4227830"/>
          </a:xfrm>
          <a:prstGeom prst="rect">
            <a:avLst/>
          </a:prstGeom>
        </p:spPr>
      </p:pic>
      <p:pic>
        <p:nvPicPr>
          <p:cNvPr id="6" name="Picture 5">
            <a:extLst>
              <a:ext uri="{FF2B5EF4-FFF2-40B4-BE49-F238E27FC236}">
                <a16:creationId xmlns:a16="http://schemas.microsoft.com/office/drawing/2014/main" id="{D93F67FA-66CB-4147-B3B8-4B8389806ADF}"/>
              </a:ext>
            </a:extLst>
          </p:cNvPr>
          <p:cNvPicPr>
            <a:picLocks noChangeAspect="1"/>
          </p:cNvPicPr>
          <p:nvPr/>
        </p:nvPicPr>
        <p:blipFill>
          <a:blip r:embed="rId4"/>
          <a:stretch>
            <a:fillRect/>
          </a:stretch>
        </p:blipFill>
        <p:spPr>
          <a:xfrm>
            <a:off x="4941198" y="1569932"/>
            <a:ext cx="3106340" cy="4025476"/>
          </a:xfrm>
          <a:prstGeom prst="rect">
            <a:avLst/>
          </a:prstGeom>
        </p:spPr>
      </p:pic>
    </p:spTree>
    <p:extLst>
      <p:ext uri="{BB962C8B-B14F-4D97-AF65-F5344CB8AC3E}">
        <p14:creationId xmlns:p14="http://schemas.microsoft.com/office/powerpoint/2010/main" val="1772045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READING AND WRITING SUPPORT AT HOME</a:t>
            </a:r>
          </a:p>
        </p:txBody>
      </p:sp>
      <p:sp>
        <p:nvSpPr>
          <p:cNvPr id="3" name="Content Placeholder 2"/>
          <p:cNvSpPr>
            <a:spLocks noGrp="1"/>
          </p:cNvSpPr>
          <p:nvPr>
            <p:ph idx="1"/>
          </p:nvPr>
        </p:nvSpPr>
        <p:spPr>
          <a:xfrm>
            <a:off x="1256991" y="1455420"/>
            <a:ext cx="9667748" cy="4152901"/>
          </a:xfrm>
        </p:spPr>
        <p:txBody>
          <a:bodyPr>
            <a:normAutofit/>
          </a:bodyPr>
          <a:lstStyle/>
          <a:p>
            <a:r>
              <a:rPr lang="en-US" dirty="0"/>
              <a:t>The Parent Guide for English Language Arts is an excellent resource for you to support your child with reading and writing strategies.</a:t>
            </a:r>
          </a:p>
          <a:p>
            <a:pPr marL="45720" indent="0">
              <a:buNone/>
            </a:pPr>
            <a:r>
              <a:rPr lang="en-US" dirty="0">
                <a:hlinkClick r:id="rId2"/>
              </a:rPr>
              <a:t>https://simplebooklet.com/publish.php?wpKey=9BEvIytrdC928Cwu9VXkym - page=0</a:t>
            </a:r>
            <a:endParaRPr lang="en-US" dirty="0"/>
          </a:p>
          <a:p>
            <a:endParaRPr lang="en-US" dirty="0"/>
          </a:p>
        </p:txBody>
      </p:sp>
      <p:pic>
        <p:nvPicPr>
          <p:cNvPr id="5" name="Picture 4">
            <a:extLst>
              <a:ext uri="{FF2B5EF4-FFF2-40B4-BE49-F238E27FC236}">
                <a16:creationId xmlns:a16="http://schemas.microsoft.com/office/drawing/2014/main" id="{898B46AE-B31B-5D44-B850-82C520E75E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4980" y="2874321"/>
            <a:ext cx="2747659" cy="3546799"/>
          </a:xfrm>
          <a:prstGeom prst="rect">
            <a:avLst/>
          </a:prstGeom>
        </p:spPr>
      </p:pic>
    </p:spTree>
    <p:extLst>
      <p:ext uri="{BB962C8B-B14F-4D97-AF65-F5344CB8AC3E}">
        <p14:creationId xmlns:p14="http://schemas.microsoft.com/office/powerpoint/2010/main" val="360696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MATH</a:t>
            </a:r>
          </a:p>
        </p:txBody>
      </p:sp>
      <p:sp>
        <p:nvSpPr>
          <p:cNvPr id="3" name="Content Placeholder 2"/>
          <p:cNvSpPr>
            <a:spLocks noGrp="1"/>
          </p:cNvSpPr>
          <p:nvPr>
            <p:ph idx="1"/>
          </p:nvPr>
        </p:nvSpPr>
        <p:spPr>
          <a:xfrm>
            <a:off x="1229360" y="1312334"/>
            <a:ext cx="9591040" cy="4722706"/>
          </a:xfrm>
        </p:spPr>
        <p:txBody>
          <a:bodyPr>
            <a:normAutofit lnSpcReduction="10000"/>
          </a:bodyPr>
          <a:lstStyle/>
          <a:p>
            <a:pPr marL="45720" indent="0">
              <a:buNone/>
            </a:pPr>
            <a:r>
              <a:rPr lang="en-US" dirty="0"/>
              <a:t>Math instruction is developed using the Units by Design and the resources provided by Cabarrus County Schools.  </a:t>
            </a:r>
          </a:p>
          <a:p>
            <a:pPr marL="45720" indent="0">
              <a:buNone/>
            </a:pPr>
            <a:r>
              <a:rPr lang="en-US" dirty="0"/>
              <a:t>Teachers use a </a:t>
            </a:r>
            <a:r>
              <a:rPr lang="en-US" b="1" dirty="0"/>
              <a:t>Launch/Explore/Discuss </a:t>
            </a:r>
            <a:r>
              <a:rPr lang="en-US" dirty="0"/>
              <a:t>model for whole-class instruction.  </a:t>
            </a:r>
          </a:p>
          <a:p>
            <a:pPr marL="45720" indent="0">
              <a:buNone/>
            </a:pPr>
            <a:r>
              <a:rPr lang="en-US" b="1" dirty="0"/>
              <a:t>Math Workshop</a:t>
            </a:r>
            <a:r>
              <a:rPr lang="en-US" dirty="0"/>
              <a:t> is a hands-on program in which your child uses manipulatives, games, and workbooks to develop math skills.  After whole-group instruction, the children will work in small groups with the teacher and independently practice skills. The concepts will become more challenging as we progress. </a:t>
            </a:r>
          </a:p>
          <a:p>
            <a:r>
              <a:rPr lang="en-US" b="1" dirty="0"/>
              <a:t>Math Journal </a:t>
            </a:r>
            <a:r>
              <a:rPr lang="en-US" dirty="0"/>
              <a:t>- a composition notebook of various math skills completed at school</a:t>
            </a:r>
          </a:p>
          <a:p>
            <a:r>
              <a:rPr lang="en-US" b="1" dirty="0" err="1"/>
              <a:t>i</a:t>
            </a:r>
            <a:r>
              <a:rPr lang="en-US" b="1" dirty="0"/>
              <a:t>-Ready</a:t>
            </a:r>
            <a:r>
              <a:rPr lang="en-US" dirty="0"/>
              <a:t> is an adaptive math program that CCS students are expected to complete 2-3 times a week for 20 minutes.</a:t>
            </a:r>
          </a:p>
          <a:p>
            <a:r>
              <a:rPr lang="en-US" dirty="0"/>
              <a:t>Online programs we use to supplement math instruction: </a:t>
            </a:r>
            <a:r>
              <a:rPr lang="en-US" dirty="0" err="1"/>
              <a:t>XtraMath</a:t>
            </a:r>
            <a:r>
              <a:rPr lang="en-US" dirty="0"/>
              <a:t> (helps with addition and subtraction fluency), BrainPOP Jr., and </a:t>
            </a:r>
            <a:r>
              <a:rPr lang="en-US" dirty="0" err="1"/>
              <a:t>LearnZillion</a:t>
            </a:r>
            <a:r>
              <a:rPr lang="en-US" dirty="0"/>
              <a:t>.</a:t>
            </a:r>
          </a:p>
          <a:p>
            <a:endParaRPr lang="en-US" dirty="0"/>
          </a:p>
          <a:p>
            <a:pPr marL="45720" indent="0">
              <a:buNone/>
            </a:pPr>
            <a:endParaRPr lang="en-US" dirty="0"/>
          </a:p>
          <a:p>
            <a:endParaRPr lang="en-US" dirty="0"/>
          </a:p>
          <a:p>
            <a:endParaRPr lang="en-US" dirty="0"/>
          </a:p>
        </p:txBody>
      </p:sp>
    </p:spTree>
    <p:extLst>
      <p:ext uri="{BB962C8B-B14F-4D97-AF65-F5344CB8AC3E}">
        <p14:creationId xmlns:p14="http://schemas.microsoft.com/office/powerpoint/2010/main" val="79486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SCIENCE</a:t>
            </a:r>
          </a:p>
        </p:txBody>
      </p:sp>
      <p:sp>
        <p:nvSpPr>
          <p:cNvPr id="3" name="Content Placeholder 2"/>
          <p:cNvSpPr>
            <a:spLocks noGrp="1"/>
          </p:cNvSpPr>
          <p:nvPr>
            <p:ph idx="1"/>
          </p:nvPr>
        </p:nvSpPr>
        <p:spPr/>
        <p:txBody>
          <a:bodyPr>
            <a:normAutofit/>
          </a:bodyPr>
          <a:lstStyle/>
          <a:p>
            <a:pPr marL="45720" indent="0">
              <a:buNone/>
            </a:pPr>
            <a:r>
              <a:rPr lang="en-US" dirty="0"/>
              <a:t>Our science curriculum includes hands-on activities that allow your child to explore and investigate. This year we will study: </a:t>
            </a:r>
          </a:p>
          <a:p>
            <a:r>
              <a:rPr lang="en-US" dirty="0"/>
              <a:t>Evolution and Genetics</a:t>
            </a:r>
          </a:p>
          <a:p>
            <a:r>
              <a:rPr lang="en-US" dirty="0"/>
              <a:t>Animal Life Cycles</a:t>
            </a:r>
          </a:p>
          <a:p>
            <a:r>
              <a:rPr lang="en-US" dirty="0"/>
              <a:t>Weather</a:t>
            </a:r>
          </a:p>
          <a:p>
            <a:r>
              <a:rPr lang="en-US" dirty="0"/>
              <a:t>Changing States</a:t>
            </a:r>
          </a:p>
          <a:p>
            <a:r>
              <a:rPr lang="en-US" dirty="0"/>
              <a:t>Sound</a:t>
            </a:r>
          </a:p>
          <a:p>
            <a:endParaRPr lang="en-US" dirty="0"/>
          </a:p>
          <a:p>
            <a:endParaRPr lang="en-US" dirty="0"/>
          </a:p>
        </p:txBody>
      </p:sp>
    </p:spTree>
    <p:extLst>
      <p:ext uri="{BB962C8B-B14F-4D97-AF65-F5344CB8AC3E}">
        <p14:creationId xmlns:p14="http://schemas.microsoft.com/office/powerpoint/2010/main" val="62311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0785"/>
            <a:ext cx="9133730" cy="1233424"/>
          </a:xfrm>
        </p:spPr>
        <p:txBody>
          <a:bodyPr/>
          <a:lstStyle/>
          <a:p>
            <a:pPr algn="ctr"/>
            <a:r>
              <a:rPr lang="en-US" dirty="0"/>
              <a:t>SOCIAL STUDIES</a:t>
            </a:r>
          </a:p>
        </p:txBody>
      </p:sp>
      <p:sp>
        <p:nvSpPr>
          <p:cNvPr id="3" name="Content Placeholder 2"/>
          <p:cNvSpPr>
            <a:spLocks noGrp="1"/>
          </p:cNvSpPr>
          <p:nvPr>
            <p:ph idx="1"/>
          </p:nvPr>
        </p:nvSpPr>
        <p:spPr/>
        <p:txBody>
          <a:bodyPr>
            <a:normAutofit lnSpcReduction="10000"/>
          </a:bodyPr>
          <a:lstStyle/>
          <a:p>
            <a:pPr marL="45720" indent="0">
              <a:buNone/>
            </a:pPr>
            <a:r>
              <a:rPr lang="en-US" dirty="0"/>
              <a:t>In social studies, second graders will learn about themselves and how they are alike and different than other children around the world.  The curriculum includes:</a:t>
            </a:r>
          </a:p>
          <a:p>
            <a:r>
              <a:rPr lang="en-US" dirty="0"/>
              <a:t>Civics and Government in our Community</a:t>
            </a:r>
          </a:p>
          <a:p>
            <a:r>
              <a:rPr lang="en-US" dirty="0"/>
              <a:t>Geography</a:t>
            </a:r>
          </a:p>
          <a:p>
            <a:r>
              <a:rPr lang="en-US" dirty="0"/>
              <a:t>Understanding the Past</a:t>
            </a:r>
          </a:p>
          <a:p>
            <a:r>
              <a:rPr lang="en-US" dirty="0"/>
              <a:t>Environmental Impact</a:t>
            </a:r>
          </a:p>
          <a:p>
            <a:r>
              <a:rPr lang="en-US" dirty="0"/>
              <a:t>Economics</a:t>
            </a:r>
          </a:p>
          <a:p>
            <a:r>
              <a:rPr lang="en-US" dirty="0"/>
              <a:t>Cultural Expression</a:t>
            </a:r>
          </a:p>
          <a:p>
            <a:endParaRPr lang="en-US" dirty="0"/>
          </a:p>
          <a:p>
            <a:endParaRPr lang="en-US" dirty="0"/>
          </a:p>
          <a:p>
            <a:endParaRPr lang="en-US" dirty="0"/>
          </a:p>
        </p:txBody>
      </p:sp>
    </p:spTree>
    <p:extLst>
      <p:ext uri="{BB962C8B-B14F-4D97-AF65-F5344CB8AC3E}">
        <p14:creationId xmlns:p14="http://schemas.microsoft.com/office/powerpoint/2010/main" val="1862895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do we know what they know?</a:t>
            </a:r>
          </a:p>
        </p:txBody>
      </p:sp>
      <p:sp>
        <p:nvSpPr>
          <p:cNvPr id="3" name="Content Placeholder 2"/>
          <p:cNvSpPr>
            <a:spLocks noGrp="1"/>
          </p:cNvSpPr>
          <p:nvPr>
            <p:ph idx="1"/>
          </p:nvPr>
        </p:nvSpPr>
        <p:spPr>
          <a:xfrm>
            <a:off x="1522874" y="1414647"/>
            <a:ext cx="9134856" cy="4152901"/>
          </a:xfrm>
        </p:spPr>
        <p:txBody>
          <a:bodyPr>
            <a:normAutofit fontScale="92500" lnSpcReduction="20000"/>
          </a:bodyPr>
          <a:lstStyle/>
          <a:p>
            <a:r>
              <a:rPr lang="en-US" dirty="0"/>
              <a:t>Pre-tests and post tests are given to determine mastery in math and reading skills.  Writing samples are reviewed to assess mastery of writing skills.  Rubrics, conference notes, and student work are also used to determine mastery of reading skills as well as iStation and running records.</a:t>
            </a:r>
          </a:p>
          <a:p>
            <a:r>
              <a:rPr lang="en-US" dirty="0"/>
              <a:t>This information is reported on report cards which will be sent home each quarter (four times during the year).</a:t>
            </a:r>
          </a:p>
          <a:p>
            <a:r>
              <a:rPr lang="en-US" dirty="0"/>
              <a:t>Benchmark assessments also occur throughout the year.  IStation reading assessments are given at the first of every month. This is an adaptive program that will determine their lessons for the month. This data drives our small group instruction.  Math standards are assessed at the end of each unit.</a:t>
            </a:r>
          </a:p>
          <a:p>
            <a:r>
              <a:rPr lang="en-US" dirty="0"/>
              <a:t>All assignments are submitted and checked in Seesaw.  Some assignments will include feedback from the teacher.  Please be sure you are connected to the Parent Portal in Seesaw to view your child’s progress.</a:t>
            </a:r>
          </a:p>
          <a:p>
            <a:endParaRPr lang="en-US" dirty="0"/>
          </a:p>
        </p:txBody>
      </p:sp>
    </p:spTree>
    <p:extLst>
      <p:ext uri="{BB962C8B-B14F-4D97-AF65-F5344CB8AC3E}">
        <p14:creationId xmlns:p14="http://schemas.microsoft.com/office/powerpoint/2010/main" val="58711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REPORT CARDS </a:t>
            </a:r>
            <a:br>
              <a:rPr lang="en-US" dirty="0"/>
            </a:br>
            <a:r>
              <a:rPr lang="en-US" dirty="0"/>
              <a:t>STANDARDS BASED GRADING</a:t>
            </a:r>
          </a:p>
        </p:txBody>
      </p:sp>
      <p:sp>
        <p:nvSpPr>
          <p:cNvPr id="3" name="Content Placeholder 2"/>
          <p:cNvSpPr>
            <a:spLocks noGrp="1"/>
          </p:cNvSpPr>
          <p:nvPr>
            <p:ph idx="1"/>
          </p:nvPr>
        </p:nvSpPr>
        <p:spPr/>
        <p:txBody>
          <a:bodyPr>
            <a:normAutofit/>
          </a:bodyPr>
          <a:lstStyle/>
          <a:p>
            <a:pPr marL="45720" indent="0">
              <a:buNone/>
            </a:pPr>
            <a:r>
              <a:rPr lang="en-US" dirty="0"/>
              <a:t>Our report cards are standards based. This means:</a:t>
            </a:r>
          </a:p>
          <a:p>
            <a:r>
              <a:rPr lang="en-US" dirty="0"/>
              <a:t>Students' most recent work is used to determine their level on the report card.  </a:t>
            </a:r>
          </a:p>
          <a:p>
            <a:r>
              <a:rPr lang="en-US" dirty="0"/>
              <a:t>The level reflects what they know or are able to do currently rather than an average of their performance throughout the quarter. </a:t>
            </a:r>
          </a:p>
          <a:p>
            <a:r>
              <a:rPr lang="en-US" dirty="0"/>
              <a:t>Students' performance can be measured in many ways such as, tests, journal entries, and teacher observations. </a:t>
            </a:r>
          </a:p>
          <a:p>
            <a:r>
              <a:rPr lang="en-US" dirty="0"/>
              <a:t>Student work that is sent home may comprise only a portion of the evidence that teachers use to determine students' performance levels. </a:t>
            </a:r>
          </a:p>
          <a:p>
            <a:endParaRPr lang="en-US" dirty="0"/>
          </a:p>
          <a:p>
            <a:endParaRPr lang="en-US" dirty="0"/>
          </a:p>
          <a:p>
            <a:endParaRPr lang="en-US" dirty="0"/>
          </a:p>
        </p:txBody>
      </p:sp>
    </p:spTree>
    <p:extLst>
      <p:ext uri="{BB962C8B-B14F-4D97-AF65-F5344CB8AC3E}">
        <p14:creationId xmlns:p14="http://schemas.microsoft.com/office/powerpoint/2010/main" val="71409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STANDARDS BASED GRADING</a:t>
            </a:r>
          </a:p>
        </p:txBody>
      </p:sp>
      <p:sp>
        <p:nvSpPr>
          <p:cNvPr id="3" name="Content Placeholder 2"/>
          <p:cNvSpPr>
            <a:spLocks noGrp="1"/>
          </p:cNvSpPr>
          <p:nvPr>
            <p:ph idx="1"/>
          </p:nvPr>
        </p:nvSpPr>
        <p:spPr>
          <a:xfrm>
            <a:off x="1522874" y="1312334"/>
            <a:ext cx="9134856" cy="4152901"/>
          </a:xfrm>
        </p:spPr>
        <p:txBody>
          <a:bodyPr>
            <a:normAutofit/>
          </a:bodyPr>
          <a:lstStyle/>
          <a:p>
            <a:pPr marL="45720" indent="0">
              <a:buNone/>
            </a:pPr>
            <a:r>
              <a:rPr lang="en-US" dirty="0"/>
              <a:t>It is important to remember students learn at different rates and in different ways. Imagine a child learning how to ride a bike and the natural development of these skills. It may look something like this...</a:t>
            </a:r>
          </a:p>
          <a:p>
            <a:endParaRPr lang="en-US" dirty="0"/>
          </a:p>
          <a:p>
            <a:endParaRPr lang="en-US" dirty="0"/>
          </a:p>
          <a:p>
            <a:endParaRPr lang="en-US" dirty="0"/>
          </a:p>
        </p:txBody>
      </p:sp>
      <p:pic>
        <p:nvPicPr>
          <p:cNvPr id="4" name="Content Placeholder 3"/>
          <p:cNvPicPr>
            <a:picLocks/>
          </p:cNvPicPr>
          <p:nvPr/>
        </p:nvPicPr>
        <p:blipFill>
          <a:blip r:embed="rId2"/>
          <a:stretch>
            <a:fillRect/>
          </a:stretch>
        </p:blipFill>
        <p:spPr>
          <a:xfrm>
            <a:off x="2506798" y="2303813"/>
            <a:ext cx="7167007" cy="4174177"/>
          </a:xfrm>
          <a:prstGeom prst="rect">
            <a:avLst/>
          </a:prstGeom>
        </p:spPr>
      </p:pic>
    </p:spTree>
    <p:extLst>
      <p:ext uri="{BB962C8B-B14F-4D97-AF65-F5344CB8AC3E}">
        <p14:creationId xmlns:p14="http://schemas.microsoft.com/office/powerpoint/2010/main" val="497863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BEHAVIOR</a:t>
            </a:r>
          </a:p>
        </p:txBody>
      </p:sp>
      <p:sp>
        <p:nvSpPr>
          <p:cNvPr id="3" name="Content Placeholder 2"/>
          <p:cNvSpPr>
            <a:spLocks noGrp="1"/>
          </p:cNvSpPr>
          <p:nvPr>
            <p:ph idx="1"/>
          </p:nvPr>
        </p:nvSpPr>
        <p:spPr/>
        <p:txBody>
          <a:bodyPr>
            <a:normAutofit fontScale="92500" lnSpcReduction="10000"/>
          </a:bodyPr>
          <a:lstStyle/>
          <a:p>
            <a:pPr marL="45720" indent="0">
              <a:buNone/>
            </a:pPr>
            <a:r>
              <a:rPr lang="en-US" dirty="0"/>
              <a:t>At HES we use PBIS (Positive Behavior Incentive System) to encourage our students to behave appropriately. They will be rewarded with points for demonstrating positive behavior.</a:t>
            </a:r>
          </a:p>
          <a:p>
            <a:pPr marL="45720" indent="0">
              <a:buNone/>
            </a:pPr>
            <a:r>
              <a:rPr lang="en-US" dirty="0"/>
              <a:t>We remind our 2</a:t>
            </a:r>
            <a:r>
              <a:rPr lang="en-US" baseline="30000" dirty="0"/>
              <a:t>nd</a:t>
            </a:r>
            <a:r>
              <a:rPr lang="en-US" dirty="0"/>
              <a:t>  graders that each day is a new beginning, with opportunities to make choices about his or her behavior.  </a:t>
            </a:r>
          </a:p>
          <a:p>
            <a:pPr marL="45720" indent="0">
              <a:buNone/>
            </a:pPr>
            <a:r>
              <a:rPr lang="en-US" u="sng" dirty="0"/>
              <a:t>Key Concepts to Reinforce at Home</a:t>
            </a:r>
          </a:p>
          <a:p>
            <a:r>
              <a:rPr lang="en-US" dirty="0"/>
              <a:t>Respect</a:t>
            </a:r>
          </a:p>
          <a:p>
            <a:r>
              <a:rPr lang="en-US" dirty="0"/>
              <a:t>Responsibility</a:t>
            </a:r>
          </a:p>
          <a:p>
            <a:r>
              <a:rPr lang="en-US" dirty="0"/>
              <a:t>Readiness</a:t>
            </a:r>
          </a:p>
          <a:p>
            <a:pPr marL="45720" indent="0">
              <a:buNone/>
            </a:pPr>
            <a:r>
              <a:rPr lang="en-US" dirty="0"/>
              <a:t>These concepts are also the focus of the HES Positive Behavior Matrix.</a:t>
            </a:r>
          </a:p>
          <a:p>
            <a:pPr marL="4572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71034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PBIS Matrix</a:t>
            </a:r>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89743288"/>
              </p:ext>
            </p:extLst>
          </p:nvPr>
        </p:nvGraphicFramePr>
        <p:xfrm>
          <a:off x="662940" y="1312334"/>
          <a:ext cx="10709909" cy="5351355"/>
        </p:xfrm>
        <a:graphic>
          <a:graphicData uri="http://schemas.openxmlformats.org/drawingml/2006/table">
            <a:tbl>
              <a:tblPr firstRow="1" firstCol="1" bandRow="1"/>
              <a:tblGrid>
                <a:gridCol w="1529987">
                  <a:extLst>
                    <a:ext uri="{9D8B030D-6E8A-4147-A177-3AD203B41FA5}">
                      <a16:colId xmlns:a16="http://schemas.microsoft.com/office/drawing/2014/main" val="20000"/>
                    </a:ext>
                  </a:extLst>
                </a:gridCol>
                <a:gridCol w="1529987">
                  <a:extLst>
                    <a:ext uri="{9D8B030D-6E8A-4147-A177-3AD203B41FA5}">
                      <a16:colId xmlns:a16="http://schemas.microsoft.com/office/drawing/2014/main" val="20001"/>
                    </a:ext>
                  </a:extLst>
                </a:gridCol>
                <a:gridCol w="1529987">
                  <a:extLst>
                    <a:ext uri="{9D8B030D-6E8A-4147-A177-3AD203B41FA5}">
                      <a16:colId xmlns:a16="http://schemas.microsoft.com/office/drawing/2014/main" val="20002"/>
                    </a:ext>
                  </a:extLst>
                </a:gridCol>
                <a:gridCol w="1529987">
                  <a:extLst>
                    <a:ext uri="{9D8B030D-6E8A-4147-A177-3AD203B41FA5}">
                      <a16:colId xmlns:a16="http://schemas.microsoft.com/office/drawing/2014/main" val="20003"/>
                    </a:ext>
                  </a:extLst>
                </a:gridCol>
                <a:gridCol w="1529987">
                  <a:extLst>
                    <a:ext uri="{9D8B030D-6E8A-4147-A177-3AD203B41FA5}">
                      <a16:colId xmlns:a16="http://schemas.microsoft.com/office/drawing/2014/main" val="20004"/>
                    </a:ext>
                  </a:extLst>
                </a:gridCol>
                <a:gridCol w="1529987">
                  <a:extLst>
                    <a:ext uri="{9D8B030D-6E8A-4147-A177-3AD203B41FA5}">
                      <a16:colId xmlns:a16="http://schemas.microsoft.com/office/drawing/2014/main" val="20005"/>
                    </a:ext>
                  </a:extLst>
                </a:gridCol>
                <a:gridCol w="1529987">
                  <a:extLst>
                    <a:ext uri="{9D8B030D-6E8A-4147-A177-3AD203B41FA5}">
                      <a16:colId xmlns:a16="http://schemas.microsoft.com/office/drawing/2014/main" val="20006"/>
                    </a:ext>
                  </a:extLst>
                </a:gridCol>
              </a:tblGrid>
              <a:tr h="209018">
                <a:tc>
                  <a:txBody>
                    <a:bodyPr/>
                    <a:lstStyle/>
                    <a:p>
                      <a:pPr marL="0" marR="0" algn="ctr">
                        <a:lnSpc>
                          <a:spcPct val="115000"/>
                        </a:lnSpc>
                        <a:spcBef>
                          <a:spcPts val="0"/>
                        </a:spcBef>
                        <a:spcAft>
                          <a:spcPts val="900"/>
                        </a:spcAft>
                      </a:pPr>
                      <a:r>
                        <a:rPr lang="en-US" sz="900">
                          <a:effectLst/>
                          <a:latin typeface="Century Gothic" charset="0"/>
                          <a:ea typeface="Calibri" charset="0"/>
                          <a:cs typeface="Times New Roman" charset="0"/>
                        </a:rPr>
                        <a:t> </a:t>
                      </a:r>
                      <a:endParaRPr lang="en-US" sz="900">
                        <a:effectLst/>
                        <a:latin typeface="Calibri" charset="0"/>
                        <a:ea typeface="Calibri" charset="0"/>
                        <a:cs typeface="Times New Roman" charset="0"/>
                      </a:endParaRPr>
                    </a:p>
                  </a:txBody>
                  <a:tcPr marL="6458" marR="6458" marT="645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900"/>
                        </a:spcAft>
                      </a:pPr>
                      <a:r>
                        <a:rPr lang="en-US" sz="900" b="1" dirty="0">
                          <a:effectLst/>
                          <a:latin typeface="Century Gothic" charset="0"/>
                          <a:ea typeface="Calibri" charset="0"/>
                          <a:cs typeface="Times New Roman" charset="0"/>
                        </a:rPr>
                        <a:t>Classroom / Specials</a:t>
                      </a:r>
                      <a:endParaRPr lang="en-US" sz="900" dirty="0">
                        <a:effectLst/>
                        <a:latin typeface="Calibri" charset="0"/>
                        <a:ea typeface="Calibri" charset="0"/>
                        <a:cs typeface="Times New Roman" charset="0"/>
                      </a:endParaRPr>
                    </a:p>
                  </a:txBody>
                  <a:tcPr marL="6458" marR="6458" marT="645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900"/>
                        </a:spcAft>
                      </a:pPr>
                      <a:r>
                        <a:rPr lang="en-US" sz="900" b="1">
                          <a:effectLst/>
                          <a:latin typeface="Century Gothic" charset="0"/>
                          <a:ea typeface="Calibri" charset="0"/>
                          <a:cs typeface="Times New Roman" charset="0"/>
                        </a:rPr>
                        <a:t>Hallways / Walkways</a:t>
                      </a:r>
                      <a:endParaRPr lang="en-US" sz="900">
                        <a:effectLst/>
                        <a:latin typeface="Calibri" charset="0"/>
                        <a:ea typeface="Calibri" charset="0"/>
                        <a:cs typeface="Times New Roman" charset="0"/>
                      </a:endParaRPr>
                    </a:p>
                  </a:txBody>
                  <a:tcPr marL="6458" marR="6458" marT="645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900"/>
                        </a:spcAft>
                      </a:pPr>
                      <a:r>
                        <a:rPr lang="en-US" sz="900" b="1">
                          <a:effectLst/>
                          <a:latin typeface="Century Gothic" charset="0"/>
                          <a:ea typeface="Calibri" charset="0"/>
                          <a:cs typeface="Times New Roman" charset="0"/>
                        </a:rPr>
                        <a:t>Cafeteria</a:t>
                      </a:r>
                      <a:endParaRPr lang="en-US" sz="900">
                        <a:effectLst/>
                        <a:latin typeface="Calibri" charset="0"/>
                        <a:ea typeface="Calibri" charset="0"/>
                        <a:cs typeface="Times New Roman" charset="0"/>
                      </a:endParaRPr>
                    </a:p>
                  </a:txBody>
                  <a:tcPr marL="6458" marR="6458" marT="645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900"/>
                        </a:spcAft>
                      </a:pPr>
                      <a:r>
                        <a:rPr lang="en-US" sz="900" b="1">
                          <a:effectLst/>
                          <a:latin typeface="Century Gothic" charset="0"/>
                          <a:ea typeface="Calibri" charset="0"/>
                          <a:cs typeface="Times New Roman" charset="0"/>
                        </a:rPr>
                        <a:t>Bathrooms</a:t>
                      </a:r>
                      <a:endParaRPr lang="en-US" sz="900">
                        <a:effectLst/>
                        <a:latin typeface="Calibri" charset="0"/>
                        <a:ea typeface="Calibri" charset="0"/>
                        <a:cs typeface="Times New Roman" charset="0"/>
                      </a:endParaRPr>
                    </a:p>
                  </a:txBody>
                  <a:tcPr marL="6458" marR="6458" marT="645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900"/>
                        </a:spcAft>
                      </a:pPr>
                      <a:r>
                        <a:rPr lang="en-US" sz="900" b="1">
                          <a:effectLst/>
                          <a:latin typeface="Century Gothic" charset="0"/>
                          <a:ea typeface="Calibri" charset="0"/>
                          <a:cs typeface="Times New Roman" charset="0"/>
                        </a:rPr>
                        <a:t>Playground</a:t>
                      </a:r>
                      <a:endParaRPr lang="en-US" sz="900">
                        <a:effectLst/>
                        <a:latin typeface="Calibri" charset="0"/>
                        <a:ea typeface="Calibri" charset="0"/>
                        <a:cs typeface="Times New Roman" charset="0"/>
                      </a:endParaRPr>
                    </a:p>
                  </a:txBody>
                  <a:tcPr marL="6458" marR="6458" marT="645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900"/>
                        </a:spcAft>
                      </a:pPr>
                      <a:r>
                        <a:rPr lang="en-US" sz="900" b="1">
                          <a:effectLst/>
                          <a:latin typeface="Century Gothic" charset="0"/>
                          <a:ea typeface="Calibri" charset="0"/>
                          <a:cs typeface="Times New Roman" charset="0"/>
                        </a:rPr>
                        <a:t>Bus</a:t>
                      </a:r>
                      <a:endParaRPr lang="en-US" sz="900">
                        <a:effectLst/>
                        <a:latin typeface="Calibri" charset="0"/>
                        <a:ea typeface="Calibri" charset="0"/>
                        <a:cs typeface="Times New Roman" charset="0"/>
                      </a:endParaRPr>
                    </a:p>
                  </a:txBody>
                  <a:tcPr marL="6458" marR="6458" marT="645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76537">
                <a:tc>
                  <a:txBody>
                    <a:bodyPr/>
                    <a:lstStyle/>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 </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I am..</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READY</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I will…</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dirty="0">
                          <a:effectLst/>
                          <a:latin typeface="Century Gothic" charset="0"/>
                          <a:ea typeface="Calibri" charset="0"/>
                          <a:cs typeface="Times New Roman" charset="0"/>
                        </a:rPr>
                        <a:t> </a:t>
                      </a:r>
                      <a:endParaRPr lang="en-US" sz="10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Be in my seat</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 Have materials ready</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Eyes and ears on the speaker</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Pay attention</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Have my name tag, money, and/or lunch box ready</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Use bathroom at appropriate times</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Return to class promptly</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Line up when the whistle blows/first signal</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Enter the building at Level 0</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Sit with bottom on seat, back on back of seat, and feet on floor</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Stay seated</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Listen carefully</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832900">
                <a:tc>
                  <a:txBody>
                    <a:bodyPr/>
                    <a:lstStyle/>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 </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 </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I am…</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RESPECTFUL</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I will…</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dirty="0">
                          <a:effectLst/>
                          <a:latin typeface="Century Gothic" charset="0"/>
                          <a:ea typeface="Calibri" charset="0"/>
                          <a:cs typeface="Times New Roman" charset="0"/>
                        </a:rPr>
                        <a:t> </a:t>
                      </a:r>
                      <a:endParaRPr lang="en-US" sz="10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Raise my hand to talk or ask questions.</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*Keep hands, feet, and other objects to myself</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*Listen to adults and follow directions</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*Use inside voice and kind words</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Silent/Level 0</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Walking feet</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Keep hands and feet to myself</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*Follow traffic patterns</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Silent/Level 0 in serving line and first 10 minutes of eating</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*Indoor voices after the first 10 minutes</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Walk and follow traffic patterns</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*Keep hands and feet to myself</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Respect privacy of others</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Keep hands and feet to myself</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Keep hands, feet, and other object to myself</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Play fair and share</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Include others</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Listen to bus driver</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Keep hands, feet, and other objects to myself</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Use a quiet voice and kind words</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832900">
                <a:tc>
                  <a:txBody>
                    <a:bodyPr/>
                    <a:lstStyle/>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 </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 </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I am…</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RESPONSIBLE</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b="1" dirty="0">
                          <a:effectLst/>
                          <a:latin typeface="Century Gothic" charset="0"/>
                          <a:ea typeface="Calibri" charset="0"/>
                          <a:cs typeface="Times New Roman" charset="0"/>
                        </a:rPr>
                        <a:t>I will…</a:t>
                      </a:r>
                      <a:endParaRPr lang="en-US" sz="1000" dirty="0">
                        <a:effectLst/>
                        <a:latin typeface="Calibri" charset="0"/>
                        <a:ea typeface="Calibri" charset="0"/>
                        <a:cs typeface="Times New Roman" charset="0"/>
                      </a:endParaRPr>
                    </a:p>
                    <a:p>
                      <a:pPr marL="0" marR="0" algn="ctr">
                        <a:lnSpc>
                          <a:spcPct val="115000"/>
                        </a:lnSpc>
                        <a:spcBef>
                          <a:spcPts val="0"/>
                        </a:spcBef>
                        <a:spcAft>
                          <a:spcPts val="900"/>
                        </a:spcAft>
                      </a:pPr>
                      <a:r>
                        <a:rPr lang="en-US" sz="1000" dirty="0">
                          <a:effectLst/>
                          <a:latin typeface="Century Gothic" charset="0"/>
                          <a:ea typeface="Calibri" charset="0"/>
                          <a:cs typeface="Times New Roman" charset="0"/>
                        </a:rPr>
                        <a:t> </a:t>
                      </a:r>
                      <a:endParaRPr lang="en-US" sz="10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Use time appropriately/wisely</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Do my best job/be proud of what I’ve done</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Take care of the school and materials</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Stay with my class</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Go only where I need to go</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*Walk safely</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Clean up after myself</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Place trash, plates, bowls, and /or utensils in the proper place</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a:effectLst/>
                          <a:latin typeface="Century Gothic" charset="0"/>
                          <a:ea typeface="Calibri" charset="0"/>
                          <a:cs typeface="Times New Roman" charset="0"/>
                        </a:rPr>
                        <a:t> * Use bathroom manners: flush, wash hands, clean up paper towels</a:t>
                      </a:r>
                      <a:endParaRPr lang="en-US" sz="900">
                        <a:effectLst/>
                        <a:latin typeface="Calibri" charset="0"/>
                        <a:ea typeface="Calibri" charset="0"/>
                        <a:cs typeface="Times New Roman" charset="0"/>
                      </a:endParaRPr>
                    </a:p>
                    <a:p>
                      <a:pPr marL="0" marR="0">
                        <a:lnSpc>
                          <a:spcPct val="115000"/>
                        </a:lnSpc>
                        <a:spcBef>
                          <a:spcPts val="0"/>
                        </a:spcBef>
                        <a:spcAft>
                          <a:spcPts val="900"/>
                        </a:spcAft>
                      </a:pPr>
                      <a:r>
                        <a:rPr lang="en-US" sz="900">
                          <a:effectLst/>
                          <a:latin typeface="Century Gothic" charset="0"/>
                          <a:ea typeface="Calibri" charset="0"/>
                          <a:cs typeface="Times New Roman" charset="0"/>
                        </a:rPr>
                        <a:t>* Notify an adult about messes or broken items</a:t>
                      </a:r>
                      <a:endParaRPr lang="en-US" sz="90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Use playground equipment properly</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Play safely</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Keep up with belongings</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900"/>
                        </a:spcAft>
                      </a:pPr>
                      <a:r>
                        <a:rPr lang="en-US" sz="900" dirty="0">
                          <a:effectLst/>
                          <a:latin typeface="Century Gothic" charset="0"/>
                          <a:ea typeface="Calibri" charset="0"/>
                          <a:cs typeface="Times New Roman" charset="0"/>
                        </a:rPr>
                        <a:t> * Follow the bus rules</a:t>
                      </a:r>
                      <a:endParaRPr lang="en-US" sz="900" dirty="0">
                        <a:effectLst/>
                        <a:latin typeface="Calibri" charset="0"/>
                        <a:ea typeface="Calibri" charset="0"/>
                        <a:cs typeface="Times New Roman" charset="0"/>
                      </a:endParaRPr>
                    </a:p>
                    <a:p>
                      <a:pPr marL="0" marR="0">
                        <a:lnSpc>
                          <a:spcPct val="115000"/>
                        </a:lnSpc>
                        <a:spcBef>
                          <a:spcPts val="0"/>
                        </a:spcBef>
                        <a:spcAft>
                          <a:spcPts val="900"/>
                        </a:spcAft>
                      </a:pPr>
                      <a:r>
                        <a:rPr lang="en-US" sz="900" dirty="0">
                          <a:effectLst/>
                          <a:latin typeface="Century Gothic" charset="0"/>
                          <a:ea typeface="Calibri" charset="0"/>
                          <a:cs typeface="Times New Roman" charset="0"/>
                        </a:rPr>
                        <a:t>* Keep my belongings in my backpack</a:t>
                      </a:r>
                      <a:endParaRPr lang="en-US" sz="900" dirty="0">
                        <a:effectLst/>
                        <a:latin typeface="Calibri" charset="0"/>
                        <a:ea typeface="Calibri" charset="0"/>
                        <a:cs typeface="Times New Roman" charset="0"/>
                      </a:endParaRPr>
                    </a:p>
                  </a:txBody>
                  <a:tcPr marL="6458" marR="6458" marT="645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1783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ATTENDANCE / TARDY POLICY</a:t>
            </a:r>
          </a:p>
        </p:txBody>
      </p:sp>
      <p:sp>
        <p:nvSpPr>
          <p:cNvPr id="3" name="Content Placeholder 2"/>
          <p:cNvSpPr>
            <a:spLocks noGrp="1"/>
          </p:cNvSpPr>
          <p:nvPr>
            <p:ph idx="1"/>
          </p:nvPr>
        </p:nvSpPr>
        <p:spPr/>
        <p:txBody>
          <a:bodyPr>
            <a:normAutofit/>
          </a:bodyPr>
          <a:lstStyle/>
          <a:p>
            <a:pPr marL="45720" indent="0">
              <a:buNone/>
            </a:pPr>
            <a:r>
              <a:rPr lang="en-US" dirty="0"/>
              <a:t>Cabarrus County Schools stresses the importance of attendance, tardiness and early dismissals.</a:t>
            </a:r>
          </a:p>
          <a:p>
            <a:r>
              <a:rPr lang="en-US" dirty="0"/>
              <a:t>6 unexcused absences - Parent/guardian will be contacted by administration.</a:t>
            </a:r>
          </a:p>
          <a:p>
            <a:r>
              <a:rPr lang="en-US" dirty="0"/>
              <a:t>When a student must miss school, a written excuse from a parent or guardian must be presented to the teacher within </a:t>
            </a:r>
            <a:r>
              <a:rPr lang="en-US" b="1" u="sng" dirty="0"/>
              <a:t>two school days</a:t>
            </a:r>
            <a:r>
              <a:rPr lang="en-US" dirty="0"/>
              <a:t> of the student’s return after an absence.  Written excuses submitted beyond two school days will be subject to principal approval.</a:t>
            </a:r>
          </a:p>
          <a:p>
            <a:r>
              <a:rPr lang="en-US" dirty="0"/>
              <a:t>Attendance is taken the first 45 minutes of the virtual day.  The children will have until the end of the day to complete assignments if they arrive after attendance has been taken. Attendance will then be updated for that day. </a:t>
            </a:r>
          </a:p>
          <a:p>
            <a:endParaRPr lang="en-US" dirty="0"/>
          </a:p>
        </p:txBody>
      </p:sp>
    </p:spTree>
    <p:extLst>
      <p:ext uri="{BB962C8B-B14F-4D97-AF65-F5344CB8AC3E}">
        <p14:creationId xmlns:p14="http://schemas.microsoft.com/office/powerpoint/2010/main" val="29591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IMPORTANT INFORMATION AND REMINDERS</a:t>
            </a:r>
          </a:p>
        </p:txBody>
      </p:sp>
      <p:sp>
        <p:nvSpPr>
          <p:cNvPr id="3" name="Content Placeholder 2"/>
          <p:cNvSpPr>
            <a:spLocks noGrp="1"/>
          </p:cNvSpPr>
          <p:nvPr>
            <p:ph idx="1"/>
          </p:nvPr>
        </p:nvSpPr>
        <p:spPr/>
        <p:txBody>
          <a:bodyPr>
            <a:normAutofit/>
          </a:bodyPr>
          <a:lstStyle/>
          <a:p>
            <a:r>
              <a:rPr lang="en-US" dirty="0"/>
              <a:t>If your child is absent, please complete the Absence Form on the HES website under Parents. You may also send a written note or email with the excuse. </a:t>
            </a:r>
            <a:r>
              <a:rPr lang="en-US" dirty="0">
                <a:hlinkClick r:id="rId2"/>
              </a:rPr>
              <a:t>https://www.cabarrus.k12.nc.us/domain/1561</a:t>
            </a:r>
            <a:endParaRPr lang="en-US" dirty="0"/>
          </a:p>
          <a:p>
            <a:r>
              <a:rPr lang="en-US" dirty="0"/>
              <a:t>Please be sure you have completed all Back to School forms online in Scribbles. </a:t>
            </a:r>
          </a:p>
          <a:p>
            <a:pPr marL="4572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8765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808" y="1109292"/>
            <a:ext cx="6058552" cy="3507549"/>
          </a:xfrm>
        </p:spPr>
        <p:txBody>
          <a:bodyPr/>
          <a:lstStyle/>
          <a:p>
            <a:r>
              <a:rPr lang="en-US" dirty="0"/>
              <a:t>Questions?</a:t>
            </a:r>
          </a:p>
        </p:txBody>
      </p:sp>
    </p:spTree>
    <p:extLst>
      <p:ext uri="{BB962C8B-B14F-4D97-AF65-F5344CB8AC3E}">
        <p14:creationId xmlns:p14="http://schemas.microsoft.com/office/powerpoint/2010/main" val="37999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808" y="804492"/>
            <a:ext cx="6058552" cy="3507549"/>
          </a:xfrm>
        </p:spPr>
        <p:txBody>
          <a:bodyPr/>
          <a:lstStyle/>
          <a:p>
            <a:r>
              <a:rPr lang="en-US" dirty="0"/>
              <a:t>Let’s Have a</a:t>
            </a:r>
            <a:br>
              <a:rPr lang="en-US" dirty="0"/>
            </a:br>
            <a:r>
              <a:rPr lang="en-US" dirty="0"/>
              <a:t>Great Year!</a:t>
            </a:r>
          </a:p>
        </p:txBody>
      </p:sp>
    </p:spTree>
    <p:extLst>
      <p:ext uri="{BB962C8B-B14F-4D97-AF65-F5344CB8AC3E}">
        <p14:creationId xmlns:p14="http://schemas.microsoft.com/office/powerpoint/2010/main" val="278717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rriculum Night 2017" id="{2B624410-F4B1-334B-BD71-ECC9143BC3E2}" vid="{482BA4D4-C24F-FE48-B472-0FEB0BE2ED2E}"/>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B40F26-51DC-457F-99F9-DB9BDBFC79B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7977055-D136-4AE0-81F6-E90DC9E453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923BCF9-7141-435E-98C3-8D139CF5194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Curriculum Night 2017</Template>
  <TotalTime>0</TotalTime>
  <Words>1786</Words>
  <Application>Microsoft Macintosh PowerPoint</Application>
  <PresentationFormat>Widescreen</PresentationFormat>
  <Paragraphs>180</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Cambria</vt:lpstr>
      <vt:lpstr>Century Gothic</vt:lpstr>
      <vt:lpstr>Times New Roman</vt:lpstr>
      <vt:lpstr>Back to School 16x9</vt:lpstr>
      <vt:lpstr>Welcome to Second Grade!</vt:lpstr>
      <vt:lpstr>Virtual Schedule</vt:lpstr>
      <vt:lpstr>READING</vt:lpstr>
      <vt:lpstr>READING</vt:lpstr>
      <vt:lpstr>READING</vt:lpstr>
      <vt:lpstr>READING</vt:lpstr>
      <vt:lpstr>WORD STUDY</vt:lpstr>
      <vt:lpstr>WRITING</vt:lpstr>
      <vt:lpstr>WRITING</vt:lpstr>
      <vt:lpstr>READING AND WRITING SUPPORT AT HOME</vt:lpstr>
      <vt:lpstr>MATH</vt:lpstr>
      <vt:lpstr>SCIENCE</vt:lpstr>
      <vt:lpstr>SOCIAL STUDIES</vt:lpstr>
      <vt:lpstr>How do we know what they know?</vt:lpstr>
      <vt:lpstr>REPORT CARDS  STANDARDS BASED GRADING</vt:lpstr>
      <vt:lpstr>STANDARDS BASED GRADING</vt:lpstr>
      <vt:lpstr>BEHAVIOR</vt:lpstr>
      <vt:lpstr>PBIS Matrix</vt:lpstr>
      <vt:lpstr>ATTENDANCE / TARDY POLICY</vt:lpstr>
      <vt:lpstr>IMPORTANT INFORMATION AND REMINDERS</vt:lpstr>
      <vt:lpstr>Questions?</vt:lpstr>
      <vt:lpstr>Let’s Have a Great Year!</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
  <cp:revision>1</cp:revision>
  <dcterms:created xsi:type="dcterms:W3CDTF">2017-08-31T19:54:06Z</dcterms:created>
  <dcterms:modified xsi:type="dcterms:W3CDTF">2020-09-10T18:30:15Z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