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0" r:id="rId4"/>
    <p:sldId id="269" r:id="rId5"/>
    <p:sldId id="270" r:id="rId6"/>
    <p:sldId id="273" r:id="rId7"/>
    <p:sldId id="274" r:id="rId8"/>
    <p:sldId id="275" r:id="rId9"/>
    <p:sldId id="261" r:id="rId10"/>
    <p:sldId id="271" r:id="rId11"/>
    <p:sldId id="272" r:id="rId12"/>
    <p:sldId id="262" r:id="rId13"/>
    <p:sldId id="263" r:id="rId14"/>
    <p:sldId id="267" r:id="rId15"/>
    <p:sldId id="268" r:id="rId16"/>
    <p:sldId id="265" r:id="rId17"/>
    <p:sldId id="266" r:id="rId18"/>
    <p:sldId id="264" r:id="rId19"/>
    <p:sldId id="25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10-07T23:32:29.64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683DC9E-8B38-4C0A-8286-B214E453FECC}" emma:medium="tactile" emma:mode="ink">
          <msink:context xmlns:msink="http://schemas.microsoft.com/ink/2010/main" type="writingRegion" rotatedBoundingBox="20945,19303 20960,19303 20960,19318 20945,19318"/>
        </emma:interpretation>
      </emma:emma>
    </inkml:annotationXML>
    <inkml:traceGroup>
      <inkml:annotationXML>
        <emma:emma xmlns:emma="http://www.w3.org/2003/04/emma" version="1.0">
          <emma:interpretation id="{B8231CCB-D659-486C-929D-38345D67DC25}" emma:medium="tactile" emma:mode="ink">
            <msink:context xmlns:msink="http://schemas.microsoft.com/ink/2010/main" type="paragraph" rotatedBoundingBox="20945,19303 20960,19303 20960,19318 20945,193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C7A445-4C7D-46EB-80F5-7D785B028461}" emma:medium="tactile" emma:mode="ink">
              <msink:context xmlns:msink="http://schemas.microsoft.com/ink/2010/main" type="line" rotatedBoundingBox="20945,19303 20960,19303 20960,19318 20945,19318"/>
            </emma:interpretation>
          </emma:emma>
        </inkml:annotationXML>
        <inkml:traceGroup>
          <inkml:annotationXML>
            <emma:emma xmlns:emma="http://www.w3.org/2003/04/emma" version="1.0">
              <emma:interpretation id="{A989C996-8DAC-4A67-9453-B505FD249C55}" emma:medium="tactile" emma:mode="ink">
                <msink:context xmlns:msink="http://schemas.microsoft.com/ink/2010/main" type="inkWord" rotatedBoundingBox="20945,19303 20960,19303 20960,19318 20945,19318"/>
              </emma:interpretation>
              <emma:one-of disjunction-type="recognition" id="oneOf0">
                <emma:interpretation id="interp0" emma:lang="en-US" emma:confidence="0">
                  <emma:literal>.</emma:literal>
                </emma:interpretation>
                <emma:interpretation id="interp1" emma:lang="en-US" emma:confidence="0">
                  <emma:literal>v</emma:literal>
                </emma:interpretation>
                <emma:interpretation id="interp2" emma:lang="en-US" emma:confidence="0">
                  <emma:literal>}</emma:literal>
                </emma:interpretation>
                <emma:interpretation id="interp3" emma:lang="en-US" emma:confidence="0">
                  <emma:literal>w</emma:literal>
                </emma:interpretation>
                <emma:interpretation id="interp4" emma:lang="en-US" emma:confidence="0">
                  <emma:literal>3</emma:literal>
                </emma:interpretation>
              </emma:one-of>
            </emma:emma>
          </inkml:annotationXML>
          <inkml:trace contextRef="#ctx0" brushRef="#br0">0 0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B4394-1C80-4595-84BB-E461F7C27DA2}" type="datetimeFigureOut">
              <a:rPr lang="en-US" smtClean="0"/>
              <a:t>9/8/2015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E77D4-D135-45E0-B303-F494F60AF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50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E77D4-D135-45E0-B303-F494F60AF6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84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6EB4BD8-050A-431B-8379-3D680D760AB7}" type="datetimeFigureOut">
              <a:rPr lang="en-US" smtClean="0"/>
              <a:t>9/8/2015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64F6CB5-4838-4286-99B7-2A97836C7A2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8000" dirty="0" smtClean="0"/>
              <a:t>Health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The Subject That Saves Kids Lives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2" name="Picture 4" descr="C:\Users\alison.hylton\AppData\Local\Microsoft\Windows\Temporary Internet Files\Content.IE5\M5YDDNNV\MP90039995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14400"/>
            <a:ext cx="3901440" cy="259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17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following have been identified as the six serious health risks for adolescents by the CDC.  These risks result in mortality, morbidity, and social problems and are all preventable.</a:t>
            </a:r>
          </a:p>
          <a:p>
            <a:r>
              <a:rPr lang="en-US" dirty="0" smtClean="0"/>
              <a:t>1. Intentional and Unintentional Injuries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--suicide or attempts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--violence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--”accidents”</a:t>
            </a:r>
          </a:p>
          <a:p>
            <a:pPr marL="109728" indent="0">
              <a:buNone/>
            </a:pPr>
            <a:r>
              <a:rPr lang="en-US" dirty="0" smtClean="0"/>
              <a:t>   2.  Lack of physical activity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3.  Use of Tobacco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4.  Sexual risk taking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5.  Use of alcohol and other drugs</a:t>
            </a:r>
          </a:p>
          <a:p>
            <a:pPr marL="109728" indent="0">
              <a:buNone/>
            </a:pPr>
            <a:r>
              <a:rPr lang="en-US" dirty="0" smtClean="0"/>
              <a:t>   6.  Poor dietary behaviors</a:t>
            </a:r>
          </a:p>
          <a:p>
            <a:pPr marL="109728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Health Risks for Adolescents</a:t>
            </a:r>
            <a:br>
              <a:rPr lang="en-US" dirty="0" smtClean="0"/>
            </a:br>
            <a:r>
              <a:rPr lang="en-US" dirty="0" smtClean="0"/>
              <a:t>Centers for Disease Control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7540394" y="6949329"/>
              <a:ext cx="360" cy="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28514" y="6937449"/>
                <a:ext cx="2412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714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pply the decision making</a:t>
            </a:r>
          </a:p>
          <a:p>
            <a:pPr marL="109728" indent="0">
              <a:buNone/>
            </a:pPr>
            <a:r>
              <a:rPr lang="en-US" dirty="0" smtClean="0"/>
              <a:t>   process to real life situations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</a:t>
            </a:r>
            <a:r>
              <a:rPr lang="en-US" dirty="0" smtClean="0"/>
              <a:t>he three areas of health, how they are 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related, and how to improve each area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Goal Setting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Coping with failure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Differentiate between positive and negative stress management strategies</a:t>
            </a:r>
          </a:p>
          <a:p>
            <a:pPr marL="109728" indent="0">
              <a:buNone/>
            </a:pPr>
            <a:r>
              <a:rPr lang="en-US" dirty="0" smtClean="0"/>
              <a:t> 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Mental Health </a:t>
            </a:r>
            <a:endParaRPr lang="en-US" dirty="0"/>
          </a:p>
        </p:txBody>
      </p:sp>
      <p:pic>
        <p:nvPicPr>
          <p:cNvPr id="1026" name="Picture 2" descr="C:\Users\alison.hylton\AppData\Local\Microsoft\Windows\Temporary Internet Files\Content.IE5\0BESX6X3\MC90033922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92298"/>
            <a:ext cx="1752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2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 smtClean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Infer outcomes of impulsive behaviors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Interpret adolescent emotions in flux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Stress management strategies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Resources for treating common mental disorders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Seeking help for self destructive behaviors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11266" name="Picture 2" descr="C:\Users\alison.hylton\AppData\Local\Microsoft\Windows\Temporary Internet Files\Content.IE5\0BESX6X3\MP90044276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876800"/>
            <a:ext cx="1173228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4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 smtClean="0"/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Stress management strategies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Ways to deal with anxiety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Evaluating use defense mechanisms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Signs/symptoms of depression, suicide and self harming behaviors and ways to seek help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</a:t>
            </a:r>
            <a:endParaRPr lang="en-US" dirty="0"/>
          </a:p>
        </p:txBody>
      </p:sp>
      <p:pic>
        <p:nvPicPr>
          <p:cNvPr id="12291" name="Picture 3" descr="C:\Users\alison.hylton\AppData\Local\Microsoft\Windows\Temporary Internet Files\Content.IE5\M5YDDNNV\MP90044448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95800"/>
            <a:ext cx="3339761" cy="223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06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:</a:t>
            </a:r>
          </a:p>
          <a:p>
            <a:r>
              <a:rPr lang="en-US" dirty="0" smtClean="0"/>
              <a:t>Differentiate between communicable and chronic diseases</a:t>
            </a:r>
          </a:p>
          <a:p>
            <a:r>
              <a:rPr lang="en-US" dirty="0" smtClean="0"/>
              <a:t>Incidence of disease and mortality over the decades</a:t>
            </a:r>
          </a:p>
          <a:p>
            <a:r>
              <a:rPr lang="en-US" dirty="0" smtClean="0"/>
              <a:t>Protecting eyes and vision</a:t>
            </a:r>
          </a:p>
          <a:p>
            <a:r>
              <a:rPr lang="en-US" dirty="0" smtClean="0"/>
              <a:t>Protecting ears and hearing</a:t>
            </a:r>
          </a:p>
          <a:p>
            <a:r>
              <a:rPr lang="en-US" dirty="0" smtClean="0"/>
              <a:t>Asthma triggers/symptoms/control</a:t>
            </a:r>
          </a:p>
          <a:p>
            <a:r>
              <a:rPr lang="en-US" dirty="0" smtClean="0"/>
              <a:t>Evaluate validity of health claims for products and services</a:t>
            </a:r>
          </a:p>
          <a:p>
            <a:r>
              <a:rPr lang="en-US" dirty="0" smtClean="0"/>
              <a:t>Environmental health: reduce, reuse, recycle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&amp; Consumer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83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:</a:t>
            </a:r>
          </a:p>
          <a:p>
            <a:r>
              <a:rPr lang="en-US" dirty="0" smtClean="0"/>
              <a:t>Importance of adequate sleep</a:t>
            </a:r>
          </a:p>
          <a:p>
            <a:r>
              <a:rPr lang="en-US" dirty="0" smtClean="0"/>
              <a:t>Protecting your skin from sun exposure</a:t>
            </a:r>
          </a:p>
          <a:p>
            <a:r>
              <a:rPr lang="en-US" dirty="0" smtClean="0"/>
              <a:t>Immune system parts and functions</a:t>
            </a:r>
          </a:p>
          <a:p>
            <a:r>
              <a:rPr lang="en-US" dirty="0" smtClean="0"/>
              <a:t>Recognize quackery and evaluate health claims for services/products</a:t>
            </a:r>
          </a:p>
          <a:p>
            <a:r>
              <a:rPr lang="en-US" dirty="0" smtClean="0"/>
              <a:t>Fire related injury prevention</a:t>
            </a:r>
          </a:p>
          <a:p>
            <a:r>
              <a:rPr lang="en-US" dirty="0" smtClean="0"/>
              <a:t>Water related injury prevention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&amp; Consumer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:</a:t>
            </a:r>
          </a:p>
          <a:p>
            <a:r>
              <a:rPr lang="en-US" dirty="0" smtClean="0"/>
              <a:t>Classifying risk factors for leading causes of death</a:t>
            </a:r>
          </a:p>
          <a:p>
            <a:r>
              <a:rPr lang="en-US" dirty="0" smtClean="0"/>
              <a:t>Factors for chronic disease: asthma, epilepsy, allergies, and diabetes</a:t>
            </a:r>
          </a:p>
          <a:p>
            <a:r>
              <a:rPr lang="en-US" dirty="0" smtClean="0"/>
              <a:t>Interpret health appraisal data to assess personal risk for preventable disease</a:t>
            </a:r>
          </a:p>
          <a:p>
            <a:r>
              <a:rPr lang="en-US" dirty="0" smtClean="0"/>
              <a:t>Judge effects of body art: tattooing/piercing</a:t>
            </a:r>
          </a:p>
          <a:p>
            <a:r>
              <a:rPr lang="en-US" dirty="0" smtClean="0"/>
              <a:t>Impact of behavior on environmental health</a:t>
            </a:r>
          </a:p>
          <a:p>
            <a:r>
              <a:rPr lang="en-US" dirty="0" smtClean="0"/>
              <a:t>Hands only CPR (required for graduation) and the Heimlich maneuver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&amp; Consumer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46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: </a:t>
            </a:r>
          </a:p>
          <a:p>
            <a:r>
              <a:rPr lang="en-US" dirty="0" smtClean="0"/>
              <a:t>Preventing disease with healthy food choices</a:t>
            </a:r>
          </a:p>
          <a:p>
            <a:r>
              <a:rPr lang="en-US" dirty="0" smtClean="0"/>
              <a:t>Implement a plan to consume more fiber</a:t>
            </a:r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eveloping a personal meal plan (height, weight, age, gender) using My Plate including proper portion sizes and nutrient group</a:t>
            </a:r>
          </a:p>
          <a:p>
            <a:r>
              <a:rPr lang="en-US" dirty="0"/>
              <a:t>H</a:t>
            </a:r>
            <a:r>
              <a:rPr lang="en-US" dirty="0" smtClean="0"/>
              <a:t>ealthy beverage choices and how they can affect my health</a:t>
            </a:r>
          </a:p>
          <a:p>
            <a:r>
              <a:rPr lang="en-US" dirty="0" smtClean="0"/>
              <a:t>Evaluate food facts label</a:t>
            </a:r>
          </a:p>
          <a:p>
            <a:r>
              <a:rPr lang="en-US" dirty="0" smtClean="0"/>
              <a:t>Apply My Plate to ethnic and vegan choices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 </a:t>
            </a:r>
            <a:endParaRPr lang="en-US" dirty="0"/>
          </a:p>
        </p:txBody>
      </p:sp>
      <p:pic>
        <p:nvPicPr>
          <p:cNvPr id="4100" name="Picture 4" descr="C:\Users\alison.hylton\AppData\Local\Microsoft\Windows\Temporary Internet Files\Content.IE5\T2QK6D41\MP90040098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828466"/>
            <a:ext cx="1651429" cy="206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24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: </a:t>
            </a:r>
            <a:endParaRPr lang="en-US" dirty="0" smtClean="0"/>
          </a:p>
          <a:p>
            <a:r>
              <a:rPr lang="en-US" dirty="0" smtClean="0"/>
              <a:t>Dietary Guidelines/nutrient density</a:t>
            </a:r>
          </a:p>
          <a:p>
            <a:r>
              <a:rPr lang="en-US" dirty="0" smtClean="0"/>
              <a:t>Analyze food facts labels</a:t>
            </a:r>
          </a:p>
          <a:p>
            <a:r>
              <a:rPr lang="en-US" dirty="0" smtClean="0"/>
              <a:t>Benefits of consuming more water</a:t>
            </a:r>
          </a:p>
          <a:p>
            <a:r>
              <a:rPr lang="en-US" dirty="0" smtClean="0"/>
              <a:t>Maintaining a positive body image to prevent risky eating behaviors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</a:t>
            </a:r>
            <a:endParaRPr lang="en-US" dirty="0"/>
          </a:p>
        </p:txBody>
      </p:sp>
      <p:pic>
        <p:nvPicPr>
          <p:cNvPr id="1026" name="Picture 2" descr="C:\Users\alison.hylton\AppData\Local\Microsoft\Windows\Temporary Internet Files\Content.IE5\HG6FBMCM\MP90041170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294" y="3829050"/>
            <a:ext cx="4037263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16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 smtClean="0"/>
              <a:t>:</a:t>
            </a:r>
          </a:p>
          <a:p>
            <a:r>
              <a:rPr lang="en-US" dirty="0" smtClean="0"/>
              <a:t>Planning healthy meals outside the home </a:t>
            </a:r>
          </a:p>
          <a:p>
            <a:r>
              <a:rPr lang="en-US" dirty="0" smtClean="0"/>
              <a:t>Making diet choices according to caloric intake/expenditure</a:t>
            </a:r>
          </a:p>
          <a:p>
            <a:r>
              <a:rPr lang="en-US" dirty="0" smtClean="0"/>
              <a:t>Calculate/interpret BMI</a:t>
            </a:r>
          </a:p>
          <a:p>
            <a:r>
              <a:rPr lang="en-US" dirty="0" smtClean="0"/>
              <a:t>Causes, signs, and treatment of common eating disorders</a:t>
            </a:r>
          </a:p>
          <a:p>
            <a:r>
              <a:rPr lang="en-US" dirty="0" smtClean="0"/>
              <a:t>Identify media and peer pressures that result in unhealthy weight control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</a:t>
            </a:r>
            <a:endParaRPr lang="en-US" dirty="0"/>
          </a:p>
        </p:txBody>
      </p:sp>
      <p:pic>
        <p:nvPicPr>
          <p:cNvPr id="14344" name="Picture 8" descr="C:\Users\alison.hylton\AppData\Local\Microsoft\Windows\Temporary Internet Files\Content.IE5\31Y9N94U\MC90007875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78" y="5082586"/>
            <a:ext cx="1974159" cy="174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0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:  </a:t>
            </a:r>
            <a:r>
              <a:rPr lang="en-US" dirty="0"/>
              <a:t>C</a:t>
            </a:r>
            <a:r>
              <a:rPr lang="en-US" dirty="0" smtClean="0"/>
              <a:t>reate a personal fitness plan that addresses weight management and activity levels to enhance quality of life</a:t>
            </a:r>
          </a:p>
          <a:p>
            <a:endParaRPr lang="en-US" dirty="0"/>
          </a:p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: </a:t>
            </a:r>
            <a:r>
              <a:rPr lang="en-US" dirty="0"/>
              <a:t>D</a:t>
            </a:r>
            <a:r>
              <a:rPr lang="en-US" dirty="0" smtClean="0"/>
              <a:t>esign a personal goal for increasing activity levels and develop strategies for achieving those goals</a:t>
            </a:r>
          </a:p>
          <a:p>
            <a:endParaRPr lang="en-US" dirty="0"/>
          </a:p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:Summarize benefits of physical activity and create a personal fitness plan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</a:t>
            </a:r>
            <a:endParaRPr lang="en-US" dirty="0"/>
          </a:p>
        </p:txBody>
      </p:sp>
      <p:pic>
        <p:nvPicPr>
          <p:cNvPr id="5122" name="Picture 2" descr="C:\Users\alison.hylton\AppData\Local\Microsoft\Windows\Temporary Internet Files\Content.IE5\M5YDDNNV\MP90040947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61" y="0"/>
            <a:ext cx="1249859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lison.hylton\AppData\Local\Microsoft\Windows\Temporary Internet Files\Content.IE5\31Y9N94U\MP90033726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-36964"/>
            <a:ext cx="2133262" cy="152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98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: </a:t>
            </a:r>
          </a:p>
          <a:p>
            <a:r>
              <a:rPr lang="en-US" dirty="0" smtClean="0"/>
              <a:t> </a:t>
            </a:r>
            <a:r>
              <a:rPr lang="en-US" sz="2400" dirty="0" smtClean="0"/>
              <a:t>What are the dangers of tobacco products?  How can I refuse tobacco products?  What are the new tobacco products and what are their dangers?  How does the media affect tobacco use? How does second hand smoke affect me?</a:t>
            </a:r>
          </a:p>
          <a:p>
            <a:r>
              <a:rPr lang="en-US" sz="2400" dirty="0" smtClean="0"/>
              <a:t>Tobacco and alcohol in the media</a:t>
            </a:r>
          </a:p>
          <a:p>
            <a:r>
              <a:rPr lang="en-US" sz="2400" dirty="0" smtClean="0"/>
              <a:t>The effects of drug use on relationships and long term goals</a:t>
            </a:r>
          </a:p>
          <a:p>
            <a:r>
              <a:rPr lang="en-US" sz="2400" dirty="0" smtClean="0"/>
              <a:t>Refusal skills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Abuse</a:t>
            </a:r>
            <a:endParaRPr lang="en-US" dirty="0"/>
          </a:p>
        </p:txBody>
      </p:sp>
      <p:pic>
        <p:nvPicPr>
          <p:cNvPr id="6150" name="Picture 6" descr="C:\Users\alison.hylton\AppData\Local\Microsoft\Windows\Temporary Internet Files\Content.IE5\T2QK6D41\MC90029095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783" y="4699215"/>
            <a:ext cx="2384029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58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:  </a:t>
            </a:r>
            <a:endParaRPr lang="en-US" dirty="0" smtClean="0"/>
          </a:p>
          <a:p>
            <a:r>
              <a:rPr lang="en-US" dirty="0" smtClean="0"/>
              <a:t>Refusal Skills </a:t>
            </a:r>
          </a:p>
          <a:p>
            <a:r>
              <a:rPr lang="en-US" dirty="0" smtClean="0"/>
              <a:t>Common sequence of substance abuse</a:t>
            </a:r>
          </a:p>
          <a:p>
            <a:r>
              <a:rPr lang="en-US" dirty="0" smtClean="0"/>
              <a:t>Injection drug use</a:t>
            </a:r>
          </a:p>
          <a:p>
            <a:r>
              <a:rPr lang="en-US" dirty="0" smtClean="0"/>
              <a:t>Abuse of OTC drugs</a:t>
            </a:r>
          </a:p>
          <a:p>
            <a:r>
              <a:rPr lang="en-US" dirty="0" smtClean="0"/>
              <a:t>Explain how drug use is a barrier to personal goals</a:t>
            </a:r>
          </a:p>
          <a:p>
            <a:r>
              <a:rPr lang="en-US" dirty="0" smtClean="0"/>
              <a:t>Ways to seek help for drug abuse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Abuse</a:t>
            </a:r>
            <a:endParaRPr lang="en-US" dirty="0"/>
          </a:p>
        </p:txBody>
      </p:sp>
      <p:pic>
        <p:nvPicPr>
          <p:cNvPr id="4" name="Picture 4" descr="C:\Users\alison.hylton\AppData\Local\Microsoft\Windows\Temporary Internet Files\Content.IE5\0BESX6X3\MP90044386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676774"/>
            <a:ext cx="1371600" cy="205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93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 smtClean="0"/>
              <a:t>:</a:t>
            </a:r>
          </a:p>
          <a:p>
            <a:r>
              <a:rPr lang="en-US" dirty="0" smtClean="0"/>
              <a:t>Categories of illegal drugs</a:t>
            </a:r>
          </a:p>
          <a:p>
            <a:r>
              <a:rPr lang="en-US" dirty="0" smtClean="0"/>
              <a:t>How drug use affects the individual, families, communities, society</a:t>
            </a:r>
          </a:p>
          <a:p>
            <a:r>
              <a:rPr lang="en-US" dirty="0" smtClean="0"/>
              <a:t>Review alcohol and tobacco</a:t>
            </a:r>
          </a:p>
          <a:p>
            <a:r>
              <a:rPr lang="en-US" dirty="0" smtClean="0"/>
              <a:t>Identify positive alternatives to drug and alcohol use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Abuse</a:t>
            </a:r>
            <a:endParaRPr lang="en-US" dirty="0"/>
          </a:p>
        </p:txBody>
      </p:sp>
      <p:pic>
        <p:nvPicPr>
          <p:cNvPr id="10243" name="Picture 3" descr="C:\Users\alison.hylton\AppData\Local\Microsoft\Windows\Temporary Internet Files\Content.IE5\T2QK6D41\MP90031544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419600"/>
            <a:ext cx="1572768" cy="226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7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: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parts and functions of the reproductive </a:t>
            </a:r>
            <a:r>
              <a:rPr lang="en-US" dirty="0" smtClean="0"/>
              <a:t>system   </a:t>
            </a:r>
          </a:p>
          <a:p>
            <a:r>
              <a:rPr lang="en-US" dirty="0" smtClean="0"/>
              <a:t>practicing </a:t>
            </a:r>
            <a:r>
              <a:rPr lang="en-US" dirty="0"/>
              <a:t>good hygiene during </a:t>
            </a:r>
            <a:r>
              <a:rPr lang="en-US" dirty="0" smtClean="0"/>
              <a:t>puberty</a:t>
            </a:r>
          </a:p>
          <a:p>
            <a:r>
              <a:rPr lang="en-US" dirty="0"/>
              <a:t>e</a:t>
            </a:r>
            <a:r>
              <a:rPr lang="en-US" dirty="0" smtClean="0"/>
              <a:t>xplain impact of early sexual activity on all areas of health</a:t>
            </a:r>
          </a:p>
          <a:p>
            <a:r>
              <a:rPr lang="en-US" dirty="0"/>
              <a:t>r</a:t>
            </a:r>
            <a:r>
              <a:rPr lang="en-US" dirty="0" smtClean="0"/>
              <a:t>efusal skills for sexual activity</a:t>
            </a:r>
          </a:p>
          <a:p>
            <a:r>
              <a:rPr lang="en-US" dirty="0"/>
              <a:t>c</a:t>
            </a:r>
            <a:r>
              <a:rPr lang="en-US" dirty="0" smtClean="0"/>
              <a:t>onception and the menstrual cycle</a:t>
            </a:r>
          </a:p>
          <a:p>
            <a:r>
              <a:rPr lang="en-US" dirty="0" smtClean="0"/>
              <a:t>social and emotional changes at puberty</a:t>
            </a:r>
          </a:p>
          <a:p>
            <a:pPr marL="109728" indent="0">
              <a:buNone/>
            </a:pPr>
            <a:r>
              <a:rPr lang="en-US" dirty="0" smtClean="0"/>
              <a:t>**Girls and boys are separate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Reproductive Health &amp; Safety</a:t>
            </a:r>
            <a:endParaRPr lang="en-US" dirty="0"/>
          </a:p>
        </p:txBody>
      </p:sp>
      <p:pic>
        <p:nvPicPr>
          <p:cNvPr id="9218" name="Picture 2" descr="C:\Users\alison.hylton\AppData\Local\Microsoft\Windows\Temporary Internet Files\Content.IE5\M5YDDNNV\MC90008885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65915"/>
            <a:ext cx="178918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51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7</a:t>
            </a:r>
            <a:r>
              <a:rPr lang="en-US" sz="2400" baseline="30000" dirty="0"/>
              <a:t>th</a:t>
            </a:r>
            <a:r>
              <a:rPr lang="en-US" sz="2400" dirty="0"/>
              <a:t>:  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functions of the reproductive system?  </a:t>
            </a:r>
            <a:endParaRPr lang="en-US" sz="2400" dirty="0" smtClean="0"/>
          </a:p>
          <a:p>
            <a:r>
              <a:rPr lang="en-US" sz="2400" dirty="0" smtClean="0"/>
              <a:t>How </a:t>
            </a:r>
            <a:r>
              <a:rPr lang="en-US" sz="2400" dirty="0"/>
              <a:t>can I spot, prevent, and report sexual </a:t>
            </a:r>
            <a:r>
              <a:rPr lang="en-US" sz="2400" dirty="0" smtClean="0"/>
              <a:t>harassment?  </a:t>
            </a:r>
          </a:p>
          <a:p>
            <a:r>
              <a:rPr lang="en-US" sz="2400" dirty="0" smtClean="0"/>
              <a:t>What </a:t>
            </a:r>
            <a:r>
              <a:rPr lang="en-US" sz="2400" dirty="0"/>
              <a:t>are ways that HIV is transmitted and how can I prevent it?  How does AIDS affect our society and others worldwide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FDA approved methods of disease prevention</a:t>
            </a:r>
          </a:p>
          <a:p>
            <a:r>
              <a:rPr lang="en-US" sz="2400" dirty="0" smtClean="0"/>
              <a:t>Contrast healthy and  unhealthy relationships</a:t>
            </a:r>
          </a:p>
          <a:p>
            <a:r>
              <a:rPr lang="en-US" sz="2400" dirty="0" smtClean="0"/>
              <a:t>Review benefits of abstinence</a:t>
            </a:r>
          </a:p>
          <a:p>
            <a:r>
              <a:rPr lang="en-US" sz="2400" dirty="0" smtClean="0"/>
              <a:t>Explain effects of culture, media, family values on decisions about abstinence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Reproductive Health &amp; Safety</a:t>
            </a:r>
            <a:endParaRPr lang="en-US" dirty="0"/>
          </a:p>
        </p:txBody>
      </p:sp>
      <p:pic>
        <p:nvPicPr>
          <p:cNvPr id="8196" name="Picture 4" descr="C:\Users\alison.hylton\AppData\Local\Microsoft\Windows\Temporary Internet Files\Content.IE5\T2QK6D41\MC90011633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05058"/>
            <a:ext cx="1677894" cy="196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70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900" dirty="0" smtClean="0"/>
              <a:t>8</a:t>
            </a:r>
            <a:r>
              <a:rPr lang="en-US" sz="1900" baseline="30000" dirty="0" smtClean="0"/>
              <a:t>th</a:t>
            </a:r>
            <a:r>
              <a:rPr lang="en-US" sz="1900" dirty="0" smtClean="0"/>
              <a:t>:  </a:t>
            </a:r>
          </a:p>
          <a:p>
            <a:r>
              <a:rPr lang="en-US" sz="1900" dirty="0" smtClean="0"/>
              <a:t>the financial/legal/social/physical consequences of teen pregnancy?</a:t>
            </a:r>
          </a:p>
          <a:p>
            <a:r>
              <a:rPr lang="en-US" sz="1900" dirty="0" smtClean="0"/>
              <a:t>the most and least effective methods of contraception for disease and pregnancy prevention  </a:t>
            </a:r>
          </a:p>
          <a:p>
            <a:r>
              <a:rPr lang="en-US" sz="1900" dirty="0" smtClean="0"/>
              <a:t>the nine months of pregnancy and the three stages of labor and delivery</a:t>
            </a:r>
          </a:p>
          <a:p>
            <a:r>
              <a:rPr lang="en-US" sz="1900" dirty="0" smtClean="0"/>
              <a:t>Healthy vs. unhealthy friendships and dating relationships: communication for healthy relationships and how to get help for unhealthy ones</a:t>
            </a:r>
          </a:p>
          <a:p>
            <a:r>
              <a:rPr lang="en-US" sz="1900" dirty="0" smtClean="0"/>
              <a:t>Ways to avoid being a victim of sexual abuse via digital media</a:t>
            </a:r>
          </a:p>
          <a:p>
            <a:r>
              <a:rPr lang="en-US" sz="1900" dirty="0" smtClean="0"/>
              <a:t>Recall skills/strategies to abstain from sexual activity</a:t>
            </a:r>
          </a:p>
          <a:p>
            <a:r>
              <a:rPr lang="en-US" sz="1900" dirty="0" smtClean="0"/>
              <a:t>Identify reasons for violent behaviors and resources for seeking help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Reproductive Health &amp; Safety</a:t>
            </a:r>
            <a:endParaRPr lang="en-US" dirty="0"/>
          </a:p>
        </p:txBody>
      </p:sp>
      <p:pic>
        <p:nvPicPr>
          <p:cNvPr id="7171" name="Picture 3" descr="C:\Users\alison.hylton\AppData\Local\Microsoft\Windows\Temporary Internet Files\Content.IE5\T2QK6D41\MP90044853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638800"/>
            <a:ext cx="1678745" cy="113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56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this mean for the curriculum?</a:t>
            </a:r>
          </a:p>
          <a:p>
            <a:r>
              <a:rPr lang="en-US" dirty="0" smtClean="0"/>
              <a:t>Abstinence is still taught as a positive choice for young people and the </a:t>
            </a:r>
            <a:r>
              <a:rPr lang="en-US" b="1" dirty="0" smtClean="0"/>
              <a:t>best</a:t>
            </a:r>
            <a:r>
              <a:rPr lang="en-US" dirty="0" smtClean="0"/>
              <a:t> and </a:t>
            </a:r>
            <a:r>
              <a:rPr lang="en-US" b="1" dirty="0" smtClean="0"/>
              <a:t>most</a:t>
            </a:r>
            <a:r>
              <a:rPr lang="en-US" dirty="0" smtClean="0"/>
              <a:t> </a:t>
            </a:r>
            <a:r>
              <a:rPr lang="en-US" b="1" dirty="0" smtClean="0"/>
              <a:t>certain</a:t>
            </a:r>
            <a:r>
              <a:rPr lang="en-US" dirty="0" smtClean="0"/>
              <a:t> means of preventing sexually transmitted diseases and unintended pregnancy.</a:t>
            </a:r>
          </a:p>
          <a:p>
            <a:r>
              <a:rPr lang="en-US" dirty="0" smtClean="0"/>
              <a:t>The law now includes FDA approved methods of preventing pregnancy and STDs.  It also includes the prevention and reporting of sexual harassment and assault.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H</a:t>
            </a:r>
            <a:r>
              <a:rPr lang="en-US" dirty="0" smtClean="0"/>
              <a:t>ealthy Youth Act- 2009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2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947</TotalTime>
  <Words>897</Words>
  <Application>Microsoft Office PowerPoint</Application>
  <PresentationFormat>On-screen Show (4:3)</PresentationFormat>
  <Paragraphs>144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Health</vt:lpstr>
      <vt:lpstr>Health Risks for Adolescents Centers for Disease Control</vt:lpstr>
      <vt:lpstr>Mental Health </vt:lpstr>
      <vt:lpstr>Mental Health</vt:lpstr>
      <vt:lpstr>Mental Health</vt:lpstr>
      <vt:lpstr>Personal &amp; Consumer Health</vt:lpstr>
      <vt:lpstr>Personal &amp; Consumer Health</vt:lpstr>
      <vt:lpstr>Personal &amp; Consumer Health</vt:lpstr>
      <vt:lpstr>Nutrition </vt:lpstr>
      <vt:lpstr>Nutrition</vt:lpstr>
      <vt:lpstr>Nutrition</vt:lpstr>
      <vt:lpstr>Fitness</vt:lpstr>
      <vt:lpstr>Substance Abuse</vt:lpstr>
      <vt:lpstr>Substance Abuse</vt:lpstr>
      <vt:lpstr>Substance Abuse</vt:lpstr>
      <vt:lpstr>Reproductive Health &amp; Safety</vt:lpstr>
      <vt:lpstr>Reproductive Health &amp; Safety</vt:lpstr>
      <vt:lpstr>Reproductive Health &amp; Safety</vt:lpstr>
      <vt:lpstr>The Healthy Youth Act- 2009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</dc:title>
  <dc:creator>sysop</dc:creator>
  <cp:lastModifiedBy>Windows User</cp:lastModifiedBy>
  <cp:revision>46</cp:revision>
  <dcterms:created xsi:type="dcterms:W3CDTF">2012-09-19T17:02:49Z</dcterms:created>
  <dcterms:modified xsi:type="dcterms:W3CDTF">2015-09-08T22:11:46Z</dcterms:modified>
</cp:coreProperties>
</file>