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86" r:id="rId3"/>
    <p:sldId id="292" r:id="rId4"/>
    <p:sldId id="256" r:id="rId5"/>
    <p:sldId id="282" r:id="rId6"/>
    <p:sldId id="257" r:id="rId7"/>
    <p:sldId id="258" r:id="rId8"/>
    <p:sldId id="261" r:id="rId9"/>
    <p:sldId id="262" r:id="rId10"/>
    <p:sldId id="263" r:id="rId11"/>
    <p:sldId id="288" r:id="rId12"/>
    <p:sldId id="264" r:id="rId13"/>
    <p:sldId id="266" r:id="rId14"/>
    <p:sldId id="265" r:id="rId15"/>
    <p:sldId id="267" r:id="rId16"/>
    <p:sldId id="283" r:id="rId17"/>
    <p:sldId id="268" r:id="rId18"/>
    <p:sldId id="269" r:id="rId19"/>
    <p:sldId id="270" r:id="rId20"/>
    <p:sldId id="271" r:id="rId21"/>
    <p:sldId id="272" r:id="rId22"/>
    <p:sldId id="289" r:id="rId23"/>
    <p:sldId id="290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4" r:id="rId33"/>
    <p:sldId id="281" r:id="rId34"/>
    <p:sldId id="287" r:id="rId35"/>
    <p:sldId id="28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9CDFC-18A4-4B49-AC8F-4B785E844C4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F3849-A46C-4D8F-8483-18C6E41E0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preamble of the constit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"/>
            <a:ext cx="9144000" cy="69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77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“If men were angels, no government would be necessary.”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-James Madison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9464-ABE2-4460-AFE1-768695592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Unit 3!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8F1E-335E-472D-B399-0DEE76B3F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the </a:t>
            </a:r>
            <a:r>
              <a:rPr lang="en-US" u="sng" dirty="0"/>
              <a:t>essential</a:t>
            </a:r>
            <a:r>
              <a:rPr lang="en-US" dirty="0"/>
              <a:t> questions for this unit:</a:t>
            </a:r>
          </a:p>
          <a:p>
            <a:pPr lvl="1"/>
            <a:r>
              <a:rPr lang="en-US" dirty="0"/>
              <a:t>Are political parties good for a nation? </a:t>
            </a:r>
          </a:p>
          <a:p>
            <a:pPr lvl="1"/>
            <a:r>
              <a:rPr lang="en-US" dirty="0"/>
              <a:t>Should national interests be put above regional and individual wants and needs? (National problems over state problems)</a:t>
            </a:r>
          </a:p>
          <a:p>
            <a:pPr lvl="1"/>
            <a:r>
              <a:rPr lang="en-US" dirty="0"/>
              <a:t>Should the majority always rule?</a:t>
            </a:r>
          </a:p>
        </p:txBody>
      </p:sp>
    </p:spTree>
    <p:extLst>
      <p:ext uri="{BB962C8B-B14F-4D97-AF65-F5344CB8AC3E}">
        <p14:creationId xmlns:p14="http://schemas.microsoft.com/office/powerpoint/2010/main" val="274143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>
            <a:noAutofit/>
          </a:bodyPr>
          <a:lstStyle/>
          <a:p>
            <a:r>
              <a:rPr lang="en-US" sz="8800" b="1" dirty="0"/>
              <a:t>The Constitutional Convention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OF THE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25963"/>
          </a:xfrm>
        </p:spPr>
        <p:txBody>
          <a:bodyPr/>
          <a:lstStyle/>
          <a:p>
            <a:r>
              <a:rPr lang="en-US" dirty="0"/>
              <a:t>The Founding Fathers call for a change to the Articles</a:t>
            </a:r>
          </a:p>
          <a:p>
            <a:r>
              <a:rPr lang="en-US" dirty="0"/>
              <a:t>Americans disagree on how to go about creating a new stronger federal government</a:t>
            </a:r>
          </a:p>
          <a:p>
            <a:r>
              <a:rPr lang="en-US" dirty="0"/>
              <a:t>Compromise helps bring the different ideas together</a:t>
            </a:r>
          </a:p>
          <a:p>
            <a:r>
              <a:rPr lang="en-US" dirty="0"/>
              <a:t>Our Constitution is created, but is the hard part over?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00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The Nationalists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Nationalists were those Americans who supported the idea of strengthening the central government</a:t>
            </a:r>
          </a:p>
          <a:p>
            <a:r>
              <a:rPr lang="en-US" dirty="0"/>
              <a:t>They included George </a:t>
            </a:r>
            <a:r>
              <a:rPr lang="en-US" sz="3600" b="1" u="sng" dirty="0"/>
              <a:t>Washington</a:t>
            </a:r>
            <a:r>
              <a:rPr lang="en-US" dirty="0"/>
              <a:t>, John </a:t>
            </a:r>
            <a:r>
              <a:rPr lang="en-US" sz="3600" b="1" u="sng" dirty="0"/>
              <a:t>Adams</a:t>
            </a:r>
            <a:r>
              <a:rPr lang="en-US" dirty="0"/>
              <a:t>, James Madison, Alexander Hamilton, Benjamin Franklin, &amp; Robert Morris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026" name="Picture 2" descr="http://www.teamcaptainsnetwork.com/public/images/2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1417638"/>
            <a:ext cx="3911600" cy="511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A Call for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sz="3200" dirty="0"/>
              <a:t>In 1786, James </a:t>
            </a:r>
            <a:r>
              <a:rPr lang="en-US" sz="4400" b="1" u="sng" dirty="0"/>
              <a:t>Madison</a:t>
            </a:r>
            <a:r>
              <a:rPr lang="en-US" sz="3200" dirty="0"/>
              <a:t> convinced the Virginia legislature to organize a convention of the states to discuss economic issues such as trade, tariffs, &amp; taxation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2050" name="Picture 2" descr="http://shaysrebellion.stcc.edu/narratives/views/portrait_james_madis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72" y="1600200"/>
            <a:ext cx="4144828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 Call to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Congress agreed to call a convention, primarily because of the threat posed by </a:t>
            </a:r>
            <a:r>
              <a:rPr lang="en-US" sz="4300" b="1" u="sng" dirty="0"/>
              <a:t>Shays’ </a:t>
            </a:r>
            <a:r>
              <a:rPr lang="en-US" dirty="0"/>
              <a:t>Rebellion and other episodes of civil unrest</a:t>
            </a:r>
          </a:p>
          <a:p>
            <a:r>
              <a:rPr lang="en-US" dirty="0"/>
              <a:t>Every state except </a:t>
            </a:r>
            <a:r>
              <a:rPr lang="en-US" sz="3600" b="1" u="sng" dirty="0"/>
              <a:t>Rhode Island </a:t>
            </a:r>
            <a:r>
              <a:rPr lang="en-US" dirty="0"/>
              <a:t>met in Philadelphia in May of 1787 “for the sole purpose of revising the Articles of Confederation”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6146" name="Picture 2" descr="http://kaplaninternational.com/blog/por/files/2010/08/independence_hall.jpg?w=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9201"/>
            <a:ext cx="4114800" cy="388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The </a:t>
            </a:r>
            <a:r>
              <a:rPr lang="en-US" sz="4800" b="1" u="sng" dirty="0"/>
              <a:t>Constitutional</a:t>
            </a:r>
            <a:r>
              <a:rPr lang="en-US" sz="4800" b="1" dirty="0"/>
              <a:t>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55 delegates at the Convention included 7 former governors, 39 members of Congress, and 8 who had signed the Declaration of Independence</a:t>
            </a:r>
          </a:p>
          <a:p>
            <a:r>
              <a:rPr lang="en-US" dirty="0"/>
              <a:t>They chose George Washington to serve as presiding officer of the Convention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5122" name="Picture 2" descr="http://upload.wikimedia.org/wikipedia/commons/2/29/Washington_Constitutional_Convention_17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209800"/>
            <a:ext cx="4572000" cy="298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Behind Closed Doors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It was decided to keep the Convention </a:t>
            </a:r>
            <a:r>
              <a:rPr lang="en-US" sz="4000" b="1" u="sng" dirty="0"/>
              <a:t>closed </a:t>
            </a:r>
            <a:r>
              <a:rPr lang="en-US" dirty="0"/>
              <a:t>to the public, to ensure no political factors could corrupt the debate</a:t>
            </a:r>
          </a:p>
          <a:p>
            <a:r>
              <a:rPr lang="en-US" dirty="0"/>
              <a:t>James Madison tasked himself with keeping a record of the debates between the delegates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7170" name="Picture 2" descr="http://www.nationalguard.mil/resources/photo_gallery/presidential/images/madis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581400" cy="486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1082130"/>
            <a:ext cx="6400800" cy="1752600"/>
          </a:xfrm>
        </p:spPr>
        <p:txBody>
          <a:bodyPr/>
          <a:lstStyle/>
          <a:p>
            <a:r>
              <a:rPr lang="en-US" dirty="0"/>
              <a:t>Two plans emerge from the convention</a:t>
            </a:r>
          </a:p>
        </p:txBody>
      </p:sp>
    </p:spTree>
    <p:extLst>
      <p:ext uri="{BB962C8B-B14F-4D97-AF65-F5344CB8AC3E}">
        <p14:creationId xmlns:p14="http://schemas.microsoft.com/office/powerpoint/2010/main" val="3854772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The </a:t>
            </a:r>
            <a:r>
              <a:rPr lang="en-US" sz="6600" b="1" u="sng" dirty="0"/>
              <a:t>Virginia</a:t>
            </a:r>
            <a:r>
              <a:rPr lang="en-US" sz="6600" b="1" dirty="0"/>
              <a:t>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Virginia delegates proposed a complete overhaul of the national government</a:t>
            </a:r>
          </a:p>
          <a:p>
            <a:r>
              <a:rPr lang="en-US" dirty="0"/>
              <a:t>Their plan, designed by James Madison, called for scrapping the Articles of Confederation and starting over completely with a new guiding document which would grant the central government much greater powers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  <p:pic>
        <p:nvPicPr>
          <p:cNvPr id="8194" name="Picture 2" descr="http://billofrightsinstitute.org/wp-content/uploads/2011/12/AP_Constitution_Virginia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805780"/>
            <a:ext cx="411480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The Virginia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r>
              <a:rPr lang="en-US" dirty="0"/>
              <a:t>The Virginia Plan would give the new federal government the power to raise money through levying </a:t>
            </a:r>
            <a:r>
              <a:rPr lang="en-US" sz="4400" b="1" u="sng" dirty="0"/>
              <a:t>taxes</a:t>
            </a:r>
            <a:r>
              <a:rPr lang="en-US" dirty="0"/>
              <a:t> and the power to create laws which all states would be legally bound to follow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www.montpelier.org/sites/default/files/sites/default/files/images/JamesDolley/JMConstitu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394" y="1587500"/>
            <a:ext cx="3921406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The Virginia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The Virginia Plan also called for dividing the government across three branches: executive, legislative, and judicial</a:t>
            </a:r>
          </a:p>
          <a:p>
            <a:r>
              <a:rPr lang="en-US" dirty="0"/>
              <a:t>The </a:t>
            </a:r>
            <a:r>
              <a:rPr lang="en-US" sz="4400" b="1" u="sng" dirty="0"/>
              <a:t>legislative</a:t>
            </a:r>
            <a:r>
              <a:rPr lang="en-US" dirty="0"/>
              <a:t> branch would then be divided into two houses, an “upper” and “lower”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0244" name="Picture 4" descr="http://ww2.valdosta.edu/~adfranklin/branch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828800"/>
            <a:ext cx="4724400" cy="382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The Virginia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The number of representatives in each house would be determined by each state’s </a:t>
            </a:r>
            <a:r>
              <a:rPr lang="en-US" sz="4400" b="1" u="sng" dirty="0"/>
              <a:t>population</a:t>
            </a:r>
            <a:r>
              <a:rPr lang="en-US" dirty="0"/>
              <a:t>, thereby giving the more populous states more influence in the making of laws and levying of taxes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1266" name="Picture 2" descr="http://www.ohwy.com/history%20pictures/maps/land-claim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600200"/>
            <a:ext cx="41529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type of states will object to the Virginia Plan?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The “Small” States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While most delegates accepted the structure of the Virginia Plan, the smaller states objected to a legislature in which they would get less representation</a:t>
            </a:r>
          </a:p>
          <a:p>
            <a:r>
              <a:rPr lang="en-US" dirty="0"/>
              <a:t>As a result, they refused to support the Virginia Plan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americangallery.files.wordpress.com/2012/08/john-paul-jones-at-the-constitutional-conven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1417638"/>
            <a:ext cx="3657600" cy="503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The </a:t>
            </a:r>
            <a:r>
              <a:rPr lang="en-US" sz="6000" b="1" u="sng" dirty="0"/>
              <a:t>New Jersey </a:t>
            </a:r>
            <a:r>
              <a:rPr lang="en-US" sz="6000" b="1" dirty="0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New Jersey’s William </a:t>
            </a:r>
            <a:r>
              <a:rPr lang="en-US" sz="3600" b="1" u="sng" dirty="0"/>
              <a:t>Paterson</a:t>
            </a:r>
            <a:r>
              <a:rPr lang="en-US" dirty="0"/>
              <a:t> responded with a plan which kept the Articles of Confederation in place, but with modifications which would give the central government more powers, such as taxation and the ability to regulate trade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9458" name="Picture 2" descr="http://billofrightsinstitute.org/wp-content/uploads/2011/12/AP_Constitution_NewJersey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653381"/>
            <a:ext cx="4419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The New Jersey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New Jersey Plan accepted the idea of a three-branch government, however, it kept Congress as a single house where each state had equal representation</a:t>
            </a:r>
          </a:p>
          <a:p>
            <a:r>
              <a:rPr lang="en-US" dirty="0"/>
              <a:t>The executive branch would be elected by Congress and the judiciary would be appointed by the executive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0482" name="Picture 2" descr="http://constcon2011.wikispaces.com/file/view/NewJerseyPlanGraphic3.jpg/261125378/NewJerseyPlanGraphic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752600"/>
            <a:ext cx="4379488" cy="407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Virginia Plan 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r>
              <a:rPr lang="en-US" dirty="0"/>
              <a:t>After much debate, the Convention voted to pursue the Virginia Plan, abandoning the Articles of Confederation</a:t>
            </a:r>
          </a:p>
          <a:p>
            <a:r>
              <a:rPr lang="en-US" dirty="0"/>
              <a:t>This vote meant that they would have to write an entirely new </a:t>
            </a:r>
            <a:r>
              <a:rPr lang="en-US" sz="4000" b="1" u="sng" dirty="0"/>
              <a:t>constitution</a:t>
            </a:r>
            <a:r>
              <a:rPr lang="en-US" dirty="0"/>
              <a:t> for the United States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23554" name="Picture 2" descr="http://www.the1789project.com/wp-content/uploads/2011/04/Signing-of-the-Constitution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44663"/>
            <a:ext cx="4381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“Small” States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After the vote, small states continued to push for equal representation in Congress, prompting the larger states to threaten a walk out.</a:t>
            </a:r>
          </a:p>
          <a:p>
            <a:r>
              <a:rPr lang="en-US" dirty="0"/>
              <a:t>Eventually, it was decided to create a special committee of moderates, led by Benjamin </a:t>
            </a:r>
            <a:r>
              <a:rPr lang="en-US" sz="4300" b="1" u="sng" dirty="0"/>
              <a:t>Franklin</a:t>
            </a:r>
            <a:r>
              <a:rPr lang="en-US" dirty="0"/>
              <a:t>, to work out some sort of compromise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21506" name="Picture 2" descr="http://www.hermes-press.com/henrycc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10000" cy="499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553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will they resolve this problem?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30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err="1"/>
              <a:t>com·pro·mise</a:t>
            </a:r>
            <a:br>
              <a:rPr lang="en-US" dirty="0"/>
            </a:br>
            <a:r>
              <a:rPr lang="en-US" dirty="0"/>
              <a:t>ˈ</a:t>
            </a:r>
            <a:r>
              <a:rPr lang="en-US" dirty="0" err="1"/>
              <a:t>kämprəˌmīz</a:t>
            </a:r>
            <a:r>
              <a:rPr lang="en-US" dirty="0"/>
              <a:t>/</a:t>
            </a:r>
            <a:br>
              <a:rPr lang="en-US" dirty="0"/>
            </a:br>
            <a:r>
              <a:rPr lang="en-US" i="1" dirty="0"/>
              <a:t>noun</a:t>
            </a:r>
            <a:br>
              <a:rPr lang="en-US" dirty="0"/>
            </a:br>
            <a:r>
              <a:rPr lang="en-US" b="1" dirty="0"/>
              <a:t>1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an agreement or a settlement of a dispute that is reached by each side making concessions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88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The </a:t>
            </a:r>
            <a:r>
              <a:rPr lang="en-US" sz="6000" b="1" u="sng" dirty="0"/>
              <a:t>Great</a:t>
            </a:r>
            <a:r>
              <a:rPr lang="en-US" sz="6000" b="1" dirty="0"/>
              <a:t>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resulting recommendation by Franklin’s committee became known as the “Great Compromise” or the Connecticut Compromise (since it was based on an idea by Roger Sherman of Connecticut)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http://www.npg.si.edu/exhibit/legacy/slideshow/gallery/album1/large/lgb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755" y="1417638"/>
            <a:ext cx="4260445" cy="515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69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The Great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Compromise proposed basing representation in one house of Congress (the </a:t>
            </a:r>
            <a:r>
              <a:rPr lang="en-US" sz="4200" b="1" u="sng" dirty="0"/>
              <a:t>House of Representatives</a:t>
            </a:r>
            <a:r>
              <a:rPr lang="en-US" dirty="0"/>
              <a:t>) on population, and allowing the voters in each state to elect their representatives</a:t>
            </a:r>
          </a:p>
          <a:p>
            <a:r>
              <a:rPr lang="en-US" dirty="0"/>
              <a:t>The other house (the </a:t>
            </a:r>
            <a:r>
              <a:rPr lang="en-US" sz="3900" b="1" u="sng" dirty="0"/>
              <a:t>Senate</a:t>
            </a:r>
            <a:r>
              <a:rPr lang="en-US" dirty="0"/>
              <a:t>) would have equal representation for all states, and senators would be appointed by the state legislatures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2530" name="Picture 2" descr="http://www.regentsprep.org/regents/ushisgov/themes/government/gr_comp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29" y="1828800"/>
            <a:ext cx="4433371" cy="418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909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The Great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the House of Representatives, each state would get 1 representative for every 40,000 people in the state</a:t>
            </a:r>
          </a:p>
          <a:p>
            <a:r>
              <a:rPr lang="en-US" dirty="0"/>
              <a:t>This caused another argument to erupt – should </a:t>
            </a:r>
            <a:r>
              <a:rPr lang="en-US" sz="4000" b="1" u="sng" dirty="0"/>
              <a:t>slaves</a:t>
            </a:r>
            <a:r>
              <a:rPr lang="en-US" dirty="0"/>
              <a:t> count towards population?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24578" name="Picture 2" descr="http://www.mountvernon.org/sites/mountvernon.org/files/images/ConstitutionalConven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981200"/>
            <a:ext cx="4454962" cy="361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833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3/5ths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Southern states wanted slaves counted because slaves accounted for a sizeable percentage of their population</a:t>
            </a:r>
          </a:p>
          <a:p>
            <a:r>
              <a:rPr lang="en-US" dirty="0"/>
              <a:t>Northern states did not believe slaves should be counted because they were not citizens and could not </a:t>
            </a:r>
            <a:r>
              <a:rPr lang="en-US" sz="4400" b="1" u="sng" dirty="0"/>
              <a:t>vote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6386" name="Picture 2" descr="http://answersinhistory.files.wordpress.com/2007/01/slave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692" y="1600200"/>
            <a:ext cx="4249615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850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Slaves &amp;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r>
              <a:rPr lang="en-US" sz="3200" dirty="0"/>
              <a:t>Northern states also argued that if slaves were going to be counted for purposes of representation, then they should also be counted for purposes of </a:t>
            </a:r>
            <a:r>
              <a:rPr lang="en-US" sz="4400" b="1" u="sng" dirty="0"/>
              <a:t>taxation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7410" name="Picture 2" descr="http://histclo.com/imagef/date/2010/10/wild60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12900"/>
            <a:ext cx="4078992" cy="476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890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The 3/5ths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the end, an agreement was reached to count 3/5ths of slaves for purposes of both representation and taxation</a:t>
            </a:r>
          </a:p>
          <a:p>
            <a:r>
              <a:rPr lang="en-US" dirty="0"/>
              <a:t>Once this issue was resolved, northern and southern states were able to settle several other disagreements as well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15362" name="Picture 2" descr="http://www.socialstudieswithasmile.com/threefifth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414014" cy="416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596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Final Compromises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105400"/>
          </a:xfrm>
        </p:spPr>
        <p:txBody>
          <a:bodyPr>
            <a:normAutofit/>
          </a:bodyPr>
          <a:lstStyle/>
          <a:p>
            <a:r>
              <a:rPr lang="en-US" dirty="0"/>
              <a:t>It was agreed that the new national government would not be empowered to tax </a:t>
            </a:r>
            <a:r>
              <a:rPr lang="en-US" sz="4000" b="1" u="sng" dirty="0"/>
              <a:t>exports</a:t>
            </a:r>
            <a:r>
              <a:rPr lang="en-US" dirty="0"/>
              <a:t> (southerners worried about exported farm goods such as tobacco and cotton being taxed) or be allowed to ban the </a:t>
            </a:r>
            <a:r>
              <a:rPr lang="en-US" sz="4400" b="1" u="sng" dirty="0"/>
              <a:t>slave trade </a:t>
            </a:r>
            <a:r>
              <a:rPr lang="en-US" dirty="0"/>
              <a:t>prior to 1808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4338" name="Picture 2" descr="http://upload.wikimedia.org/wikipedia/commons/thumb/1/16/Slave_Auction_Ad.jpg/220px-Slave_Auction_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9539"/>
            <a:ext cx="3378614" cy="494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575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The Convention Closes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mid-September, all of the compromises had been completed and the Constitution of the United States had been completed</a:t>
            </a:r>
          </a:p>
          <a:p>
            <a:r>
              <a:rPr lang="en-US" dirty="0"/>
              <a:t>It was signed by 39 delegates and sent to the Confederation Congress for approval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3314" name="Picture 2" descr="http://onemansblog.com/wp-content/uploads/2007/08/Constitution_Signatu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98638"/>
            <a:ext cx="4475655" cy="432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74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the hard part over?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Ratification?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105400"/>
          </a:xfrm>
        </p:spPr>
        <p:txBody>
          <a:bodyPr>
            <a:normAutofit/>
          </a:bodyPr>
          <a:lstStyle/>
          <a:p>
            <a:r>
              <a:rPr lang="en-US" sz="3200" dirty="0"/>
              <a:t>Once Congress signed off, it was then submitted to the states for </a:t>
            </a:r>
            <a:r>
              <a:rPr lang="en-US" sz="4400" b="1" u="sng" dirty="0"/>
              <a:t>ratification</a:t>
            </a:r>
            <a:r>
              <a:rPr lang="en-US" sz="3200" dirty="0"/>
              <a:t> – and a whole new round of debate would begin in the sphere of public opinion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2290" name="Picture 2" descr="http://media.maps.com/magellan/Images/USAH056-H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27839"/>
            <a:ext cx="4648200" cy="387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951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</a:t>
            </a:r>
            <a:br>
              <a:rPr lang="en-US" dirty="0"/>
            </a:br>
            <a:r>
              <a:rPr lang="en-US" dirty="0"/>
              <a:t>&amp;</a:t>
            </a:r>
            <a:br>
              <a:rPr lang="en-US" dirty="0"/>
            </a:br>
            <a:r>
              <a:rPr lang="en-US" dirty="0"/>
              <a:t>LEJSASR mnemonic device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76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Response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What does it mean to "compromise"? </a:t>
            </a:r>
          </a:p>
          <a:p>
            <a:r>
              <a:rPr lang="en-US" sz="4000" dirty="0"/>
              <a:t>In detail, describe a time when you had to reach a compromise with someone else.</a:t>
            </a:r>
          </a:p>
          <a:p>
            <a:endParaRPr lang="en-US" sz="4000" dirty="0"/>
          </a:p>
          <a:p>
            <a:r>
              <a:rPr lang="en-US" sz="4000" dirty="0"/>
              <a:t>Essay Format: No Numbering, minimum half page in length.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1110</Words>
  <Application>Microsoft Office PowerPoint</Application>
  <PresentationFormat>On-screen Show (4:3)</PresentationFormat>
  <Paragraphs>84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PowerPoint Presentation</vt:lpstr>
      <vt:lpstr>“If men were angels, no government would be necessary.”  -James Madison </vt:lpstr>
      <vt:lpstr>Welcome to Unit 3! </vt:lpstr>
      <vt:lpstr>The Constitutional Convention</vt:lpstr>
      <vt:lpstr>THEMES OF THE DAY</vt:lpstr>
      <vt:lpstr>The Nationalists</vt:lpstr>
      <vt:lpstr>A Call for Change</vt:lpstr>
      <vt:lpstr>A Call to Convention</vt:lpstr>
      <vt:lpstr>The Constitutional Convention</vt:lpstr>
      <vt:lpstr>Behind Closed Doors</vt:lpstr>
      <vt:lpstr>PowerPoint Presentation</vt:lpstr>
      <vt:lpstr>The Virginia Plan</vt:lpstr>
      <vt:lpstr>The Virginia Plan</vt:lpstr>
      <vt:lpstr>The Virginia Plan</vt:lpstr>
      <vt:lpstr>The Virginia Plan</vt:lpstr>
      <vt:lpstr>What type of states will object to the Virginia Plan?</vt:lpstr>
      <vt:lpstr>The “Small” States Object</vt:lpstr>
      <vt:lpstr>The New Jersey Plan</vt:lpstr>
      <vt:lpstr>The New Jersey Plan</vt:lpstr>
      <vt:lpstr>Virginia Plan Wins</vt:lpstr>
      <vt:lpstr>“Small” States Object</vt:lpstr>
      <vt:lpstr>How will they resolve this problem?</vt:lpstr>
      <vt:lpstr>com·pro·mise ˈkämprəˌmīz/ noun 1. an agreement or a settlement of a dispute that is reached by each side making concessions </vt:lpstr>
      <vt:lpstr>The Great Compromise</vt:lpstr>
      <vt:lpstr>The Great Compromise</vt:lpstr>
      <vt:lpstr>The Great Compromise</vt:lpstr>
      <vt:lpstr>3/5ths Compromise</vt:lpstr>
      <vt:lpstr>Slaves &amp; Taxation</vt:lpstr>
      <vt:lpstr>The 3/5ths Compromise</vt:lpstr>
      <vt:lpstr>Final Compromises</vt:lpstr>
      <vt:lpstr>The Convention Closes</vt:lpstr>
      <vt:lpstr>Is the hard part over?</vt:lpstr>
      <vt:lpstr>Ratification?</vt:lpstr>
      <vt:lpstr>The Constitution &amp; LEJSASR mnemonic device</vt:lpstr>
      <vt:lpstr>Short 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</dc:creator>
  <cp:lastModifiedBy>Anthony antinucci</cp:lastModifiedBy>
  <cp:revision>38</cp:revision>
  <dcterms:created xsi:type="dcterms:W3CDTF">2013-10-06T01:02:39Z</dcterms:created>
  <dcterms:modified xsi:type="dcterms:W3CDTF">2018-10-11T13:50:36Z</dcterms:modified>
</cp:coreProperties>
</file>