
<file path=[Content_Types].xml><?xml version="1.0" encoding="utf-8"?>
<Types xmlns="http://schemas.openxmlformats.org/package/2006/content-types">
  <Default Extension="png" ContentType="image/png"/>
  <Default Extension="jpeg" ContentType="image/jpeg"/>
  <Default Extension="emf" ContentType="image/x-emf"/>
  <Default Extension="rels" ContentType="application/vnd.openxmlformats-package.relationships+xml"/>
  <Default Extension="xml" ContentType="application/xml"/>
  <Default Extension="gif" ContentType="image/gif"/>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ink/ink1.xml" ContentType="application/inkml+xml"/>
  <Override PartName="/ppt/ink/ink2.xml" ContentType="application/inkml+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310" r:id="rId2"/>
    <p:sldId id="287" r:id="rId3"/>
    <p:sldId id="300" r:id="rId4"/>
    <p:sldId id="307" r:id="rId5"/>
    <p:sldId id="308" r:id="rId6"/>
    <p:sldId id="309" r:id="rId7"/>
    <p:sldId id="256" r:id="rId8"/>
    <p:sldId id="286" r:id="rId9"/>
    <p:sldId id="258" r:id="rId10"/>
    <p:sldId id="288" r:id="rId11"/>
    <p:sldId id="257" r:id="rId12"/>
    <p:sldId id="259" r:id="rId13"/>
    <p:sldId id="289" r:id="rId14"/>
    <p:sldId id="271" r:id="rId15"/>
    <p:sldId id="290" r:id="rId16"/>
    <p:sldId id="260" r:id="rId17"/>
    <p:sldId id="261" r:id="rId18"/>
    <p:sldId id="298" r:id="rId19"/>
    <p:sldId id="262" r:id="rId20"/>
    <p:sldId id="291" r:id="rId21"/>
    <p:sldId id="263" r:id="rId22"/>
    <p:sldId id="264" r:id="rId23"/>
    <p:sldId id="293" r:id="rId24"/>
    <p:sldId id="265" r:id="rId25"/>
    <p:sldId id="266" r:id="rId26"/>
    <p:sldId id="267" r:id="rId27"/>
    <p:sldId id="268" r:id="rId28"/>
    <p:sldId id="269" r:id="rId29"/>
    <p:sldId id="292" r:id="rId30"/>
    <p:sldId id="313" r:id="rId31"/>
    <p:sldId id="294" r:id="rId32"/>
    <p:sldId id="311" r:id="rId33"/>
    <p:sldId id="296" r:id="rId34"/>
    <p:sldId id="295" r:id="rId35"/>
    <p:sldId id="270" r:id="rId36"/>
    <p:sldId id="272" r:id="rId37"/>
    <p:sldId id="273" r:id="rId38"/>
    <p:sldId id="274" r:id="rId39"/>
    <p:sldId id="275" r:id="rId40"/>
    <p:sldId id="276" r:id="rId41"/>
    <p:sldId id="277" r:id="rId42"/>
    <p:sldId id="301" r:id="rId43"/>
    <p:sldId id="278" r:id="rId44"/>
    <p:sldId id="279" r:id="rId45"/>
    <p:sldId id="280" r:id="rId46"/>
    <p:sldId id="281" r:id="rId47"/>
    <p:sldId id="302" r:id="rId48"/>
    <p:sldId id="282" r:id="rId49"/>
    <p:sldId id="303" r:id="rId50"/>
    <p:sldId id="312" r:id="rId51"/>
    <p:sldId id="283" r:id="rId52"/>
    <p:sldId id="304" r:id="rId53"/>
    <p:sldId id="284" r:id="rId54"/>
    <p:sldId id="305" r:id="rId55"/>
    <p:sldId id="285" r:id="rId56"/>
    <p:sldId id="306" r:id="rId57"/>
    <p:sldId id="299" r:id="rId58"/>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p:cViewPr varScale="1">
        <p:scale>
          <a:sx n="79" d="100"/>
          <a:sy n="79" d="100"/>
        </p:scale>
        <p:origin x="282" y="84"/>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slide" Target="slides/slide49.xml"/><Relationship Id="rId55" Type="http://schemas.openxmlformats.org/officeDocument/2006/relationships/slide" Target="slides/slide54.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slide" Target="slides/slide52.xml"/><Relationship Id="rId58" Type="http://schemas.openxmlformats.org/officeDocument/2006/relationships/slide" Target="slides/slide57.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61" Type="http://schemas.openxmlformats.org/officeDocument/2006/relationships/theme" Target="theme/theme1.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slide" Target="slides/slide55.xml"/><Relationship Id="rId8" Type="http://schemas.openxmlformats.org/officeDocument/2006/relationships/slide" Target="slides/slide7.xml"/><Relationship Id="rId51" Type="http://schemas.openxmlformats.org/officeDocument/2006/relationships/slide" Target="slides/slide50.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presProps" Target="presProps.xml"/></Relationships>
</file>

<file path=ppt/ink/ink1.xml><?xml version="1.0" encoding="utf-8"?>
<inkml:ink xmlns:inkml="http://www.w3.org/2003/InkML">
  <inkml:definitions>
    <inkml:context xml:id="ctx0">
      <inkml:inkSource xml:id="inkSrc0">
        <inkml:traceFormat>
          <inkml:channel name="X" type="integer" max="1024" units="cm"/>
          <inkml:channel name="Y" type="integer" max="768" units="cm"/>
          <inkml:channel name="T" type="integer" max="2.14748E9" units="dev"/>
        </inkml:traceFormat>
        <inkml:channelProperties>
          <inkml:channelProperty channel="X" name="resolution" value="28.36565" units="1/cm"/>
          <inkml:channelProperty channel="Y" name="resolution" value="28.33948" units="1/cm"/>
          <inkml:channelProperty channel="T" name="resolution" value="1" units="1/dev"/>
        </inkml:channelProperties>
      </inkml:inkSource>
      <inkml:timestamp xml:id="ts0" timeString="2016-02-23T13:17:06.901"/>
    </inkml:context>
    <inkml:brush xml:id="br0">
      <inkml:brushProperty name="width" value="0.06667" units="cm"/>
      <inkml:brushProperty name="height" value="0.06667" units="cm"/>
      <inkml:brushProperty name="fitToCurve" value="1"/>
    </inkml:brush>
  </inkml:definitions>
  <inkml:traceGroup>
    <inkml:annotationXML>
      <emma:emma xmlns:emma="http://www.w3.org/2003/04/emma" version="1.0">
        <emma:interpretation id="{436D45E7-3163-47DC-B0C9-D8FF68251B0F}" emma:medium="tactile" emma:mode="ink">
          <msink:context xmlns:msink="http://schemas.microsoft.com/ink/2010/main" type="writingRegion" rotatedBoundingBox="19713,7961 21055,7961 21055,8090 19713,8090"/>
        </emma:interpretation>
      </emma:emma>
    </inkml:annotationXML>
    <inkml:traceGroup>
      <inkml:annotationXML>
        <emma:emma xmlns:emma="http://www.w3.org/2003/04/emma" version="1.0">
          <emma:interpretation id="{2F7088EE-2BC5-4C79-B349-F5EAD9F71319}" emma:medium="tactile" emma:mode="ink">
            <msink:context xmlns:msink="http://schemas.microsoft.com/ink/2010/main" type="paragraph" rotatedBoundingBox="19713,7961 21055,7961 21055,8090 19713,8090" alignmentLevel="1"/>
          </emma:interpretation>
        </emma:emma>
      </inkml:annotationXML>
      <inkml:traceGroup>
        <inkml:annotationXML>
          <emma:emma xmlns:emma="http://www.w3.org/2003/04/emma" version="1.0">
            <emma:interpretation id="{D95AC199-5217-4FD9-9E75-E94C564205BE}" emma:medium="tactile" emma:mode="ink">
              <msink:context xmlns:msink="http://schemas.microsoft.com/ink/2010/main" type="line" rotatedBoundingBox="19713,7961 21055,7961 21055,8090 19713,8090"/>
            </emma:interpretation>
          </emma:emma>
        </inkml:annotationXML>
        <inkml:traceGroup>
          <inkml:annotationXML>
            <emma:emma xmlns:emma="http://www.w3.org/2003/04/emma" version="1.0">
              <emma:interpretation id="{A78FAFF3-546E-4EA7-B2B5-53CFFAF360BD}" emma:medium="tactile" emma:mode="ink">
                <msink:context xmlns:msink="http://schemas.microsoft.com/ink/2010/main" type="inkWord" rotatedBoundingBox="19713,8075 19728,8075 19728,8090 19713,8090"/>
              </emma:interpretation>
              <emma:one-of disjunction-type="recognition" id="oneOf0">
                <emma:interpretation id="interp0" emma:lang="en-US" emma:confidence="0">
                  <emma:literal>.</emma:literal>
                </emma:interpretation>
                <emma:interpretation id="interp1" emma:lang="en-US" emma:confidence="0">
                  <emma:literal>v</emma:literal>
                </emma:interpretation>
                <emma:interpretation id="interp2" emma:lang="en-US" emma:confidence="0">
                  <emma:literal>}</emma:literal>
                </emma:interpretation>
                <emma:interpretation id="interp3" emma:lang="en-US" emma:confidence="0">
                  <emma:literal>w</emma:literal>
                </emma:interpretation>
                <emma:interpretation id="interp4" emma:lang="en-US" emma:confidence="0">
                  <emma:literal>3</emma:literal>
                </emma:interpretation>
              </emma:one-of>
            </emma:emma>
          </inkml:annotationXML>
          <inkml:trace contextRef="#ctx0" brushRef="#br0">-1327 114 0</inkml:trace>
        </inkml:traceGroup>
        <inkml:traceGroup>
          <inkml:annotationXML>
            <emma:emma xmlns:emma="http://www.w3.org/2003/04/emma" version="1.0">
              <emma:interpretation id="{79D9F8DA-10B0-40B7-9D73-0C4FEA9EAFDD}" emma:medium="tactile" emma:mode="ink">
                <msink:context xmlns:msink="http://schemas.microsoft.com/ink/2010/main" type="inkWord" rotatedBoundingBox="21040,7961 21055,7961 21055,7976 21040,7976"/>
              </emma:interpretation>
              <emma:one-of disjunction-type="recognition" id="oneOf1">
                <emma:interpretation id="interp5" emma:lang="en-US" emma:confidence="0">
                  <emma:literal>.</emma:literal>
                </emma:interpretation>
                <emma:interpretation id="interp6" emma:lang="en-US" emma:confidence="0">
                  <emma:literal>v</emma:literal>
                </emma:interpretation>
                <emma:interpretation id="interp7" emma:lang="en-US" emma:confidence="0">
                  <emma:literal>}</emma:literal>
                </emma:interpretation>
                <emma:interpretation id="interp8" emma:lang="en-US" emma:confidence="0">
                  <emma:literal>w</emma:literal>
                </emma:interpretation>
                <emma:interpretation id="interp9" emma:lang="en-US" emma:confidence="0">
                  <emma:literal>3</emma:literal>
                </emma:interpretation>
              </emma:one-of>
            </emma:emma>
          </inkml:annotationXML>
          <inkml:trace contextRef="#ctx0" brushRef="#br0" timeOffset="1">0 0 0</inkml:trace>
        </inkml:traceGroup>
      </inkml:traceGroup>
    </inkml:traceGroup>
  </inkml:traceGroup>
</inkml:ink>
</file>

<file path=ppt/ink/ink2.xml><?xml version="1.0" encoding="utf-8"?>
<inkml:ink xmlns:inkml="http://www.w3.org/2003/InkML">
  <inkml:definitions>
    <inkml:context xml:id="ctx0">
      <inkml:inkSource xml:id="inkSrc0">
        <inkml:traceFormat>
          <inkml:channel name="X" type="integer" max="1024" units="cm"/>
          <inkml:channel name="Y" type="integer" max="768" units="cm"/>
          <inkml:channel name="T" type="integer" max="2.14748E9" units="dev"/>
        </inkml:traceFormat>
        <inkml:channelProperties>
          <inkml:channelProperty channel="X" name="resolution" value="28.36565" units="1/cm"/>
          <inkml:channelProperty channel="Y" name="resolution" value="28.33948" units="1/cm"/>
          <inkml:channelProperty channel="T" name="resolution" value="1" units="1/dev"/>
        </inkml:channelProperties>
      </inkml:inkSource>
      <inkml:timestamp xml:id="ts0" timeString="2016-02-23T13:17:06.911"/>
    </inkml:context>
    <inkml:brush xml:id="br0">
      <inkml:brushProperty name="width" value="0.06667" units="cm"/>
      <inkml:brushProperty name="height" value="0.06667" units="cm"/>
      <inkml:brushProperty name="fitToCurve" value="1"/>
    </inkml:brush>
  </inkml:definitions>
  <inkml:traceGroup>
    <inkml:annotationXML>
      <emma:emma xmlns:emma="http://www.w3.org/2003/04/emma" version="1.0">
        <emma:interpretation id="{EF2CC29D-483B-4DBA-B09C-8E7753B50D38}" emma:medium="tactile" emma:mode="ink">
          <msink:context xmlns:msink="http://schemas.microsoft.com/ink/2010/main" type="writingRegion" rotatedBoundingBox="15732,6407 15747,6407 15747,6422 15732,6422"/>
        </emma:interpretation>
      </emma:emma>
    </inkml:annotationXML>
    <inkml:traceGroup>
      <inkml:annotationXML>
        <emma:emma xmlns:emma="http://www.w3.org/2003/04/emma" version="1.0">
          <emma:interpretation id="{1642F26A-929D-486E-9BB4-B6457624707D}" emma:medium="tactile" emma:mode="ink">
            <msink:context xmlns:msink="http://schemas.microsoft.com/ink/2010/main" type="paragraph" rotatedBoundingBox="15732,6407 15747,6407 15747,6422 15732,6422" alignmentLevel="1"/>
          </emma:interpretation>
        </emma:emma>
      </inkml:annotationXML>
      <inkml:traceGroup>
        <inkml:annotationXML>
          <emma:emma xmlns:emma="http://www.w3.org/2003/04/emma" version="1.0">
            <emma:interpretation id="{52DEC165-DFC2-4631-86FC-1CFEF2A00851}" emma:medium="tactile" emma:mode="ink">
              <msink:context xmlns:msink="http://schemas.microsoft.com/ink/2010/main" type="line" rotatedBoundingBox="15732,6407 15747,6407 15747,6422 15732,6422"/>
            </emma:interpretation>
          </emma:emma>
        </inkml:annotationXML>
        <inkml:traceGroup>
          <inkml:annotationXML>
            <emma:emma xmlns:emma="http://www.w3.org/2003/04/emma" version="1.0">
              <emma:interpretation id="{335243C0-E362-4D8C-B186-7386E60B0B01}" emma:medium="tactile" emma:mode="ink">
                <msink:context xmlns:msink="http://schemas.microsoft.com/ink/2010/main" type="inkWord" rotatedBoundingBox="15732,6407 15747,6407 15747,6422 15732,6422"/>
              </emma:interpretation>
              <emma:one-of disjunction-type="recognition" id="oneOf0">
                <emma:interpretation id="interp0" emma:lang="en-US" emma:confidence="0">
                  <emma:literal>.</emma:literal>
                </emma:interpretation>
                <emma:interpretation id="interp1" emma:lang="en-US" emma:confidence="0">
                  <emma:literal>v</emma:literal>
                </emma:interpretation>
                <emma:interpretation id="interp2" emma:lang="en-US" emma:confidence="0">
                  <emma:literal>}</emma:literal>
                </emma:interpretation>
                <emma:interpretation id="interp3" emma:lang="en-US" emma:confidence="0">
                  <emma:literal>w</emma:literal>
                </emma:interpretation>
                <emma:interpretation id="interp4" emma:lang="en-US" emma:confidence="0">
                  <emma:literal>3</emma:literal>
                </emma:interpretation>
              </emma:one-of>
            </emma:emma>
          </inkml:annotationXML>
          <inkml:trace contextRef="#ctx0" brushRef="#br0">0 0 0</inkml:trace>
        </inkml:traceGroup>
      </inkml:traceGroup>
    </inkml:traceGroup>
  </inkml:traceGroup>
</inkml:ink>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a:t>Click to edit Master title style</a:t>
            </a:r>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p>
            <a:fld id="{43277291-8864-4F98-A979-97037702025D}" type="datetimeFigureOut">
              <a:rPr lang="en-US" smtClean="0"/>
              <a:pPr/>
              <a:t>11/1/2016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3C45C6AC-4D5F-4661-BD05-7490DE77F5ED}" type="slidenum">
              <a:rPr lang="en-US" smtClean="0"/>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43277291-8864-4F98-A979-97037702025D}" type="datetimeFigureOut">
              <a:rPr lang="en-US" smtClean="0"/>
              <a:pPr/>
              <a:t>11/1/2016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3C45C6AC-4D5F-4661-BD05-7490DE77F5ED}" type="slidenum">
              <a:rPr lang="en-US" smtClean="0"/>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43277291-8864-4F98-A979-97037702025D}" type="datetimeFigureOut">
              <a:rPr lang="en-US" smtClean="0"/>
              <a:pPr/>
              <a:t>11/1/2016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3C45C6AC-4D5F-4661-BD05-7490DE77F5ED}" type="slidenum">
              <a:rPr lang="en-US" smtClean="0"/>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43277291-8864-4F98-A979-97037702025D}" type="datetimeFigureOut">
              <a:rPr lang="en-US" smtClean="0"/>
              <a:pPr/>
              <a:t>11/1/2016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3C45C6AC-4D5F-4661-BD05-7490DE77F5ED}" type="slidenum">
              <a:rPr lang="en-US" smtClean="0"/>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43277291-8864-4F98-A979-97037702025D}" type="datetimeFigureOut">
              <a:rPr lang="en-US" smtClean="0"/>
              <a:pPr/>
              <a:t>11/1/2016</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3C45C6AC-4D5F-4661-BD05-7490DE77F5ED}" type="slidenum">
              <a:rPr lang="en-US" smtClean="0"/>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43277291-8864-4F98-A979-97037702025D}" type="datetimeFigureOut">
              <a:rPr lang="en-US" smtClean="0"/>
              <a:pPr/>
              <a:t>11/1/2016</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3C45C6AC-4D5F-4661-BD05-7490DE77F5ED}" type="slidenum">
              <a:rPr lang="en-US" smtClean="0"/>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43277291-8864-4F98-A979-97037702025D}" type="datetimeFigureOut">
              <a:rPr lang="en-US" smtClean="0"/>
              <a:pPr/>
              <a:t>11/1/2016</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3C45C6AC-4D5F-4661-BD05-7490DE77F5ED}"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43277291-8864-4F98-A979-97037702025D}" type="datetimeFigureOut">
              <a:rPr lang="en-US" smtClean="0"/>
              <a:pPr/>
              <a:t>11/1/2016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3C45C6AC-4D5F-4661-BD05-7490DE77F5ED}" type="slidenum">
              <a:rPr lang="en-US" smtClean="0"/>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43277291-8864-4F98-A979-97037702025D}" type="datetimeFigureOut">
              <a:rPr lang="en-US" smtClean="0"/>
              <a:pPr/>
              <a:t>11/1/2016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3C45C6AC-4D5F-4661-BD05-7490DE77F5ED}" type="slidenum">
              <a:rPr lang="en-US" smtClean="0"/>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43277291-8864-4F98-A979-97037702025D}" type="datetimeFigureOut">
              <a:rPr lang="en-US" smtClean="0"/>
              <a:pPr/>
              <a:t>11/1/2016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3C45C6AC-4D5F-4661-BD05-7490DE77F5ED}"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43277291-8864-4F98-A979-97037702025D}" type="datetimeFigureOut">
              <a:rPr lang="en-US" smtClean="0"/>
              <a:pPr/>
              <a:t>11/1/2016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3C45C6AC-4D5F-4661-BD05-7490DE77F5ED}" type="slidenum">
              <a:rPr lang="en-US" smtClean="0"/>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43277291-8864-4F98-A979-97037702025D}" type="datetimeFigureOut">
              <a:rPr lang="en-US" smtClean="0"/>
              <a:pPr/>
              <a:t>11/1/2016</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3C45C6AC-4D5F-4661-BD05-7490DE77F5ED}" type="slidenum">
              <a:rPr lang="en-US" smtClean="0"/>
              <a:pPr/>
              <a:t>‹#›</a:t>
            </a:fld>
            <a:endParaRPr lang="en-US"/>
          </a:p>
        </p:txBody>
      </p:sp>
    </p:spTree>
  </p:cSld>
  <p:clrMap bg1="dk1" tx1="lt1" bg2="dk2" tx2="lt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1.emf"/><Relationship Id="rId2" Type="http://schemas.openxmlformats.org/officeDocument/2006/relationships/customXml" Target="../ink/ink1.xml"/><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9.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4.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1.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4.xml"/></Relationships>
</file>

<file path=ppt/slides/_rels/slide12.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4.xml"/></Relationships>
</file>

<file path=ppt/slides/_rels/slide13.xml.rels><?xml version="1.0" encoding="UTF-8" standalone="yes"?>
<Relationships xmlns="http://schemas.openxmlformats.org/package/2006/relationships"><Relationship Id="rId3" Type="http://schemas.openxmlformats.org/officeDocument/2006/relationships/image" Target="../media/image5.emf"/><Relationship Id="rId2" Type="http://schemas.openxmlformats.org/officeDocument/2006/relationships/customXml" Target="../ink/ink2.xml"/><Relationship Id="rId1" Type="http://schemas.openxmlformats.org/officeDocument/2006/relationships/slideLayout" Target="../slideLayouts/slideLayout1.xml"/></Relationships>
</file>

<file path=ppt/slides/_rels/slide14.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Layout" Target="../slideLayouts/slideLayout4.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6.xml.rels><?xml version="1.0" encoding="UTF-8" standalone="yes"?>
<Relationships xmlns="http://schemas.openxmlformats.org/package/2006/relationships"><Relationship Id="rId2" Type="http://schemas.openxmlformats.org/officeDocument/2006/relationships/image" Target="../media/image6.gif"/><Relationship Id="rId1" Type="http://schemas.openxmlformats.org/officeDocument/2006/relationships/slideLayout" Target="../slideLayouts/slideLayout4.xml"/></Relationships>
</file>

<file path=ppt/slides/_rels/slide17.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4.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9.xml.rels><?xml version="1.0" encoding="UTF-8" standalone="yes"?>
<Relationships xmlns="http://schemas.openxmlformats.org/package/2006/relationships"><Relationship Id="rId2" Type="http://schemas.openxmlformats.org/officeDocument/2006/relationships/image" Target="../media/image8.jpeg"/><Relationship Id="rId1" Type="http://schemas.openxmlformats.org/officeDocument/2006/relationships/slideLayout" Target="../slideLayouts/slideLayout4.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1.xml.rels><?xml version="1.0" encoding="UTF-8" standalone="yes"?>
<Relationships xmlns="http://schemas.openxmlformats.org/package/2006/relationships"><Relationship Id="rId2" Type="http://schemas.openxmlformats.org/officeDocument/2006/relationships/image" Target="../media/image9.jpeg"/><Relationship Id="rId1" Type="http://schemas.openxmlformats.org/officeDocument/2006/relationships/slideLayout" Target="../slideLayouts/slideLayout4.xml"/></Relationships>
</file>

<file path=ppt/slides/_rels/slide22.xml.rels><?xml version="1.0" encoding="UTF-8" standalone="yes"?>
<Relationships xmlns="http://schemas.openxmlformats.org/package/2006/relationships"><Relationship Id="rId2" Type="http://schemas.openxmlformats.org/officeDocument/2006/relationships/image" Target="../media/image10.jpeg"/><Relationship Id="rId1" Type="http://schemas.openxmlformats.org/officeDocument/2006/relationships/slideLayout" Target="../slideLayouts/slideLayout4.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4.xml.rels><?xml version="1.0" encoding="UTF-8" standalone="yes"?>
<Relationships xmlns="http://schemas.openxmlformats.org/package/2006/relationships"><Relationship Id="rId2" Type="http://schemas.openxmlformats.org/officeDocument/2006/relationships/image" Target="../media/image11.jpeg"/><Relationship Id="rId1" Type="http://schemas.openxmlformats.org/officeDocument/2006/relationships/slideLayout" Target="../slideLayouts/slideLayout4.xml"/></Relationships>
</file>

<file path=ppt/slides/_rels/slide25.xml.rels><?xml version="1.0" encoding="UTF-8" standalone="yes"?>
<Relationships xmlns="http://schemas.openxmlformats.org/package/2006/relationships"><Relationship Id="rId2" Type="http://schemas.openxmlformats.org/officeDocument/2006/relationships/image" Target="../media/image12.gif"/><Relationship Id="rId1" Type="http://schemas.openxmlformats.org/officeDocument/2006/relationships/slideLayout" Target="../slideLayouts/slideLayout4.xml"/></Relationships>
</file>

<file path=ppt/slides/_rels/slide26.xml.rels><?xml version="1.0" encoding="UTF-8" standalone="yes"?>
<Relationships xmlns="http://schemas.openxmlformats.org/package/2006/relationships"><Relationship Id="rId2" Type="http://schemas.openxmlformats.org/officeDocument/2006/relationships/image" Target="../media/image13.jpeg"/><Relationship Id="rId1" Type="http://schemas.openxmlformats.org/officeDocument/2006/relationships/slideLayout" Target="../slideLayouts/slideLayout4.xml"/></Relationships>
</file>

<file path=ppt/slides/_rels/slide27.xml.rels><?xml version="1.0" encoding="UTF-8" standalone="yes"?>
<Relationships xmlns="http://schemas.openxmlformats.org/package/2006/relationships"><Relationship Id="rId2" Type="http://schemas.openxmlformats.org/officeDocument/2006/relationships/image" Target="../media/image14.gif"/><Relationship Id="rId1" Type="http://schemas.openxmlformats.org/officeDocument/2006/relationships/slideLayout" Target="../slideLayouts/slideLayout4.xml"/></Relationships>
</file>

<file path=ppt/slides/_rels/slide28.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Layout" Target="../slideLayouts/slideLayout4.xml"/></Relationships>
</file>

<file path=ppt/slides/_rels/slide29.xml.rels><?xml version="1.0" encoding="UTF-8" standalone="yes"?>
<Relationships xmlns="http://schemas.openxmlformats.org/package/2006/relationships"><Relationship Id="rId2" Type="http://schemas.openxmlformats.org/officeDocument/2006/relationships/image" Target="../media/image15.jpeg"/><Relationship Id="rId1" Type="http://schemas.openxmlformats.org/officeDocument/2006/relationships/slideLayout" Target="../slideLayouts/slideLayout4.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2" Type="http://schemas.openxmlformats.org/officeDocument/2006/relationships/image" Target="../media/image16.jpeg"/><Relationship Id="rId1" Type="http://schemas.openxmlformats.org/officeDocument/2006/relationships/slideLayout" Target="../slideLayouts/slideLayout7.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5.xml.rels><?xml version="1.0" encoding="UTF-8" standalone="yes"?>
<Relationships xmlns="http://schemas.openxmlformats.org/package/2006/relationships"><Relationship Id="rId2" Type="http://schemas.openxmlformats.org/officeDocument/2006/relationships/image" Target="../media/image17.jpeg"/><Relationship Id="rId1" Type="http://schemas.openxmlformats.org/officeDocument/2006/relationships/slideLayout" Target="../slideLayouts/slideLayout4.xml"/></Relationships>
</file>

<file path=ppt/slides/_rels/slide36.xml.rels><?xml version="1.0" encoding="UTF-8" standalone="yes"?>
<Relationships xmlns="http://schemas.openxmlformats.org/package/2006/relationships"><Relationship Id="rId2" Type="http://schemas.openxmlformats.org/officeDocument/2006/relationships/image" Target="../media/image18.jpeg"/><Relationship Id="rId1" Type="http://schemas.openxmlformats.org/officeDocument/2006/relationships/slideLayout" Target="../slideLayouts/slideLayout4.xml"/></Relationships>
</file>

<file path=ppt/slides/_rels/slide37.xml.rels><?xml version="1.0" encoding="UTF-8" standalone="yes"?>
<Relationships xmlns="http://schemas.openxmlformats.org/package/2006/relationships"><Relationship Id="rId2" Type="http://schemas.openxmlformats.org/officeDocument/2006/relationships/image" Target="../media/image19.jpeg"/><Relationship Id="rId1" Type="http://schemas.openxmlformats.org/officeDocument/2006/relationships/slideLayout" Target="../slideLayouts/slideLayout4.xml"/></Relationships>
</file>

<file path=ppt/slides/_rels/slide38.xml.rels><?xml version="1.0" encoding="UTF-8" standalone="yes"?>
<Relationships xmlns="http://schemas.openxmlformats.org/package/2006/relationships"><Relationship Id="rId2" Type="http://schemas.openxmlformats.org/officeDocument/2006/relationships/image" Target="../media/image20.jpeg"/><Relationship Id="rId1" Type="http://schemas.openxmlformats.org/officeDocument/2006/relationships/slideLayout" Target="../slideLayouts/slideLayout4.xml"/></Relationships>
</file>

<file path=ppt/slides/_rels/slide39.xml.rels><?xml version="1.0" encoding="UTF-8" standalone="yes"?>
<Relationships xmlns="http://schemas.openxmlformats.org/package/2006/relationships"><Relationship Id="rId2" Type="http://schemas.openxmlformats.org/officeDocument/2006/relationships/image" Target="../media/image21.jpeg"/><Relationship Id="rId1" Type="http://schemas.openxmlformats.org/officeDocument/2006/relationships/slideLayout" Target="../slideLayouts/slideLayout4.xml"/></Relationships>
</file>

<file path=ppt/slides/_rels/slide40.xml.rels><?xml version="1.0" encoding="UTF-8" standalone="yes"?>
<Relationships xmlns="http://schemas.openxmlformats.org/package/2006/relationships"><Relationship Id="rId2" Type="http://schemas.openxmlformats.org/officeDocument/2006/relationships/image" Target="../media/image22.jpeg"/><Relationship Id="rId1" Type="http://schemas.openxmlformats.org/officeDocument/2006/relationships/slideLayout" Target="../slideLayouts/slideLayout4.xml"/></Relationships>
</file>

<file path=ppt/slides/_rels/slide41.xml.rels><?xml version="1.0" encoding="UTF-8" standalone="yes"?>
<Relationships xmlns="http://schemas.openxmlformats.org/package/2006/relationships"><Relationship Id="rId2" Type="http://schemas.openxmlformats.org/officeDocument/2006/relationships/image" Target="../media/image23.jpeg"/><Relationship Id="rId1" Type="http://schemas.openxmlformats.org/officeDocument/2006/relationships/slideLayout" Target="../slideLayouts/slideLayout4.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43.xml.rels><?xml version="1.0" encoding="UTF-8" standalone="yes"?>
<Relationships xmlns="http://schemas.openxmlformats.org/package/2006/relationships"><Relationship Id="rId2" Type="http://schemas.openxmlformats.org/officeDocument/2006/relationships/image" Target="../media/image24.jpeg"/><Relationship Id="rId1" Type="http://schemas.openxmlformats.org/officeDocument/2006/relationships/slideLayout" Target="../slideLayouts/slideLayout4.xml"/></Relationships>
</file>

<file path=ppt/slides/_rels/slide44.xml.rels><?xml version="1.0" encoding="UTF-8" standalone="yes"?>
<Relationships xmlns="http://schemas.openxmlformats.org/package/2006/relationships"><Relationship Id="rId2" Type="http://schemas.openxmlformats.org/officeDocument/2006/relationships/image" Target="../media/image25.jpeg"/><Relationship Id="rId1" Type="http://schemas.openxmlformats.org/officeDocument/2006/relationships/slideLayout" Target="../slideLayouts/slideLayout4.xml"/></Relationships>
</file>

<file path=ppt/slides/_rels/slide45.xml.rels><?xml version="1.0" encoding="UTF-8" standalone="yes"?>
<Relationships xmlns="http://schemas.openxmlformats.org/package/2006/relationships"><Relationship Id="rId2" Type="http://schemas.openxmlformats.org/officeDocument/2006/relationships/image" Target="../media/image26.jpeg"/><Relationship Id="rId1" Type="http://schemas.openxmlformats.org/officeDocument/2006/relationships/slideLayout" Target="../slideLayouts/slideLayout4.xml"/></Relationships>
</file>

<file path=ppt/slides/_rels/slide46.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Layout" Target="../slideLayouts/slideLayout4.xml"/></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48.xml.rels><?xml version="1.0" encoding="UTF-8" standalone="yes"?>
<Relationships xmlns="http://schemas.openxmlformats.org/package/2006/relationships"><Relationship Id="rId2" Type="http://schemas.openxmlformats.org/officeDocument/2006/relationships/image" Target="../media/image27.png"/><Relationship Id="rId1" Type="http://schemas.openxmlformats.org/officeDocument/2006/relationships/slideLayout" Target="../slideLayouts/slideLayout4.xml"/></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50.xml.rels><?xml version="1.0" encoding="UTF-8" standalone="yes"?>
<Relationships xmlns="http://schemas.openxmlformats.org/package/2006/relationships"><Relationship Id="rId2" Type="http://schemas.openxmlformats.org/officeDocument/2006/relationships/image" Target="../media/image28.jpeg"/><Relationship Id="rId1" Type="http://schemas.openxmlformats.org/officeDocument/2006/relationships/slideLayout" Target="../slideLayouts/slideLayout7.xml"/></Relationships>
</file>

<file path=ppt/slides/_rels/slide51.xml.rels><?xml version="1.0" encoding="UTF-8" standalone="yes"?>
<Relationships xmlns="http://schemas.openxmlformats.org/package/2006/relationships"><Relationship Id="rId2" Type="http://schemas.openxmlformats.org/officeDocument/2006/relationships/image" Target="../media/image29.jpeg"/><Relationship Id="rId1" Type="http://schemas.openxmlformats.org/officeDocument/2006/relationships/slideLayout" Target="../slideLayouts/slideLayout4.xml"/></Relationships>
</file>

<file path=ppt/slides/_rels/slide5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53.xml.rels><?xml version="1.0" encoding="UTF-8" standalone="yes"?>
<Relationships xmlns="http://schemas.openxmlformats.org/package/2006/relationships"><Relationship Id="rId2" Type="http://schemas.openxmlformats.org/officeDocument/2006/relationships/image" Target="../media/image30.jpeg"/><Relationship Id="rId1" Type="http://schemas.openxmlformats.org/officeDocument/2006/relationships/slideLayout" Target="../slideLayouts/slideLayout4.xml"/></Relationships>
</file>

<file path=ppt/slides/_rels/slide54.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55.xml.rels><?xml version="1.0" encoding="UTF-8" standalone="yes"?>
<Relationships xmlns="http://schemas.openxmlformats.org/package/2006/relationships"><Relationship Id="rId2" Type="http://schemas.openxmlformats.org/officeDocument/2006/relationships/image" Target="../media/image31.png"/><Relationship Id="rId1" Type="http://schemas.openxmlformats.org/officeDocument/2006/relationships/slideLayout" Target="../slideLayouts/slideLayout4.xml"/></Relationships>
</file>

<file path=ppt/slides/_rels/slide56.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5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8" name="Picture 4" descr="Image result for gadsden fla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381000"/>
            <a:ext cx="9144000" cy="6094413"/>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008505447"/>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Quote of the Day</a:t>
            </a:r>
          </a:p>
        </p:txBody>
      </p:sp>
      <p:sp>
        <p:nvSpPr>
          <p:cNvPr id="3" name="Content Placeholder 2"/>
          <p:cNvSpPr>
            <a:spLocks noGrp="1"/>
          </p:cNvSpPr>
          <p:nvPr>
            <p:ph idx="1"/>
          </p:nvPr>
        </p:nvSpPr>
        <p:spPr/>
        <p:txBody>
          <a:bodyPr/>
          <a:lstStyle/>
          <a:p>
            <a:r>
              <a:rPr lang="en-US" sz="4800" dirty="0"/>
              <a:t>“Old minds are like old horses; you must exercise them if you wish to keep them in working order.”</a:t>
            </a:r>
          </a:p>
          <a:p>
            <a:pPr marL="0" indent="0">
              <a:buNone/>
            </a:pPr>
            <a:r>
              <a:rPr lang="en-US" sz="4800"/>
              <a:t>-John Adams</a:t>
            </a:r>
            <a:br>
              <a:rPr lang="en-US" dirty="0"/>
            </a:br>
            <a:endParaRPr lang="en-US" dirty="0"/>
          </a:p>
        </p:txBody>
      </p:sp>
    </p:spTree>
    <p:extLst>
      <p:ext uri="{BB962C8B-B14F-4D97-AF65-F5344CB8AC3E}">
        <p14:creationId xmlns:p14="http://schemas.microsoft.com/office/powerpoint/2010/main" val="392575353"/>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ctrTitle"/>
          </p:nvPr>
        </p:nvSpPr>
        <p:spPr>
          <a:xfrm>
            <a:off x="0" y="2130425"/>
            <a:ext cx="9144000" cy="1470025"/>
          </a:xfrm>
        </p:spPr>
        <p:txBody>
          <a:bodyPr/>
          <a:lstStyle/>
          <a:p>
            <a:r>
              <a:rPr lang="en-US" b="1" dirty="0"/>
              <a:t>UNIT 2: TYRANNY, OPPRESSION AND REVOLUTION  </a:t>
            </a:r>
          </a:p>
        </p:txBody>
      </p:sp>
      <p:sp>
        <p:nvSpPr>
          <p:cNvPr id="5" name="Subtitle 4"/>
          <p:cNvSpPr>
            <a:spLocks noGrp="1"/>
          </p:cNvSpPr>
          <p:nvPr>
            <p:ph type="subTitle" idx="1"/>
          </p:nvPr>
        </p:nvSpPr>
        <p:spPr/>
        <p:txBody>
          <a:bodyPr/>
          <a:lstStyle/>
          <a:p>
            <a:endParaRPr lang="en-US" dirty="0"/>
          </a:p>
        </p:txBody>
      </p:sp>
      <mc:AlternateContent xmlns:mc="http://schemas.openxmlformats.org/markup-compatibility/2006" xmlns:p14="http://schemas.microsoft.com/office/powerpoint/2010/main">
        <mc:Choice Requires="p14">
          <p:contentPart p14:bwMode="auto" r:id="rId2">
            <p14:nvContentPartPr>
              <p14:cNvPr id="7" name="Ink 6"/>
              <p14:cNvContentPartPr/>
              <p14:nvPr/>
            </p14:nvContentPartPr>
            <p14:xfrm>
              <a:off x="7096933" y="2865987"/>
              <a:ext cx="478080" cy="41400"/>
            </p14:xfrm>
          </p:contentPart>
        </mc:Choice>
        <mc:Fallback xmlns="">
          <p:pic>
            <p:nvPicPr>
              <p:cNvPr id="7" name="Ink 6"/>
              <p:cNvPicPr/>
              <p:nvPr/>
            </p:nvPicPr>
            <p:blipFill>
              <a:blip r:embed="rId3"/>
              <a:stretch>
                <a:fillRect/>
              </a:stretch>
            </p:blipFill>
            <p:spPr>
              <a:xfrm>
                <a:off x="7085053" y="2854107"/>
                <a:ext cx="501840" cy="65160"/>
              </a:xfrm>
              <a:prstGeom prst="rect">
                <a:avLst/>
              </a:prstGeom>
            </p:spPr>
          </p:pic>
        </mc:Fallback>
      </mc:AlternateContent>
    </p:spTree>
    <p:extLst>
      <p:ext uri="{BB962C8B-B14F-4D97-AF65-F5344CB8AC3E}">
        <p14:creationId xmlns:p14="http://schemas.microsoft.com/office/powerpoint/2010/main" val="2993556773"/>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normAutofit fontScale="90000"/>
          </a:bodyPr>
          <a:lstStyle/>
          <a:p>
            <a:r>
              <a:rPr lang="en-US" sz="6000" b="1" dirty="0"/>
              <a:t>Tyranny</a:t>
            </a:r>
            <a:r>
              <a:rPr lang="en-US" dirty="0"/>
              <a:t>: the unrestrained, unjust  use of power </a:t>
            </a:r>
          </a:p>
        </p:txBody>
      </p:sp>
      <p:sp>
        <p:nvSpPr>
          <p:cNvPr id="3" name="Subtitle 2"/>
          <p:cNvSpPr>
            <a:spLocks noGrp="1"/>
          </p:cNvSpPr>
          <p:nvPr>
            <p:ph type="subTitle" idx="1"/>
          </p:nvPr>
        </p:nvSpPr>
        <p:spPr/>
        <p:txBody>
          <a:bodyPr/>
          <a:lstStyle/>
          <a:p>
            <a:endParaRPr lang="en-US"/>
          </a:p>
        </p:txBody>
      </p:sp>
    </p:spTree>
    <p:extLst>
      <p:ext uri="{BB962C8B-B14F-4D97-AF65-F5344CB8AC3E}">
        <p14:creationId xmlns:p14="http://schemas.microsoft.com/office/powerpoint/2010/main" val="3054117604"/>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normAutofit fontScale="90000"/>
          </a:bodyPr>
          <a:lstStyle/>
          <a:p>
            <a:r>
              <a:rPr lang="en-US" sz="5400" b="1" dirty="0"/>
              <a:t>Oppression</a:t>
            </a:r>
            <a:r>
              <a:rPr lang="en-US" dirty="0"/>
              <a:t>: prolonged cruel or unjust treatment</a:t>
            </a:r>
          </a:p>
        </p:txBody>
      </p:sp>
      <p:sp>
        <p:nvSpPr>
          <p:cNvPr id="3" name="Subtitle 2"/>
          <p:cNvSpPr>
            <a:spLocks noGrp="1"/>
          </p:cNvSpPr>
          <p:nvPr>
            <p:ph type="subTitle" idx="1"/>
          </p:nvPr>
        </p:nvSpPr>
        <p:spPr/>
        <p:txBody>
          <a:bodyPr/>
          <a:lstStyle/>
          <a:p>
            <a:endParaRPr lang="en-US"/>
          </a:p>
        </p:txBody>
      </p:sp>
    </p:spTree>
    <p:extLst>
      <p:ext uri="{BB962C8B-B14F-4D97-AF65-F5344CB8AC3E}">
        <p14:creationId xmlns:p14="http://schemas.microsoft.com/office/powerpoint/2010/main" val="2844930305"/>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normAutofit fontScale="90000"/>
          </a:bodyPr>
          <a:lstStyle/>
          <a:p>
            <a:r>
              <a:rPr lang="en-US" sz="5400" b="1" dirty="0"/>
              <a:t>Revolution</a:t>
            </a:r>
            <a:r>
              <a:rPr lang="en-US" dirty="0"/>
              <a:t>: forcible overthrow of a government or social order</a:t>
            </a:r>
          </a:p>
        </p:txBody>
      </p:sp>
      <p:sp>
        <p:nvSpPr>
          <p:cNvPr id="3" name="Subtitle 2"/>
          <p:cNvSpPr>
            <a:spLocks noGrp="1"/>
          </p:cNvSpPr>
          <p:nvPr>
            <p:ph type="subTitle" idx="1"/>
          </p:nvPr>
        </p:nvSpPr>
        <p:spPr/>
        <p:txBody>
          <a:bodyPr/>
          <a:lstStyle/>
          <a:p>
            <a:endParaRPr lang="en-US"/>
          </a:p>
        </p:txBody>
      </p:sp>
    </p:spTree>
    <p:extLst>
      <p:ext uri="{BB962C8B-B14F-4D97-AF65-F5344CB8AC3E}">
        <p14:creationId xmlns:p14="http://schemas.microsoft.com/office/powerpoint/2010/main" val="2527348826"/>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590800"/>
            <a:ext cx="7772400" cy="1470025"/>
          </a:xfrm>
        </p:spPr>
        <p:txBody>
          <a:bodyPr>
            <a:noAutofit/>
          </a:bodyPr>
          <a:lstStyle/>
          <a:p>
            <a:r>
              <a:rPr lang="en-US" sz="8800" b="1" dirty="0"/>
              <a:t>The Colonists Become Defiant</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ctrTitle"/>
          </p:nvPr>
        </p:nvSpPr>
        <p:spPr/>
        <p:txBody>
          <a:bodyPr>
            <a:normAutofit fontScale="90000"/>
          </a:bodyPr>
          <a:lstStyle/>
          <a:p>
            <a:r>
              <a:rPr lang="en-US" dirty="0"/>
              <a:t>The French and Indian War is over. Does this mean no more violent conflict? </a:t>
            </a:r>
          </a:p>
        </p:txBody>
      </p:sp>
      <p:sp>
        <p:nvSpPr>
          <p:cNvPr id="5" name="Subtitle 4"/>
          <p:cNvSpPr>
            <a:spLocks noGrp="1"/>
          </p:cNvSpPr>
          <p:nvPr>
            <p:ph type="subTitle" idx="1"/>
          </p:nvPr>
        </p:nvSpPr>
        <p:spPr/>
        <p:txBody>
          <a:bodyPr/>
          <a:lstStyle/>
          <a:p>
            <a:endParaRPr lang="en-US"/>
          </a:p>
        </p:txBody>
      </p:sp>
    </p:spTree>
    <p:extLst>
      <p:ext uri="{BB962C8B-B14F-4D97-AF65-F5344CB8AC3E}">
        <p14:creationId xmlns:p14="http://schemas.microsoft.com/office/powerpoint/2010/main" val="1664667678"/>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6600" b="1" u="sng" dirty="0"/>
              <a:t>Pontiac’s</a:t>
            </a:r>
            <a:r>
              <a:rPr lang="en-US" sz="6600" b="1" dirty="0"/>
              <a:t> Rebellion</a:t>
            </a:r>
          </a:p>
        </p:txBody>
      </p:sp>
      <p:sp>
        <p:nvSpPr>
          <p:cNvPr id="3" name="Content Placeholder 2"/>
          <p:cNvSpPr>
            <a:spLocks noGrp="1"/>
          </p:cNvSpPr>
          <p:nvPr>
            <p:ph sz="half" idx="1"/>
          </p:nvPr>
        </p:nvSpPr>
        <p:spPr/>
        <p:txBody>
          <a:bodyPr>
            <a:normAutofit fontScale="85000" lnSpcReduction="10000"/>
          </a:bodyPr>
          <a:lstStyle/>
          <a:p>
            <a:r>
              <a:rPr lang="en-US" dirty="0"/>
              <a:t>Just as the French &amp; Indian War was ending, the Ottawa chief Pontiac led an uprising of the Ottawa, Delaware, Shawnee, and Seneca tribes against the British, burning several towns and settlements along the frontier</a:t>
            </a:r>
          </a:p>
          <a:p>
            <a:r>
              <a:rPr lang="en-US" dirty="0"/>
              <a:t>Eventually treaties between the Indians and British were made and the fighting ended</a:t>
            </a:r>
          </a:p>
        </p:txBody>
      </p:sp>
      <p:sp>
        <p:nvSpPr>
          <p:cNvPr id="4" name="Content Placeholder 3"/>
          <p:cNvSpPr>
            <a:spLocks noGrp="1"/>
          </p:cNvSpPr>
          <p:nvPr>
            <p:ph sz="half" idx="2"/>
          </p:nvPr>
        </p:nvSpPr>
        <p:spPr/>
        <p:txBody>
          <a:bodyPr>
            <a:normAutofit fontScale="85000" lnSpcReduction="10000"/>
          </a:bodyPr>
          <a:lstStyle/>
          <a:p>
            <a:endParaRPr lang="en-US"/>
          </a:p>
        </p:txBody>
      </p:sp>
      <p:pic>
        <p:nvPicPr>
          <p:cNvPr id="1026" name="Picture 2" descr="http://www.irwinator.com/126/5-7.jpg"/>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4572000" y="1600200"/>
            <a:ext cx="4267200" cy="4267200"/>
          </a:xfrm>
          <a:prstGeom prst="rect">
            <a:avLst/>
          </a:prstGeom>
          <a:noFill/>
          <a:extLst>
            <a:ext uri="{909E8E84-426E-40DD-AFC4-6F175D3DCCD1}">
              <a14:hiddenFill xmlns:a14="http://schemas.microsoft.com/office/drawing/2010/main">
                <a:solidFill>
                  <a:srgbClr val="FFFFFF"/>
                </a:solidFill>
              </a14:hiddenFill>
            </a:ext>
          </a:extLst>
        </p:spPr>
      </p:pic>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ctrTitle"/>
          </p:nvPr>
        </p:nvSpPr>
        <p:spPr/>
        <p:txBody>
          <a:bodyPr>
            <a:normAutofit fontScale="90000"/>
          </a:bodyPr>
          <a:lstStyle/>
          <a:p>
            <a:r>
              <a:rPr lang="en-US" dirty="0"/>
              <a:t>England has to do something about violent conflict with Native Americans! What options do they have?</a:t>
            </a:r>
          </a:p>
        </p:txBody>
      </p:sp>
      <p:sp>
        <p:nvSpPr>
          <p:cNvPr id="6" name="Subtitle 5"/>
          <p:cNvSpPr>
            <a:spLocks noGrp="1"/>
          </p:cNvSpPr>
          <p:nvPr>
            <p:ph type="subTitle" idx="1"/>
          </p:nvPr>
        </p:nvSpPr>
        <p:spPr/>
        <p:txBody>
          <a:bodyPr/>
          <a:lstStyle/>
          <a:p>
            <a:endParaRPr lang="en-US"/>
          </a:p>
        </p:txBody>
      </p:sp>
    </p:spTree>
    <p:extLst>
      <p:ext uri="{BB962C8B-B14F-4D97-AF65-F5344CB8AC3E}">
        <p14:creationId xmlns:p14="http://schemas.microsoft.com/office/powerpoint/2010/main" val="1471045607"/>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0"/>
            <a:ext cx="8229600" cy="1066800"/>
          </a:xfrm>
        </p:spPr>
        <p:txBody>
          <a:bodyPr>
            <a:normAutofit/>
          </a:bodyPr>
          <a:lstStyle/>
          <a:p>
            <a:r>
              <a:rPr lang="en-US" sz="6000" b="1" dirty="0"/>
              <a:t>Proclamation Act of 1763</a:t>
            </a:r>
          </a:p>
        </p:txBody>
      </p:sp>
      <p:sp>
        <p:nvSpPr>
          <p:cNvPr id="3" name="Content Placeholder 2"/>
          <p:cNvSpPr>
            <a:spLocks noGrp="1"/>
          </p:cNvSpPr>
          <p:nvPr>
            <p:ph sz="half" idx="1"/>
          </p:nvPr>
        </p:nvSpPr>
        <p:spPr>
          <a:xfrm>
            <a:off x="0" y="1243790"/>
            <a:ext cx="4495800" cy="5309410"/>
          </a:xfrm>
        </p:spPr>
        <p:txBody>
          <a:bodyPr>
            <a:normAutofit fontScale="85000" lnSpcReduction="20000"/>
          </a:bodyPr>
          <a:lstStyle/>
          <a:p>
            <a:r>
              <a:rPr lang="en-US" dirty="0"/>
              <a:t>Not wanting to fight future wars with the Indians (and also not wanting to disrupt the lucrative fur trade in the Great Lakes region), King George issued the Royal Proclamation of 1763, declaring colonists could not settle west of the </a:t>
            </a:r>
            <a:r>
              <a:rPr lang="en-US" sz="4600" b="1" u="sng" dirty="0"/>
              <a:t>Appalachians</a:t>
            </a:r>
          </a:p>
          <a:p>
            <a:r>
              <a:rPr lang="en-US" dirty="0"/>
              <a:t>This angered many colonists along the frontier who believed that the French &amp; Indian War had been fought to make those very lands available to settlers</a:t>
            </a:r>
          </a:p>
          <a:p>
            <a:r>
              <a:rPr lang="en-US" dirty="0"/>
              <a:t>Will this anger people?</a:t>
            </a:r>
          </a:p>
          <a:p>
            <a:r>
              <a:rPr lang="en-US" dirty="0"/>
              <a:t>Will people obey this law?</a:t>
            </a:r>
          </a:p>
        </p:txBody>
      </p:sp>
      <p:sp>
        <p:nvSpPr>
          <p:cNvPr id="4" name="Content Placeholder 3"/>
          <p:cNvSpPr>
            <a:spLocks noGrp="1"/>
          </p:cNvSpPr>
          <p:nvPr>
            <p:ph sz="half" idx="2"/>
          </p:nvPr>
        </p:nvSpPr>
        <p:spPr/>
        <p:txBody>
          <a:bodyPr>
            <a:normAutofit fontScale="85000" lnSpcReduction="20000"/>
          </a:bodyPr>
          <a:lstStyle/>
          <a:p>
            <a:endParaRPr lang="en-US"/>
          </a:p>
        </p:txBody>
      </p:sp>
      <p:pic>
        <p:nvPicPr>
          <p:cNvPr id="2050" name="Picture 2" descr="http://www.ohwy.com/history%20pictures/maps/proc-1763-72dpi.jpg"/>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5257800" y="1013191"/>
            <a:ext cx="3862754" cy="5844809"/>
          </a:xfrm>
          <a:prstGeom prst="rect">
            <a:avLst/>
          </a:prstGeom>
          <a:noFill/>
          <a:extLst>
            <a:ext uri="{909E8E84-426E-40DD-AFC4-6F175D3DCCD1}">
              <a14:hiddenFill xmlns:a14="http://schemas.microsoft.com/office/drawing/2010/main">
                <a:solidFill>
                  <a:srgbClr val="FFFFFF"/>
                </a:solidFill>
              </a14:hiddenFill>
            </a:ext>
          </a:extLst>
        </p:spPr>
      </p:pic>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6600" b="1" dirty="0"/>
              <a:t>British War Debt</a:t>
            </a:r>
          </a:p>
        </p:txBody>
      </p:sp>
      <p:sp>
        <p:nvSpPr>
          <p:cNvPr id="3" name="Content Placeholder 2"/>
          <p:cNvSpPr>
            <a:spLocks noGrp="1"/>
          </p:cNvSpPr>
          <p:nvPr>
            <p:ph sz="half" idx="1"/>
          </p:nvPr>
        </p:nvSpPr>
        <p:spPr>
          <a:xfrm>
            <a:off x="152400" y="1600200"/>
            <a:ext cx="4343400" cy="5029200"/>
          </a:xfrm>
        </p:spPr>
        <p:txBody>
          <a:bodyPr>
            <a:normAutofit fontScale="92500"/>
          </a:bodyPr>
          <a:lstStyle/>
          <a:p>
            <a:r>
              <a:rPr lang="en-US" dirty="0"/>
              <a:t>Britain needed to find a way to pay off the debt from fighting the Seven Years’ War and to cover the cost of keeping </a:t>
            </a:r>
            <a:r>
              <a:rPr lang="en-US" sz="4800" b="1" u="sng" dirty="0"/>
              <a:t>10,000</a:t>
            </a:r>
            <a:r>
              <a:rPr lang="en-US" dirty="0"/>
              <a:t> soldiers stationed in North America</a:t>
            </a:r>
          </a:p>
          <a:p>
            <a:r>
              <a:rPr lang="en-US" dirty="0"/>
              <a:t>New Prime Minister George Grenville looked to the Colonies to help generate revenues to lessen the economic strain on England</a:t>
            </a:r>
          </a:p>
        </p:txBody>
      </p:sp>
      <p:sp>
        <p:nvSpPr>
          <p:cNvPr id="4" name="Content Placeholder 3"/>
          <p:cNvSpPr>
            <a:spLocks noGrp="1"/>
          </p:cNvSpPr>
          <p:nvPr>
            <p:ph sz="half" idx="2"/>
          </p:nvPr>
        </p:nvSpPr>
        <p:spPr/>
        <p:txBody>
          <a:bodyPr>
            <a:normAutofit fontScale="92500"/>
          </a:bodyPr>
          <a:lstStyle/>
          <a:p>
            <a:endParaRPr lang="en-US"/>
          </a:p>
        </p:txBody>
      </p:sp>
      <p:pic>
        <p:nvPicPr>
          <p:cNvPr id="3074" name="Picture 2" descr="http://www.nndb.com/people/959/000103650/george-grenville-1-sized.jpg"/>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4814919" y="1430338"/>
            <a:ext cx="4111676" cy="5199062"/>
          </a:xfrm>
          <a:prstGeom prst="rect">
            <a:avLst/>
          </a:prstGeom>
          <a:noFill/>
          <a:extLst>
            <a:ext uri="{909E8E84-426E-40DD-AFC4-6F175D3DCCD1}">
              <a14:hiddenFill xmlns:a14="http://schemas.microsoft.com/office/drawing/2010/main">
                <a:solidFill>
                  <a:srgbClr val="FFFFFF"/>
                </a:solidFill>
              </a14:hiddenFill>
            </a:ext>
          </a:extLst>
        </p:spPr>
      </p:pic>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ctrTitle"/>
          </p:nvPr>
        </p:nvSpPr>
        <p:spPr/>
        <p:txBody>
          <a:bodyPr>
            <a:normAutofit fontScale="90000"/>
          </a:bodyPr>
          <a:lstStyle/>
          <a:p>
            <a:r>
              <a:rPr lang="en-US" dirty="0"/>
              <a:t>Prior to The French &amp; Indian War, what was the relationship between Britain and the colonies?</a:t>
            </a:r>
          </a:p>
        </p:txBody>
      </p:sp>
      <p:sp>
        <p:nvSpPr>
          <p:cNvPr id="6" name="Subtitle 5"/>
          <p:cNvSpPr>
            <a:spLocks noGrp="1"/>
          </p:cNvSpPr>
          <p:nvPr>
            <p:ph type="subTitle" idx="1"/>
          </p:nvPr>
        </p:nvSpPr>
        <p:spPr/>
        <p:txBody>
          <a:bodyPr/>
          <a:lstStyle/>
          <a:p>
            <a:endParaRPr lang="en-US"/>
          </a:p>
        </p:txBody>
      </p:sp>
      <mc:AlternateContent xmlns:mc="http://schemas.openxmlformats.org/markup-compatibility/2006" xmlns:p14="http://schemas.microsoft.com/office/powerpoint/2010/main">
        <mc:Choice Requires="p14">
          <p:contentPart p14:bwMode="auto" r:id="rId2">
            <p14:nvContentPartPr>
              <p14:cNvPr id="3" name="Ink 2"/>
              <p14:cNvContentPartPr/>
              <p14:nvPr/>
            </p14:nvContentPartPr>
            <p14:xfrm>
              <a:off x="5663773" y="2306547"/>
              <a:ext cx="360" cy="360"/>
            </p14:xfrm>
          </p:contentPart>
        </mc:Choice>
        <mc:Fallback xmlns="">
          <p:pic>
            <p:nvPicPr>
              <p:cNvPr id="3" name="Ink 2"/>
              <p:cNvPicPr/>
              <p:nvPr/>
            </p:nvPicPr>
            <p:blipFill>
              <a:blip r:embed="rId3"/>
              <a:stretch>
                <a:fillRect/>
              </a:stretch>
            </p:blipFill>
            <p:spPr>
              <a:xfrm>
                <a:off x="5651893" y="2294667"/>
                <a:ext cx="24120" cy="24120"/>
              </a:xfrm>
              <a:prstGeom prst="rect">
                <a:avLst/>
              </a:prstGeom>
            </p:spPr>
          </p:pic>
        </mc:Fallback>
      </mc:AlternateContent>
    </p:spTree>
    <p:extLst>
      <p:ext uri="{BB962C8B-B14F-4D97-AF65-F5344CB8AC3E}">
        <p14:creationId xmlns:p14="http://schemas.microsoft.com/office/powerpoint/2010/main" val="1431975749"/>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6600" b="1" u="sng" dirty="0"/>
              <a:t>Salutary</a:t>
            </a:r>
            <a:r>
              <a:rPr lang="en-US" sz="6600" b="1" dirty="0"/>
              <a:t> Neglect</a:t>
            </a:r>
          </a:p>
        </p:txBody>
      </p:sp>
      <p:sp>
        <p:nvSpPr>
          <p:cNvPr id="3" name="Content Placeholder 2"/>
          <p:cNvSpPr>
            <a:spLocks noGrp="1"/>
          </p:cNvSpPr>
          <p:nvPr>
            <p:ph sz="half" idx="1"/>
          </p:nvPr>
        </p:nvSpPr>
        <p:spPr/>
        <p:txBody>
          <a:bodyPr>
            <a:normAutofit fontScale="92500"/>
          </a:bodyPr>
          <a:lstStyle/>
          <a:p>
            <a:r>
              <a:rPr lang="en-US" dirty="0"/>
              <a:t>Britain had long practiced a policy towards the Colonies of “salutary neglect,” or leaving them to go their own way and allowing them to mostly govern themselves</a:t>
            </a:r>
          </a:p>
          <a:p>
            <a:r>
              <a:rPr lang="en-US" dirty="0"/>
              <a:t>Even such rules as were put in place by Parliament had been rarely enforced</a:t>
            </a:r>
          </a:p>
        </p:txBody>
      </p:sp>
      <p:sp>
        <p:nvSpPr>
          <p:cNvPr id="4" name="Content Placeholder 3"/>
          <p:cNvSpPr>
            <a:spLocks noGrp="1"/>
          </p:cNvSpPr>
          <p:nvPr>
            <p:ph sz="half" idx="2"/>
          </p:nvPr>
        </p:nvSpPr>
        <p:spPr/>
        <p:txBody>
          <a:bodyPr>
            <a:normAutofit fontScale="92500"/>
          </a:bodyPr>
          <a:lstStyle/>
          <a:p>
            <a:endParaRPr lang="en-US"/>
          </a:p>
        </p:txBody>
      </p:sp>
      <p:pic>
        <p:nvPicPr>
          <p:cNvPr id="4098" name="Picture 2" descr="http://upload.wikimedia.org/wikipedia/commons/1/18/Patrick_Henry_Rothermel.jpg"/>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4846870" y="1600200"/>
            <a:ext cx="3992330" cy="5162496"/>
          </a:xfrm>
          <a:prstGeom prst="rect">
            <a:avLst/>
          </a:prstGeom>
          <a:noFill/>
          <a:extLst>
            <a:ext uri="{909E8E84-426E-40DD-AFC4-6F175D3DCCD1}">
              <a14:hiddenFill xmlns:a14="http://schemas.microsoft.com/office/drawing/2010/main">
                <a:solidFill>
                  <a:srgbClr val="FFFFFF"/>
                </a:solidFill>
              </a14:hiddenFill>
            </a:ext>
          </a:extLst>
        </p:spPr>
      </p:pic>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ctrTitle"/>
          </p:nvPr>
        </p:nvSpPr>
        <p:spPr/>
        <p:txBody>
          <a:bodyPr/>
          <a:lstStyle/>
          <a:p>
            <a:r>
              <a:rPr lang="en-US" dirty="0"/>
              <a:t>No more Salutary Neglect! The British need revenue!</a:t>
            </a:r>
          </a:p>
        </p:txBody>
      </p:sp>
      <p:sp>
        <p:nvSpPr>
          <p:cNvPr id="6" name="Subtitle 5"/>
          <p:cNvSpPr>
            <a:spLocks noGrp="1"/>
          </p:cNvSpPr>
          <p:nvPr>
            <p:ph type="subTitle" idx="1"/>
          </p:nvPr>
        </p:nvSpPr>
        <p:spPr/>
        <p:txBody>
          <a:bodyPr/>
          <a:lstStyle/>
          <a:p>
            <a:endParaRPr lang="en-US"/>
          </a:p>
        </p:txBody>
      </p:sp>
    </p:spTree>
    <p:extLst>
      <p:ext uri="{BB962C8B-B14F-4D97-AF65-F5344CB8AC3E}">
        <p14:creationId xmlns:p14="http://schemas.microsoft.com/office/powerpoint/2010/main" val="4014898766"/>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6600" b="1" dirty="0"/>
              <a:t>Customs Reforms</a:t>
            </a:r>
          </a:p>
        </p:txBody>
      </p:sp>
      <p:sp>
        <p:nvSpPr>
          <p:cNvPr id="3" name="Content Placeholder 2"/>
          <p:cNvSpPr>
            <a:spLocks noGrp="1"/>
          </p:cNvSpPr>
          <p:nvPr>
            <p:ph sz="half" idx="1"/>
          </p:nvPr>
        </p:nvSpPr>
        <p:spPr>
          <a:xfrm>
            <a:off x="0" y="1600200"/>
            <a:ext cx="4495800" cy="5181600"/>
          </a:xfrm>
        </p:spPr>
        <p:txBody>
          <a:bodyPr>
            <a:normAutofit/>
          </a:bodyPr>
          <a:lstStyle/>
          <a:p>
            <a:r>
              <a:rPr lang="en-US" dirty="0"/>
              <a:t>One major source of revenue was customs duties on goods imported to the Colonies, but </a:t>
            </a:r>
            <a:r>
              <a:rPr lang="en-US" sz="3900" b="1" u="sng" dirty="0"/>
              <a:t>smuggling</a:t>
            </a:r>
            <a:r>
              <a:rPr lang="en-US" dirty="0"/>
              <a:t> was cutting into customs revenues</a:t>
            </a:r>
          </a:p>
          <a:p>
            <a:r>
              <a:rPr lang="en-US" dirty="0"/>
              <a:t>To cut down on smuggling, Grenville passed a law requiring smugglers to be tried by military, rather than civilian courts</a:t>
            </a:r>
          </a:p>
        </p:txBody>
      </p:sp>
      <p:sp>
        <p:nvSpPr>
          <p:cNvPr id="4" name="Content Placeholder 3"/>
          <p:cNvSpPr>
            <a:spLocks noGrp="1"/>
          </p:cNvSpPr>
          <p:nvPr>
            <p:ph sz="half" idx="2"/>
          </p:nvPr>
        </p:nvSpPr>
        <p:spPr/>
        <p:txBody>
          <a:bodyPr>
            <a:normAutofit/>
          </a:bodyPr>
          <a:lstStyle/>
          <a:p>
            <a:endParaRPr lang="en-US" dirty="0"/>
          </a:p>
        </p:txBody>
      </p:sp>
      <p:pic>
        <p:nvPicPr>
          <p:cNvPr id="5130" name="Picture 10" descr="http://4.bp.blogspot.com/-UNI7g2E8PNo/TpF1mI4gbUI/AAAAAAAAADw/sEWAw87-Ka0/s200/smuggler.gif"/>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4513633" y="2153443"/>
            <a:ext cx="4630368" cy="3866357"/>
          </a:xfrm>
          <a:prstGeom prst="rect">
            <a:avLst/>
          </a:prstGeom>
          <a:noFill/>
          <a:extLst>
            <a:ext uri="{909E8E84-426E-40DD-AFC4-6F175D3DCCD1}">
              <a14:hiddenFill xmlns:a14="http://schemas.microsoft.com/office/drawing/2010/main">
                <a:solidFill>
                  <a:srgbClr val="FFFFFF"/>
                </a:solidFill>
              </a14:hiddenFill>
            </a:ext>
          </a:extLst>
        </p:spPr>
      </p:pic>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6600" b="1" dirty="0"/>
              <a:t>Unfair Trials?</a:t>
            </a:r>
          </a:p>
        </p:txBody>
      </p:sp>
      <p:sp>
        <p:nvSpPr>
          <p:cNvPr id="3" name="Content Placeholder 2"/>
          <p:cNvSpPr>
            <a:spLocks noGrp="1"/>
          </p:cNvSpPr>
          <p:nvPr>
            <p:ph sz="half" idx="1"/>
          </p:nvPr>
        </p:nvSpPr>
        <p:spPr>
          <a:xfrm>
            <a:off x="0" y="1600200"/>
            <a:ext cx="4114800" cy="5257800"/>
          </a:xfrm>
        </p:spPr>
        <p:txBody>
          <a:bodyPr>
            <a:normAutofit lnSpcReduction="10000"/>
          </a:bodyPr>
          <a:lstStyle/>
          <a:p>
            <a:r>
              <a:rPr lang="en-US" dirty="0"/>
              <a:t>Colonists argued that the smuggling trials were unfair because they did not follow English common law, allowed no trial by </a:t>
            </a:r>
            <a:r>
              <a:rPr lang="en-US" sz="4000" b="1" u="sng" dirty="0"/>
              <a:t>jury</a:t>
            </a:r>
            <a:r>
              <a:rPr lang="en-US" dirty="0"/>
              <a:t>, and were too distant (being in Canada) to allow for a speedy trial</a:t>
            </a:r>
          </a:p>
          <a:p>
            <a:r>
              <a:rPr lang="en-US" dirty="0"/>
              <a:t>Enlightenment, English B.O.R.</a:t>
            </a:r>
          </a:p>
        </p:txBody>
      </p:sp>
      <p:sp>
        <p:nvSpPr>
          <p:cNvPr id="4" name="Content Placeholder 3"/>
          <p:cNvSpPr>
            <a:spLocks noGrp="1"/>
          </p:cNvSpPr>
          <p:nvPr>
            <p:ph sz="half" idx="2"/>
          </p:nvPr>
        </p:nvSpPr>
        <p:spPr/>
        <p:txBody>
          <a:bodyPr>
            <a:normAutofit lnSpcReduction="10000"/>
          </a:bodyPr>
          <a:lstStyle/>
          <a:p>
            <a:endParaRPr lang="en-US"/>
          </a:p>
        </p:txBody>
      </p:sp>
      <p:pic>
        <p:nvPicPr>
          <p:cNvPr id="6146" name="Picture 2" descr="http://upload.wikimedia.org/wikipedia/commons/thumb/0/0e/Scale_of_justice_2.svg/2000px-Scale_of_justice_2.svg.png"/>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3966771" y="1249362"/>
            <a:ext cx="5127649" cy="5227638"/>
          </a:xfrm>
          <a:prstGeom prst="rect">
            <a:avLst/>
          </a:prstGeom>
          <a:noFill/>
          <a:extLst>
            <a:ext uri="{909E8E84-426E-40DD-AFC4-6F175D3DCCD1}">
              <a14:hiddenFill xmlns:a14="http://schemas.microsoft.com/office/drawing/2010/main">
                <a:solidFill>
                  <a:srgbClr val="FFFFFF"/>
                </a:solidFill>
              </a14:hiddenFill>
            </a:ext>
          </a:extLst>
        </p:spPr>
      </p:pic>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ctrTitle"/>
          </p:nvPr>
        </p:nvSpPr>
        <p:spPr/>
        <p:txBody>
          <a:bodyPr/>
          <a:lstStyle/>
          <a:p>
            <a:r>
              <a:rPr lang="en-US" dirty="0"/>
              <a:t>Even Founding Fathers were not safe…</a:t>
            </a:r>
          </a:p>
        </p:txBody>
      </p:sp>
      <p:sp>
        <p:nvSpPr>
          <p:cNvPr id="6" name="Subtitle 5"/>
          <p:cNvSpPr>
            <a:spLocks noGrp="1"/>
          </p:cNvSpPr>
          <p:nvPr>
            <p:ph type="subTitle" idx="1"/>
          </p:nvPr>
        </p:nvSpPr>
        <p:spPr/>
        <p:txBody>
          <a:bodyPr/>
          <a:lstStyle/>
          <a:p>
            <a:endParaRPr lang="en-US"/>
          </a:p>
        </p:txBody>
      </p:sp>
    </p:spTree>
    <p:extLst>
      <p:ext uri="{BB962C8B-B14F-4D97-AF65-F5344CB8AC3E}">
        <p14:creationId xmlns:p14="http://schemas.microsoft.com/office/powerpoint/2010/main" val="3309498928"/>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6600" b="1" dirty="0"/>
              <a:t>John Hancock</a:t>
            </a:r>
          </a:p>
        </p:txBody>
      </p:sp>
      <p:sp>
        <p:nvSpPr>
          <p:cNvPr id="3" name="Content Placeholder 2"/>
          <p:cNvSpPr>
            <a:spLocks noGrp="1"/>
          </p:cNvSpPr>
          <p:nvPr>
            <p:ph sz="half" idx="1"/>
          </p:nvPr>
        </p:nvSpPr>
        <p:spPr>
          <a:xfrm>
            <a:off x="152400" y="1600200"/>
            <a:ext cx="4343400" cy="4953000"/>
          </a:xfrm>
        </p:spPr>
        <p:txBody>
          <a:bodyPr>
            <a:normAutofit fontScale="92500" lnSpcReduction="20000"/>
          </a:bodyPr>
          <a:lstStyle/>
          <a:p>
            <a:r>
              <a:rPr lang="en-US" dirty="0"/>
              <a:t>One of the more famous colonists tried in the new court was businessman John </a:t>
            </a:r>
            <a:r>
              <a:rPr lang="en-US" sz="5200" b="1" u="sng" dirty="0"/>
              <a:t>Hancock</a:t>
            </a:r>
            <a:r>
              <a:rPr lang="en-US" dirty="0"/>
              <a:t>, who had become wealthy smuggling sugar and molasses into New England</a:t>
            </a:r>
          </a:p>
          <a:p>
            <a:r>
              <a:rPr lang="en-US" dirty="0"/>
              <a:t>Through the help of his lawyer, John </a:t>
            </a:r>
            <a:r>
              <a:rPr lang="en-US" sz="4800" b="1" u="sng" dirty="0"/>
              <a:t>Adams</a:t>
            </a:r>
            <a:r>
              <a:rPr lang="en-US" dirty="0"/>
              <a:t>, Hancock was never convicted, although one of his ships was confiscated</a:t>
            </a:r>
          </a:p>
        </p:txBody>
      </p:sp>
      <p:sp>
        <p:nvSpPr>
          <p:cNvPr id="4" name="Content Placeholder 3"/>
          <p:cNvSpPr>
            <a:spLocks noGrp="1"/>
          </p:cNvSpPr>
          <p:nvPr>
            <p:ph sz="half" idx="2"/>
          </p:nvPr>
        </p:nvSpPr>
        <p:spPr/>
        <p:txBody>
          <a:bodyPr>
            <a:normAutofit fontScale="92500" lnSpcReduction="20000"/>
          </a:bodyPr>
          <a:lstStyle/>
          <a:p>
            <a:endParaRPr lang="en-US"/>
          </a:p>
        </p:txBody>
      </p:sp>
      <p:pic>
        <p:nvPicPr>
          <p:cNvPr id="7170" name="Picture 2" descr="http://www.wikitree.com/photo.php/7/7a/JohnHancockSmall.jpeg"/>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4762500" y="1450180"/>
            <a:ext cx="4088856" cy="5179220"/>
          </a:xfrm>
          <a:prstGeom prst="rect">
            <a:avLst/>
          </a:prstGeom>
          <a:noFill/>
          <a:extLst>
            <a:ext uri="{909E8E84-426E-40DD-AFC4-6F175D3DCCD1}">
              <a14:hiddenFill xmlns:a14="http://schemas.microsoft.com/office/drawing/2010/main">
                <a:solidFill>
                  <a:srgbClr val="FFFFFF"/>
                </a:solidFill>
              </a14:hiddenFill>
            </a:ext>
          </a:extLst>
        </p:spPr>
      </p:pic>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ctrTitle"/>
          </p:nvPr>
        </p:nvSpPr>
        <p:spPr>
          <a:xfrm>
            <a:off x="685800" y="381000"/>
            <a:ext cx="7772400" cy="3219451"/>
          </a:xfrm>
        </p:spPr>
        <p:txBody>
          <a:bodyPr>
            <a:normAutofit fontScale="90000"/>
          </a:bodyPr>
          <a:lstStyle/>
          <a:p>
            <a:br>
              <a:rPr lang="en-US" dirty="0"/>
            </a:br>
            <a:br>
              <a:rPr lang="en-US" dirty="0"/>
            </a:br>
            <a:br>
              <a:rPr lang="en-US" dirty="0"/>
            </a:br>
            <a:br>
              <a:rPr lang="en-US" dirty="0"/>
            </a:br>
            <a:r>
              <a:rPr lang="en-US" dirty="0"/>
              <a:t>Prior Knowledge!!</a:t>
            </a:r>
            <a:br>
              <a:rPr lang="en-US" dirty="0"/>
            </a:br>
            <a:br>
              <a:rPr lang="en-US"/>
            </a:br>
            <a:br>
              <a:rPr lang="en-US" dirty="0"/>
            </a:br>
            <a:r>
              <a:rPr lang="en-US" dirty="0"/>
              <a:t>Identify all of the TAXES imposed by the British that you remember from past history classes?</a:t>
            </a:r>
          </a:p>
        </p:txBody>
      </p:sp>
      <p:sp>
        <p:nvSpPr>
          <p:cNvPr id="6" name="Subtitle 5"/>
          <p:cNvSpPr>
            <a:spLocks noGrp="1"/>
          </p:cNvSpPr>
          <p:nvPr>
            <p:ph type="subTitle" idx="1"/>
          </p:nvPr>
        </p:nvSpPr>
        <p:spPr/>
        <p:txBody>
          <a:bodyPr/>
          <a:lstStyle/>
          <a:p>
            <a:endParaRPr lang="en-US"/>
          </a:p>
        </p:txBody>
      </p:sp>
    </p:spTree>
    <p:extLst>
      <p:ext uri="{BB962C8B-B14F-4D97-AF65-F5344CB8AC3E}">
        <p14:creationId xmlns:p14="http://schemas.microsoft.com/office/powerpoint/2010/main" val="249291631"/>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6600" b="1" dirty="0"/>
              <a:t>The Sugar Act of 1764</a:t>
            </a:r>
          </a:p>
        </p:txBody>
      </p:sp>
      <p:sp>
        <p:nvSpPr>
          <p:cNvPr id="3" name="Content Placeholder 2"/>
          <p:cNvSpPr>
            <a:spLocks noGrp="1"/>
          </p:cNvSpPr>
          <p:nvPr>
            <p:ph sz="half" idx="1"/>
          </p:nvPr>
        </p:nvSpPr>
        <p:spPr>
          <a:xfrm>
            <a:off x="152400" y="1600200"/>
            <a:ext cx="4343400" cy="4953000"/>
          </a:xfrm>
        </p:spPr>
        <p:txBody>
          <a:bodyPr>
            <a:normAutofit/>
          </a:bodyPr>
          <a:lstStyle/>
          <a:p>
            <a:r>
              <a:rPr lang="en-US" dirty="0"/>
              <a:t>Grenville also approved the American </a:t>
            </a:r>
            <a:r>
              <a:rPr lang="en-US" sz="4800" b="1" u="sng" dirty="0"/>
              <a:t>Revenue</a:t>
            </a:r>
            <a:r>
              <a:rPr lang="en-US" dirty="0"/>
              <a:t> Act of 1764 (commonly called The Sugar Act) which raised the tax rate on sugar, as well as numerous other goods imported to the Colonies</a:t>
            </a:r>
          </a:p>
          <a:p>
            <a:endParaRPr lang="en-US" dirty="0"/>
          </a:p>
        </p:txBody>
      </p:sp>
      <p:sp>
        <p:nvSpPr>
          <p:cNvPr id="4" name="Content Placeholder 3"/>
          <p:cNvSpPr>
            <a:spLocks noGrp="1"/>
          </p:cNvSpPr>
          <p:nvPr>
            <p:ph sz="half" idx="2"/>
          </p:nvPr>
        </p:nvSpPr>
        <p:spPr/>
        <p:txBody>
          <a:bodyPr>
            <a:normAutofit/>
          </a:bodyPr>
          <a:lstStyle/>
          <a:p>
            <a:endParaRPr lang="en-US"/>
          </a:p>
        </p:txBody>
      </p:sp>
      <p:pic>
        <p:nvPicPr>
          <p:cNvPr id="8194" name="Picture 2" descr="http://0.static.wix.com/media/d9680cefc3c1e7721310001298b7e9d2.wix_mp_512"/>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4343400" y="1600200"/>
            <a:ext cx="4762500" cy="4762500"/>
          </a:xfrm>
          <a:prstGeom prst="rect">
            <a:avLst/>
          </a:prstGeom>
          <a:noFill/>
          <a:extLst>
            <a:ext uri="{909E8E84-426E-40DD-AFC4-6F175D3DCCD1}">
              <a14:hiddenFill xmlns:a14="http://schemas.microsoft.com/office/drawing/2010/main">
                <a:solidFill>
                  <a:srgbClr val="FFFFFF"/>
                </a:solidFill>
              </a14:hiddenFill>
            </a:ext>
          </a:extLst>
        </p:spPr>
      </p:pic>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6600" b="1" dirty="0"/>
              <a:t>The Sugar Act</a:t>
            </a:r>
          </a:p>
        </p:txBody>
      </p:sp>
      <p:sp>
        <p:nvSpPr>
          <p:cNvPr id="3" name="Content Placeholder 2"/>
          <p:cNvSpPr>
            <a:spLocks noGrp="1"/>
          </p:cNvSpPr>
          <p:nvPr>
            <p:ph sz="half" idx="1"/>
          </p:nvPr>
        </p:nvSpPr>
        <p:spPr/>
        <p:txBody>
          <a:bodyPr>
            <a:normAutofit fontScale="92500" lnSpcReduction="10000"/>
          </a:bodyPr>
          <a:lstStyle/>
          <a:p>
            <a:r>
              <a:rPr lang="en-US" dirty="0"/>
              <a:t>The Act also declared those accused of smuggling to be guilty until proven innocent, allowed for the seizure of goods without due process, and banned merchants from suing for the return of their goods if confiscated</a:t>
            </a:r>
          </a:p>
          <a:p>
            <a:r>
              <a:rPr lang="en-US" dirty="0"/>
              <a:t>Enlightenment, English B.O.R.</a:t>
            </a:r>
          </a:p>
        </p:txBody>
      </p:sp>
      <p:sp>
        <p:nvSpPr>
          <p:cNvPr id="4" name="Content Placeholder 3"/>
          <p:cNvSpPr>
            <a:spLocks noGrp="1"/>
          </p:cNvSpPr>
          <p:nvPr>
            <p:ph sz="half" idx="2"/>
          </p:nvPr>
        </p:nvSpPr>
        <p:spPr/>
        <p:txBody>
          <a:bodyPr>
            <a:normAutofit fontScale="92500" lnSpcReduction="10000"/>
          </a:bodyPr>
          <a:lstStyle/>
          <a:p>
            <a:endParaRPr lang="en-US"/>
          </a:p>
        </p:txBody>
      </p:sp>
      <p:pic>
        <p:nvPicPr>
          <p:cNvPr id="9218" name="Picture 2" descr="http://4.bp.blogspot.com/_AjCa7h3BuOA/TGFq3TETCBI/AAAAAAAAABc/s3wbc6r-JRo/s1600/BBF+2010.jpg"/>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4953000" y="1430338"/>
            <a:ext cx="3429000" cy="5195455"/>
          </a:xfrm>
          <a:prstGeom prst="rect">
            <a:avLst/>
          </a:prstGeom>
          <a:noFill/>
          <a:extLst>
            <a:ext uri="{909E8E84-426E-40DD-AFC4-6F175D3DCCD1}">
              <a14:hiddenFill xmlns:a14="http://schemas.microsoft.com/office/drawing/2010/main">
                <a:solidFill>
                  <a:srgbClr val="FFFFFF"/>
                </a:solidFill>
              </a14:hiddenFill>
            </a:ext>
          </a:extLst>
        </p:spPr>
      </p:pic>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ctrTitle"/>
          </p:nvPr>
        </p:nvSpPr>
        <p:spPr/>
        <p:txBody>
          <a:bodyPr/>
          <a:lstStyle/>
          <a:p>
            <a:r>
              <a:rPr lang="en-US" dirty="0"/>
              <a:t>Colonists will protest, “No Taxation Without ___________?”</a:t>
            </a:r>
          </a:p>
        </p:txBody>
      </p:sp>
      <p:sp>
        <p:nvSpPr>
          <p:cNvPr id="6" name="Subtitle 5"/>
          <p:cNvSpPr>
            <a:spLocks noGrp="1"/>
          </p:cNvSpPr>
          <p:nvPr>
            <p:ph type="subTitle" idx="1"/>
          </p:nvPr>
        </p:nvSpPr>
        <p:spPr/>
        <p:txBody>
          <a:bodyPr/>
          <a:lstStyle/>
          <a:p>
            <a:endParaRPr lang="en-US"/>
          </a:p>
        </p:txBody>
      </p:sp>
    </p:spTree>
    <p:extLst>
      <p:ext uri="{BB962C8B-B14F-4D97-AF65-F5344CB8AC3E}">
        <p14:creationId xmlns:p14="http://schemas.microsoft.com/office/powerpoint/2010/main" val="1426928756"/>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44010" y="152400"/>
            <a:ext cx="8229600" cy="1143000"/>
          </a:xfrm>
        </p:spPr>
        <p:txBody>
          <a:bodyPr>
            <a:normAutofit/>
          </a:bodyPr>
          <a:lstStyle/>
          <a:p>
            <a:r>
              <a:rPr lang="en-US" sz="3800" b="1" dirty="0"/>
              <a:t>“No Taxation Without Representation”</a:t>
            </a:r>
          </a:p>
        </p:txBody>
      </p:sp>
      <p:sp>
        <p:nvSpPr>
          <p:cNvPr id="3" name="Content Placeholder 2"/>
          <p:cNvSpPr>
            <a:spLocks noGrp="1"/>
          </p:cNvSpPr>
          <p:nvPr>
            <p:ph sz="half" idx="1"/>
          </p:nvPr>
        </p:nvSpPr>
        <p:spPr>
          <a:xfrm>
            <a:off x="0" y="1600200"/>
            <a:ext cx="4343400" cy="5257800"/>
          </a:xfrm>
        </p:spPr>
        <p:txBody>
          <a:bodyPr>
            <a:normAutofit fontScale="92500" lnSpcReduction="10000"/>
          </a:bodyPr>
          <a:lstStyle/>
          <a:p>
            <a:r>
              <a:rPr lang="en-US" dirty="0"/>
              <a:t>American merchants were livid at these violations of their rights as English citizens</a:t>
            </a:r>
          </a:p>
          <a:p>
            <a:r>
              <a:rPr lang="en-US" dirty="0"/>
              <a:t>They also began to challenge Parliament’s right to</a:t>
            </a:r>
            <a:r>
              <a:rPr lang="en-US" sz="5200" b="1" u="sng" dirty="0"/>
              <a:t> levy </a:t>
            </a:r>
            <a:r>
              <a:rPr lang="en-US" b="1" dirty="0"/>
              <a:t>taxes </a:t>
            </a:r>
            <a:r>
              <a:rPr lang="en-US" dirty="0"/>
              <a:t>against colonists on the basis that the Colonies had no representation in Parliament – hence the motto, “no taxation without representation”</a:t>
            </a:r>
          </a:p>
        </p:txBody>
      </p:sp>
      <p:sp>
        <p:nvSpPr>
          <p:cNvPr id="4" name="Content Placeholder 3"/>
          <p:cNvSpPr>
            <a:spLocks noGrp="1"/>
          </p:cNvSpPr>
          <p:nvPr>
            <p:ph sz="half" idx="2"/>
          </p:nvPr>
        </p:nvSpPr>
        <p:spPr/>
        <p:txBody>
          <a:bodyPr>
            <a:normAutofit fontScale="92500" lnSpcReduction="10000"/>
          </a:bodyPr>
          <a:lstStyle/>
          <a:p>
            <a:endParaRPr lang="en-US"/>
          </a:p>
        </p:txBody>
      </p:sp>
      <p:pic>
        <p:nvPicPr>
          <p:cNvPr id="11266" name="Picture 2" descr="http://disinfo.s3.amazonaws.com/wp-content/uploads/2011/11/GadsdenFlag.jpg"/>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4417672" y="2057400"/>
            <a:ext cx="4726328" cy="3733800"/>
          </a:xfrm>
          <a:prstGeom prst="rect">
            <a:avLst/>
          </a:prstGeom>
          <a:noFill/>
          <a:extLst>
            <a:ext uri="{909E8E84-426E-40DD-AFC4-6F175D3DCCD1}">
              <a14:hiddenFill xmlns:a14="http://schemas.microsoft.com/office/drawing/2010/main">
                <a:solidFill>
                  <a:srgbClr val="FFFFFF"/>
                </a:solidFill>
              </a14:hiddenFill>
            </a:ext>
          </a:extLst>
        </p:spPr>
      </p:pic>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152400"/>
            <a:ext cx="8229600" cy="1265238"/>
          </a:xfrm>
        </p:spPr>
        <p:txBody>
          <a:bodyPr>
            <a:normAutofit/>
          </a:bodyPr>
          <a:lstStyle/>
          <a:p>
            <a:r>
              <a:rPr lang="en-US" sz="6000" b="1" dirty="0"/>
              <a:t>The </a:t>
            </a:r>
            <a:r>
              <a:rPr lang="en-US" sz="6000" b="1" u="sng" dirty="0"/>
              <a:t>Currency</a:t>
            </a:r>
            <a:r>
              <a:rPr lang="en-US" sz="6000" b="1" dirty="0"/>
              <a:t> Act of 1764</a:t>
            </a:r>
          </a:p>
        </p:txBody>
      </p:sp>
      <p:sp>
        <p:nvSpPr>
          <p:cNvPr id="3" name="Content Placeholder 2"/>
          <p:cNvSpPr>
            <a:spLocks noGrp="1"/>
          </p:cNvSpPr>
          <p:nvPr>
            <p:ph sz="half" idx="1"/>
          </p:nvPr>
        </p:nvSpPr>
        <p:spPr/>
        <p:txBody>
          <a:bodyPr>
            <a:normAutofit fontScale="92500" lnSpcReduction="10000"/>
          </a:bodyPr>
          <a:lstStyle/>
          <a:p>
            <a:r>
              <a:rPr lang="en-US" dirty="0"/>
              <a:t>Grenville also approved the Currency Act of 1764</a:t>
            </a:r>
          </a:p>
          <a:p>
            <a:r>
              <a:rPr lang="en-US" dirty="0"/>
              <a:t>This act banned the use of paper money in the Colonies in an effort to control inflation, but angered colonists because it restricted the money supply and made it much harder for them to both borrow money and to pay off debts</a:t>
            </a:r>
          </a:p>
        </p:txBody>
      </p:sp>
      <p:sp>
        <p:nvSpPr>
          <p:cNvPr id="4" name="Content Placeholder 3"/>
          <p:cNvSpPr>
            <a:spLocks noGrp="1"/>
          </p:cNvSpPr>
          <p:nvPr>
            <p:ph sz="half" idx="2"/>
          </p:nvPr>
        </p:nvSpPr>
        <p:spPr/>
        <p:txBody>
          <a:bodyPr>
            <a:normAutofit fontScale="92500" lnSpcReduction="10000"/>
          </a:bodyPr>
          <a:lstStyle/>
          <a:p>
            <a:endParaRPr lang="en-US"/>
          </a:p>
        </p:txBody>
      </p:sp>
      <p:pic>
        <p:nvPicPr>
          <p:cNvPr id="12290" name="Picture 2" descr="http://www.library.unh.edu/special/images/exhibits/press/money1.GIF"/>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4914900" y="1404937"/>
            <a:ext cx="3771900" cy="5479181"/>
          </a:xfrm>
          <a:prstGeom prst="rect">
            <a:avLst/>
          </a:prstGeom>
          <a:noFill/>
          <a:extLst>
            <a:ext uri="{909E8E84-426E-40DD-AFC4-6F175D3DCCD1}">
              <a14:hiddenFill xmlns:a14="http://schemas.microsoft.com/office/drawing/2010/main">
                <a:solidFill>
                  <a:srgbClr val="FFFFFF"/>
                </a:solidFill>
              </a14:hiddenFill>
            </a:ext>
          </a:extLst>
        </p:spPr>
      </p:pic>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6600" b="1" dirty="0"/>
              <a:t>The </a:t>
            </a:r>
            <a:r>
              <a:rPr lang="en-US" sz="6600" b="1" u="sng" dirty="0"/>
              <a:t>Stamp</a:t>
            </a:r>
            <a:r>
              <a:rPr lang="en-US" sz="6600" b="1" dirty="0"/>
              <a:t> Act of 1765</a:t>
            </a:r>
          </a:p>
        </p:txBody>
      </p:sp>
      <p:sp>
        <p:nvSpPr>
          <p:cNvPr id="3" name="Content Placeholder 2"/>
          <p:cNvSpPr>
            <a:spLocks noGrp="1"/>
          </p:cNvSpPr>
          <p:nvPr>
            <p:ph sz="half" idx="1"/>
          </p:nvPr>
        </p:nvSpPr>
        <p:spPr/>
        <p:txBody>
          <a:bodyPr>
            <a:normAutofit fontScale="92500" lnSpcReduction="20000"/>
          </a:bodyPr>
          <a:lstStyle/>
          <a:p>
            <a:r>
              <a:rPr lang="en-US" dirty="0"/>
              <a:t>First direct tax on colonists (previous taxes had been on trade)</a:t>
            </a:r>
          </a:p>
          <a:p>
            <a:r>
              <a:rPr lang="en-US" dirty="0"/>
              <a:t>Required that a “stamp” be placed on all printed goods, such as newspapers, posters, wills, deeds, licenses, diplomas, and playing cards</a:t>
            </a:r>
          </a:p>
          <a:p>
            <a:r>
              <a:rPr lang="en-US" dirty="0"/>
              <a:t>The “stamp” was just a mark showing that a tax had been paid</a:t>
            </a:r>
          </a:p>
        </p:txBody>
      </p:sp>
      <p:sp>
        <p:nvSpPr>
          <p:cNvPr id="4" name="Content Placeholder 3"/>
          <p:cNvSpPr>
            <a:spLocks noGrp="1"/>
          </p:cNvSpPr>
          <p:nvPr>
            <p:ph sz="half" idx="2"/>
          </p:nvPr>
        </p:nvSpPr>
        <p:spPr/>
        <p:txBody>
          <a:bodyPr>
            <a:normAutofit fontScale="92500" lnSpcReduction="20000"/>
          </a:bodyPr>
          <a:lstStyle/>
          <a:p>
            <a:endParaRPr lang="en-US"/>
          </a:p>
        </p:txBody>
      </p:sp>
      <p:pic>
        <p:nvPicPr>
          <p:cNvPr id="10244" name="Picture 4" descr="http://wikihistoria.wikispaces.com/file/view/image.jpeg/42008817/image.jpeg"/>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4448629" y="1417638"/>
            <a:ext cx="4377871" cy="5040312"/>
          </a:xfrm>
          <a:prstGeom prst="rect">
            <a:avLst/>
          </a:prstGeom>
          <a:noFill/>
          <a:extLst>
            <a:ext uri="{909E8E84-426E-40DD-AFC4-6F175D3DCCD1}">
              <a14:hiddenFill xmlns:a14="http://schemas.microsoft.com/office/drawing/2010/main">
                <a:solidFill>
                  <a:srgbClr val="FFFFFF"/>
                </a:solidFill>
              </a14:hiddenFill>
            </a:ext>
          </a:extLst>
        </p:spPr>
      </p:pic>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5400" b="1" dirty="0"/>
              <a:t>The Quartering Act of 1765</a:t>
            </a:r>
          </a:p>
        </p:txBody>
      </p:sp>
      <p:sp>
        <p:nvSpPr>
          <p:cNvPr id="3" name="Content Placeholder 2"/>
          <p:cNvSpPr>
            <a:spLocks noGrp="1"/>
          </p:cNvSpPr>
          <p:nvPr>
            <p:ph sz="half" idx="1"/>
          </p:nvPr>
        </p:nvSpPr>
        <p:spPr>
          <a:xfrm>
            <a:off x="0" y="1600200"/>
            <a:ext cx="4267200" cy="5029200"/>
          </a:xfrm>
        </p:spPr>
        <p:txBody>
          <a:bodyPr>
            <a:normAutofit/>
          </a:bodyPr>
          <a:lstStyle/>
          <a:p>
            <a:r>
              <a:rPr lang="en-US" dirty="0"/>
              <a:t>Required the Colonies to provide </a:t>
            </a:r>
            <a:r>
              <a:rPr lang="en-US" sz="4000" b="1" u="sng" dirty="0"/>
              <a:t>barracks</a:t>
            </a:r>
            <a:r>
              <a:rPr lang="en-US" dirty="0"/>
              <a:t> for the housing of British soldiers</a:t>
            </a:r>
          </a:p>
          <a:p>
            <a:r>
              <a:rPr lang="en-US" dirty="0"/>
              <a:t>If the barracks were not provided, then soldiers would be housed in taverns, inns, and other personal properties, at the Colonies expense</a:t>
            </a:r>
          </a:p>
        </p:txBody>
      </p:sp>
      <p:sp>
        <p:nvSpPr>
          <p:cNvPr id="4" name="Content Placeholder 3"/>
          <p:cNvSpPr>
            <a:spLocks noGrp="1"/>
          </p:cNvSpPr>
          <p:nvPr>
            <p:ph sz="half" idx="2"/>
          </p:nvPr>
        </p:nvSpPr>
        <p:spPr/>
        <p:txBody>
          <a:bodyPr>
            <a:normAutofit/>
          </a:bodyPr>
          <a:lstStyle/>
          <a:p>
            <a:endParaRPr lang="en-US"/>
          </a:p>
        </p:txBody>
      </p:sp>
      <p:pic>
        <p:nvPicPr>
          <p:cNvPr id="13314" name="Picture 2" descr="http://www.historycentral.com/Revolt/photos/Boycott.GIF"/>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4560711" y="2057399"/>
            <a:ext cx="4549421" cy="3962401"/>
          </a:xfrm>
          <a:prstGeom prst="rect">
            <a:avLst/>
          </a:prstGeom>
          <a:noFill/>
          <a:extLst>
            <a:ext uri="{909E8E84-426E-40DD-AFC4-6F175D3DCCD1}">
              <a14:hiddenFill xmlns:a14="http://schemas.microsoft.com/office/drawing/2010/main">
                <a:solidFill>
                  <a:srgbClr val="FFFFFF"/>
                </a:solidFill>
              </a14:hiddenFill>
            </a:ext>
          </a:extLst>
        </p:spPr>
      </p:pic>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6600" b="1" dirty="0"/>
              <a:t>Colonial Resolutions</a:t>
            </a:r>
          </a:p>
        </p:txBody>
      </p:sp>
      <p:sp>
        <p:nvSpPr>
          <p:cNvPr id="3" name="Content Placeholder 2"/>
          <p:cNvSpPr>
            <a:spLocks noGrp="1"/>
          </p:cNvSpPr>
          <p:nvPr>
            <p:ph sz="half" idx="1"/>
          </p:nvPr>
        </p:nvSpPr>
        <p:spPr>
          <a:xfrm>
            <a:off x="152400" y="1600200"/>
            <a:ext cx="4343400" cy="4953000"/>
          </a:xfrm>
        </p:spPr>
        <p:txBody>
          <a:bodyPr>
            <a:normAutofit/>
          </a:bodyPr>
          <a:lstStyle/>
          <a:p>
            <a:r>
              <a:rPr lang="en-US" dirty="0"/>
              <a:t>The Stamp and Quartering Acts led numerous colonial assemblies, including Virginia’s House of </a:t>
            </a:r>
            <a:r>
              <a:rPr lang="en-US" sz="4000" b="1" u="sng" dirty="0"/>
              <a:t>Burgesses</a:t>
            </a:r>
            <a:r>
              <a:rPr lang="en-US" dirty="0"/>
              <a:t>, to issue resolutions declaring Parliament’s actions to be a violation of the colonists’ rights as English citizens</a:t>
            </a:r>
          </a:p>
        </p:txBody>
      </p:sp>
      <p:sp>
        <p:nvSpPr>
          <p:cNvPr id="4" name="Content Placeholder 3"/>
          <p:cNvSpPr>
            <a:spLocks noGrp="1"/>
          </p:cNvSpPr>
          <p:nvPr>
            <p:ph sz="half" idx="2"/>
          </p:nvPr>
        </p:nvSpPr>
        <p:spPr/>
        <p:txBody>
          <a:bodyPr>
            <a:normAutofit/>
          </a:bodyPr>
          <a:lstStyle/>
          <a:p>
            <a:endParaRPr lang="en-US"/>
          </a:p>
        </p:txBody>
      </p:sp>
      <p:pic>
        <p:nvPicPr>
          <p:cNvPr id="5" name="Picture 2" descr="http://upload.wikimedia.org/wikipedia/commons/1/18/Patrick_Henry_Rothermel.jpg"/>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4846870" y="1600200"/>
            <a:ext cx="3992330" cy="5162496"/>
          </a:xfrm>
          <a:prstGeom prst="rect">
            <a:avLst/>
          </a:prstGeom>
          <a:noFill/>
          <a:extLst>
            <a:ext uri="{909E8E84-426E-40DD-AFC4-6F175D3DCCD1}">
              <a14:hiddenFill xmlns:a14="http://schemas.microsoft.com/office/drawing/2010/main">
                <a:solidFill>
                  <a:srgbClr val="FFFFFF"/>
                </a:solidFill>
              </a14:hiddenFill>
            </a:ext>
          </a:extLst>
        </p:spPr>
      </p:pic>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0"/>
            <a:ext cx="8229600" cy="914400"/>
          </a:xfrm>
        </p:spPr>
        <p:txBody>
          <a:bodyPr>
            <a:normAutofit/>
          </a:bodyPr>
          <a:lstStyle/>
          <a:p>
            <a:r>
              <a:rPr lang="en-US" dirty="0"/>
              <a:t>End Part 1</a:t>
            </a:r>
          </a:p>
        </p:txBody>
      </p:sp>
      <p:sp>
        <p:nvSpPr>
          <p:cNvPr id="3" name="Content Placeholder 2"/>
          <p:cNvSpPr>
            <a:spLocks noGrp="1"/>
          </p:cNvSpPr>
          <p:nvPr>
            <p:ph sz="half" idx="1"/>
          </p:nvPr>
        </p:nvSpPr>
        <p:spPr/>
        <p:txBody>
          <a:bodyPr/>
          <a:lstStyle/>
          <a:p>
            <a:endParaRPr lang="en-US"/>
          </a:p>
        </p:txBody>
      </p:sp>
      <p:sp>
        <p:nvSpPr>
          <p:cNvPr id="4" name="Content Placeholder 3"/>
          <p:cNvSpPr>
            <a:spLocks noGrp="1"/>
          </p:cNvSpPr>
          <p:nvPr>
            <p:ph sz="half" idx="2"/>
          </p:nvPr>
        </p:nvSpPr>
        <p:spPr/>
        <p:txBody>
          <a:bodyPr/>
          <a:lstStyle/>
          <a:p>
            <a:endParaRPr lang="en-US"/>
          </a:p>
        </p:txBody>
      </p:sp>
      <p:pic>
        <p:nvPicPr>
          <p:cNvPr id="2050" name="Picture 2" descr="Image result for boston massacre"/>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914400"/>
            <a:ext cx="9144000" cy="5102352"/>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393996375"/>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US" dirty="0"/>
              <a:t>Grab a Chrome Book!</a:t>
            </a:r>
          </a:p>
        </p:txBody>
      </p:sp>
      <p:sp>
        <p:nvSpPr>
          <p:cNvPr id="3" name="Subtitle 2"/>
          <p:cNvSpPr>
            <a:spLocks noGrp="1"/>
          </p:cNvSpPr>
          <p:nvPr>
            <p:ph type="subTitle" idx="1"/>
          </p:nvPr>
        </p:nvSpPr>
        <p:spPr/>
        <p:txBody>
          <a:bodyPr/>
          <a:lstStyle/>
          <a:p>
            <a:endParaRPr lang="en-US"/>
          </a:p>
        </p:txBody>
      </p:sp>
    </p:spTree>
    <p:extLst>
      <p:ext uri="{BB962C8B-B14F-4D97-AF65-F5344CB8AC3E}">
        <p14:creationId xmlns:p14="http://schemas.microsoft.com/office/powerpoint/2010/main" val="689014886"/>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Quote of the Day</a:t>
            </a:r>
          </a:p>
        </p:txBody>
      </p:sp>
      <p:sp>
        <p:nvSpPr>
          <p:cNvPr id="6" name="Content Placeholder 5"/>
          <p:cNvSpPr>
            <a:spLocks noGrp="1"/>
          </p:cNvSpPr>
          <p:nvPr>
            <p:ph idx="1"/>
          </p:nvPr>
        </p:nvSpPr>
        <p:spPr/>
        <p:txBody>
          <a:bodyPr>
            <a:normAutofit lnSpcReduction="10000"/>
          </a:bodyPr>
          <a:lstStyle/>
          <a:p>
            <a:r>
              <a:rPr lang="en-US" sz="4800" dirty="0"/>
              <a:t>“Government, even in its best state, is but a necessary evil; in its worst state, an intolerable one.”</a:t>
            </a:r>
            <a:br>
              <a:rPr lang="en-US" sz="4400" dirty="0"/>
            </a:br>
            <a:endParaRPr lang="en-US" sz="4400" dirty="0"/>
          </a:p>
          <a:p>
            <a:r>
              <a:rPr lang="en-US" sz="4400" dirty="0"/>
              <a:t>-Thomas Paine</a:t>
            </a:r>
            <a:br>
              <a:rPr lang="en-US" dirty="0"/>
            </a:br>
            <a:endParaRPr lang="en-US" dirty="0"/>
          </a:p>
        </p:txBody>
      </p:sp>
    </p:spTree>
    <p:extLst>
      <p:ext uri="{BB962C8B-B14F-4D97-AF65-F5344CB8AC3E}">
        <p14:creationId xmlns:p14="http://schemas.microsoft.com/office/powerpoint/2010/main" val="1912614538"/>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descr="Image result for sons of liberty"/>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152400"/>
            <a:ext cx="9140952" cy="64008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857815458"/>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normAutofit/>
          </a:bodyPr>
          <a:lstStyle/>
          <a:p>
            <a:r>
              <a:rPr lang="en-US" dirty="0"/>
              <a:t>Themes of Todays PPT</a:t>
            </a:r>
          </a:p>
        </p:txBody>
      </p:sp>
      <p:sp>
        <p:nvSpPr>
          <p:cNvPr id="5" name="Content Placeholder 4"/>
          <p:cNvSpPr>
            <a:spLocks noGrp="1"/>
          </p:cNvSpPr>
          <p:nvPr>
            <p:ph idx="1"/>
          </p:nvPr>
        </p:nvSpPr>
        <p:spPr/>
        <p:txBody>
          <a:bodyPr/>
          <a:lstStyle/>
          <a:p>
            <a:r>
              <a:rPr lang="en-US" dirty="0"/>
              <a:t>More Taxes</a:t>
            </a:r>
          </a:p>
          <a:p>
            <a:r>
              <a:rPr lang="en-US" dirty="0"/>
              <a:t>Protest grows</a:t>
            </a:r>
          </a:p>
          <a:p>
            <a:r>
              <a:rPr lang="en-US" dirty="0"/>
              <a:t>More taxes</a:t>
            </a:r>
          </a:p>
          <a:p>
            <a:r>
              <a:rPr lang="en-US" dirty="0"/>
              <a:t>Groups being to organize in Protest</a:t>
            </a:r>
          </a:p>
          <a:p>
            <a:r>
              <a:rPr lang="en-US" dirty="0"/>
              <a:t>Intro to some founding fathers</a:t>
            </a:r>
          </a:p>
          <a:p>
            <a:r>
              <a:rPr lang="en-US" dirty="0"/>
              <a:t>Tension grows</a:t>
            </a:r>
          </a:p>
          <a:p>
            <a:r>
              <a:rPr lang="en-US" dirty="0"/>
              <a:t>Violence breaks out</a:t>
            </a:r>
          </a:p>
        </p:txBody>
      </p:sp>
    </p:spTree>
    <p:extLst>
      <p:ext uri="{BB962C8B-B14F-4D97-AF65-F5344CB8AC3E}">
        <p14:creationId xmlns:p14="http://schemas.microsoft.com/office/powerpoint/2010/main" val="202661986"/>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ctrTitle"/>
          </p:nvPr>
        </p:nvSpPr>
        <p:spPr/>
        <p:txBody>
          <a:bodyPr/>
          <a:lstStyle/>
          <a:p>
            <a:r>
              <a:rPr lang="en-US" dirty="0"/>
              <a:t>Let the Protests Begin!</a:t>
            </a:r>
          </a:p>
        </p:txBody>
      </p:sp>
      <p:sp>
        <p:nvSpPr>
          <p:cNvPr id="5" name="Subtitle 4"/>
          <p:cNvSpPr>
            <a:spLocks noGrp="1"/>
          </p:cNvSpPr>
          <p:nvPr>
            <p:ph type="subTitle" idx="1"/>
          </p:nvPr>
        </p:nvSpPr>
        <p:spPr/>
        <p:txBody>
          <a:bodyPr/>
          <a:lstStyle/>
          <a:p>
            <a:endParaRPr lang="en-US"/>
          </a:p>
        </p:txBody>
      </p:sp>
    </p:spTree>
    <p:extLst>
      <p:ext uri="{BB962C8B-B14F-4D97-AF65-F5344CB8AC3E}">
        <p14:creationId xmlns:p14="http://schemas.microsoft.com/office/powerpoint/2010/main" val="434173017"/>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152400"/>
            <a:ext cx="5029200" cy="1295400"/>
          </a:xfrm>
        </p:spPr>
        <p:txBody>
          <a:bodyPr>
            <a:normAutofit fontScale="90000"/>
          </a:bodyPr>
          <a:lstStyle/>
          <a:p>
            <a:r>
              <a:rPr lang="en-US" sz="6600" b="1" dirty="0"/>
              <a:t>The Sons of </a:t>
            </a:r>
            <a:r>
              <a:rPr lang="en-US" sz="6600" b="1" u="sng" dirty="0"/>
              <a:t>Liberty</a:t>
            </a:r>
          </a:p>
        </p:txBody>
      </p:sp>
      <p:sp>
        <p:nvSpPr>
          <p:cNvPr id="3" name="Content Placeholder 2"/>
          <p:cNvSpPr>
            <a:spLocks noGrp="1"/>
          </p:cNvSpPr>
          <p:nvPr>
            <p:ph sz="half" idx="1"/>
          </p:nvPr>
        </p:nvSpPr>
        <p:spPr>
          <a:xfrm>
            <a:off x="0" y="1676400"/>
            <a:ext cx="4419600" cy="5029200"/>
          </a:xfrm>
        </p:spPr>
        <p:txBody>
          <a:bodyPr>
            <a:normAutofit fontScale="92500" lnSpcReduction="10000"/>
          </a:bodyPr>
          <a:lstStyle/>
          <a:p>
            <a:r>
              <a:rPr lang="en-US" dirty="0"/>
              <a:t>Protest group created in Connecticut in 1765 by a merchant named Isaac Sears</a:t>
            </a:r>
          </a:p>
          <a:p>
            <a:r>
              <a:rPr lang="en-US" dirty="0"/>
              <a:t>Organized meetings and protests against the Stamp Act</a:t>
            </a:r>
          </a:p>
          <a:p>
            <a:r>
              <a:rPr lang="en-US" dirty="0"/>
              <a:t>Used terror tactics to intimidate English tax collectors – threatened them with violence, burned their homes</a:t>
            </a:r>
          </a:p>
          <a:p>
            <a:r>
              <a:rPr lang="en-US" dirty="0"/>
              <a:t>Group quickly had branches throughout the Colonies</a:t>
            </a:r>
          </a:p>
        </p:txBody>
      </p:sp>
      <p:sp>
        <p:nvSpPr>
          <p:cNvPr id="4" name="Content Placeholder 3"/>
          <p:cNvSpPr>
            <a:spLocks noGrp="1"/>
          </p:cNvSpPr>
          <p:nvPr>
            <p:ph sz="half" idx="2"/>
          </p:nvPr>
        </p:nvSpPr>
        <p:spPr/>
        <p:txBody>
          <a:bodyPr>
            <a:normAutofit fontScale="92500" lnSpcReduction="10000"/>
          </a:bodyPr>
          <a:lstStyle/>
          <a:p>
            <a:endParaRPr lang="en-US"/>
          </a:p>
        </p:txBody>
      </p:sp>
      <p:pic>
        <p:nvPicPr>
          <p:cNvPr id="14338" name="Picture 2" descr="http://upload.wikimedia.org/wikipedia/commons/4/4f/Philip_Dawe_(attributed),_The_Bostonians_Paying_the_Excise-man,_or_Tarring_and_Feathering_(1774)_-_02.jpg"/>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4572000" y="571980"/>
            <a:ext cx="4485955" cy="6250431"/>
          </a:xfrm>
          <a:prstGeom prst="rect">
            <a:avLst/>
          </a:prstGeom>
          <a:noFill/>
          <a:extLst>
            <a:ext uri="{909E8E84-426E-40DD-AFC4-6F175D3DCCD1}">
              <a14:hiddenFill xmlns:a14="http://schemas.microsoft.com/office/drawing/2010/main">
                <a:solidFill>
                  <a:srgbClr val="FFFFFF"/>
                </a:solidFill>
              </a14:hiddenFill>
            </a:ext>
          </a:extLst>
        </p:spPr>
      </p:pic>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6000" b="1" dirty="0"/>
              <a:t>The Stamp Act </a:t>
            </a:r>
            <a:r>
              <a:rPr lang="en-US" sz="6000" b="1" u="sng" dirty="0"/>
              <a:t>Congress</a:t>
            </a:r>
          </a:p>
        </p:txBody>
      </p:sp>
      <p:sp>
        <p:nvSpPr>
          <p:cNvPr id="3" name="Content Placeholder 2"/>
          <p:cNvSpPr>
            <a:spLocks noGrp="1"/>
          </p:cNvSpPr>
          <p:nvPr>
            <p:ph sz="half" idx="1"/>
          </p:nvPr>
        </p:nvSpPr>
        <p:spPr>
          <a:xfrm>
            <a:off x="0" y="1600200"/>
            <a:ext cx="4343399" cy="5257800"/>
          </a:xfrm>
        </p:spPr>
        <p:txBody>
          <a:bodyPr>
            <a:normAutofit lnSpcReduction="10000"/>
          </a:bodyPr>
          <a:lstStyle/>
          <a:p>
            <a:r>
              <a:rPr lang="en-US" dirty="0"/>
              <a:t>Representatives from throughout the Colonies met in October 1765 and issued the Declaration of Rights and Grievances</a:t>
            </a:r>
          </a:p>
          <a:p>
            <a:r>
              <a:rPr lang="en-US" dirty="0"/>
              <a:t>Petitioned King George and Parliament to repeal the taxes on the grounds that Parliament had no right to tax the Colonies without allowing them representation</a:t>
            </a:r>
          </a:p>
        </p:txBody>
      </p:sp>
      <p:sp>
        <p:nvSpPr>
          <p:cNvPr id="4" name="Content Placeholder 3"/>
          <p:cNvSpPr>
            <a:spLocks noGrp="1"/>
          </p:cNvSpPr>
          <p:nvPr>
            <p:ph sz="half" idx="2"/>
          </p:nvPr>
        </p:nvSpPr>
        <p:spPr/>
        <p:txBody>
          <a:bodyPr>
            <a:normAutofit lnSpcReduction="10000"/>
          </a:bodyPr>
          <a:lstStyle/>
          <a:p>
            <a:endParaRPr lang="en-US"/>
          </a:p>
        </p:txBody>
      </p:sp>
      <p:pic>
        <p:nvPicPr>
          <p:cNvPr id="16388" name="Picture 4" descr="http://1765stampact.weebly.com/uploads/1/4/0/6/14060620/2814605_orig.jpg"/>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4343399" y="2209800"/>
            <a:ext cx="4782845" cy="3352800"/>
          </a:xfrm>
          <a:prstGeom prst="rect">
            <a:avLst/>
          </a:prstGeom>
          <a:noFill/>
          <a:extLst>
            <a:ext uri="{909E8E84-426E-40DD-AFC4-6F175D3DCCD1}">
              <a14:hiddenFill xmlns:a14="http://schemas.microsoft.com/office/drawing/2010/main">
                <a:solidFill>
                  <a:srgbClr val="FFFFFF"/>
                </a:solidFill>
              </a14:hiddenFill>
            </a:ext>
          </a:extLst>
        </p:spPr>
      </p:pic>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6600" b="1" dirty="0"/>
              <a:t>Boycotts</a:t>
            </a:r>
          </a:p>
        </p:txBody>
      </p:sp>
      <p:sp>
        <p:nvSpPr>
          <p:cNvPr id="3" name="Content Placeholder 2"/>
          <p:cNvSpPr>
            <a:spLocks noGrp="1"/>
          </p:cNvSpPr>
          <p:nvPr>
            <p:ph sz="half" idx="1"/>
          </p:nvPr>
        </p:nvSpPr>
        <p:spPr>
          <a:xfrm>
            <a:off x="0" y="1600200"/>
            <a:ext cx="4495800" cy="5257800"/>
          </a:xfrm>
        </p:spPr>
        <p:txBody>
          <a:bodyPr>
            <a:normAutofit/>
          </a:bodyPr>
          <a:lstStyle/>
          <a:p>
            <a:r>
              <a:rPr lang="en-US" dirty="0"/>
              <a:t>To avoid the Stamp Act and other taxes, colonists enacted a boycott against any goods the British had tried to tax</a:t>
            </a:r>
          </a:p>
          <a:p>
            <a:r>
              <a:rPr lang="en-US" dirty="0"/>
              <a:t>Particularly damaging, was their refusal to buy imported </a:t>
            </a:r>
            <a:r>
              <a:rPr lang="en-US" sz="3900" b="1" u="sng" dirty="0"/>
              <a:t>tea</a:t>
            </a:r>
            <a:r>
              <a:rPr lang="en-US" dirty="0"/>
              <a:t> or British </a:t>
            </a:r>
            <a:r>
              <a:rPr lang="en-US" sz="3900" b="1" u="sng" dirty="0"/>
              <a:t>cloth</a:t>
            </a:r>
            <a:r>
              <a:rPr lang="en-US" dirty="0"/>
              <a:t>, both of which damaged the English economy</a:t>
            </a:r>
          </a:p>
        </p:txBody>
      </p:sp>
      <p:sp>
        <p:nvSpPr>
          <p:cNvPr id="4" name="Content Placeholder 3"/>
          <p:cNvSpPr>
            <a:spLocks noGrp="1"/>
          </p:cNvSpPr>
          <p:nvPr>
            <p:ph sz="half" idx="2"/>
          </p:nvPr>
        </p:nvSpPr>
        <p:spPr/>
        <p:txBody>
          <a:bodyPr>
            <a:normAutofit/>
          </a:bodyPr>
          <a:lstStyle/>
          <a:p>
            <a:endParaRPr lang="en-US" dirty="0"/>
          </a:p>
        </p:txBody>
      </p:sp>
      <p:pic>
        <p:nvPicPr>
          <p:cNvPr id="17410" name="Picture 2" descr="http://www.xtimeline.com/__UserPic_Large/1671/ELT200709061233454066124.JPG"/>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4533899" y="1729580"/>
            <a:ext cx="4518819" cy="4518820"/>
          </a:xfrm>
          <a:prstGeom prst="rect">
            <a:avLst/>
          </a:prstGeom>
          <a:noFill/>
          <a:extLst>
            <a:ext uri="{909E8E84-426E-40DD-AFC4-6F175D3DCCD1}">
              <a14:hiddenFill xmlns:a14="http://schemas.microsoft.com/office/drawing/2010/main">
                <a:solidFill>
                  <a:srgbClr val="FFFFFF"/>
                </a:solidFill>
              </a14:hiddenFill>
            </a:ext>
          </a:extLst>
        </p:spPr>
      </p:pic>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6000" b="1" dirty="0"/>
              <a:t>Boycotts Lead to Repeal</a:t>
            </a:r>
          </a:p>
        </p:txBody>
      </p:sp>
      <p:sp>
        <p:nvSpPr>
          <p:cNvPr id="3" name="Content Placeholder 2"/>
          <p:cNvSpPr>
            <a:spLocks noGrp="1"/>
          </p:cNvSpPr>
          <p:nvPr>
            <p:ph sz="half" idx="1"/>
          </p:nvPr>
        </p:nvSpPr>
        <p:spPr/>
        <p:txBody>
          <a:bodyPr/>
          <a:lstStyle/>
          <a:p>
            <a:r>
              <a:rPr lang="en-US" dirty="0"/>
              <a:t>The boycott led to high unemployment rates in England and badly hurt English merchants’ profits, leading the English themselves to pressure Parliament to repeal the Stamp Act</a:t>
            </a:r>
          </a:p>
          <a:p>
            <a:r>
              <a:rPr lang="en-US" dirty="0"/>
              <a:t>Parliament finally did so in 1766</a:t>
            </a:r>
          </a:p>
        </p:txBody>
      </p:sp>
      <p:sp>
        <p:nvSpPr>
          <p:cNvPr id="4" name="Content Placeholder 3"/>
          <p:cNvSpPr>
            <a:spLocks noGrp="1"/>
          </p:cNvSpPr>
          <p:nvPr>
            <p:ph sz="half" idx="2"/>
          </p:nvPr>
        </p:nvSpPr>
        <p:spPr/>
        <p:txBody>
          <a:bodyPr/>
          <a:lstStyle/>
          <a:p>
            <a:endParaRPr lang="en-US"/>
          </a:p>
        </p:txBody>
      </p:sp>
      <p:pic>
        <p:nvPicPr>
          <p:cNvPr id="5" name="Picture 2" descr="https://encrypted-tbn1.gstatic.com/images?q=tbn:ANd9GcTOnOUh4HRzjkmQWTtTBNb24tvz-no-241DsJeCFnzHXH-6tdjK"/>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4672349" y="1691480"/>
            <a:ext cx="4471651" cy="4884421"/>
          </a:xfrm>
          <a:prstGeom prst="rect">
            <a:avLst/>
          </a:prstGeom>
          <a:noFill/>
          <a:extLst>
            <a:ext uri="{909E8E84-426E-40DD-AFC4-6F175D3DCCD1}">
              <a14:hiddenFill xmlns:a14="http://schemas.microsoft.com/office/drawing/2010/main">
                <a:solidFill>
                  <a:srgbClr val="FFFFFF"/>
                </a:solidFill>
              </a14:hiddenFill>
            </a:ext>
          </a:extLst>
        </p:spPr>
      </p:pic>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0"/>
            <a:ext cx="8229600" cy="1219200"/>
          </a:xfrm>
        </p:spPr>
        <p:txBody>
          <a:bodyPr>
            <a:normAutofit/>
          </a:bodyPr>
          <a:lstStyle/>
          <a:p>
            <a:r>
              <a:rPr lang="en-US" sz="6000" b="1" u="sng" dirty="0"/>
              <a:t>Declaratory Act </a:t>
            </a:r>
            <a:r>
              <a:rPr lang="en-US" sz="6000" b="1" dirty="0"/>
              <a:t>of 1766</a:t>
            </a:r>
          </a:p>
        </p:txBody>
      </p:sp>
      <p:sp>
        <p:nvSpPr>
          <p:cNvPr id="3" name="Content Placeholder 2"/>
          <p:cNvSpPr>
            <a:spLocks noGrp="1"/>
          </p:cNvSpPr>
          <p:nvPr>
            <p:ph sz="half" idx="1"/>
          </p:nvPr>
        </p:nvSpPr>
        <p:spPr/>
        <p:txBody>
          <a:bodyPr/>
          <a:lstStyle/>
          <a:p>
            <a:r>
              <a:rPr lang="en-US" dirty="0"/>
              <a:t>After being forced to repeal the Stamp Act, however, Parliament retaliated with the Declaratory Act</a:t>
            </a:r>
          </a:p>
          <a:p>
            <a:r>
              <a:rPr lang="en-US" dirty="0"/>
              <a:t>This act stated that Parliament had the power to make laws for and impose taxes upon the Colonies</a:t>
            </a:r>
          </a:p>
        </p:txBody>
      </p:sp>
      <p:sp>
        <p:nvSpPr>
          <p:cNvPr id="4" name="Content Placeholder 3"/>
          <p:cNvSpPr>
            <a:spLocks noGrp="1"/>
          </p:cNvSpPr>
          <p:nvPr>
            <p:ph sz="half" idx="2"/>
          </p:nvPr>
        </p:nvSpPr>
        <p:spPr/>
        <p:txBody>
          <a:bodyPr/>
          <a:lstStyle/>
          <a:p>
            <a:endParaRPr lang="en-US"/>
          </a:p>
        </p:txBody>
      </p:sp>
      <p:pic>
        <p:nvPicPr>
          <p:cNvPr id="18434" name="Picture 2" descr="http://www.sjsapush.com/resources/currency_1_ref.jpg"/>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5029200" y="1293584"/>
            <a:ext cx="3429000" cy="5582414"/>
          </a:xfrm>
          <a:prstGeom prst="rect">
            <a:avLst/>
          </a:prstGeom>
          <a:noFill/>
          <a:extLst>
            <a:ext uri="{909E8E84-426E-40DD-AFC4-6F175D3DCCD1}">
              <a14:hiddenFill xmlns:a14="http://schemas.microsoft.com/office/drawing/2010/main">
                <a:solidFill>
                  <a:srgbClr val="FFFFFF"/>
                </a:solidFill>
              </a14:hiddenFill>
            </a:ext>
          </a:extLst>
        </p:spPr>
      </p:pic>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0"/>
            <a:ext cx="8229600" cy="1295400"/>
          </a:xfrm>
        </p:spPr>
        <p:txBody>
          <a:bodyPr>
            <a:normAutofit/>
          </a:bodyPr>
          <a:lstStyle/>
          <a:p>
            <a:r>
              <a:rPr lang="en-US" sz="6000" b="1" dirty="0"/>
              <a:t>The </a:t>
            </a:r>
            <a:r>
              <a:rPr lang="en-US" sz="6000" b="1" u="sng" dirty="0"/>
              <a:t>Townshend</a:t>
            </a:r>
            <a:r>
              <a:rPr lang="en-US" sz="6000" b="1" dirty="0"/>
              <a:t> Acts</a:t>
            </a:r>
          </a:p>
        </p:txBody>
      </p:sp>
      <p:sp>
        <p:nvSpPr>
          <p:cNvPr id="3" name="Content Placeholder 2"/>
          <p:cNvSpPr>
            <a:spLocks noGrp="1"/>
          </p:cNvSpPr>
          <p:nvPr>
            <p:ph sz="half" idx="1"/>
          </p:nvPr>
        </p:nvSpPr>
        <p:spPr/>
        <p:txBody>
          <a:bodyPr>
            <a:normAutofit fontScale="92500" lnSpcReduction="10000"/>
          </a:bodyPr>
          <a:lstStyle/>
          <a:p>
            <a:r>
              <a:rPr lang="en-US" dirty="0"/>
              <a:t>The economic crisis in England had led to a drop in tax revenues there, prompting Parliament to seek even more revenues from the Colonies</a:t>
            </a:r>
          </a:p>
          <a:p>
            <a:r>
              <a:rPr lang="en-US" dirty="0"/>
              <a:t>Charles Townshend, Chancellor of the Exchequer, introduced a series of new laws aimed at the Colonies, starting in 1767</a:t>
            </a:r>
          </a:p>
        </p:txBody>
      </p:sp>
      <p:sp>
        <p:nvSpPr>
          <p:cNvPr id="4" name="Content Placeholder 3"/>
          <p:cNvSpPr>
            <a:spLocks noGrp="1"/>
          </p:cNvSpPr>
          <p:nvPr>
            <p:ph sz="half" idx="2"/>
          </p:nvPr>
        </p:nvSpPr>
        <p:spPr/>
        <p:txBody>
          <a:bodyPr>
            <a:normAutofit fontScale="92500" lnSpcReduction="10000"/>
          </a:bodyPr>
          <a:lstStyle/>
          <a:p>
            <a:endParaRPr lang="en-US"/>
          </a:p>
        </p:txBody>
      </p:sp>
      <p:pic>
        <p:nvPicPr>
          <p:cNvPr id="20482" name="Picture 2" descr="http://upload.wikimedia.org/wikipedia/commons/9/9a/CharlesTownshend.jpg"/>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4651375" y="1437074"/>
            <a:ext cx="4254912" cy="5116126"/>
          </a:xfrm>
          <a:prstGeom prst="rect">
            <a:avLst/>
          </a:prstGeom>
          <a:noFill/>
          <a:extLst>
            <a:ext uri="{909E8E84-426E-40DD-AFC4-6F175D3DCCD1}">
              <a14:hiddenFill xmlns:a14="http://schemas.microsoft.com/office/drawing/2010/main">
                <a:solidFill>
                  <a:srgbClr val="FFFFFF"/>
                </a:solidFill>
              </a14:hiddenFill>
            </a:ext>
          </a:extLst>
        </p:spPr>
      </p:pic>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6600" b="1" dirty="0"/>
              <a:t>The Townshend Acts</a:t>
            </a:r>
          </a:p>
        </p:txBody>
      </p:sp>
      <p:sp>
        <p:nvSpPr>
          <p:cNvPr id="3" name="Content Placeholder 2"/>
          <p:cNvSpPr>
            <a:spLocks noGrp="1"/>
          </p:cNvSpPr>
          <p:nvPr>
            <p:ph sz="half" idx="1"/>
          </p:nvPr>
        </p:nvSpPr>
        <p:spPr>
          <a:xfrm>
            <a:off x="0" y="1600200"/>
            <a:ext cx="4495800" cy="4953000"/>
          </a:xfrm>
        </p:spPr>
        <p:txBody>
          <a:bodyPr>
            <a:normAutofit fontScale="92500" lnSpcReduction="10000"/>
          </a:bodyPr>
          <a:lstStyle/>
          <a:p>
            <a:r>
              <a:rPr lang="en-US" dirty="0"/>
              <a:t>Levied new taxes on glass, lead, paper, paint, and tea imported into the Colonies</a:t>
            </a:r>
          </a:p>
          <a:p>
            <a:r>
              <a:rPr lang="en-US" dirty="0"/>
              <a:t>Violators were treated as smugglers and tried in the military courts</a:t>
            </a:r>
          </a:p>
          <a:p>
            <a:r>
              <a:rPr lang="en-US" dirty="0"/>
              <a:t>Customs officials were allowed to enter any property via “</a:t>
            </a:r>
            <a:r>
              <a:rPr lang="en-US" sz="4300" b="1" u="sng" dirty="0"/>
              <a:t>writs</a:t>
            </a:r>
            <a:r>
              <a:rPr lang="en-US" dirty="0"/>
              <a:t> of assistance” to search for evidence of smuggling without a warrant</a:t>
            </a:r>
          </a:p>
        </p:txBody>
      </p:sp>
      <p:sp>
        <p:nvSpPr>
          <p:cNvPr id="4" name="Content Placeholder 3"/>
          <p:cNvSpPr>
            <a:spLocks noGrp="1"/>
          </p:cNvSpPr>
          <p:nvPr>
            <p:ph sz="half" idx="2"/>
          </p:nvPr>
        </p:nvSpPr>
        <p:spPr/>
        <p:txBody>
          <a:bodyPr>
            <a:normAutofit fontScale="92500" lnSpcReduction="10000"/>
          </a:bodyPr>
          <a:lstStyle/>
          <a:p>
            <a:endParaRPr lang="en-US"/>
          </a:p>
        </p:txBody>
      </p:sp>
      <p:pic>
        <p:nvPicPr>
          <p:cNvPr id="21506" name="Picture 2" descr="http://img4.wfrcdn.com/lf/49/hash/20251/6777387/1/Brass--Silver-Traditions-Colonial-Seed-Glass-Globe.jpg"/>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4572000" y="1737518"/>
            <a:ext cx="4434682" cy="4434682"/>
          </a:xfrm>
          <a:prstGeom prst="rect">
            <a:avLst/>
          </a:prstGeom>
          <a:noFill/>
          <a:extLst>
            <a:ext uri="{909E8E84-426E-40DD-AFC4-6F175D3DCCD1}">
              <a14:hiddenFill xmlns:a14="http://schemas.microsoft.com/office/drawing/2010/main">
                <a:solidFill>
                  <a:srgbClr val="FFFFFF"/>
                </a:solidFill>
              </a14:hiddenFill>
            </a:ext>
          </a:extLst>
        </p:spPr>
      </p:pic>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ctrTitle"/>
          </p:nvPr>
        </p:nvSpPr>
        <p:spPr/>
        <p:txBody>
          <a:bodyPr>
            <a:normAutofit fontScale="90000"/>
          </a:bodyPr>
          <a:lstStyle/>
          <a:p>
            <a:r>
              <a:rPr lang="en-US" dirty="0"/>
              <a:t>How many Founding Fathers have we discussed in this class so far?</a:t>
            </a:r>
          </a:p>
        </p:txBody>
      </p:sp>
      <p:sp>
        <p:nvSpPr>
          <p:cNvPr id="6" name="Subtitle 5"/>
          <p:cNvSpPr>
            <a:spLocks noGrp="1"/>
          </p:cNvSpPr>
          <p:nvPr>
            <p:ph type="subTitle" idx="1"/>
          </p:nvPr>
        </p:nvSpPr>
        <p:spPr/>
        <p:txBody>
          <a:bodyPr/>
          <a:lstStyle/>
          <a:p>
            <a:r>
              <a:rPr lang="en-US" dirty="0"/>
              <a:t>(3)</a:t>
            </a:r>
          </a:p>
        </p:txBody>
      </p:sp>
    </p:spTree>
    <p:extLst>
      <p:ext uri="{BB962C8B-B14F-4D97-AF65-F5344CB8AC3E}">
        <p14:creationId xmlns:p14="http://schemas.microsoft.com/office/powerpoint/2010/main" val="4068046547"/>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6600" b="1" u="sng" dirty="0"/>
              <a:t>Sam Adams</a:t>
            </a:r>
          </a:p>
        </p:txBody>
      </p:sp>
      <p:sp>
        <p:nvSpPr>
          <p:cNvPr id="3" name="Content Placeholder 2"/>
          <p:cNvSpPr>
            <a:spLocks noGrp="1"/>
          </p:cNvSpPr>
          <p:nvPr>
            <p:ph sz="half" idx="1"/>
          </p:nvPr>
        </p:nvSpPr>
        <p:spPr/>
        <p:txBody>
          <a:bodyPr>
            <a:normAutofit fontScale="92500" lnSpcReduction="10000"/>
          </a:bodyPr>
          <a:lstStyle/>
          <a:p>
            <a:r>
              <a:rPr lang="en-US" dirty="0"/>
              <a:t>Businessman Sam Adams drafted a “circular letter” of protest against the Townshend Acts which was signed by the members of the Massachusetts Assembly</a:t>
            </a:r>
          </a:p>
          <a:p>
            <a:r>
              <a:rPr lang="en-US" dirty="0"/>
              <a:t>The letter once again argued that Parliament had no right to tax the Colonies</a:t>
            </a:r>
          </a:p>
        </p:txBody>
      </p:sp>
      <p:sp>
        <p:nvSpPr>
          <p:cNvPr id="4" name="Content Placeholder 3"/>
          <p:cNvSpPr>
            <a:spLocks noGrp="1"/>
          </p:cNvSpPr>
          <p:nvPr>
            <p:ph sz="half" idx="2"/>
          </p:nvPr>
        </p:nvSpPr>
        <p:spPr/>
        <p:txBody>
          <a:bodyPr>
            <a:normAutofit fontScale="92500" lnSpcReduction="10000"/>
          </a:bodyPr>
          <a:lstStyle/>
          <a:p>
            <a:endParaRPr lang="en-US"/>
          </a:p>
        </p:txBody>
      </p:sp>
      <p:pic>
        <p:nvPicPr>
          <p:cNvPr id="22530" name="Picture 2" descr="http://upload.wikimedia.org/wikipedia/commons/8/89/J_S_Copley_-_Samuel_Adams.jpg"/>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4953000" y="1600200"/>
            <a:ext cx="3810000" cy="4929465"/>
          </a:xfrm>
          <a:prstGeom prst="rect">
            <a:avLst/>
          </a:prstGeom>
          <a:noFill/>
          <a:extLst>
            <a:ext uri="{909E8E84-426E-40DD-AFC4-6F175D3DCCD1}">
              <a14:hiddenFill xmlns:a14="http://schemas.microsoft.com/office/drawing/2010/main">
                <a:solidFill>
                  <a:srgbClr val="FFFFFF"/>
                </a:solidFill>
              </a14:hiddenFill>
            </a:ext>
          </a:extLst>
        </p:spPr>
      </p:pic>
    </p:spTree>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6600" b="1" dirty="0"/>
              <a:t>British Response</a:t>
            </a:r>
          </a:p>
        </p:txBody>
      </p:sp>
      <p:sp>
        <p:nvSpPr>
          <p:cNvPr id="3" name="Content Placeholder 2"/>
          <p:cNvSpPr>
            <a:spLocks noGrp="1"/>
          </p:cNvSpPr>
          <p:nvPr>
            <p:ph sz="half" idx="1"/>
          </p:nvPr>
        </p:nvSpPr>
        <p:spPr>
          <a:xfrm>
            <a:off x="0" y="1600200"/>
            <a:ext cx="4495800" cy="5029200"/>
          </a:xfrm>
        </p:spPr>
        <p:txBody>
          <a:bodyPr>
            <a:normAutofit/>
          </a:bodyPr>
          <a:lstStyle/>
          <a:p>
            <a:r>
              <a:rPr lang="en-US" dirty="0"/>
              <a:t>British officials demanded that the Massachusetts assembly withdraw their letter of complaint, but the assembly refused</a:t>
            </a:r>
          </a:p>
          <a:p>
            <a:r>
              <a:rPr lang="en-US" dirty="0"/>
              <a:t>In response, the British government ordered the assembly </a:t>
            </a:r>
            <a:r>
              <a:rPr lang="en-US" sz="4000" b="1" u="sng" dirty="0"/>
              <a:t>dissolved</a:t>
            </a:r>
          </a:p>
        </p:txBody>
      </p:sp>
      <p:sp>
        <p:nvSpPr>
          <p:cNvPr id="4" name="Content Placeholder 3"/>
          <p:cNvSpPr>
            <a:spLocks noGrp="1"/>
          </p:cNvSpPr>
          <p:nvPr>
            <p:ph sz="half" idx="2"/>
          </p:nvPr>
        </p:nvSpPr>
        <p:spPr/>
        <p:txBody>
          <a:bodyPr>
            <a:normAutofit/>
          </a:bodyPr>
          <a:lstStyle/>
          <a:p>
            <a:endParaRPr lang="en-US"/>
          </a:p>
        </p:txBody>
      </p:sp>
      <p:pic>
        <p:nvPicPr>
          <p:cNvPr id="23554" name="Picture 2" descr="http://www.imamuseum.org/sites/default/files/mars/19/199f1479-a0a2-4da0-9ad3-69e6d23f8002.jpg"/>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4963135" y="1392237"/>
            <a:ext cx="3571265" cy="5380437"/>
          </a:xfrm>
          <a:prstGeom prst="rect">
            <a:avLst/>
          </a:prstGeom>
          <a:noFill/>
          <a:extLst>
            <a:ext uri="{909E8E84-426E-40DD-AFC4-6F175D3DCCD1}">
              <a14:hiddenFill xmlns:a14="http://schemas.microsoft.com/office/drawing/2010/main">
                <a:solidFill>
                  <a:srgbClr val="FFFFFF"/>
                </a:solidFill>
              </a14:hiddenFill>
            </a:ext>
          </a:extLst>
        </p:spPr>
      </p:pic>
    </p:spTree>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6600" b="1" dirty="0"/>
              <a:t>More Boycotts</a:t>
            </a:r>
          </a:p>
        </p:txBody>
      </p:sp>
      <p:sp>
        <p:nvSpPr>
          <p:cNvPr id="3" name="Content Placeholder 2"/>
          <p:cNvSpPr>
            <a:spLocks noGrp="1"/>
          </p:cNvSpPr>
          <p:nvPr>
            <p:ph sz="half" idx="1"/>
          </p:nvPr>
        </p:nvSpPr>
        <p:spPr/>
        <p:txBody>
          <a:bodyPr>
            <a:normAutofit lnSpcReduction="10000"/>
          </a:bodyPr>
          <a:lstStyle/>
          <a:p>
            <a:r>
              <a:rPr lang="en-US" dirty="0"/>
              <a:t>Merchants in Boston, New York, and Philadelphia then banded together and signed non-importation agreements, further strengthening the </a:t>
            </a:r>
            <a:r>
              <a:rPr lang="en-US" sz="4000" b="1" u="sng" dirty="0"/>
              <a:t>boycott</a:t>
            </a:r>
            <a:r>
              <a:rPr lang="en-US" dirty="0"/>
              <a:t> against British goods and worsening the economic crisis</a:t>
            </a:r>
          </a:p>
        </p:txBody>
      </p:sp>
      <p:sp>
        <p:nvSpPr>
          <p:cNvPr id="4" name="Content Placeholder 3"/>
          <p:cNvSpPr>
            <a:spLocks noGrp="1"/>
          </p:cNvSpPr>
          <p:nvPr>
            <p:ph sz="half" idx="2"/>
          </p:nvPr>
        </p:nvSpPr>
        <p:spPr/>
        <p:txBody>
          <a:bodyPr>
            <a:normAutofit lnSpcReduction="10000"/>
          </a:bodyPr>
          <a:lstStyle/>
          <a:p>
            <a:endParaRPr lang="en-US"/>
          </a:p>
        </p:txBody>
      </p:sp>
      <p:pic>
        <p:nvPicPr>
          <p:cNvPr id="24578" name="Picture 2" descr="http://1.bp.blogspot.com/-O6Q9ywmzbkw/TaIywRAXwjI/AAAAAAAAAhM/mExKPtdVJb4/s1600/boycott.jpg"/>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4483100" y="1725612"/>
            <a:ext cx="4419600" cy="4400551"/>
          </a:xfrm>
          <a:prstGeom prst="rect">
            <a:avLst/>
          </a:prstGeom>
          <a:noFill/>
          <a:extLst>
            <a:ext uri="{909E8E84-426E-40DD-AFC4-6F175D3DCCD1}">
              <a14:hiddenFill xmlns:a14="http://schemas.microsoft.com/office/drawing/2010/main">
                <a:solidFill>
                  <a:srgbClr val="FFFFFF"/>
                </a:solidFill>
              </a14:hiddenFill>
            </a:ext>
          </a:extLst>
        </p:spPr>
      </p:pic>
    </p:spTree>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0"/>
            <a:ext cx="8229600" cy="1219200"/>
          </a:xfrm>
        </p:spPr>
        <p:txBody>
          <a:bodyPr>
            <a:normAutofit/>
          </a:bodyPr>
          <a:lstStyle/>
          <a:p>
            <a:r>
              <a:rPr lang="en-US" sz="6000" b="1" dirty="0"/>
              <a:t>The </a:t>
            </a:r>
            <a:r>
              <a:rPr lang="en-US" sz="6000" b="1" u="sng" dirty="0"/>
              <a:t>Virginia</a:t>
            </a:r>
            <a:r>
              <a:rPr lang="en-US" sz="6000" b="1" dirty="0"/>
              <a:t> Resolves</a:t>
            </a:r>
          </a:p>
        </p:txBody>
      </p:sp>
      <p:sp>
        <p:nvSpPr>
          <p:cNvPr id="3" name="Content Placeholder 2"/>
          <p:cNvSpPr>
            <a:spLocks noGrp="1"/>
          </p:cNvSpPr>
          <p:nvPr>
            <p:ph sz="half" idx="1"/>
          </p:nvPr>
        </p:nvSpPr>
        <p:spPr>
          <a:xfrm>
            <a:off x="0" y="1600200"/>
            <a:ext cx="4267200" cy="5105400"/>
          </a:xfrm>
        </p:spPr>
        <p:txBody>
          <a:bodyPr>
            <a:normAutofit fontScale="92500" lnSpcReduction="20000"/>
          </a:bodyPr>
          <a:lstStyle/>
          <a:p>
            <a:r>
              <a:rPr lang="en-US" dirty="0"/>
              <a:t>In May 1769, the Virginia House of Burgesses declared that only they had the right to tax Virginians</a:t>
            </a:r>
          </a:p>
          <a:p>
            <a:r>
              <a:rPr lang="en-US" dirty="0"/>
              <a:t>The Royal Governor dissolved the House in response, but, under the leadership of </a:t>
            </a:r>
            <a:r>
              <a:rPr lang="en-US" i="1" dirty="0"/>
              <a:t>George Washington, Patrick Henry, and Thomas Jefferson</a:t>
            </a:r>
            <a:r>
              <a:rPr lang="en-US" dirty="0"/>
              <a:t>, they refused to disband and instead passed a law blocking the sale of British-made goods in Virginia</a:t>
            </a:r>
          </a:p>
        </p:txBody>
      </p:sp>
      <p:sp>
        <p:nvSpPr>
          <p:cNvPr id="4" name="Content Placeholder 3"/>
          <p:cNvSpPr>
            <a:spLocks noGrp="1"/>
          </p:cNvSpPr>
          <p:nvPr>
            <p:ph sz="half" idx="2"/>
          </p:nvPr>
        </p:nvSpPr>
        <p:spPr/>
        <p:txBody>
          <a:bodyPr>
            <a:normAutofit fontScale="92500" lnSpcReduction="20000"/>
          </a:bodyPr>
          <a:lstStyle/>
          <a:p>
            <a:endParaRPr lang="en-US"/>
          </a:p>
        </p:txBody>
      </p:sp>
      <p:pic>
        <p:nvPicPr>
          <p:cNvPr id="25602" name="Picture 2" descr="http://upload.wikimedia.org/wikipedia/commons/1/18/Patrick_Henry_Rothermel.jpg"/>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4800600" y="1295400"/>
            <a:ext cx="4191000" cy="5419396"/>
          </a:xfrm>
          <a:prstGeom prst="rect">
            <a:avLst/>
          </a:prstGeom>
          <a:noFill/>
          <a:extLst>
            <a:ext uri="{909E8E84-426E-40DD-AFC4-6F175D3DCCD1}">
              <a14:hiddenFill xmlns:a14="http://schemas.microsoft.com/office/drawing/2010/main">
                <a:solidFill>
                  <a:srgbClr val="FFFFFF"/>
                </a:solidFill>
              </a14:hiddenFill>
            </a:ext>
          </a:extLst>
        </p:spPr>
      </p:pic>
    </p:spTree>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ctrTitle"/>
          </p:nvPr>
        </p:nvSpPr>
        <p:spPr/>
        <p:txBody>
          <a:bodyPr/>
          <a:lstStyle/>
          <a:p>
            <a:r>
              <a:rPr lang="en-US" dirty="0"/>
              <a:t>What role did Women play in the protests?</a:t>
            </a:r>
          </a:p>
        </p:txBody>
      </p:sp>
      <p:sp>
        <p:nvSpPr>
          <p:cNvPr id="6" name="Subtitle 5"/>
          <p:cNvSpPr>
            <a:spLocks noGrp="1"/>
          </p:cNvSpPr>
          <p:nvPr>
            <p:ph type="subTitle" idx="1"/>
          </p:nvPr>
        </p:nvSpPr>
        <p:spPr/>
        <p:txBody>
          <a:bodyPr/>
          <a:lstStyle/>
          <a:p>
            <a:endParaRPr lang="en-US"/>
          </a:p>
        </p:txBody>
      </p:sp>
    </p:spTree>
    <p:extLst>
      <p:ext uri="{BB962C8B-B14F-4D97-AF65-F5344CB8AC3E}">
        <p14:creationId xmlns:p14="http://schemas.microsoft.com/office/powerpoint/2010/main" val="498983100"/>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5400" b="1" dirty="0"/>
              <a:t>The </a:t>
            </a:r>
            <a:r>
              <a:rPr lang="en-US" sz="5400" b="1" u="sng" dirty="0"/>
              <a:t>Daughters</a:t>
            </a:r>
            <a:r>
              <a:rPr lang="en-US" sz="5400" b="1" dirty="0"/>
              <a:t> of Liberty</a:t>
            </a:r>
          </a:p>
        </p:txBody>
      </p:sp>
      <p:sp>
        <p:nvSpPr>
          <p:cNvPr id="3" name="Content Placeholder 2"/>
          <p:cNvSpPr>
            <a:spLocks noGrp="1"/>
          </p:cNvSpPr>
          <p:nvPr>
            <p:ph sz="half" idx="1"/>
          </p:nvPr>
        </p:nvSpPr>
        <p:spPr/>
        <p:txBody>
          <a:bodyPr>
            <a:normAutofit lnSpcReduction="10000"/>
          </a:bodyPr>
          <a:lstStyle/>
          <a:p>
            <a:r>
              <a:rPr lang="en-US" dirty="0"/>
              <a:t>Women also supported the boycott by refusing to drink tea and by spinning their own “homespun” cloth to avoid buying British cloth</a:t>
            </a:r>
          </a:p>
          <a:p>
            <a:r>
              <a:rPr lang="en-US" dirty="0"/>
              <a:t>Suddenly, wearing rough “homespun” became a public display of defiance</a:t>
            </a:r>
          </a:p>
        </p:txBody>
      </p:sp>
      <p:sp>
        <p:nvSpPr>
          <p:cNvPr id="4" name="Content Placeholder 3"/>
          <p:cNvSpPr>
            <a:spLocks noGrp="1"/>
          </p:cNvSpPr>
          <p:nvPr>
            <p:ph sz="half" idx="2"/>
          </p:nvPr>
        </p:nvSpPr>
        <p:spPr/>
        <p:txBody>
          <a:bodyPr>
            <a:normAutofit lnSpcReduction="10000"/>
          </a:bodyPr>
          <a:lstStyle/>
          <a:p>
            <a:endParaRPr lang="en-US"/>
          </a:p>
        </p:txBody>
      </p:sp>
      <p:pic>
        <p:nvPicPr>
          <p:cNvPr id="26630" name="Picture 6" descr="Irish spinning wheel"/>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4762500" y="1417638"/>
            <a:ext cx="3886200" cy="5212444"/>
          </a:xfrm>
          <a:prstGeom prst="rect">
            <a:avLst/>
          </a:prstGeom>
          <a:noFill/>
          <a:extLst>
            <a:ext uri="{909E8E84-426E-40DD-AFC4-6F175D3DCCD1}">
              <a14:hiddenFill xmlns:a14="http://schemas.microsoft.com/office/drawing/2010/main">
                <a:solidFill>
                  <a:srgbClr val="FFFFFF"/>
                </a:solidFill>
              </a14:hiddenFill>
            </a:ext>
          </a:extLst>
        </p:spPr>
      </p:pic>
    </p:spTree>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itle 7"/>
          <p:cNvSpPr>
            <a:spLocks noGrp="1"/>
          </p:cNvSpPr>
          <p:nvPr>
            <p:ph type="ctrTitle"/>
          </p:nvPr>
        </p:nvSpPr>
        <p:spPr/>
        <p:txBody>
          <a:bodyPr>
            <a:normAutofit fontScale="90000"/>
          </a:bodyPr>
          <a:lstStyle/>
          <a:p>
            <a:r>
              <a:rPr lang="en-US" dirty="0"/>
              <a:t>The first example of violence in the struggle between the colonists and the British…. </a:t>
            </a:r>
          </a:p>
        </p:txBody>
      </p:sp>
      <p:sp>
        <p:nvSpPr>
          <p:cNvPr id="9" name="Subtitle 8"/>
          <p:cNvSpPr>
            <a:spLocks noGrp="1"/>
          </p:cNvSpPr>
          <p:nvPr>
            <p:ph type="subTitle" idx="1"/>
          </p:nvPr>
        </p:nvSpPr>
        <p:spPr/>
        <p:txBody>
          <a:bodyPr/>
          <a:lstStyle/>
          <a:p>
            <a:endParaRPr lang="en-US"/>
          </a:p>
        </p:txBody>
      </p:sp>
    </p:spTree>
    <p:extLst>
      <p:ext uri="{BB962C8B-B14F-4D97-AF65-F5344CB8AC3E}">
        <p14:creationId xmlns:p14="http://schemas.microsoft.com/office/powerpoint/2010/main" val="1626261222"/>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descr="Image result for boston massacre"/>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752600" y="0"/>
            <a:ext cx="5972364" cy="68580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053079110"/>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6000" b="1" dirty="0"/>
              <a:t>The Boston </a:t>
            </a:r>
            <a:r>
              <a:rPr lang="en-US" sz="6000" b="1" u="sng" dirty="0"/>
              <a:t>Massacre</a:t>
            </a:r>
          </a:p>
        </p:txBody>
      </p:sp>
      <p:sp>
        <p:nvSpPr>
          <p:cNvPr id="3" name="Content Placeholder 2"/>
          <p:cNvSpPr>
            <a:spLocks noGrp="1"/>
          </p:cNvSpPr>
          <p:nvPr>
            <p:ph sz="half" idx="1"/>
          </p:nvPr>
        </p:nvSpPr>
        <p:spPr>
          <a:xfrm>
            <a:off x="0" y="1600200"/>
            <a:ext cx="4191000" cy="5257800"/>
          </a:xfrm>
        </p:spPr>
        <p:txBody>
          <a:bodyPr>
            <a:normAutofit fontScale="92500" lnSpcReduction="10000"/>
          </a:bodyPr>
          <a:lstStyle/>
          <a:p>
            <a:r>
              <a:rPr lang="en-US" dirty="0"/>
              <a:t>March 5, 1770: Angry colonists in Boston confronted British soldiers guarding a customs house, they began to taunt the “Red Coats” and throw snowballs resulting the soldiers opening fire on the crowd</a:t>
            </a:r>
          </a:p>
          <a:p>
            <a:r>
              <a:rPr lang="en-US" sz="4800" b="1" u="sng" dirty="0"/>
              <a:t>6</a:t>
            </a:r>
            <a:r>
              <a:rPr lang="en-US" dirty="0"/>
              <a:t> colonists were killed and 6 were wounded in what came to be known as the Boston Massacre</a:t>
            </a:r>
          </a:p>
        </p:txBody>
      </p:sp>
      <p:sp>
        <p:nvSpPr>
          <p:cNvPr id="4" name="Content Placeholder 3"/>
          <p:cNvSpPr>
            <a:spLocks noGrp="1"/>
          </p:cNvSpPr>
          <p:nvPr>
            <p:ph sz="half" idx="2"/>
          </p:nvPr>
        </p:nvSpPr>
        <p:spPr/>
        <p:txBody>
          <a:bodyPr>
            <a:normAutofit fontScale="92500" lnSpcReduction="10000"/>
          </a:bodyPr>
          <a:lstStyle/>
          <a:p>
            <a:endParaRPr lang="en-US"/>
          </a:p>
        </p:txBody>
      </p:sp>
      <p:pic>
        <p:nvPicPr>
          <p:cNvPr id="27650" name="Picture 2" descr="http://www.earlyamerica.com/image/review/winter96/massacre.jpg"/>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4419600" y="1417638"/>
            <a:ext cx="4605078" cy="5287962"/>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556829471"/>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ctrTitle"/>
          </p:nvPr>
        </p:nvSpPr>
        <p:spPr/>
        <p:txBody>
          <a:bodyPr/>
          <a:lstStyle/>
          <a:p>
            <a:r>
              <a:rPr lang="en-US" dirty="0"/>
              <a:t>To make matters worse…</a:t>
            </a:r>
          </a:p>
        </p:txBody>
      </p:sp>
      <p:sp>
        <p:nvSpPr>
          <p:cNvPr id="6" name="Subtitle 5"/>
          <p:cNvSpPr>
            <a:spLocks noGrp="1"/>
          </p:cNvSpPr>
          <p:nvPr>
            <p:ph type="subTitle" idx="1"/>
          </p:nvPr>
        </p:nvSpPr>
        <p:spPr/>
        <p:txBody>
          <a:bodyPr/>
          <a:lstStyle/>
          <a:p>
            <a:endParaRPr lang="en-US"/>
          </a:p>
        </p:txBody>
      </p:sp>
    </p:spTree>
    <p:extLst>
      <p:ext uri="{BB962C8B-B14F-4D97-AF65-F5344CB8AC3E}">
        <p14:creationId xmlns:p14="http://schemas.microsoft.com/office/powerpoint/2010/main" val="4099214072"/>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6000" b="1" dirty="0"/>
              <a:t>The Boston Massacre</a:t>
            </a:r>
          </a:p>
        </p:txBody>
      </p:sp>
      <p:sp>
        <p:nvSpPr>
          <p:cNvPr id="3" name="Content Placeholder 2"/>
          <p:cNvSpPr>
            <a:spLocks noGrp="1"/>
          </p:cNvSpPr>
          <p:nvPr>
            <p:ph sz="half" idx="1"/>
          </p:nvPr>
        </p:nvSpPr>
        <p:spPr>
          <a:xfrm>
            <a:off x="0" y="1600200"/>
            <a:ext cx="4191000" cy="5257800"/>
          </a:xfrm>
        </p:spPr>
        <p:txBody>
          <a:bodyPr>
            <a:normAutofit fontScale="92500"/>
          </a:bodyPr>
          <a:lstStyle/>
          <a:p>
            <a:r>
              <a:rPr lang="en-US" dirty="0"/>
              <a:t>The soldiers involved were charged with murder and put on trial</a:t>
            </a:r>
          </a:p>
          <a:p>
            <a:r>
              <a:rPr lang="en-US" dirty="0"/>
              <a:t>Colonists were further enraged when the soldiers were all either acquitted or convicted of the much lesser charge of </a:t>
            </a:r>
            <a:r>
              <a:rPr lang="en-US" sz="4800" b="1" u="sng" dirty="0"/>
              <a:t>manslaughter</a:t>
            </a:r>
            <a:r>
              <a:rPr lang="en-US" dirty="0"/>
              <a:t> thanks to the work of their American lawyer, John Adams</a:t>
            </a:r>
          </a:p>
        </p:txBody>
      </p:sp>
      <p:sp>
        <p:nvSpPr>
          <p:cNvPr id="4" name="Content Placeholder 3"/>
          <p:cNvSpPr>
            <a:spLocks noGrp="1"/>
          </p:cNvSpPr>
          <p:nvPr>
            <p:ph sz="half" idx="2"/>
          </p:nvPr>
        </p:nvSpPr>
        <p:spPr/>
        <p:txBody>
          <a:bodyPr>
            <a:normAutofit fontScale="92500"/>
          </a:bodyPr>
          <a:lstStyle/>
          <a:p>
            <a:endParaRPr lang="en-US"/>
          </a:p>
        </p:txBody>
      </p:sp>
      <p:pic>
        <p:nvPicPr>
          <p:cNvPr id="28674" name="Picture 2" descr="http://www.teachushistory.org/files/imagecache/screen/resources/bostonmassacrebychampney.jpg"/>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4190999" y="2209800"/>
            <a:ext cx="4920537" cy="36576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450527678"/>
      </p:ext>
    </p:extLst>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US" dirty="0"/>
              <a:t>How will the British deal with this crisis?</a:t>
            </a:r>
          </a:p>
        </p:txBody>
      </p:sp>
      <p:sp>
        <p:nvSpPr>
          <p:cNvPr id="3" name="Subtitle 2"/>
          <p:cNvSpPr>
            <a:spLocks noGrp="1"/>
          </p:cNvSpPr>
          <p:nvPr>
            <p:ph type="subTitle" idx="1"/>
          </p:nvPr>
        </p:nvSpPr>
        <p:spPr/>
        <p:txBody>
          <a:bodyPr/>
          <a:lstStyle/>
          <a:p>
            <a:endParaRPr lang="en-US"/>
          </a:p>
        </p:txBody>
      </p:sp>
    </p:spTree>
    <p:extLst>
      <p:ext uri="{BB962C8B-B14F-4D97-AF65-F5344CB8AC3E}">
        <p14:creationId xmlns:p14="http://schemas.microsoft.com/office/powerpoint/2010/main" val="3700414759"/>
      </p:ext>
    </p:extLst>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5400" b="1" dirty="0"/>
              <a:t>Repeal of Townshend Acts</a:t>
            </a:r>
          </a:p>
        </p:txBody>
      </p:sp>
      <p:sp>
        <p:nvSpPr>
          <p:cNvPr id="3" name="Content Placeholder 2"/>
          <p:cNvSpPr>
            <a:spLocks noGrp="1"/>
          </p:cNvSpPr>
          <p:nvPr>
            <p:ph sz="half" idx="1"/>
          </p:nvPr>
        </p:nvSpPr>
        <p:spPr>
          <a:xfrm>
            <a:off x="0" y="1417638"/>
            <a:ext cx="4178300" cy="5211762"/>
          </a:xfrm>
        </p:spPr>
        <p:txBody>
          <a:bodyPr>
            <a:normAutofit/>
          </a:bodyPr>
          <a:lstStyle/>
          <a:p>
            <a:r>
              <a:rPr lang="en-US" dirty="0"/>
              <a:t>Tensions were temporarily eased when Parliament announced the repeal of nearly all of its taxes aimed at the Colonies</a:t>
            </a:r>
          </a:p>
          <a:p>
            <a:r>
              <a:rPr lang="en-US" dirty="0"/>
              <a:t>Parliament left only the tax on </a:t>
            </a:r>
            <a:r>
              <a:rPr lang="en-US" sz="4000" b="1" u="sng" dirty="0"/>
              <a:t>tea</a:t>
            </a:r>
            <a:r>
              <a:rPr lang="en-US" dirty="0"/>
              <a:t> in place, as a symbol of its right to levy taxes in America</a:t>
            </a:r>
          </a:p>
        </p:txBody>
      </p:sp>
      <p:sp>
        <p:nvSpPr>
          <p:cNvPr id="4" name="Content Placeholder 3"/>
          <p:cNvSpPr>
            <a:spLocks noGrp="1"/>
          </p:cNvSpPr>
          <p:nvPr>
            <p:ph sz="half" idx="2"/>
          </p:nvPr>
        </p:nvSpPr>
        <p:spPr/>
        <p:txBody>
          <a:bodyPr>
            <a:normAutofit/>
          </a:bodyPr>
          <a:lstStyle/>
          <a:p>
            <a:endParaRPr lang="en-US"/>
          </a:p>
        </p:txBody>
      </p:sp>
      <p:pic>
        <p:nvPicPr>
          <p:cNvPr id="29698" name="Picture 2" descr="http://blog.americanhistory.si.edu/.a/6a00e553a80e108834017d3e7c4e89970c-800wi"/>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4432300" y="2209800"/>
            <a:ext cx="4724400" cy="3519679"/>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930178275"/>
      </p:ext>
    </p:extLst>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US" dirty="0"/>
              <a:t>How will colonists protest this tax on tea?</a:t>
            </a:r>
          </a:p>
        </p:txBody>
      </p:sp>
      <p:sp>
        <p:nvSpPr>
          <p:cNvPr id="3" name="Subtitle 2"/>
          <p:cNvSpPr>
            <a:spLocks noGrp="1"/>
          </p:cNvSpPr>
          <p:nvPr>
            <p:ph type="subTitle" idx="1"/>
          </p:nvPr>
        </p:nvSpPr>
        <p:spPr/>
        <p:txBody>
          <a:bodyPr/>
          <a:lstStyle/>
          <a:p>
            <a:endParaRPr lang="en-US"/>
          </a:p>
        </p:txBody>
      </p:sp>
    </p:spTree>
    <p:extLst>
      <p:ext uri="{BB962C8B-B14F-4D97-AF65-F5344CB8AC3E}">
        <p14:creationId xmlns:p14="http://schemas.microsoft.com/office/powerpoint/2010/main" val="180540753"/>
      </p:ext>
    </p:extLst>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title"/>
          </p:nvPr>
        </p:nvSpPr>
        <p:spPr/>
        <p:txBody>
          <a:bodyPr/>
          <a:lstStyle/>
          <a:p>
            <a:r>
              <a:rPr lang="en-US" dirty="0"/>
              <a:t>Taxation: </a:t>
            </a:r>
            <a:r>
              <a:rPr lang="en-US"/>
              <a:t>Short Response</a:t>
            </a:r>
            <a:endParaRPr lang="en-US" dirty="0"/>
          </a:p>
        </p:txBody>
      </p:sp>
      <p:sp>
        <p:nvSpPr>
          <p:cNvPr id="6" name="Content Placeholder 5"/>
          <p:cNvSpPr>
            <a:spLocks noGrp="1"/>
          </p:cNvSpPr>
          <p:nvPr>
            <p:ph idx="1"/>
          </p:nvPr>
        </p:nvSpPr>
        <p:spPr>
          <a:xfrm>
            <a:off x="304800" y="1295400"/>
            <a:ext cx="8610600" cy="5257800"/>
          </a:xfrm>
        </p:spPr>
        <p:txBody>
          <a:bodyPr>
            <a:normAutofit fontScale="92500" lnSpcReduction="10000"/>
          </a:bodyPr>
          <a:lstStyle/>
          <a:p>
            <a:pPr marL="457200" lvl="1" indent="0">
              <a:buNone/>
            </a:pPr>
            <a:r>
              <a:rPr lang="en-US" sz="3200" dirty="0"/>
              <a:t>1. Define “Taxes”</a:t>
            </a:r>
          </a:p>
          <a:p>
            <a:pPr marL="457200" lvl="1" indent="0">
              <a:buNone/>
            </a:pPr>
            <a:r>
              <a:rPr lang="en-US" sz="3200" dirty="0"/>
              <a:t>2. Who should pay taxes in America today? Why them and not others? Be specific!</a:t>
            </a:r>
          </a:p>
          <a:p>
            <a:pPr marL="457200" lvl="1" indent="0">
              <a:buNone/>
            </a:pPr>
            <a:r>
              <a:rPr lang="en-US" sz="3200" dirty="0"/>
              <a:t>3. What products should be taxed? Why those and not others? Be specific!</a:t>
            </a:r>
          </a:p>
          <a:p>
            <a:pPr marL="457200" lvl="1" indent="0">
              <a:buNone/>
            </a:pPr>
            <a:r>
              <a:rPr lang="en-US" sz="3200" dirty="0"/>
              <a:t>4. What percentage of one’s income should be taxed? Explain, Be specific.</a:t>
            </a:r>
          </a:p>
          <a:p>
            <a:pPr marL="457200" lvl="1" indent="0">
              <a:buNone/>
            </a:pPr>
            <a:r>
              <a:rPr lang="en-US" sz="3200" dirty="0"/>
              <a:t>4. Is it important to tax the wealthy at a higher rate than others?  Why or Why not?</a:t>
            </a:r>
          </a:p>
          <a:p>
            <a:pPr lvl="1"/>
            <a:endParaRPr lang="en-US" sz="3200" dirty="0"/>
          </a:p>
          <a:p>
            <a:pPr marL="457200" lvl="1" indent="0" algn="ctr">
              <a:buNone/>
            </a:pPr>
            <a:r>
              <a:rPr lang="en-US" sz="3200" dirty="0"/>
              <a:t>150 Words</a:t>
            </a:r>
          </a:p>
        </p:txBody>
      </p:sp>
    </p:spTree>
    <p:extLst>
      <p:ext uri="{BB962C8B-B14F-4D97-AF65-F5344CB8AC3E}">
        <p14:creationId xmlns:p14="http://schemas.microsoft.com/office/powerpoint/2010/main" val="4198790136"/>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879</TotalTime>
  <Words>1753</Words>
  <Application>Microsoft Office PowerPoint</Application>
  <PresentationFormat>On-screen Show (4:3)</PresentationFormat>
  <Paragraphs>134</Paragraphs>
  <Slides>57</Slides>
  <Notes>0</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57</vt:i4>
      </vt:variant>
    </vt:vector>
  </HeadingPairs>
  <TitlesOfParts>
    <vt:vector size="60" baseType="lpstr">
      <vt:lpstr>Arial</vt:lpstr>
      <vt:lpstr>Calibri</vt:lpstr>
      <vt:lpstr>Office Theme</vt:lpstr>
      <vt:lpstr>PowerPoint Presentation</vt:lpstr>
      <vt:lpstr>Quote of the Day</vt:lpstr>
      <vt:lpstr>UNIT 2: TYRANNY, OPPRESSION AND REVOLUTION  </vt:lpstr>
      <vt:lpstr>Tyranny: the unrestrained, unjust  use of power </vt:lpstr>
      <vt:lpstr>Oppression: prolonged cruel or unjust treatment</vt:lpstr>
      <vt:lpstr>Revolution: forcible overthrow of a government or social order</vt:lpstr>
      <vt:lpstr>The Colonists Become Defiant</vt:lpstr>
      <vt:lpstr>The French and Indian War is over. Does this mean no more violent conflict? </vt:lpstr>
      <vt:lpstr>Pontiac’s Rebellion</vt:lpstr>
      <vt:lpstr>England has to do something about violent conflict with Native Americans! What options do they have?</vt:lpstr>
      <vt:lpstr>Proclamation Act of 1763</vt:lpstr>
      <vt:lpstr>British War Debt</vt:lpstr>
      <vt:lpstr>Prior to The French &amp; Indian War, what was the relationship between Britain and the colonies?</vt:lpstr>
      <vt:lpstr>Salutary Neglect</vt:lpstr>
      <vt:lpstr>No more Salutary Neglect! The British need revenue!</vt:lpstr>
      <vt:lpstr>Customs Reforms</vt:lpstr>
      <vt:lpstr>Unfair Trials?</vt:lpstr>
      <vt:lpstr>Even Founding Fathers were not safe…</vt:lpstr>
      <vt:lpstr>John Hancock</vt:lpstr>
      <vt:lpstr>    Prior Knowledge!!   Identify all of the TAXES imposed by the British that you remember from past history classes?</vt:lpstr>
      <vt:lpstr>The Sugar Act of 1764</vt:lpstr>
      <vt:lpstr>The Sugar Act</vt:lpstr>
      <vt:lpstr>Colonists will protest, “No Taxation Without ___________?”</vt:lpstr>
      <vt:lpstr>“No Taxation Without Representation”</vt:lpstr>
      <vt:lpstr>The Currency Act of 1764</vt:lpstr>
      <vt:lpstr>The Stamp Act of 1765</vt:lpstr>
      <vt:lpstr>The Quartering Act of 1765</vt:lpstr>
      <vt:lpstr>Colonial Resolutions</vt:lpstr>
      <vt:lpstr>End Part 1</vt:lpstr>
      <vt:lpstr>Grab a Chrome Book!</vt:lpstr>
      <vt:lpstr>Quote of the Day</vt:lpstr>
      <vt:lpstr>PowerPoint Presentation</vt:lpstr>
      <vt:lpstr>Themes of Todays PPT</vt:lpstr>
      <vt:lpstr>Let the Protests Begin!</vt:lpstr>
      <vt:lpstr>The Sons of Liberty</vt:lpstr>
      <vt:lpstr>The Stamp Act Congress</vt:lpstr>
      <vt:lpstr>Boycotts</vt:lpstr>
      <vt:lpstr>Boycotts Lead to Repeal</vt:lpstr>
      <vt:lpstr>Declaratory Act of 1766</vt:lpstr>
      <vt:lpstr>The Townshend Acts</vt:lpstr>
      <vt:lpstr>The Townshend Acts</vt:lpstr>
      <vt:lpstr>How many Founding Fathers have we discussed in this class so far?</vt:lpstr>
      <vt:lpstr>Sam Adams</vt:lpstr>
      <vt:lpstr>British Response</vt:lpstr>
      <vt:lpstr>More Boycotts</vt:lpstr>
      <vt:lpstr>The Virginia Resolves</vt:lpstr>
      <vt:lpstr>What role did Women play in the protests?</vt:lpstr>
      <vt:lpstr>The Daughters of Liberty</vt:lpstr>
      <vt:lpstr>The first example of violence in the struggle between the colonists and the British…. </vt:lpstr>
      <vt:lpstr>PowerPoint Presentation</vt:lpstr>
      <vt:lpstr>The Boston Massacre</vt:lpstr>
      <vt:lpstr>To make matters worse…</vt:lpstr>
      <vt:lpstr>The Boston Massacre</vt:lpstr>
      <vt:lpstr>How will the British deal with this crisis?</vt:lpstr>
      <vt:lpstr>Repeal of Townshend Acts</vt:lpstr>
      <vt:lpstr>How will colonists protest this tax on tea?</vt:lpstr>
      <vt:lpstr>Taxation: Short Response</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Slide 1</dc:title>
  <dc:creator>Brian</dc:creator>
  <cp:lastModifiedBy>Matthew Lesley</cp:lastModifiedBy>
  <cp:revision>67</cp:revision>
  <dcterms:created xsi:type="dcterms:W3CDTF">2013-09-16T01:30:23Z</dcterms:created>
  <dcterms:modified xsi:type="dcterms:W3CDTF">2016-11-01T13:47:23Z</dcterms:modified>
</cp:coreProperties>
</file>