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 id="2147483769" r:id="rId2"/>
  </p:sldMasterIdLst>
  <p:notesMasterIdLst>
    <p:notesMasterId r:id="rId21"/>
  </p:notesMasterIdLst>
  <p:sldIdLst>
    <p:sldId id="302" r:id="rId3"/>
    <p:sldId id="288" r:id="rId4"/>
    <p:sldId id="308" r:id="rId5"/>
    <p:sldId id="311" r:id="rId6"/>
    <p:sldId id="319" r:id="rId7"/>
    <p:sldId id="320" r:id="rId8"/>
    <p:sldId id="258" r:id="rId9"/>
    <p:sldId id="260" r:id="rId10"/>
    <p:sldId id="314" r:id="rId11"/>
    <p:sldId id="263" r:id="rId12"/>
    <p:sldId id="264" r:id="rId13"/>
    <p:sldId id="266" r:id="rId14"/>
    <p:sldId id="321" r:id="rId15"/>
    <p:sldId id="322" r:id="rId16"/>
    <p:sldId id="323" r:id="rId17"/>
    <p:sldId id="278" r:id="rId18"/>
    <p:sldId id="279" r:id="rId19"/>
    <p:sldId id="28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4660"/>
  </p:normalViewPr>
  <p:slideViewPr>
    <p:cSldViewPr>
      <p:cViewPr varScale="1">
        <p:scale>
          <a:sx n="67" d="100"/>
          <a:sy n="67" d="100"/>
        </p:scale>
        <p:origin x="127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8143D7-C565-4774-8355-CCBB48DE80B3}" type="datetimeFigureOut">
              <a:rPr lang="en-CA" smtClean="0"/>
              <a:t>20/03/2019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F13EC8-C11F-4C23-948A-D18B441A50BB}" type="slidenum">
              <a:rPr lang="en-CA" smtClean="0"/>
              <a:t>‹#›</a:t>
            </a:fld>
            <a:endParaRPr lang="en-CA"/>
          </a:p>
        </p:txBody>
      </p:sp>
    </p:spTree>
    <p:extLst>
      <p:ext uri="{BB962C8B-B14F-4D97-AF65-F5344CB8AC3E}">
        <p14:creationId xmlns:p14="http://schemas.microsoft.com/office/powerpoint/2010/main" val="2505793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Scientists have a good understanding of what has changed earth’s climate in the past:</a:t>
            </a:r>
          </a:p>
          <a:p>
            <a:pPr eaLnBrk="1" hangingPunct="1">
              <a:spcBef>
                <a:spcPct val="0"/>
              </a:spcBef>
              <a:buFontTx/>
              <a:buChar char="•"/>
            </a:pPr>
            <a:r>
              <a:rPr lang="en-US" altLang="en-US"/>
              <a:t> Incoming solar radiation is the main climate driver. Its energy output increased about 0.1% from 1750 to 1950, increasing temperatures by 0.2°F (0.1°C) in the first part of the 20</a:t>
            </a:r>
            <a:r>
              <a:rPr lang="en-US" altLang="en-US" baseline="30000"/>
              <a:t>th</a:t>
            </a:r>
            <a:r>
              <a:rPr lang="en-US" altLang="en-US"/>
              <a:t> century. But since 1979, when we began taking measurements from space, the data show no long-term change in total solar energy, even though Earth has been warming.</a:t>
            </a:r>
          </a:p>
          <a:p>
            <a:pPr eaLnBrk="1" hangingPunct="1">
              <a:spcBef>
                <a:spcPct val="0"/>
              </a:spcBef>
              <a:buFontTx/>
              <a:buChar char="•"/>
            </a:pPr>
            <a:r>
              <a:rPr lang="en-US" altLang="en-US"/>
              <a:t>  Repetitive cycles in Earth’s orbit that occur over tens of thousands of years can influence the angle and timing of sunlight. </a:t>
            </a:r>
          </a:p>
          <a:p>
            <a:pPr eaLnBrk="1" hangingPunct="1">
              <a:spcBef>
                <a:spcPct val="0"/>
              </a:spcBef>
              <a:buFontTx/>
              <a:buChar char="•"/>
            </a:pPr>
            <a:r>
              <a:rPr lang="en-US" altLang="en-US"/>
              <a:t>In the distant past, drifting continents make a big difference in climate over millions of years by changing ice caps at the poles and by altering ocean currents, which transport heat and cold throughout the ocean depths. </a:t>
            </a:r>
          </a:p>
          <a:p>
            <a:pPr eaLnBrk="1" hangingPunct="1">
              <a:spcBef>
                <a:spcPct val="0"/>
              </a:spcBef>
              <a:buFontTx/>
              <a:buChar char="•"/>
            </a:pPr>
            <a:r>
              <a:rPr lang="en-US" altLang="en-US"/>
              <a:t>Huge volcanic eruptions can cool Earth by injecting ash and tiny particles into the stratosphere. </a:t>
            </a:r>
          </a:p>
          <a:p>
            <a:pPr eaLnBrk="1" hangingPunct="1">
              <a:spcBef>
                <a:spcPct val="0"/>
              </a:spcBef>
              <a:buFontTx/>
              <a:buChar char="•"/>
            </a:pPr>
            <a:r>
              <a:rPr lang="en-US" altLang="en-US"/>
              <a:t>Changes in the concentration of greenhouse gases, which occur both naturally and as a result of human activities, also influence Earth’s climate. </a:t>
            </a:r>
          </a:p>
          <a:p>
            <a:pPr eaLnBrk="1" hangingPunct="1">
              <a:spcBef>
                <a:spcPct val="0"/>
              </a:spcBef>
            </a:pPr>
            <a:endParaRPr lang="en-US" altLang="en-US"/>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3B2C826-A46B-4E91-816C-6C7B5375C9DA}" type="slidenum">
              <a:rPr lang="en-US" altLang="en-US">
                <a:solidFill>
                  <a:prstClr val="black"/>
                </a:solidFill>
              </a:rPr>
              <a:pPr eaLnBrk="1" hangingPunct="1">
                <a:spcBef>
                  <a:spcPct val="0"/>
                </a:spcBef>
              </a:pPr>
              <a:t>4</a:t>
            </a:fld>
            <a:endParaRPr lang="en-US" altLang="en-US">
              <a:solidFill>
                <a:prstClr val="black"/>
              </a:solidFill>
            </a:endParaRPr>
          </a:p>
        </p:txBody>
      </p:sp>
    </p:spTree>
    <p:extLst>
      <p:ext uri="{BB962C8B-B14F-4D97-AF65-F5344CB8AC3E}">
        <p14:creationId xmlns:p14="http://schemas.microsoft.com/office/powerpoint/2010/main" val="3048187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Scientists have a good understanding of what has changed earth’s climate in the past:</a:t>
            </a:r>
          </a:p>
          <a:p>
            <a:pPr eaLnBrk="1" hangingPunct="1">
              <a:spcBef>
                <a:spcPct val="0"/>
              </a:spcBef>
              <a:buFontTx/>
              <a:buChar char="•"/>
            </a:pPr>
            <a:r>
              <a:rPr lang="en-US" altLang="en-US"/>
              <a:t> Incoming solar radiation is the main climate driver. Its energy output increased about 0.1% from 1750 to 1950, increasing temperatures by 0.2°F (0.1°C) in the first part of the 20</a:t>
            </a:r>
            <a:r>
              <a:rPr lang="en-US" altLang="en-US" baseline="30000"/>
              <a:t>th</a:t>
            </a:r>
            <a:r>
              <a:rPr lang="en-US" altLang="en-US"/>
              <a:t> century. But since 1979, when we began taking measurements from space, the data show no long-term change in total solar energy, even though Earth has been warming.</a:t>
            </a:r>
          </a:p>
          <a:p>
            <a:pPr eaLnBrk="1" hangingPunct="1">
              <a:spcBef>
                <a:spcPct val="0"/>
              </a:spcBef>
              <a:buFontTx/>
              <a:buChar char="•"/>
            </a:pPr>
            <a:r>
              <a:rPr lang="en-US" altLang="en-US"/>
              <a:t>  Repetitive cycles in Earth’s orbit that occur over tens of thousands of years can influence the angle and timing of sunlight. </a:t>
            </a:r>
          </a:p>
          <a:p>
            <a:pPr eaLnBrk="1" hangingPunct="1">
              <a:spcBef>
                <a:spcPct val="0"/>
              </a:spcBef>
              <a:buFontTx/>
              <a:buChar char="•"/>
            </a:pPr>
            <a:r>
              <a:rPr lang="en-US" altLang="en-US"/>
              <a:t>In the distant past, drifting continents make a big difference in climate over millions of years by changing ice caps at the poles and by altering ocean currents, which transport heat and cold throughout the ocean depths. </a:t>
            </a:r>
          </a:p>
          <a:p>
            <a:pPr eaLnBrk="1" hangingPunct="1">
              <a:spcBef>
                <a:spcPct val="0"/>
              </a:spcBef>
              <a:buFontTx/>
              <a:buChar char="•"/>
            </a:pPr>
            <a:r>
              <a:rPr lang="en-US" altLang="en-US"/>
              <a:t>Huge volcanic eruptions can cool Earth by injecting ash and tiny particles into the stratosphere. </a:t>
            </a:r>
          </a:p>
          <a:p>
            <a:pPr eaLnBrk="1" hangingPunct="1">
              <a:spcBef>
                <a:spcPct val="0"/>
              </a:spcBef>
              <a:buFontTx/>
              <a:buChar char="•"/>
            </a:pPr>
            <a:r>
              <a:rPr lang="en-US" altLang="en-US"/>
              <a:t>Changes in the concentration of greenhouse gases, which occur both naturally and as a result of human activities, also influence Earth’s climate. </a:t>
            </a:r>
          </a:p>
          <a:p>
            <a:pPr eaLnBrk="1" hangingPunct="1">
              <a:spcBef>
                <a:spcPct val="0"/>
              </a:spcBef>
            </a:pPr>
            <a:endParaRPr lang="en-US" altLang="en-US"/>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3B2C826-A46B-4E91-816C-6C7B5375C9DA}" type="slidenum">
              <a:rPr lang="en-US" altLang="en-US">
                <a:solidFill>
                  <a:prstClr val="black"/>
                </a:solidFill>
              </a:rPr>
              <a:pPr eaLnBrk="1" hangingPunct="1">
                <a:spcBef>
                  <a:spcPct val="0"/>
                </a:spcBef>
              </a:pPr>
              <a:t>5</a:t>
            </a:fld>
            <a:endParaRPr lang="en-US" altLang="en-US">
              <a:solidFill>
                <a:prstClr val="black"/>
              </a:solidFill>
            </a:endParaRPr>
          </a:p>
        </p:txBody>
      </p:sp>
    </p:spTree>
    <p:extLst>
      <p:ext uri="{BB962C8B-B14F-4D97-AF65-F5344CB8AC3E}">
        <p14:creationId xmlns:p14="http://schemas.microsoft.com/office/powerpoint/2010/main" val="438513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Scientists have a good understanding of what has changed earth’s climate in the past:</a:t>
            </a:r>
          </a:p>
          <a:p>
            <a:pPr eaLnBrk="1" hangingPunct="1">
              <a:spcBef>
                <a:spcPct val="0"/>
              </a:spcBef>
              <a:buFontTx/>
              <a:buChar char="•"/>
            </a:pPr>
            <a:r>
              <a:rPr lang="en-US" altLang="en-US"/>
              <a:t> Incoming solar radiation is the main climate driver. Its energy output increased about 0.1% from 1750 to 1950, increasing temperatures by 0.2°F (0.1°C) in the first part of the 20</a:t>
            </a:r>
            <a:r>
              <a:rPr lang="en-US" altLang="en-US" baseline="30000"/>
              <a:t>th</a:t>
            </a:r>
            <a:r>
              <a:rPr lang="en-US" altLang="en-US"/>
              <a:t> century. But since 1979, when we began taking measurements from space, the data show no long-term change in total solar energy, even though Earth has been warming.</a:t>
            </a:r>
          </a:p>
          <a:p>
            <a:pPr eaLnBrk="1" hangingPunct="1">
              <a:spcBef>
                <a:spcPct val="0"/>
              </a:spcBef>
              <a:buFontTx/>
              <a:buChar char="•"/>
            </a:pPr>
            <a:r>
              <a:rPr lang="en-US" altLang="en-US"/>
              <a:t>  Repetitive cycles in Earth’s orbit that occur over tens of thousands of years can influence the angle and timing of sunlight. </a:t>
            </a:r>
          </a:p>
          <a:p>
            <a:pPr eaLnBrk="1" hangingPunct="1">
              <a:spcBef>
                <a:spcPct val="0"/>
              </a:spcBef>
              <a:buFontTx/>
              <a:buChar char="•"/>
            </a:pPr>
            <a:r>
              <a:rPr lang="en-US" altLang="en-US"/>
              <a:t>In the distant past, drifting continents make a big difference in climate over millions of years by changing ice caps at the poles and by altering ocean currents, which transport heat and cold throughout the ocean depths. </a:t>
            </a:r>
          </a:p>
          <a:p>
            <a:pPr eaLnBrk="1" hangingPunct="1">
              <a:spcBef>
                <a:spcPct val="0"/>
              </a:spcBef>
              <a:buFontTx/>
              <a:buChar char="•"/>
            </a:pPr>
            <a:r>
              <a:rPr lang="en-US" altLang="en-US"/>
              <a:t>Huge volcanic eruptions can cool Earth by injecting ash and tiny particles into the stratosphere. </a:t>
            </a:r>
          </a:p>
          <a:p>
            <a:pPr eaLnBrk="1" hangingPunct="1">
              <a:spcBef>
                <a:spcPct val="0"/>
              </a:spcBef>
              <a:buFontTx/>
              <a:buChar char="•"/>
            </a:pPr>
            <a:r>
              <a:rPr lang="en-US" altLang="en-US"/>
              <a:t>Changes in the concentration of greenhouse gases, which occur both naturally and as a result of human activities, also influence Earth’s climate. </a:t>
            </a:r>
          </a:p>
          <a:p>
            <a:pPr eaLnBrk="1" hangingPunct="1">
              <a:spcBef>
                <a:spcPct val="0"/>
              </a:spcBef>
            </a:pPr>
            <a:endParaRPr lang="en-US" altLang="en-US"/>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3B2C826-A46B-4E91-816C-6C7B5375C9DA}" type="slidenum">
              <a:rPr lang="en-US" altLang="en-US">
                <a:solidFill>
                  <a:prstClr val="black"/>
                </a:solidFill>
              </a:rPr>
              <a:pPr eaLnBrk="1" hangingPunct="1">
                <a:spcBef>
                  <a:spcPct val="0"/>
                </a:spcBef>
              </a:pPr>
              <a:t>6</a:t>
            </a:fld>
            <a:endParaRPr lang="en-US" altLang="en-US">
              <a:solidFill>
                <a:prstClr val="black"/>
              </a:solidFill>
            </a:endParaRPr>
          </a:p>
        </p:txBody>
      </p:sp>
    </p:spTree>
    <p:extLst>
      <p:ext uri="{BB962C8B-B14F-4D97-AF65-F5344CB8AC3E}">
        <p14:creationId xmlns:p14="http://schemas.microsoft.com/office/powerpoint/2010/main" val="81636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Teacher notes:</a:t>
            </a:r>
          </a:p>
          <a:p>
            <a:r>
              <a:rPr lang="en-CA" dirty="0"/>
              <a:t>Forests- Destruction of</a:t>
            </a:r>
            <a:r>
              <a:rPr lang="en-CA" baseline="0" dirty="0"/>
              <a:t> wood for fuel, grazing cattle</a:t>
            </a:r>
          </a:p>
          <a:p>
            <a:r>
              <a:rPr lang="en-CA" baseline="0" dirty="0"/>
              <a:t>Oceans- Increase in temperature causes them to lose their ability to </a:t>
            </a:r>
            <a:r>
              <a:rPr lang="en-CA" baseline="0"/>
              <a:t>absorb carbon. </a:t>
            </a:r>
            <a:r>
              <a:rPr lang="en-CA" baseline="0" dirty="0" err="1"/>
              <a:t>Ie</a:t>
            </a:r>
            <a:r>
              <a:rPr lang="en-CA" baseline="0" dirty="0"/>
              <a:t>. A cold ocean absorbs more than a warm one.</a:t>
            </a:r>
          </a:p>
          <a:p>
            <a:r>
              <a:rPr lang="en-CA" baseline="0" dirty="0"/>
              <a:t>Wetlands- Being dubbed as “swamps”, often this land is paved over and utilized for urban activities.</a:t>
            </a:r>
            <a:endParaRPr lang="en-CA" dirty="0"/>
          </a:p>
        </p:txBody>
      </p:sp>
      <p:sp>
        <p:nvSpPr>
          <p:cNvPr id="4" name="Slide Number Placeholder 3"/>
          <p:cNvSpPr>
            <a:spLocks noGrp="1"/>
          </p:cNvSpPr>
          <p:nvPr>
            <p:ph type="sldNum" sz="quarter" idx="10"/>
          </p:nvPr>
        </p:nvSpPr>
        <p:spPr/>
        <p:txBody>
          <a:bodyPr/>
          <a:lstStyle/>
          <a:p>
            <a:fld id="{EBF13EC8-C11F-4C23-948A-D18B441A50BB}" type="slidenum">
              <a:rPr lang="en-CA" smtClean="0"/>
              <a:t>12</a:t>
            </a:fld>
            <a:endParaRPr lang="en-CA"/>
          </a:p>
        </p:txBody>
      </p:sp>
    </p:spTree>
    <p:extLst>
      <p:ext uri="{BB962C8B-B14F-4D97-AF65-F5344CB8AC3E}">
        <p14:creationId xmlns:p14="http://schemas.microsoft.com/office/powerpoint/2010/main" val="592244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Teacher notes:</a:t>
            </a:r>
          </a:p>
          <a:p>
            <a:r>
              <a:rPr lang="en-CA" dirty="0"/>
              <a:t>Forests- Destruction of</a:t>
            </a:r>
            <a:r>
              <a:rPr lang="en-CA" baseline="0" dirty="0"/>
              <a:t> wood for fuel, grazing cattle</a:t>
            </a:r>
          </a:p>
          <a:p>
            <a:r>
              <a:rPr lang="en-CA" baseline="0" dirty="0"/>
              <a:t>Oceans- Increase in temperature causes them to lose their ability to </a:t>
            </a:r>
            <a:r>
              <a:rPr lang="en-CA" baseline="0"/>
              <a:t>absorb carbon. </a:t>
            </a:r>
            <a:r>
              <a:rPr lang="en-CA" baseline="0" dirty="0" err="1"/>
              <a:t>Ie</a:t>
            </a:r>
            <a:r>
              <a:rPr lang="en-CA" baseline="0" dirty="0"/>
              <a:t>. A cold ocean absorbs more than a warm one.</a:t>
            </a:r>
          </a:p>
          <a:p>
            <a:r>
              <a:rPr lang="en-CA" baseline="0" dirty="0"/>
              <a:t>Wetlands- Being dubbed as “swamps”, often this land is paved over and utilized for urban activities.</a:t>
            </a:r>
            <a:endParaRPr lang="en-CA" dirty="0"/>
          </a:p>
        </p:txBody>
      </p:sp>
      <p:sp>
        <p:nvSpPr>
          <p:cNvPr id="4" name="Slide Number Placeholder 3"/>
          <p:cNvSpPr>
            <a:spLocks noGrp="1"/>
          </p:cNvSpPr>
          <p:nvPr>
            <p:ph type="sldNum" sz="quarter" idx="10"/>
          </p:nvPr>
        </p:nvSpPr>
        <p:spPr/>
        <p:txBody>
          <a:bodyPr/>
          <a:lstStyle/>
          <a:p>
            <a:fld id="{EBF13EC8-C11F-4C23-948A-D18B441A50BB}" type="slidenum">
              <a:rPr lang="en-CA" smtClean="0"/>
              <a:t>13</a:t>
            </a:fld>
            <a:endParaRPr lang="en-CA"/>
          </a:p>
        </p:txBody>
      </p:sp>
    </p:spTree>
    <p:extLst>
      <p:ext uri="{BB962C8B-B14F-4D97-AF65-F5344CB8AC3E}">
        <p14:creationId xmlns:p14="http://schemas.microsoft.com/office/powerpoint/2010/main" val="1614857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Teacher notes:</a:t>
            </a:r>
          </a:p>
          <a:p>
            <a:r>
              <a:rPr lang="en-CA" dirty="0"/>
              <a:t>Forests- Destruction of</a:t>
            </a:r>
            <a:r>
              <a:rPr lang="en-CA" baseline="0" dirty="0"/>
              <a:t> wood for fuel, grazing cattle</a:t>
            </a:r>
          </a:p>
          <a:p>
            <a:r>
              <a:rPr lang="en-CA" baseline="0" dirty="0"/>
              <a:t>Oceans- Increase in temperature causes them to lose their ability to </a:t>
            </a:r>
            <a:r>
              <a:rPr lang="en-CA" baseline="0"/>
              <a:t>absorb carbon. </a:t>
            </a:r>
            <a:r>
              <a:rPr lang="en-CA" baseline="0" dirty="0" err="1"/>
              <a:t>Ie</a:t>
            </a:r>
            <a:r>
              <a:rPr lang="en-CA" baseline="0" dirty="0"/>
              <a:t>. A cold ocean absorbs more than a warm one.</a:t>
            </a:r>
          </a:p>
          <a:p>
            <a:r>
              <a:rPr lang="en-CA" baseline="0" dirty="0"/>
              <a:t>Wetlands- Being dubbed as “swamps”, often this land is paved over and utilized for urban activities.</a:t>
            </a:r>
            <a:endParaRPr lang="en-CA" dirty="0"/>
          </a:p>
        </p:txBody>
      </p:sp>
      <p:sp>
        <p:nvSpPr>
          <p:cNvPr id="4" name="Slide Number Placeholder 3"/>
          <p:cNvSpPr>
            <a:spLocks noGrp="1"/>
          </p:cNvSpPr>
          <p:nvPr>
            <p:ph type="sldNum" sz="quarter" idx="10"/>
          </p:nvPr>
        </p:nvSpPr>
        <p:spPr/>
        <p:txBody>
          <a:bodyPr/>
          <a:lstStyle/>
          <a:p>
            <a:fld id="{EBF13EC8-C11F-4C23-948A-D18B441A50BB}" type="slidenum">
              <a:rPr lang="en-CA" smtClean="0"/>
              <a:t>14</a:t>
            </a:fld>
            <a:endParaRPr lang="en-CA"/>
          </a:p>
        </p:txBody>
      </p:sp>
    </p:spTree>
    <p:extLst>
      <p:ext uri="{BB962C8B-B14F-4D97-AF65-F5344CB8AC3E}">
        <p14:creationId xmlns:p14="http://schemas.microsoft.com/office/powerpoint/2010/main" val="3761496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Teacher notes:</a:t>
            </a:r>
          </a:p>
          <a:p>
            <a:r>
              <a:rPr lang="en-CA" dirty="0"/>
              <a:t>Forests- Destruction of</a:t>
            </a:r>
            <a:r>
              <a:rPr lang="en-CA" baseline="0" dirty="0"/>
              <a:t> wood for fuel, grazing cattle</a:t>
            </a:r>
          </a:p>
          <a:p>
            <a:r>
              <a:rPr lang="en-CA" baseline="0" dirty="0"/>
              <a:t>Oceans- Increase in temperature causes them to lose their ability to </a:t>
            </a:r>
            <a:r>
              <a:rPr lang="en-CA" baseline="0"/>
              <a:t>absorb carbon. </a:t>
            </a:r>
            <a:r>
              <a:rPr lang="en-CA" baseline="0" dirty="0" err="1"/>
              <a:t>Ie</a:t>
            </a:r>
            <a:r>
              <a:rPr lang="en-CA" baseline="0" dirty="0"/>
              <a:t>. A cold ocean absorbs more than a warm one.</a:t>
            </a:r>
          </a:p>
          <a:p>
            <a:r>
              <a:rPr lang="en-CA" baseline="0" dirty="0"/>
              <a:t>Wetlands- Being dubbed as “swamps”, often this land is paved over and utilized for urban activities.</a:t>
            </a:r>
            <a:endParaRPr lang="en-CA" dirty="0"/>
          </a:p>
        </p:txBody>
      </p:sp>
      <p:sp>
        <p:nvSpPr>
          <p:cNvPr id="4" name="Slide Number Placeholder 3"/>
          <p:cNvSpPr>
            <a:spLocks noGrp="1"/>
          </p:cNvSpPr>
          <p:nvPr>
            <p:ph type="sldNum" sz="quarter" idx="10"/>
          </p:nvPr>
        </p:nvSpPr>
        <p:spPr/>
        <p:txBody>
          <a:bodyPr/>
          <a:lstStyle/>
          <a:p>
            <a:fld id="{EBF13EC8-C11F-4C23-948A-D18B441A50BB}" type="slidenum">
              <a:rPr lang="en-CA" smtClean="0"/>
              <a:t>15</a:t>
            </a:fld>
            <a:endParaRPr lang="en-CA"/>
          </a:p>
        </p:txBody>
      </p:sp>
    </p:spTree>
    <p:extLst>
      <p:ext uri="{BB962C8B-B14F-4D97-AF65-F5344CB8AC3E}">
        <p14:creationId xmlns:p14="http://schemas.microsoft.com/office/powerpoint/2010/main" val="1627549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a:t>Click to edit Master title style</a:t>
            </a:r>
            <a:endParaRPr lang="en-US" dirty="0"/>
          </a:p>
        </p:txBody>
      </p:sp>
      <p:sp>
        <p:nvSpPr>
          <p:cNvPr id="11" name="Date Placeholder 10"/>
          <p:cNvSpPr>
            <a:spLocks noGrp="1"/>
          </p:cNvSpPr>
          <p:nvPr>
            <p:ph type="dt" sz="half" idx="10"/>
          </p:nvPr>
        </p:nvSpPr>
        <p:spPr bwMode="black"/>
        <p:txBody>
          <a:bodyPr/>
          <a:lstStyle/>
          <a:p>
            <a:pPr>
              <a:defRPr/>
            </a:pPr>
            <a:endParaRPr lang="en-US"/>
          </a:p>
        </p:txBody>
      </p:sp>
      <p:sp>
        <p:nvSpPr>
          <p:cNvPr id="17" name="Slide Number Placeholder 16"/>
          <p:cNvSpPr>
            <a:spLocks noGrp="1"/>
          </p:cNvSpPr>
          <p:nvPr>
            <p:ph type="sldNum" sz="quarter" idx="11"/>
          </p:nvPr>
        </p:nvSpPr>
        <p:spPr/>
        <p:txBody>
          <a:bodyPr/>
          <a:lstStyle/>
          <a:p>
            <a:pPr>
              <a:defRPr/>
            </a:pPr>
            <a:fld id="{7D919032-399E-4060-AC0A-CD011BF04798}" type="slidenum">
              <a:rPr lang="en-US" smtClean="0"/>
              <a:pPr>
                <a:defRPr/>
              </a:pPr>
              <a:t>‹#›</a:t>
            </a:fld>
            <a:endParaRPr lang="en-US"/>
          </a:p>
        </p:txBody>
      </p:sp>
      <p:sp>
        <p:nvSpPr>
          <p:cNvPr id="19" name="Footer Placeholder 18"/>
          <p:cNvSpPr>
            <a:spLocks noGrp="1"/>
          </p:cNvSpPr>
          <p:nvPr>
            <p:ph type="ftr" sz="quarter" idx="12"/>
          </p:nvPr>
        </p:nvSpPr>
        <p:spPr/>
        <p:txBody>
          <a:body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pPr>
              <a:defRPr/>
            </a:pPr>
            <a:endParaRPr lang="en-US"/>
          </a:p>
        </p:txBody>
      </p:sp>
      <p:sp>
        <p:nvSpPr>
          <p:cNvPr id="12" name="Slide Number Placeholder 11"/>
          <p:cNvSpPr>
            <a:spLocks noGrp="1"/>
          </p:cNvSpPr>
          <p:nvPr>
            <p:ph type="sldNum" sz="quarter" idx="15"/>
          </p:nvPr>
        </p:nvSpPr>
        <p:spPr/>
        <p:txBody>
          <a:bodyPr/>
          <a:lstStyle/>
          <a:p>
            <a:pPr>
              <a:defRPr/>
            </a:pPr>
            <a:fld id="{764BDD40-10A0-4BE1-8B38-CA9A2A9C84C0}" type="slidenum">
              <a:rPr lang="en-US" smtClean="0"/>
              <a:pPr>
                <a:defRPr/>
              </a:pPr>
              <a:t>‹#›</a:t>
            </a:fld>
            <a:endParaRPr lang="en-US"/>
          </a:p>
        </p:txBody>
      </p:sp>
      <p:sp>
        <p:nvSpPr>
          <p:cNvPr id="13" name="Footer Placeholder 12"/>
          <p:cNvSpPr>
            <a:spLocks noGrp="1"/>
          </p:cNvSpPr>
          <p:nvPr>
            <p:ph type="ftr" sz="quarter" idx="16"/>
          </p:nvPr>
        </p:nvSpPr>
        <p:spPr/>
        <p:txBody>
          <a:body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12"/>
          <p:cNvSpPr>
            <a:spLocks noGrp="1"/>
          </p:cNvSpPr>
          <p:nvPr>
            <p:ph type="dt" sz="half" idx="10"/>
          </p:nvPr>
        </p:nvSpPr>
        <p:spPr/>
        <p:txBody>
          <a:bodyPr/>
          <a:lstStyle/>
          <a:p>
            <a:pPr>
              <a:defRPr/>
            </a:pPr>
            <a:endParaRPr lang="en-US"/>
          </a:p>
        </p:txBody>
      </p:sp>
      <p:sp>
        <p:nvSpPr>
          <p:cNvPr id="14" name="Slide Number Placeholder 13"/>
          <p:cNvSpPr>
            <a:spLocks noGrp="1"/>
          </p:cNvSpPr>
          <p:nvPr>
            <p:ph type="sldNum" sz="quarter" idx="11"/>
          </p:nvPr>
        </p:nvSpPr>
        <p:spPr/>
        <p:txBody>
          <a:bodyPr/>
          <a:lstStyle/>
          <a:p>
            <a:pPr>
              <a:defRPr/>
            </a:pPr>
            <a:fld id="{3A352029-DF33-44E7-A806-2E7802AF1037}" type="slidenum">
              <a:rPr lang="en-US" smtClean="0"/>
              <a:pPr>
                <a:defRPr/>
              </a:pPr>
              <a:t>‹#›</a:t>
            </a:fld>
            <a:endParaRPr lang="en-US"/>
          </a:p>
        </p:txBody>
      </p:sp>
      <p:sp>
        <p:nvSpPr>
          <p:cNvPr id="15" name="Footer Placeholder 14"/>
          <p:cNvSpPr>
            <a:spLocks noGrp="1"/>
          </p:cNvSpPr>
          <p:nvPr>
            <p:ph type="ftr" sz="quarter" idx="12"/>
          </p:nvPr>
        </p:nvSpPr>
        <p:spPr/>
        <p:txBody>
          <a:body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5"/>
          </p:nvPr>
        </p:nvSpPr>
        <p:spPr/>
        <p:txBody>
          <a:bodyPr/>
          <a:lstStyle/>
          <a:p>
            <a:pPr>
              <a:defRPr/>
            </a:pPr>
            <a:endParaRPr lang="en-US"/>
          </a:p>
        </p:txBody>
      </p:sp>
      <p:sp>
        <p:nvSpPr>
          <p:cNvPr id="12" name="Slide Number Placeholder 11"/>
          <p:cNvSpPr>
            <a:spLocks noGrp="1"/>
          </p:cNvSpPr>
          <p:nvPr>
            <p:ph type="sldNum" sz="quarter" idx="16"/>
          </p:nvPr>
        </p:nvSpPr>
        <p:spPr/>
        <p:txBody>
          <a:bodyPr/>
          <a:lstStyle/>
          <a:p>
            <a:pPr>
              <a:defRPr/>
            </a:pPr>
            <a:fld id="{E8DE19EC-949A-4C5D-8707-D2F7F403C115}" type="slidenum">
              <a:rPr lang="en-US" smtClean="0"/>
              <a:pPr>
                <a:defRPr/>
              </a:pPr>
              <a:t>‹#›</a:t>
            </a:fld>
            <a:endParaRPr lang="en-US"/>
          </a:p>
        </p:txBody>
      </p:sp>
      <p:sp>
        <p:nvSpPr>
          <p:cNvPr id="13" name="Footer Placeholder 12"/>
          <p:cNvSpPr>
            <a:spLocks noGrp="1"/>
          </p:cNvSpPr>
          <p:nvPr>
            <p:ph type="ftr" sz="quarter" idx="17"/>
          </p:nvPr>
        </p:nvSpPr>
        <p:spPr/>
        <p:txBody>
          <a:bodyPr/>
          <a:lstStyle/>
          <a:p>
            <a:pPr>
              <a:defRPr/>
            </a:pPr>
            <a:endParaRPr lang="en-US"/>
          </a:p>
        </p:txBody>
      </p:sp>
      <p:sp>
        <p:nvSpPr>
          <p:cNvPr id="16" name="Title 1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a:t>Click to edit Master text styles</a:t>
            </a:r>
          </a:p>
        </p:txBody>
      </p:sp>
      <p:sp>
        <p:nvSpPr>
          <p:cNvPr id="11" name="Date Placeholder 10"/>
          <p:cNvSpPr>
            <a:spLocks noGrp="1"/>
          </p:cNvSpPr>
          <p:nvPr>
            <p:ph type="dt" sz="half" idx="16"/>
          </p:nvPr>
        </p:nvSpPr>
        <p:spPr/>
        <p:txBody>
          <a:bodyPr/>
          <a:lstStyle/>
          <a:p>
            <a:pPr>
              <a:defRPr/>
            </a:pPr>
            <a:endParaRPr lang="en-US"/>
          </a:p>
        </p:txBody>
      </p:sp>
      <p:sp>
        <p:nvSpPr>
          <p:cNvPr id="12" name="Slide Number Placeholder 11"/>
          <p:cNvSpPr>
            <a:spLocks noGrp="1"/>
          </p:cNvSpPr>
          <p:nvPr>
            <p:ph type="sldNum" sz="quarter" idx="17"/>
          </p:nvPr>
        </p:nvSpPr>
        <p:spPr/>
        <p:txBody>
          <a:bodyPr/>
          <a:lstStyle/>
          <a:p>
            <a:pPr>
              <a:defRPr/>
            </a:pPr>
            <a:fld id="{831A0363-246D-4F3A-9027-6632F6A2B3B5}" type="slidenum">
              <a:rPr lang="en-US" smtClean="0"/>
              <a:pPr>
                <a:defRPr/>
              </a:pPr>
              <a:t>‹#›</a:t>
            </a:fld>
            <a:endParaRPr lang="en-US"/>
          </a:p>
        </p:txBody>
      </p:sp>
      <p:sp>
        <p:nvSpPr>
          <p:cNvPr id="13" name="Footer Placeholder 12"/>
          <p:cNvSpPr>
            <a:spLocks noGrp="1"/>
          </p:cNvSpPr>
          <p:nvPr>
            <p:ph type="ftr" sz="quarter" idx="18"/>
          </p:nvPr>
        </p:nvSpPr>
        <p:spPr/>
        <p:txBody>
          <a:bodyPr/>
          <a:lstStyle/>
          <a:p>
            <a:pPr>
              <a:defRPr/>
            </a:pPr>
            <a:endParaRPr lang="en-US"/>
          </a:p>
        </p:txBody>
      </p:sp>
      <p:sp>
        <p:nvSpPr>
          <p:cNvPr id="18" name="Title 1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15" name="Date Placeholder 14"/>
          <p:cNvSpPr>
            <a:spLocks noGrp="1"/>
          </p:cNvSpPr>
          <p:nvPr>
            <p:ph type="dt" sz="half" idx="10"/>
          </p:nvPr>
        </p:nvSpPr>
        <p:spPr/>
        <p:txBody>
          <a:bodyPr/>
          <a:lstStyle/>
          <a:p>
            <a:pPr>
              <a:defRPr/>
            </a:pPr>
            <a:endParaRPr lang="en-US"/>
          </a:p>
        </p:txBody>
      </p:sp>
      <p:sp>
        <p:nvSpPr>
          <p:cNvPr id="16" name="Slide Number Placeholder 15"/>
          <p:cNvSpPr>
            <a:spLocks noGrp="1"/>
          </p:cNvSpPr>
          <p:nvPr>
            <p:ph type="sldNum" sz="quarter" idx="11"/>
          </p:nvPr>
        </p:nvSpPr>
        <p:spPr/>
        <p:txBody>
          <a:bodyPr/>
          <a:lstStyle/>
          <a:p>
            <a:pPr>
              <a:defRPr/>
            </a:pPr>
            <a:fld id="{87C68B41-290D-40A6-9A57-9E2D2B2D2FB5}" type="slidenum">
              <a:rPr lang="en-US" smtClean="0"/>
              <a:pPr>
                <a:defRPr/>
              </a:pPr>
              <a:t>‹#›</a:t>
            </a:fld>
            <a:endParaRPr lang="en-US"/>
          </a:p>
        </p:txBody>
      </p:sp>
      <p:sp>
        <p:nvSpPr>
          <p:cNvPr id="17" name="Footer Placeholder 16"/>
          <p:cNvSpPr>
            <a:spLocks noGrp="1"/>
          </p:cNvSpPr>
          <p:nvPr>
            <p:ph type="ftr" sz="quarter" idx="12"/>
          </p:nvPr>
        </p:nvSpPr>
        <p:spPr/>
        <p:txBody>
          <a:body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defRPr/>
            </a:pPr>
            <a:endParaRPr lang="en-US"/>
          </a:p>
        </p:txBody>
      </p:sp>
      <p:sp>
        <p:nvSpPr>
          <p:cNvPr id="8" name="Slide Number Placeholder 7"/>
          <p:cNvSpPr>
            <a:spLocks noGrp="1"/>
          </p:cNvSpPr>
          <p:nvPr>
            <p:ph type="sldNum" sz="quarter" idx="11"/>
          </p:nvPr>
        </p:nvSpPr>
        <p:spPr/>
        <p:txBody>
          <a:bodyPr/>
          <a:lstStyle/>
          <a:p>
            <a:pPr>
              <a:defRPr/>
            </a:pPr>
            <a:fld id="{BFD570DB-8261-41C2-90F6-32611EBA0001}" type="slidenum">
              <a:rPr lang="en-US" smtClean="0"/>
              <a:pPr>
                <a:defRPr/>
              </a:pPr>
              <a:t>‹#›</a:t>
            </a:fld>
            <a:endParaRPr lang="en-US"/>
          </a:p>
        </p:txBody>
      </p:sp>
      <p:sp>
        <p:nvSpPr>
          <p:cNvPr id="9" name="Footer Placeholder 8"/>
          <p:cNvSpPr>
            <a:spLocks noGrp="1"/>
          </p:cNvSpPr>
          <p:nvPr>
            <p:ph type="ftr" sz="quarter" idx="12"/>
          </p:nvPr>
        </p:nvSpPr>
        <p:spPr/>
        <p:txBody>
          <a:body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itle 12"/>
          <p:cNvSpPr>
            <a:spLocks noGrp="1"/>
          </p:cNvSpPr>
          <p:nvPr>
            <p:ph type="title"/>
          </p:nvPr>
        </p:nvSpPr>
        <p:spPr/>
        <p:txBody>
          <a:bodyPr/>
          <a:lstStyle/>
          <a:p>
            <a:r>
              <a:rPr lang="en-US"/>
              <a:t>Click to edit Master title style</a:t>
            </a:r>
          </a:p>
        </p:txBody>
      </p:sp>
      <p:sp>
        <p:nvSpPr>
          <p:cNvPr id="16" name="Date Placeholder 15"/>
          <p:cNvSpPr>
            <a:spLocks noGrp="1"/>
          </p:cNvSpPr>
          <p:nvPr>
            <p:ph type="dt" sz="half" idx="15"/>
          </p:nvPr>
        </p:nvSpPr>
        <p:spPr/>
        <p:txBody>
          <a:bodyPr/>
          <a:lstStyle/>
          <a:p>
            <a:pPr>
              <a:defRPr/>
            </a:pPr>
            <a:endParaRPr lang="en-US"/>
          </a:p>
        </p:txBody>
      </p:sp>
      <p:sp>
        <p:nvSpPr>
          <p:cNvPr id="19" name="Slide Number Placeholder 18"/>
          <p:cNvSpPr>
            <a:spLocks noGrp="1"/>
          </p:cNvSpPr>
          <p:nvPr>
            <p:ph type="sldNum" sz="quarter" idx="16"/>
          </p:nvPr>
        </p:nvSpPr>
        <p:spPr/>
        <p:txBody>
          <a:bodyPr/>
          <a:lstStyle/>
          <a:p>
            <a:pPr>
              <a:defRPr/>
            </a:pPr>
            <a:fld id="{75ECA5EB-94B7-486C-8C7B-816A378BD713}" type="slidenum">
              <a:rPr lang="en-US" smtClean="0"/>
              <a:pPr>
                <a:defRPr/>
              </a:pPr>
              <a:t>‹#›</a:t>
            </a:fld>
            <a:endParaRPr lang="en-US"/>
          </a:p>
        </p:txBody>
      </p:sp>
      <p:sp>
        <p:nvSpPr>
          <p:cNvPr id="23" name="Footer Placeholder 22"/>
          <p:cNvSpPr>
            <a:spLocks noGrp="1"/>
          </p:cNvSpPr>
          <p:nvPr>
            <p:ph type="ftr" sz="quarter" idx="17"/>
          </p:nvPr>
        </p:nvSpPr>
        <p:spPr/>
        <p:txBody>
          <a:body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a:t>Click to edit Master text styles</a:t>
            </a:r>
          </a:p>
        </p:txBody>
      </p:sp>
      <p:sp>
        <p:nvSpPr>
          <p:cNvPr id="12" name="Title 11"/>
          <p:cNvSpPr>
            <a:spLocks noGrp="1"/>
          </p:cNvSpPr>
          <p:nvPr>
            <p:ph type="title"/>
          </p:nvPr>
        </p:nvSpPr>
        <p:spPr>
          <a:xfrm>
            <a:off x="2514600" y="975360"/>
            <a:ext cx="4114800" cy="701040"/>
          </a:xfrm>
        </p:spPr>
        <p:txBody>
          <a:bodyPr/>
          <a:lstStyle/>
          <a:p>
            <a:r>
              <a:rPr lang="en-US"/>
              <a:t>Click to edit Master title style</a:t>
            </a:r>
          </a:p>
        </p:txBody>
      </p:sp>
      <p:sp>
        <p:nvSpPr>
          <p:cNvPr id="13" name="Date Placeholder 12"/>
          <p:cNvSpPr>
            <a:spLocks noGrp="1"/>
          </p:cNvSpPr>
          <p:nvPr>
            <p:ph type="dt" sz="half" idx="14"/>
          </p:nvPr>
        </p:nvSpPr>
        <p:spPr>
          <a:xfrm>
            <a:off x="2981325" y="273180"/>
            <a:ext cx="3181350" cy="292100"/>
          </a:xfrm>
        </p:spPr>
        <p:txBody>
          <a:bodyPr/>
          <a:lstStyle/>
          <a:p>
            <a:pPr>
              <a:defRPr/>
            </a:pPr>
            <a:endParaRPr lang="en-US"/>
          </a:p>
        </p:txBody>
      </p:sp>
      <p:sp>
        <p:nvSpPr>
          <p:cNvPr id="14" name="Slide Number Placeholder 13"/>
          <p:cNvSpPr>
            <a:spLocks noGrp="1"/>
          </p:cNvSpPr>
          <p:nvPr>
            <p:ph type="sldNum" sz="quarter" idx="15"/>
          </p:nvPr>
        </p:nvSpPr>
        <p:spPr>
          <a:xfrm>
            <a:off x="4038600" y="6172200"/>
            <a:ext cx="1066800" cy="304800"/>
          </a:xfrm>
        </p:spPr>
        <p:txBody>
          <a:bodyPr/>
          <a:lstStyle/>
          <a:p>
            <a:pPr>
              <a:defRPr/>
            </a:pPr>
            <a:fld id="{91B06791-269F-4464-8B16-32A4B28A98D6}" type="slidenum">
              <a:rPr lang="en-US" smtClean="0"/>
              <a:pPr>
                <a:defRPr/>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BA09556-739C-44C6-8329-CFAE98AEE5C2}"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0381EB1-AB0E-4BBD-97F5-CF2DBEFF4731}" type="slidenum">
              <a:rPr lang="en-US" smtClean="0"/>
              <a:pPr>
                <a:defRPr/>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a:t>Click to edit Master title style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sz="2400">
              <a:solidFill>
                <a:srgbClr val="FFFFFF"/>
              </a:solidFill>
            </a:endParaRPr>
          </a:p>
        </p:txBody>
      </p:sp>
      <p:sp>
        <p:nvSpPr>
          <p:cNvPr id="5" name="Arc 3"/>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sz="2400">
              <a:solidFill>
                <a:srgbClr val="FFFFFF"/>
              </a:solidFill>
            </a:endParaRPr>
          </a:p>
        </p:txBody>
      </p:sp>
      <p:sp>
        <p:nvSpPr>
          <p:cNvPr id="3076" name="Rectangle 4"/>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pPr lvl="0"/>
            <a:r>
              <a:rPr lang="en-GB" altLang="en-US" noProof="0"/>
              <a:t>Click to edit Master title style</a:t>
            </a:r>
          </a:p>
        </p:txBody>
      </p:sp>
      <p:sp>
        <p:nvSpPr>
          <p:cNvPr id="3077" name="Rectangle 5"/>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pPr lvl="0"/>
            <a:r>
              <a:rPr lang="en-GB" altLang="en-US" noProof="0"/>
              <a:t>Click to edit Master subtitle style</a:t>
            </a:r>
          </a:p>
        </p:txBody>
      </p:sp>
      <p:sp>
        <p:nvSpPr>
          <p:cNvPr id="6" name="Rectangle 6"/>
          <p:cNvSpPr>
            <a:spLocks noGrp="1" noChangeArrowheads="1"/>
          </p:cNvSpPr>
          <p:nvPr>
            <p:ph type="dt" sz="quarter" idx="10"/>
          </p:nvPr>
        </p:nvSpPr>
        <p:spPr>
          <a:extLst>
            <a:ext uri="{909E8E84-426E-40DD-AFC4-6F175D3DCCD1}">
              <a14:hiddenFill xmlns:a14="http://schemas.microsoft.com/office/drawing/2010/main">
                <a:solidFill>
                  <a:schemeClr val="accent2"/>
                </a:solidFill>
              </a14:hiddenFill>
            </a:ext>
          </a:extLst>
        </p:spPr>
        <p:txBody>
          <a:bodyPr/>
          <a:lstStyle>
            <a:lvl1pPr>
              <a:defRPr/>
            </a:lvl1pPr>
          </a:lstStyle>
          <a:p>
            <a:pPr>
              <a:defRPr/>
            </a:pPr>
            <a:endParaRPr lang="en-GB" altLang="en-US">
              <a:solidFill>
                <a:srgbClr val="FFFFFF"/>
              </a:solidFill>
            </a:endParaRPr>
          </a:p>
        </p:txBody>
      </p:sp>
      <p:sp>
        <p:nvSpPr>
          <p:cNvPr id="7" name="Rectangle 7"/>
          <p:cNvSpPr>
            <a:spLocks noGrp="1" noChangeArrowheads="1"/>
          </p:cNvSpPr>
          <p:nvPr>
            <p:ph type="ftr" sz="quarter" idx="11"/>
          </p:nvPr>
        </p:nvSpPr>
        <p:spPr/>
        <p:txBody>
          <a:bodyPr/>
          <a:lstStyle>
            <a:lvl1pPr>
              <a:defRPr/>
            </a:lvl1pPr>
          </a:lstStyle>
          <a:p>
            <a:pPr>
              <a:defRPr/>
            </a:pPr>
            <a:r>
              <a:rPr lang="en-GB" altLang="en-US">
                <a:solidFill>
                  <a:srgbClr val="FFFFFF"/>
                </a:solidFill>
              </a:rPr>
              <a:t>Climate Change1 - Observations</a:t>
            </a:r>
          </a:p>
        </p:txBody>
      </p:sp>
      <p:sp>
        <p:nvSpPr>
          <p:cNvPr id="8" name="Rectangle 8"/>
          <p:cNvSpPr>
            <a:spLocks noGrp="1" noChangeArrowheads="1"/>
          </p:cNvSpPr>
          <p:nvPr>
            <p:ph type="sldNum" sz="quarter" idx="12"/>
          </p:nvPr>
        </p:nvSpPr>
        <p:spPr/>
        <p:txBody>
          <a:bodyPr/>
          <a:lstStyle>
            <a:lvl1pPr>
              <a:defRPr/>
            </a:lvl1pPr>
          </a:lstStyle>
          <a:p>
            <a:pPr>
              <a:defRPr/>
            </a:pPr>
            <a:fld id="{CC6EA5B1-464D-4974-BF4E-AA2E8CE72CBE}"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913724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6" name="Rectangle 7"/>
          <p:cNvSpPr>
            <a:spLocks noGrp="1" noChangeArrowheads="1"/>
          </p:cNvSpPr>
          <p:nvPr>
            <p:ph type="sldNum" sz="quarter" idx="12"/>
          </p:nvPr>
        </p:nvSpPr>
        <p:spPr>
          <a:ln/>
        </p:spPr>
        <p:txBody>
          <a:bodyPr/>
          <a:lstStyle>
            <a:lvl1pPr>
              <a:defRPr/>
            </a:lvl1pPr>
          </a:lstStyle>
          <a:p>
            <a:pPr>
              <a:defRPr/>
            </a:pPr>
            <a:fld id="{787929BB-D49A-44D9-92B1-4B486A2A6759}"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561461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6" name="Rectangle 7"/>
          <p:cNvSpPr>
            <a:spLocks noGrp="1" noChangeArrowheads="1"/>
          </p:cNvSpPr>
          <p:nvPr>
            <p:ph type="sldNum" sz="quarter" idx="12"/>
          </p:nvPr>
        </p:nvSpPr>
        <p:spPr>
          <a:ln/>
        </p:spPr>
        <p:txBody>
          <a:bodyPr/>
          <a:lstStyle>
            <a:lvl1pPr>
              <a:defRPr/>
            </a:lvl1pPr>
          </a:lstStyle>
          <a:p>
            <a:pPr>
              <a:defRPr/>
            </a:pPr>
            <a:fld id="{FEF58DB5-8012-4533-842C-FAE51DACC7C3}"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569491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8194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436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7" name="Rectangle 7"/>
          <p:cNvSpPr>
            <a:spLocks noGrp="1" noChangeArrowheads="1"/>
          </p:cNvSpPr>
          <p:nvPr>
            <p:ph type="sldNum" sz="quarter" idx="12"/>
          </p:nvPr>
        </p:nvSpPr>
        <p:spPr>
          <a:ln/>
        </p:spPr>
        <p:txBody>
          <a:bodyPr/>
          <a:lstStyle>
            <a:lvl1pPr>
              <a:defRPr/>
            </a:lvl1pPr>
          </a:lstStyle>
          <a:p>
            <a:pPr>
              <a:defRPr/>
            </a:pPr>
            <a:fld id="{880122AF-ECB9-4DB7-AA78-DFF8DA760EB3}"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3260176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9" name="Rectangle 7"/>
          <p:cNvSpPr>
            <a:spLocks noGrp="1" noChangeArrowheads="1"/>
          </p:cNvSpPr>
          <p:nvPr>
            <p:ph type="sldNum" sz="quarter" idx="12"/>
          </p:nvPr>
        </p:nvSpPr>
        <p:spPr>
          <a:ln/>
        </p:spPr>
        <p:txBody>
          <a:bodyPr/>
          <a:lstStyle>
            <a:lvl1pPr>
              <a:defRPr/>
            </a:lvl1pPr>
          </a:lstStyle>
          <a:p>
            <a:pPr>
              <a:defRPr/>
            </a:pPr>
            <a:fld id="{669B1ED5-BA91-4164-975D-D4CB8F6084E7}"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631324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5" name="Rectangle 7"/>
          <p:cNvSpPr>
            <a:spLocks noGrp="1" noChangeArrowheads="1"/>
          </p:cNvSpPr>
          <p:nvPr>
            <p:ph type="sldNum" sz="quarter" idx="12"/>
          </p:nvPr>
        </p:nvSpPr>
        <p:spPr>
          <a:ln/>
        </p:spPr>
        <p:txBody>
          <a:bodyPr/>
          <a:lstStyle>
            <a:lvl1pPr>
              <a:defRPr/>
            </a:lvl1pPr>
          </a:lstStyle>
          <a:p>
            <a:pPr>
              <a:defRPr/>
            </a:pPr>
            <a:fld id="{71338C4F-C57B-41B2-9CC9-F03365DA0836}"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7931287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4" name="Rectangle 7"/>
          <p:cNvSpPr>
            <a:spLocks noGrp="1" noChangeArrowheads="1"/>
          </p:cNvSpPr>
          <p:nvPr>
            <p:ph type="sldNum" sz="quarter" idx="12"/>
          </p:nvPr>
        </p:nvSpPr>
        <p:spPr>
          <a:ln/>
        </p:spPr>
        <p:txBody>
          <a:bodyPr/>
          <a:lstStyle>
            <a:lvl1pPr>
              <a:defRPr/>
            </a:lvl1pPr>
          </a:lstStyle>
          <a:p>
            <a:pPr>
              <a:defRPr/>
            </a:pPr>
            <a:fld id="{546686C0-D5E5-4A20-A334-6FCBAB01A14F}"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465418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7" name="Rectangle 7"/>
          <p:cNvSpPr>
            <a:spLocks noGrp="1" noChangeArrowheads="1"/>
          </p:cNvSpPr>
          <p:nvPr>
            <p:ph type="sldNum" sz="quarter" idx="12"/>
          </p:nvPr>
        </p:nvSpPr>
        <p:spPr>
          <a:ln/>
        </p:spPr>
        <p:txBody>
          <a:bodyPr/>
          <a:lstStyle>
            <a:lvl1pPr>
              <a:defRPr/>
            </a:lvl1pPr>
          </a:lstStyle>
          <a:p>
            <a:pPr>
              <a:defRPr/>
            </a:pPr>
            <a:fld id="{786D6CC4-78CA-41F7-A4FD-771450DA362A}"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8342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7" name="Rectangle 7"/>
          <p:cNvSpPr>
            <a:spLocks noGrp="1" noChangeArrowheads="1"/>
          </p:cNvSpPr>
          <p:nvPr>
            <p:ph type="sldNum" sz="quarter" idx="12"/>
          </p:nvPr>
        </p:nvSpPr>
        <p:spPr>
          <a:ln/>
        </p:spPr>
        <p:txBody>
          <a:bodyPr/>
          <a:lstStyle>
            <a:lvl1pPr>
              <a:defRPr/>
            </a:lvl1pPr>
          </a:lstStyle>
          <a:p>
            <a:pPr>
              <a:defRPr/>
            </a:pPr>
            <a:fld id="{B64648F9-968E-498A-B2F1-3DA2B67CC389}"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829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6" name="Rectangle 7"/>
          <p:cNvSpPr>
            <a:spLocks noGrp="1" noChangeArrowheads="1"/>
          </p:cNvSpPr>
          <p:nvPr>
            <p:ph type="sldNum" sz="quarter" idx="12"/>
          </p:nvPr>
        </p:nvSpPr>
        <p:spPr>
          <a:ln/>
        </p:spPr>
        <p:txBody>
          <a:bodyPr/>
          <a:lstStyle>
            <a:lvl1pPr>
              <a:defRPr/>
            </a:lvl1pPr>
          </a:lstStyle>
          <a:p>
            <a:pPr>
              <a:defRPr/>
            </a:pPr>
            <a:fld id="{0D2D3D23-20EA-44F0-88D0-358547BBCCD4}"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3727853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609600"/>
            <a:ext cx="1524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819400" y="609600"/>
            <a:ext cx="4419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en-US">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GB" altLang="en-US">
                <a:solidFill>
                  <a:srgbClr val="FFFFFF"/>
                </a:solidFill>
              </a:rPr>
              <a:t>Climate Change1 - Observations</a:t>
            </a:r>
          </a:p>
        </p:txBody>
      </p:sp>
      <p:sp>
        <p:nvSpPr>
          <p:cNvPr id="6" name="Rectangle 7"/>
          <p:cNvSpPr>
            <a:spLocks noGrp="1" noChangeArrowheads="1"/>
          </p:cNvSpPr>
          <p:nvPr>
            <p:ph type="sldNum" sz="quarter" idx="12"/>
          </p:nvPr>
        </p:nvSpPr>
        <p:spPr>
          <a:ln/>
        </p:spPr>
        <p:txBody>
          <a:bodyPr/>
          <a:lstStyle>
            <a:lvl1pPr>
              <a:defRPr/>
            </a:lvl1pPr>
          </a:lstStyle>
          <a:p>
            <a:pPr>
              <a:defRPr/>
            </a:pPr>
            <a:fld id="{F0DB60D0-DFB0-4112-A784-1987BF20AFB9}"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584808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pPr fontAlgn="base">
              <a:spcBef>
                <a:spcPct val="0"/>
              </a:spcBef>
              <a:spcAft>
                <a:spcPct val="0"/>
              </a:spcAft>
              <a:defRPr/>
            </a:pPr>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pPr fontAlgn="base">
              <a:spcBef>
                <a:spcPct val="0"/>
              </a:spcBef>
              <a:spcAft>
                <a:spcPct val="0"/>
              </a:spcAft>
              <a:defRPr/>
            </a:pPr>
            <a:fld id="{48B2378F-2B6F-4CF2-A4E7-3B5ED70B7060}" type="slidenum">
              <a:rPr lang="en-US" smtClean="0"/>
              <a:pPr fontAlgn="base">
                <a:spcBef>
                  <a:spcPct val="0"/>
                </a:spcBef>
                <a:spcAft>
                  <a:spcPct val="0"/>
                </a:spcAft>
                <a:defRPr/>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026" name="Arc 2"/>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sz="2400">
              <a:solidFill>
                <a:srgbClr val="FFFFFF"/>
              </a:solidFill>
            </a:endParaRPr>
          </a:p>
        </p:txBody>
      </p:sp>
      <p:sp>
        <p:nvSpPr>
          <p:cNvPr id="1027" name="Rectangle 3"/>
          <p:cNvSpPr>
            <a:spLocks noGrp="1" noChangeArrowheads="1"/>
          </p:cNvSpPr>
          <p:nvPr>
            <p:ph type="title"/>
          </p:nvPr>
        </p:nvSpPr>
        <p:spPr bwMode="auto">
          <a:xfrm>
            <a:off x="2819400" y="609600"/>
            <a:ext cx="6096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GB" altLang="en-US"/>
              <a:t>Click to edit Master title style</a:t>
            </a:r>
          </a:p>
        </p:txBody>
      </p:sp>
      <p:sp>
        <p:nvSpPr>
          <p:cNvPr id="1028" name="Rectangle 4"/>
          <p:cNvSpPr>
            <a:spLocks noGrp="1" noChangeArrowheads="1"/>
          </p:cNvSpPr>
          <p:nvPr>
            <p:ph type="body" idx="1"/>
          </p:nvPr>
        </p:nvSpPr>
        <p:spPr bwMode="auto">
          <a:xfrm>
            <a:off x="2819400" y="1981200"/>
            <a:ext cx="6096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9" name="Rectangle 5"/>
          <p:cNvSpPr>
            <a:spLocks noGrp="1" noChangeArrowheads="1"/>
          </p:cNvSpPr>
          <p:nvPr>
            <p:ph type="dt" sz="half" idx="2"/>
          </p:nvPr>
        </p:nvSpPr>
        <p:spPr bwMode="auto">
          <a:xfrm>
            <a:off x="304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n-GB" altLang="en-US">
              <a:solidFill>
                <a:srgbClr val="FFFFFF"/>
              </a:solidFill>
            </a:endParaRPr>
          </a:p>
        </p:txBody>
      </p:sp>
      <p:sp>
        <p:nvSpPr>
          <p:cNvPr id="1030" name="Rectangle 6"/>
          <p:cNvSpPr>
            <a:spLocks noGrp="1" noChangeArrowheads="1"/>
          </p:cNvSpPr>
          <p:nvPr>
            <p:ph type="ftr" sz="quarter" idx="3"/>
          </p:nvPr>
        </p:nvSpPr>
        <p:spPr bwMode="auto">
          <a:xfrm>
            <a:off x="35814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r>
              <a:rPr lang="en-GB" altLang="en-US">
                <a:solidFill>
                  <a:srgbClr val="FFFFFF"/>
                </a:solidFill>
              </a:rPr>
              <a:t>Climate Change1 - Observations</a:t>
            </a:r>
          </a:p>
        </p:txBody>
      </p:sp>
      <p:sp>
        <p:nvSpPr>
          <p:cNvPr id="1031" name="Rectangle 7"/>
          <p:cNvSpPr>
            <a:spLocks noGrp="1" noChangeArrowheads="1"/>
          </p:cNvSpPr>
          <p:nvPr>
            <p:ph type="sldNum" sz="quarter" idx="4"/>
          </p:nvPr>
        </p:nvSpPr>
        <p:spPr bwMode="auto">
          <a:xfrm>
            <a:off x="70104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Arial" pitchFamily="34" charset="0"/>
              </a:defRPr>
            </a:lvl1pPr>
          </a:lstStyle>
          <a:p>
            <a:pPr fontAlgn="base">
              <a:spcBef>
                <a:spcPct val="0"/>
              </a:spcBef>
              <a:spcAft>
                <a:spcPct val="0"/>
              </a:spcAft>
              <a:defRPr/>
            </a:pPr>
            <a:fld id="{184349DC-04B3-463C-B2BA-062A2F65E196}" type="slidenum">
              <a:rPr lang="en-GB" altLang="en-US">
                <a:solidFill>
                  <a:srgbClr val="FFFFFF"/>
                </a:solidFill>
              </a:rPr>
              <a:pPr fontAlgn="base">
                <a:spcBef>
                  <a:spcPct val="0"/>
                </a:spcBef>
                <a:spcAft>
                  <a:spcPct val="0"/>
                </a:spcAft>
                <a:defRPr/>
              </a:pPr>
              <a:t>‹#›</a:t>
            </a:fld>
            <a:endParaRPr lang="en-GB" altLang="en-US">
              <a:solidFill>
                <a:srgbClr val="FFFFFF"/>
              </a:solidFill>
            </a:endParaRPr>
          </a:p>
        </p:txBody>
      </p:sp>
    </p:spTree>
    <p:extLst>
      <p:ext uri="{BB962C8B-B14F-4D97-AF65-F5344CB8AC3E}">
        <p14:creationId xmlns:p14="http://schemas.microsoft.com/office/powerpoint/2010/main" val="1543972707"/>
      </p:ext>
    </p:extLst>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ftr="0" dt="0"/>
  <p:txStyles>
    <p:titleStyle>
      <a:lvl1pPr algn="l" rtl="0" eaLnBrk="0" fontAlgn="base" hangingPunct="0">
        <a:lnSpc>
          <a:spcPct val="70000"/>
        </a:lnSpc>
        <a:spcBef>
          <a:spcPct val="0"/>
        </a:spcBef>
        <a:spcAft>
          <a:spcPct val="0"/>
        </a:spcAft>
        <a:defRPr sz="4800" b="1">
          <a:solidFill>
            <a:schemeClr val="tx2"/>
          </a:solidFill>
          <a:latin typeface="+mj-lt"/>
          <a:ea typeface="+mj-ea"/>
          <a:cs typeface="+mj-cs"/>
        </a:defRPr>
      </a:lvl1pPr>
      <a:lvl2pPr algn="l" rtl="0" eaLnBrk="0" fontAlgn="base" hangingPunct="0">
        <a:lnSpc>
          <a:spcPct val="70000"/>
        </a:lnSpc>
        <a:spcBef>
          <a:spcPct val="0"/>
        </a:spcBef>
        <a:spcAft>
          <a:spcPct val="0"/>
        </a:spcAft>
        <a:defRPr sz="4800" b="1">
          <a:solidFill>
            <a:schemeClr val="tx2"/>
          </a:solidFill>
          <a:latin typeface="Arial Narrow" pitchFamily="34" charset="0"/>
        </a:defRPr>
      </a:lvl2pPr>
      <a:lvl3pPr algn="l" rtl="0" eaLnBrk="0" fontAlgn="base" hangingPunct="0">
        <a:lnSpc>
          <a:spcPct val="70000"/>
        </a:lnSpc>
        <a:spcBef>
          <a:spcPct val="0"/>
        </a:spcBef>
        <a:spcAft>
          <a:spcPct val="0"/>
        </a:spcAft>
        <a:defRPr sz="4800" b="1">
          <a:solidFill>
            <a:schemeClr val="tx2"/>
          </a:solidFill>
          <a:latin typeface="Arial Narrow" pitchFamily="34" charset="0"/>
        </a:defRPr>
      </a:lvl3pPr>
      <a:lvl4pPr algn="l" rtl="0" eaLnBrk="0" fontAlgn="base" hangingPunct="0">
        <a:lnSpc>
          <a:spcPct val="70000"/>
        </a:lnSpc>
        <a:spcBef>
          <a:spcPct val="0"/>
        </a:spcBef>
        <a:spcAft>
          <a:spcPct val="0"/>
        </a:spcAft>
        <a:defRPr sz="4800" b="1">
          <a:solidFill>
            <a:schemeClr val="tx2"/>
          </a:solidFill>
          <a:latin typeface="Arial Narrow" pitchFamily="34" charset="0"/>
        </a:defRPr>
      </a:lvl4pPr>
      <a:lvl5pPr algn="l" rtl="0" eaLnBrk="0" fontAlgn="base" hangingPunct="0">
        <a:lnSpc>
          <a:spcPct val="70000"/>
        </a:lnSpc>
        <a:spcBef>
          <a:spcPct val="0"/>
        </a:spcBef>
        <a:spcAft>
          <a:spcPct val="0"/>
        </a:spcAft>
        <a:defRPr sz="4800" b="1">
          <a:solidFill>
            <a:schemeClr val="tx2"/>
          </a:solidFill>
          <a:latin typeface="Arial Narrow" pitchFamily="34" charset="0"/>
        </a:defRPr>
      </a:lvl5pPr>
      <a:lvl6pPr marL="457200" algn="l" rtl="0" fontAlgn="base">
        <a:lnSpc>
          <a:spcPct val="70000"/>
        </a:lnSpc>
        <a:spcBef>
          <a:spcPct val="0"/>
        </a:spcBef>
        <a:spcAft>
          <a:spcPct val="0"/>
        </a:spcAft>
        <a:defRPr sz="4800" b="1">
          <a:solidFill>
            <a:schemeClr val="tx2"/>
          </a:solidFill>
          <a:latin typeface="Arial Narrow" pitchFamily="34" charset="0"/>
        </a:defRPr>
      </a:lvl6pPr>
      <a:lvl7pPr marL="914400" algn="l" rtl="0" fontAlgn="base">
        <a:lnSpc>
          <a:spcPct val="70000"/>
        </a:lnSpc>
        <a:spcBef>
          <a:spcPct val="0"/>
        </a:spcBef>
        <a:spcAft>
          <a:spcPct val="0"/>
        </a:spcAft>
        <a:defRPr sz="4800" b="1">
          <a:solidFill>
            <a:schemeClr val="tx2"/>
          </a:solidFill>
          <a:latin typeface="Arial Narrow" pitchFamily="34" charset="0"/>
        </a:defRPr>
      </a:lvl7pPr>
      <a:lvl8pPr marL="1371600" algn="l" rtl="0" fontAlgn="base">
        <a:lnSpc>
          <a:spcPct val="70000"/>
        </a:lnSpc>
        <a:spcBef>
          <a:spcPct val="0"/>
        </a:spcBef>
        <a:spcAft>
          <a:spcPct val="0"/>
        </a:spcAft>
        <a:defRPr sz="4800" b="1">
          <a:solidFill>
            <a:schemeClr val="tx2"/>
          </a:solidFill>
          <a:latin typeface="Arial Narrow" pitchFamily="34" charset="0"/>
        </a:defRPr>
      </a:lvl8pPr>
      <a:lvl9pPr marL="1828800" algn="l" rtl="0" fontAlgn="base">
        <a:lnSpc>
          <a:spcPct val="70000"/>
        </a:lnSpc>
        <a:spcBef>
          <a:spcPct val="0"/>
        </a:spcBef>
        <a:spcAft>
          <a:spcPct val="0"/>
        </a:spcAft>
        <a:defRPr sz="4800" b="1">
          <a:solidFill>
            <a:schemeClr val="tx2"/>
          </a:solidFill>
          <a:latin typeface="Arial Narrow"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sz="2600">
          <a:solidFill>
            <a:schemeClr val="tx1"/>
          </a:solidFill>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SzPct val="100000"/>
        <a:buChar char="•"/>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100000"/>
        <a:buChar char="–"/>
        <a:defRPr sz="2000">
          <a:solidFill>
            <a:schemeClr val="tx1"/>
          </a:solidFill>
          <a:latin typeface="+mn-lt"/>
        </a:defRPr>
      </a:lvl5pPr>
      <a:lvl6pPr marL="2514600" indent="-228600" algn="l" rtl="0" fontAlgn="base">
        <a:spcBef>
          <a:spcPct val="20000"/>
        </a:spcBef>
        <a:spcAft>
          <a:spcPct val="0"/>
        </a:spcAft>
        <a:buClr>
          <a:schemeClr val="hlink"/>
        </a:buClr>
        <a:buSzPct val="100000"/>
        <a:buChar char="–"/>
        <a:defRPr sz="2000">
          <a:solidFill>
            <a:schemeClr val="tx1"/>
          </a:solidFill>
          <a:latin typeface="+mn-lt"/>
        </a:defRPr>
      </a:lvl6pPr>
      <a:lvl7pPr marL="2971800" indent="-228600" algn="l" rtl="0" fontAlgn="base">
        <a:spcBef>
          <a:spcPct val="20000"/>
        </a:spcBef>
        <a:spcAft>
          <a:spcPct val="0"/>
        </a:spcAft>
        <a:buClr>
          <a:schemeClr val="hlink"/>
        </a:buClr>
        <a:buSzPct val="100000"/>
        <a:buChar char="–"/>
        <a:defRPr sz="2000">
          <a:solidFill>
            <a:schemeClr val="tx1"/>
          </a:solidFill>
          <a:latin typeface="+mn-lt"/>
        </a:defRPr>
      </a:lvl7pPr>
      <a:lvl8pPr marL="3429000" indent="-228600" algn="l" rtl="0" fontAlgn="base">
        <a:spcBef>
          <a:spcPct val="20000"/>
        </a:spcBef>
        <a:spcAft>
          <a:spcPct val="0"/>
        </a:spcAft>
        <a:buClr>
          <a:schemeClr val="hlink"/>
        </a:buClr>
        <a:buSzPct val="100000"/>
        <a:buChar char="–"/>
        <a:defRPr sz="2000">
          <a:solidFill>
            <a:schemeClr val="tx1"/>
          </a:solidFill>
          <a:latin typeface="+mn-lt"/>
        </a:defRPr>
      </a:lvl8pPr>
      <a:lvl9pPr marL="3886200" indent="-228600" algn="l" rtl="0" fontAlgn="base">
        <a:spcBef>
          <a:spcPct val="20000"/>
        </a:spcBef>
        <a:spcAft>
          <a:spcPct val="0"/>
        </a:spcAft>
        <a:buClr>
          <a:schemeClr val="hlink"/>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outube.com/watch?v=FuPFgsr8JA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NR=1&amp;v=ab6jV4VBWZE&amp;feature=endscreen" TargetMode="External"/><Relationship Id="rId2" Type="http://schemas.openxmlformats.org/officeDocument/2006/relationships/hyperlink" Target="https://whatsyourimpact.org/greenhouse-gases"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neok12.com/php/watch.php?v=zX595c726665607b7d785e7b&amp;t=Global-Warmin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7.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title"/>
          </p:nvPr>
        </p:nvSpPr>
        <p:spPr>
          <a:xfrm>
            <a:off x="2601391" y="2829560"/>
            <a:ext cx="4013200" cy="599440"/>
          </a:xfrm>
        </p:spPr>
        <p:txBody>
          <a:bodyPr>
            <a:noAutofit/>
          </a:bodyPr>
          <a:lstStyle/>
          <a:p>
            <a:r>
              <a:rPr lang="en-US" sz="3600" dirty="0"/>
              <a:t>climate change</a:t>
            </a:r>
          </a:p>
        </p:txBody>
      </p:sp>
    </p:spTree>
    <p:extLst>
      <p:ext uri="{BB962C8B-B14F-4D97-AF65-F5344CB8AC3E}">
        <p14:creationId xmlns:p14="http://schemas.microsoft.com/office/powerpoint/2010/main" val="1196009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sz="quarter" idx="13"/>
          </p:nvPr>
        </p:nvSpPr>
        <p:spPr/>
        <p:txBody>
          <a:bodyPr/>
          <a:lstStyle/>
          <a:p>
            <a:endParaRPr lang="en-US">
              <a:latin typeface="Arial" charset="0"/>
            </a:endParaRPr>
          </a:p>
        </p:txBody>
      </p:sp>
      <p:sp>
        <p:nvSpPr>
          <p:cNvPr id="24577" name="Title 1"/>
          <p:cNvSpPr>
            <a:spLocks noGrp="1"/>
          </p:cNvSpPr>
          <p:nvPr>
            <p:ph type="title"/>
          </p:nvPr>
        </p:nvSpPr>
        <p:spPr>
          <a:xfrm>
            <a:off x="2514600" y="303544"/>
            <a:ext cx="4114800" cy="701040"/>
          </a:xfrm>
        </p:spPr>
        <p:txBody>
          <a:bodyPr/>
          <a:lstStyle/>
          <a:p>
            <a:r>
              <a:rPr lang="en-US" dirty="0">
                <a:latin typeface="Arial" charset="0"/>
                <a:hlinkClick r:id="rId2"/>
              </a:rPr>
              <a:t>Climate Zones by Latitude</a:t>
            </a:r>
            <a:endParaRPr lang="en-US" dirty="0">
              <a:latin typeface="Arial" charset="0"/>
            </a:endParaRPr>
          </a:p>
        </p:txBody>
      </p:sp>
      <p:pic>
        <p:nvPicPr>
          <p:cNvPr id="24579" name="Picture 2" descr="Map of world zones and degre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659" y="1340768"/>
            <a:ext cx="8668682" cy="537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356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09600"/>
            <a:ext cx="8519864" cy="1143000"/>
          </a:xfrm>
        </p:spPr>
        <p:txBody>
          <a:bodyPr/>
          <a:lstStyle/>
          <a:p>
            <a:r>
              <a:rPr lang="en-US" dirty="0"/>
              <a:t>What is Climate Change?</a:t>
            </a:r>
          </a:p>
        </p:txBody>
      </p:sp>
      <p:sp>
        <p:nvSpPr>
          <p:cNvPr id="3" name="Content Placeholder 2"/>
          <p:cNvSpPr>
            <a:spLocks noGrp="1"/>
          </p:cNvSpPr>
          <p:nvPr>
            <p:ph idx="1"/>
          </p:nvPr>
        </p:nvSpPr>
        <p:spPr>
          <a:xfrm>
            <a:off x="971600" y="1981200"/>
            <a:ext cx="7943800" cy="4114800"/>
          </a:xfrm>
        </p:spPr>
        <p:txBody>
          <a:bodyPr/>
          <a:lstStyle/>
          <a:p>
            <a:pPr marL="457200" indent="-457200" eaLnBrk="1" hangingPunct="1">
              <a:buClr>
                <a:srgbClr val="CC3300"/>
              </a:buClr>
            </a:pPr>
            <a:r>
              <a:rPr lang="en-GB" altLang="en-US" b="1" dirty="0"/>
              <a:t>Throughout its history, Earth has experienced climate change. Ice ages have come and gone. (so have organisms)</a:t>
            </a:r>
          </a:p>
          <a:p>
            <a:pPr marL="457200" indent="-457200" eaLnBrk="1" hangingPunct="1">
              <a:buClr>
                <a:srgbClr val="CC3300"/>
              </a:buClr>
            </a:pPr>
            <a:r>
              <a:rPr lang="en-GB" altLang="en-US" b="1" dirty="0"/>
              <a:t>If the climate doesn’t remain constant, we call it climate change. But we generally refer to it as a rise in average surface temperatures on Earth. </a:t>
            </a:r>
          </a:p>
        </p:txBody>
      </p:sp>
      <p:sp>
        <p:nvSpPr>
          <p:cNvPr id="4" name="Slide Number Placeholder 3"/>
          <p:cNvSpPr>
            <a:spLocks noGrp="1"/>
          </p:cNvSpPr>
          <p:nvPr>
            <p:ph type="sldNum" sz="quarter" idx="12"/>
          </p:nvPr>
        </p:nvSpPr>
        <p:spPr/>
        <p:txBody>
          <a:bodyPr/>
          <a:lstStyle/>
          <a:p>
            <a:pPr>
              <a:defRPr/>
            </a:pPr>
            <a:fld id="{787929BB-D49A-44D9-92B1-4B486A2A6759}" type="slidenum">
              <a:rPr lang="en-GB" altLang="en-US" smtClean="0">
                <a:solidFill>
                  <a:srgbClr val="FFFFFF"/>
                </a:solidFill>
              </a:rPr>
              <a:pPr>
                <a:defRPr/>
              </a:pPr>
              <a:t>3</a:t>
            </a:fld>
            <a:endParaRPr lang="en-GB" altLang="en-US">
              <a:solidFill>
                <a:srgbClr val="FFFFFF"/>
              </a:solidFill>
            </a:endParaRPr>
          </a:p>
        </p:txBody>
      </p:sp>
    </p:spTree>
    <p:extLst>
      <p:ext uri="{BB962C8B-B14F-4D97-AF65-F5344CB8AC3E}">
        <p14:creationId xmlns:p14="http://schemas.microsoft.com/office/powerpoint/2010/main" val="349973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7" descr="sun_ear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918" y="3810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itle 1"/>
          <p:cNvSpPr>
            <a:spLocks noGrp="1"/>
          </p:cNvSpPr>
          <p:nvPr>
            <p:ph type="title"/>
          </p:nvPr>
        </p:nvSpPr>
        <p:spPr>
          <a:ln>
            <a:solidFill>
              <a:schemeClr val="accent1"/>
            </a:solidFill>
            <a:miter lim="800000"/>
            <a:headEnd/>
            <a:tailEnd/>
          </a:ln>
        </p:spPr>
        <p:txBody>
          <a:bodyPr/>
          <a:lstStyle/>
          <a:p>
            <a:pPr eaLnBrk="1" hangingPunct="1"/>
            <a:r>
              <a:rPr lang="en-US" altLang="en-US" dirty="0">
                <a:solidFill>
                  <a:schemeClr val="bg1"/>
                </a:solidFill>
              </a:rPr>
              <a:t>What PROCESSES/FACTORS CAUSE CLIMATE CHANGE?</a:t>
            </a:r>
          </a:p>
        </p:txBody>
      </p:sp>
      <p:sp>
        <p:nvSpPr>
          <p:cNvPr id="53252" name="Content Placeholder 4"/>
          <p:cNvSpPr>
            <a:spLocks noGrp="1"/>
          </p:cNvSpPr>
          <p:nvPr>
            <p:ph idx="4294967295"/>
          </p:nvPr>
        </p:nvSpPr>
        <p:spPr>
          <a:xfrm>
            <a:off x="457200" y="1600200"/>
            <a:ext cx="8229600" cy="4525963"/>
          </a:xfrm>
          <a:prstGeom prst="rect">
            <a:avLst/>
          </a:prstGeom>
        </p:spPr>
        <p:txBody>
          <a:bodyPr>
            <a:normAutofit fontScale="92500" lnSpcReduction="10000"/>
          </a:bodyPr>
          <a:lstStyle/>
          <a:p>
            <a:pPr eaLnBrk="1" hangingPunct="1"/>
            <a:endParaRPr lang="en-US" altLang="en-US" dirty="0"/>
          </a:p>
          <a:p>
            <a:pPr eaLnBrk="1" hangingPunct="1"/>
            <a:endParaRPr lang="en-US" altLang="en-US" dirty="0"/>
          </a:p>
          <a:p>
            <a:pPr eaLnBrk="1" hangingPunct="1"/>
            <a:r>
              <a:rPr lang="en-US" altLang="en-US" dirty="0">
                <a:solidFill>
                  <a:schemeClr val="bg1"/>
                </a:solidFill>
              </a:rPr>
              <a:t>Changes in:</a:t>
            </a:r>
          </a:p>
          <a:p>
            <a:pPr lvl="1" eaLnBrk="1" hangingPunct="1"/>
            <a:r>
              <a:rPr lang="en-US" altLang="en-US" sz="3200" dirty="0">
                <a:solidFill>
                  <a:schemeClr val="tx1"/>
                </a:solidFill>
              </a:rPr>
              <a:t>(1) The </a:t>
            </a:r>
            <a:r>
              <a:rPr lang="en-US" altLang="en-US" sz="3200" u="sng" dirty="0">
                <a:solidFill>
                  <a:schemeClr val="tx1"/>
                </a:solidFill>
              </a:rPr>
              <a:t>sun’s output </a:t>
            </a:r>
            <a:r>
              <a:rPr lang="en-US" altLang="en-US" sz="3200" dirty="0">
                <a:solidFill>
                  <a:schemeClr val="tx1"/>
                </a:solidFill>
              </a:rPr>
              <a:t>and (2) </a:t>
            </a:r>
            <a:r>
              <a:rPr lang="en-US" altLang="en-US" sz="3200" u="sng" dirty="0">
                <a:solidFill>
                  <a:schemeClr val="tx1"/>
                </a:solidFill>
              </a:rPr>
              <a:t>changes in Earth’s orbit </a:t>
            </a:r>
            <a:r>
              <a:rPr lang="en-US" altLang="en-US" sz="3200" dirty="0">
                <a:solidFill>
                  <a:schemeClr val="tx1"/>
                </a:solidFill>
              </a:rPr>
              <a:t>have already been mentioned as factors that affect climate and climate change.  </a:t>
            </a:r>
          </a:p>
          <a:p>
            <a:pPr lvl="1" eaLnBrk="1" hangingPunct="1"/>
            <a:r>
              <a:rPr lang="en-US" altLang="en-US" sz="3200" dirty="0">
                <a:solidFill>
                  <a:schemeClr val="tx1"/>
                </a:solidFill>
              </a:rPr>
              <a:t>As (3) </a:t>
            </a:r>
            <a:r>
              <a:rPr lang="en-US" altLang="en-US" sz="3200" u="sng" dirty="0">
                <a:solidFill>
                  <a:schemeClr val="tx1"/>
                </a:solidFill>
              </a:rPr>
              <a:t>continents have drifted </a:t>
            </a:r>
            <a:r>
              <a:rPr lang="en-US" altLang="en-US" sz="3200" dirty="0">
                <a:solidFill>
                  <a:schemeClr val="tx1"/>
                </a:solidFill>
              </a:rPr>
              <a:t>through different climate zones throughout Earth’s history, climates have changed. This may explain why some plants and animals went extinct.</a:t>
            </a:r>
          </a:p>
          <a:p>
            <a:pPr eaLnBrk="1" hangingPunct="1"/>
            <a:endParaRPr lang="en-US" altLang="en-US" dirty="0">
              <a:solidFill>
                <a:schemeClr val="bg1"/>
              </a:solidFill>
            </a:endParaRPr>
          </a:p>
          <a:p>
            <a:pPr eaLnBrk="1" hangingPunct="1"/>
            <a:endParaRPr lang="en-US" altLang="en-US" dirty="0">
              <a:solidFill>
                <a:schemeClr val="bg1"/>
              </a:solidFill>
            </a:endParaRPr>
          </a:p>
        </p:txBody>
      </p:sp>
      <p:pic>
        <p:nvPicPr>
          <p:cNvPr id="53253" name="Picture 5" descr="blue_puzzl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33400"/>
            <a:ext cx="76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31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7" descr="sun_ear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itle 1"/>
          <p:cNvSpPr>
            <a:spLocks noGrp="1"/>
          </p:cNvSpPr>
          <p:nvPr>
            <p:ph type="title"/>
          </p:nvPr>
        </p:nvSpPr>
        <p:spPr>
          <a:ln>
            <a:solidFill>
              <a:schemeClr val="accent1"/>
            </a:solidFill>
            <a:miter lim="800000"/>
            <a:headEnd/>
            <a:tailEnd/>
          </a:ln>
        </p:spPr>
        <p:txBody>
          <a:bodyPr/>
          <a:lstStyle/>
          <a:p>
            <a:pPr eaLnBrk="1" hangingPunct="1"/>
            <a:r>
              <a:rPr lang="en-US" altLang="en-US">
                <a:solidFill>
                  <a:schemeClr val="bg1"/>
                </a:solidFill>
              </a:rPr>
              <a:t>What changes climate?</a:t>
            </a:r>
          </a:p>
        </p:txBody>
      </p:sp>
      <p:sp>
        <p:nvSpPr>
          <p:cNvPr id="53252" name="Content Placeholder 4"/>
          <p:cNvSpPr>
            <a:spLocks noGrp="1"/>
          </p:cNvSpPr>
          <p:nvPr>
            <p:ph idx="4294967295"/>
          </p:nvPr>
        </p:nvSpPr>
        <p:spPr>
          <a:xfrm>
            <a:off x="457200" y="1600200"/>
            <a:ext cx="8229600" cy="4525963"/>
          </a:xfrm>
          <a:prstGeom prst="rect">
            <a:avLst/>
          </a:prstGeom>
        </p:spPr>
        <p:txBody>
          <a:bodyPr/>
          <a:lstStyle/>
          <a:p>
            <a:pPr eaLnBrk="1" hangingPunct="1"/>
            <a:endParaRPr lang="en-US" altLang="en-US" dirty="0"/>
          </a:p>
          <a:p>
            <a:pPr eaLnBrk="1" hangingPunct="1"/>
            <a:r>
              <a:rPr lang="en-US" altLang="en-US" sz="2800" b="1" u="sng" dirty="0">
                <a:solidFill>
                  <a:srgbClr val="FFFF00"/>
                </a:solidFill>
              </a:rPr>
              <a:t>(4)Volcanic eruptions </a:t>
            </a:r>
            <a:r>
              <a:rPr lang="en-US" altLang="en-US" sz="2800" b="1" dirty="0">
                <a:solidFill>
                  <a:srgbClr val="FFFF00"/>
                </a:solidFill>
              </a:rPr>
              <a:t>emit some gases and particles that can cause sunlight to be reflected away from the Earth, resulting in global cooling.</a:t>
            </a:r>
          </a:p>
          <a:p>
            <a:pPr eaLnBrk="1" hangingPunct="1"/>
            <a:endParaRPr lang="en-US" altLang="en-US" sz="2800" dirty="0">
              <a:solidFill>
                <a:srgbClr val="FFFF00"/>
              </a:solidFill>
            </a:endParaRPr>
          </a:p>
          <a:p>
            <a:pPr eaLnBrk="1" hangingPunct="1"/>
            <a:r>
              <a:rPr lang="en-US" altLang="en-US" sz="2800" b="1" dirty="0">
                <a:solidFill>
                  <a:srgbClr val="FFFF00"/>
                </a:solidFill>
              </a:rPr>
              <a:t>Other gases emitted, like CO</a:t>
            </a:r>
            <a:r>
              <a:rPr lang="en-US" altLang="en-US" b="1" dirty="0">
                <a:solidFill>
                  <a:srgbClr val="FFFF00"/>
                </a:solidFill>
              </a:rPr>
              <a:t>2,</a:t>
            </a:r>
            <a:r>
              <a:rPr lang="en-US" altLang="en-US" sz="2800" b="1" dirty="0">
                <a:solidFill>
                  <a:srgbClr val="FFFF00"/>
                </a:solidFill>
              </a:rPr>
              <a:t> may cause warming by contributing to the Greenhouse Effect. </a:t>
            </a:r>
          </a:p>
          <a:p>
            <a:pPr eaLnBrk="1" hangingPunct="1"/>
            <a:endParaRPr lang="en-US" altLang="en-US" sz="2800" dirty="0">
              <a:solidFill>
                <a:schemeClr val="bg1"/>
              </a:solidFill>
            </a:endParaRPr>
          </a:p>
          <a:p>
            <a:pPr eaLnBrk="1" hangingPunct="1"/>
            <a:endParaRPr lang="en-US" altLang="en-US" dirty="0">
              <a:solidFill>
                <a:schemeClr val="bg1"/>
              </a:solidFill>
            </a:endParaRPr>
          </a:p>
        </p:txBody>
      </p:sp>
      <p:pic>
        <p:nvPicPr>
          <p:cNvPr id="53253" name="Picture 5" descr="blue_puzzl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33400"/>
            <a:ext cx="76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984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7" descr="sun_ear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itle 1"/>
          <p:cNvSpPr>
            <a:spLocks noGrp="1"/>
          </p:cNvSpPr>
          <p:nvPr>
            <p:ph type="title"/>
          </p:nvPr>
        </p:nvSpPr>
        <p:spPr>
          <a:ln>
            <a:solidFill>
              <a:schemeClr val="accent1"/>
            </a:solidFill>
            <a:miter lim="800000"/>
            <a:headEnd/>
            <a:tailEnd/>
          </a:ln>
        </p:spPr>
        <p:txBody>
          <a:bodyPr/>
          <a:lstStyle/>
          <a:p>
            <a:pPr eaLnBrk="1" hangingPunct="1"/>
            <a:r>
              <a:rPr lang="en-US" altLang="en-US">
                <a:solidFill>
                  <a:schemeClr val="bg1"/>
                </a:solidFill>
              </a:rPr>
              <a:t>What changes climate?</a:t>
            </a:r>
          </a:p>
        </p:txBody>
      </p:sp>
      <p:sp>
        <p:nvSpPr>
          <p:cNvPr id="53252" name="Content Placeholder 4"/>
          <p:cNvSpPr>
            <a:spLocks noGrp="1"/>
          </p:cNvSpPr>
          <p:nvPr>
            <p:ph idx="4294967295"/>
          </p:nvPr>
        </p:nvSpPr>
        <p:spPr>
          <a:xfrm>
            <a:off x="457200" y="1600200"/>
            <a:ext cx="8229600" cy="4525963"/>
          </a:xfrm>
          <a:prstGeom prst="rect">
            <a:avLst/>
          </a:prstGeom>
        </p:spPr>
        <p:txBody>
          <a:bodyPr/>
          <a:lstStyle/>
          <a:p>
            <a:pPr eaLnBrk="1" hangingPunct="1"/>
            <a:endParaRPr lang="en-US" altLang="en-US" dirty="0"/>
          </a:p>
          <a:p>
            <a:pPr eaLnBrk="1" hangingPunct="1"/>
            <a:r>
              <a:rPr lang="en-US" altLang="en-US" sz="2800" b="1" dirty="0">
                <a:solidFill>
                  <a:srgbClr val="FFFF00"/>
                </a:solidFill>
              </a:rPr>
              <a:t>(5) Greenhouse Effect</a:t>
            </a:r>
          </a:p>
          <a:p>
            <a:pPr eaLnBrk="1" hangingPunct="1"/>
            <a:r>
              <a:rPr lang="en-US" altLang="en-US" sz="2800" b="1" dirty="0">
                <a:solidFill>
                  <a:srgbClr val="FFFF00"/>
                </a:solidFill>
              </a:rPr>
              <a:t>(6) Heat Islands</a:t>
            </a:r>
          </a:p>
          <a:p>
            <a:pPr eaLnBrk="1" hangingPunct="1"/>
            <a:r>
              <a:rPr lang="en-US" altLang="en-US" sz="2800" b="1" dirty="0">
                <a:solidFill>
                  <a:srgbClr val="FFFF00"/>
                </a:solidFill>
              </a:rPr>
              <a:t>(7) Carbon Sources</a:t>
            </a:r>
          </a:p>
          <a:p>
            <a:pPr eaLnBrk="1" hangingPunct="1"/>
            <a:r>
              <a:rPr lang="en-US" altLang="en-US" sz="2800" b="1" dirty="0">
                <a:solidFill>
                  <a:srgbClr val="FFFF00"/>
                </a:solidFill>
              </a:rPr>
              <a:t>(8) Carbon Sinks</a:t>
            </a:r>
          </a:p>
          <a:p>
            <a:pPr eaLnBrk="1" hangingPunct="1"/>
            <a:endParaRPr lang="en-US" altLang="en-US" sz="2800" b="1" dirty="0">
              <a:solidFill>
                <a:srgbClr val="FFFF00"/>
              </a:solidFill>
            </a:endParaRPr>
          </a:p>
          <a:p>
            <a:pPr eaLnBrk="1" hangingPunct="1"/>
            <a:r>
              <a:rPr lang="en-US" altLang="en-US" sz="2800" b="1" dirty="0">
                <a:solidFill>
                  <a:srgbClr val="FFFF00"/>
                </a:solidFill>
              </a:rPr>
              <a:t>These will be explained in upcoming slides.</a:t>
            </a:r>
          </a:p>
          <a:p>
            <a:pPr eaLnBrk="1" hangingPunct="1"/>
            <a:endParaRPr lang="en-US" altLang="en-US" sz="2800" dirty="0">
              <a:solidFill>
                <a:srgbClr val="FFFF00"/>
              </a:solidFill>
            </a:endParaRPr>
          </a:p>
          <a:p>
            <a:pPr eaLnBrk="1" hangingPunct="1"/>
            <a:endParaRPr lang="en-US" altLang="en-US" sz="2800" dirty="0">
              <a:solidFill>
                <a:schemeClr val="bg1"/>
              </a:solidFill>
            </a:endParaRPr>
          </a:p>
          <a:p>
            <a:pPr eaLnBrk="1" hangingPunct="1"/>
            <a:endParaRPr lang="en-US" altLang="en-US" dirty="0">
              <a:solidFill>
                <a:schemeClr val="bg1"/>
              </a:solidFill>
            </a:endParaRPr>
          </a:p>
        </p:txBody>
      </p:sp>
      <p:pic>
        <p:nvPicPr>
          <p:cNvPr id="53253" name="Picture 5" descr="blue_puzzl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33400"/>
            <a:ext cx="76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684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2627784" y="3645024"/>
            <a:ext cx="4013200" cy="428625"/>
          </a:xfrm>
        </p:spPr>
        <p:txBody>
          <a:bodyPr>
            <a:noAutofit/>
          </a:bodyPr>
          <a:lstStyle/>
          <a:p>
            <a:endParaRPr lang="en-CA" sz="3200" dirty="0"/>
          </a:p>
        </p:txBody>
      </p:sp>
      <p:sp>
        <p:nvSpPr>
          <p:cNvPr id="2" name="Title 1"/>
          <p:cNvSpPr>
            <a:spLocks noGrp="1"/>
          </p:cNvSpPr>
          <p:nvPr>
            <p:ph type="title" idx="4294967295"/>
          </p:nvPr>
        </p:nvSpPr>
        <p:spPr>
          <a:xfrm>
            <a:off x="2483768" y="1196752"/>
            <a:ext cx="4013200" cy="600075"/>
          </a:xfrm>
        </p:spPr>
        <p:txBody>
          <a:bodyPr/>
          <a:lstStyle/>
          <a:p>
            <a:r>
              <a:rPr lang="en-CA" dirty="0"/>
              <a:t>5. The greenhouse effect</a:t>
            </a:r>
          </a:p>
        </p:txBody>
      </p:sp>
    </p:spTree>
    <p:extLst>
      <p:ext uri="{BB962C8B-B14F-4D97-AF65-F5344CB8AC3E}">
        <p14:creationId xmlns:p14="http://schemas.microsoft.com/office/powerpoint/2010/main" val="488722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031" y="0"/>
            <a:ext cx="4114800" cy="701675"/>
          </a:xfrm>
        </p:spPr>
        <p:txBody>
          <a:bodyPr/>
          <a:lstStyle/>
          <a:p>
            <a:r>
              <a:rPr lang="en-CA" dirty="0"/>
              <a:t>The Greenhouse Effect</a:t>
            </a:r>
          </a:p>
        </p:txBody>
      </p:sp>
      <p:sp>
        <p:nvSpPr>
          <p:cNvPr id="3" name="Content Placeholder 2"/>
          <p:cNvSpPr>
            <a:spLocks noGrp="1"/>
          </p:cNvSpPr>
          <p:nvPr>
            <p:ph sz="quarter" idx="4294967295"/>
          </p:nvPr>
        </p:nvSpPr>
        <p:spPr>
          <a:xfrm>
            <a:off x="0" y="962323"/>
            <a:ext cx="4654516" cy="5895677"/>
          </a:xfrm>
        </p:spPr>
        <p:txBody>
          <a:bodyPr>
            <a:normAutofit fontScale="92500" lnSpcReduction="20000"/>
          </a:bodyPr>
          <a:lstStyle/>
          <a:p>
            <a:pPr algn="l"/>
            <a:r>
              <a:rPr lang="en-US" sz="2400" dirty="0"/>
              <a:t>When sunlight reaches the surface of the Earth, some of it is absorbed, which warms the ground, and some bounces back to space as heat. </a:t>
            </a:r>
          </a:p>
          <a:p>
            <a:pPr algn="l"/>
            <a:r>
              <a:rPr lang="en-US" sz="2400" dirty="0"/>
              <a:t>The greenhouse effect increases the temperature of the Earth by trapping heat in our atmosphere.</a:t>
            </a:r>
            <a:r>
              <a:rPr lang="en-US" sz="2400" dirty="0">
                <a:hlinkClick r:id="rId2"/>
              </a:rPr>
              <a:t> Greenhouse gases</a:t>
            </a:r>
            <a:r>
              <a:rPr lang="en-US" sz="2400" dirty="0"/>
              <a:t> that are in the atmosphere absorb, and then redirect some of this heat back towards the Earth. The more greenhouse gases you have in the atmosphere, the more heat stays on Earth.</a:t>
            </a:r>
          </a:p>
          <a:p>
            <a:pPr algn="l"/>
            <a:r>
              <a:rPr lang="en-US" sz="2400" dirty="0"/>
              <a:t>This keeps the temperature of the Earth higher than it would be if direct heating by the Sun was the only source of warming. Watch the NASA video and answer the questions. </a:t>
            </a:r>
          </a:p>
          <a:p>
            <a:pPr algn="l"/>
            <a:endParaRPr lang="en-CA" sz="2400" dirty="0"/>
          </a:p>
          <a:p>
            <a:r>
              <a:rPr lang="en-CA" dirty="0">
                <a:hlinkClick r:id="rId3"/>
              </a:rPr>
              <a:t>NASA Video</a:t>
            </a:r>
            <a:endParaRPr lang="en-CA"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4520" y="0"/>
            <a:ext cx="4065131" cy="3505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54520" y="3540011"/>
            <a:ext cx="4065131" cy="3046988"/>
          </a:xfrm>
          <a:prstGeom prst="rect">
            <a:avLst/>
          </a:prstGeom>
          <a:noFill/>
        </p:spPr>
        <p:txBody>
          <a:bodyPr wrap="square" rtlCol="0">
            <a:spAutoFit/>
          </a:bodyPr>
          <a:lstStyle/>
          <a:p>
            <a:r>
              <a:rPr lang="en-US" sz="2800" u="sng" dirty="0"/>
              <a:t>Greenhouse gases</a:t>
            </a:r>
            <a:r>
              <a:rPr lang="en-US" sz="2800" dirty="0"/>
              <a:t>:</a:t>
            </a:r>
          </a:p>
          <a:p>
            <a:r>
              <a:rPr lang="en-US" sz="2800" dirty="0"/>
              <a:t>Water Vapor – H</a:t>
            </a:r>
            <a:r>
              <a:rPr lang="en-US" sz="2800" baseline="-25000" dirty="0"/>
              <a:t>2</a:t>
            </a:r>
            <a:r>
              <a:rPr lang="en-US" sz="2800" dirty="0"/>
              <a:t>O</a:t>
            </a:r>
            <a:r>
              <a:rPr lang="en-US" sz="2800" baseline="-25000" dirty="0"/>
              <a:t>(v </a:t>
            </a:r>
          </a:p>
          <a:p>
            <a:r>
              <a:rPr lang="en-US" sz="2800" dirty="0"/>
              <a:t>CO</a:t>
            </a:r>
            <a:r>
              <a:rPr lang="en-US" sz="2800" baseline="-25000" dirty="0"/>
              <a:t>2    </a:t>
            </a:r>
          </a:p>
          <a:p>
            <a:r>
              <a:rPr lang="en-US" sz="2800" dirty="0"/>
              <a:t>Methane – CH</a:t>
            </a:r>
            <a:r>
              <a:rPr lang="en-US" sz="2800" baseline="-25000" dirty="0"/>
              <a:t>4   </a:t>
            </a:r>
          </a:p>
          <a:p>
            <a:r>
              <a:rPr lang="en-US" sz="4000" baseline="-25000" dirty="0"/>
              <a:t>Nitrous Oxides</a:t>
            </a:r>
          </a:p>
          <a:p>
            <a:r>
              <a:rPr lang="en-US" sz="4000" baseline="-25000" dirty="0"/>
              <a:t>CFC’s     </a:t>
            </a:r>
          </a:p>
          <a:p>
            <a:r>
              <a:rPr lang="en-US" sz="4000" baseline="-25000" dirty="0"/>
              <a:t>Fluorinated gases  </a:t>
            </a:r>
          </a:p>
        </p:txBody>
      </p:sp>
      <p:cxnSp>
        <p:nvCxnSpPr>
          <p:cNvPr id="6" name="Straight Arrow Connector 5">
            <a:extLst>
              <a:ext uri="{FF2B5EF4-FFF2-40B4-BE49-F238E27FC236}">
                <a16:creationId xmlns:a16="http://schemas.microsoft.com/office/drawing/2014/main" id="{14CD77BB-460F-4364-8910-D7C17441E1F8}"/>
              </a:ext>
            </a:extLst>
          </p:cNvPr>
          <p:cNvCxnSpPr/>
          <p:nvPr/>
        </p:nvCxnSpPr>
        <p:spPr>
          <a:xfrm flipV="1">
            <a:off x="5796136" y="4684679"/>
            <a:ext cx="0" cy="2880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58BCDC2-A2BE-4330-8DEE-3F58E1424000}"/>
              </a:ext>
            </a:extLst>
          </p:cNvPr>
          <p:cNvCxnSpPr/>
          <p:nvPr/>
        </p:nvCxnSpPr>
        <p:spPr>
          <a:xfrm flipV="1">
            <a:off x="8172400" y="4293096"/>
            <a:ext cx="0" cy="2880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64AADBF-A599-4AFB-9A03-1DFCE379F6C6}"/>
              </a:ext>
            </a:extLst>
          </p:cNvPr>
          <p:cNvCxnSpPr/>
          <p:nvPr/>
        </p:nvCxnSpPr>
        <p:spPr>
          <a:xfrm flipV="1">
            <a:off x="7308304" y="5085184"/>
            <a:ext cx="0" cy="2880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CA34302-37ED-460A-B95B-BEAD6B2E0A33}"/>
              </a:ext>
            </a:extLst>
          </p:cNvPr>
          <p:cNvCxnSpPr/>
          <p:nvPr/>
        </p:nvCxnSpPr>
        <p:spPr>
          <a:xfrm flipV="1">
            <a:off x="7308304" y="5589240"/>
            <a:ext cx="0" cy="2880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BC41860-1671-441B-A8A4-A928531CE472}"/>
              </a:ext>
            </a:extLst>
          </p:cNvPr>
          <p:cNvCxnSpPr>
            <a:cxnSpLocks/>
          </p:cNvCxnSpPr>
          <p:nvPr/>
        </p:nvCxnSpPr>
        <p:spPr>
          <a:xfrm>
            <a:off x="5796136" y="5895677"/>
            <a:ext cx="0" cy="31378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4DDCED8-F04A-43FC-9ED7-E711C3C0F93C}"/>
              </a:ext>
            </a:extLst>
          </p:cNvPr>
          <p:cNvCxnSpPr/>
          <p:nvPr/>
        </p:nvCxnSpPr>
        <p:spPr>
          <a:xfrm flipV="1">
            <a:off x="7452320" y="6442983"/>
            <a:ext cx="0" cy="2880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48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1000"/>
                                        <p:tgtEl>
                                          <p:spTgt spid="1026"/>
                                        </p:tgtEl>
                                      </p:cBhvr>
                                    </p:animEffect>
                                    <p:anim calcmode="lin" valueType="num">
                                      <p:cBhvr>
                                        <p:cTn id="28" dur="1000" fill="hold"/>
                                        <p:tgtEl>
                                          <p:spTgt spid="1026"/>
                                        </p:tgtEl>
                                        <p:attrNameLst>
                                          <p:attrName>ppt_x</p:attrName>
                                        </p:attrNameLst>
                                      </p:cBhvr>
                                      <p:tavLst>
                                        <p:tav tm="0">
                                          <p:val>
                                            <p:strVal val="#ppt_x"/>
                                          </p:val>
                                        </p:tav>
                                        <p:tav tm="100000">
                                          <p:val>
                                            <p:strVal val="#ppt_x"/>
                                          </p:val>
                                        </p:tav>
                                      </p:tavLst>
                                    </p:anim>
                                    <p:anim calcmode="lin" valueType="num">
                                      <p:cBhvr>
                                        <p:cTn id="2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0550" y="603920"/>
            <a:ext cx="4114800" cy="701040"/>
          </a:xfrm>
        </p:spPr>
        <p:txBody>
          <a:bodyPr/>
          <a:lstStyle/>
          <a:p>
            <a:r>
              <a:rPr lang="en-US" dirty="0"/>
              <a:t>6. Urban Heat Islands</a:t>
            </a:r>
          </a:p>
        </p:txBody>
      </p:sp>
      <p:sp>
        <p:nvSpPr>
          <p:cNvPr id="3" name="Content Placeholder 2"/>
          <p:cNvSpPr>
            <a:spLocks noGrp="1"/>
          </p:cNvSpPr>
          <p:nvPr>
            <p:ph idx="4294967295"/>
          </p:nvPr>
        </p:nvSpPr>
        <p:spPr>
          <a:xfrm>
            <a:off x="29094" y="1531346"/>
            <a:ext cx="4136503" cy="4525963"/>
          </a:xfrm>
          <a:prstGeom prst="rect">
            <a:avLst/>
          </a:prstGeom>
        </p:spPr>
        <p:txBody>
          <a:bodyPr>
            <a:normAutofit fontScale="92500" lnSpcReduction="20000"/>
          </a:bodyPr>
          <a:lstStyle/>
          <a:p>
            <a:pPr algn="l"/>
            <a:r>
              <a:rPr lang="en-US" sz="2800" dirty="0"/>
              <a:t>An </a:t>
            </a:r>
            <a:r>
              <a:rPr lang="en-US" sz="2800" b="1" u="sng" dirty="0"/>
              <a:t>urban heat island</a:t>
            </a:r>
            <a:r>
              <a:rPr lang="en-US" sz="2800" dirty="0"/>
              <a:t>, or </a:t>
            </a:r>
            <a:r>
              <a:rPr lang="en-US" sz="2800" b="1" u="sng" dirty="0"/>
              <a:t>UHI,</a:t>
            </a:r>
            <a:r>
              <a:rPr lang="en-US" sz="2800" dirty="0"/>
              <a:t> is a metropolitan area that's a lot warmer than the rural areas surrounding it. Heat is created by energy from human activities: cars, buses, trains, lots of pavement (asphalt) and buildings, lack of trees and large vegetative areas. Urban heat islands occur in areas that have lots of activity and lots of people.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5597" y="4242274"/>
            <a:ext cx="4919506" cy="2459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35F10ABD-C378-4EDC-A213-3529B484A602}"/>
              </a:ext>
            </a:extLst>
          </p:cNvPr>
          <p:cNvPicPr>
            <a:picLocks noChangeAspect="1"/>
          </p:cNvPicPr>
          <p:nvPr/>
        </p:nvPicPr>
        <p:blipFill rotWithShape="1">
          <a:blip r:embed="rId3"/>
          <a:srcRect t="12834" b="13461"/>
          <a:stretch/>
        </p:blipFill>
        <p:spPr>
          <a:xfrm>
            <a:off x="4773409" y="1396769"/>
            <a:ext cx="3703881" cy="2729965"/>
          </a:xfrm>
          <a:prstGeom prst="rect">
            <a:avLst/>
          </a:prstGeom>
        </p:spPr>
      </p:pic>
    </p:spTree>
    <p:extLst>
      <p:ext uri="{BB962C8B-B14F-4D97-AF65-F5344CB8AC3E}">
        <p14:creationId xmlns:p14="http://schemas.microsoft.com/office/powerpoint/2010/main" val="191258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38584" y="404664"/>
            <a:ext cx="4114800" cy="701675"/>
          </a:xfrm>
        </p:spPr>
        <p:txBody>
          <a:bodyPr/>
          <a:lstStyle/>
          <a:p>
            <a:r>
              <a:rPr lang="en-CA" dirty="0"/>
              <a:t>Carbon Sources and Sinks</a:t>
            </a:r>
          </a:p>
        </p:txBody>
      </p:sp>
      <p:sp>
        <p:nvSpPr>
          <p:cNvPr id="3" name="Text Placeholder 2"/>
          <p:cNvSpPr>
            <a:spLocks noGrp="1"/>
          </p:cNvSpPr>
          <p:nvPr>
            <p:ph type="body" sz="half" idx="4294967295"/>
          </p:nvPr>
        </p:nvSpPr>
        <p:spPr>
          <a:xfrm>
            <a:off x="0" y="1412875"/>
            <a:ext cx="3822700" cy="639763"/>
          </a:xfrm>
        </p:spPr>
        <p:txBody>
          <a:bodyPr>
            <a:normAutofit/>
          </a:bodyPr>
          <a:lstStyle/>
          <a:p>
            <a:r>
              <a:rPr lang="en-CA" sz="3200" dirty="0"/>
              <a:t>SOURCES</a:t>
            </a:r>
          </a:p>
        </p:txBody>
      </p:sp>
      <p:sp>
        <p:nvSpPr>
          <p:cNvPr id="4" name="Content Placeholder 3"/>
          <p:cNvSpPr>
            <a:spLocks noGrp="1"/>
          </p:cNvSpPr>
          <p:nvPr>
            <p:ph sz="quarter" idx="4294967295"/>
          </p:nvPr>
        </p:nvSpPr>
        <p:spPr>
          <a:xfrm>
            <a:off x="0" y="2133600"/>
            <a:ext cx="3821113" cy="2697163"/>
          </a:xfrm>
        </p:spPr>
        <p:txBody>
          <a:bodyPr>
            <a:normAutofit/>
          </a:bodyPr>
          <a:lstStyle/>
          <a:p>
            <a:r>
              <a:rPr lang="en-CA" sz="3200" dirty="0"/>
              <a:t>A carbon </a:t>
            </a:r>
            <a:r>
              <a:rPr lang="en-CA" sz="3200" b="1" u="sng" dirty="0"/>
              <a:t>source</a:t>
            </a:r>
            <a:r>
              <a:rPr lang="en-CA" sz="3200" dirty="0"/>
              <a:t> is anything that releases more carbon than it absorbs.</a:t>
            </a:r>
          </a:p>
        </p:txBody>
      </p:sp>
      <p:sp>
        <p:nvSpPr>
          <p:cNvPr id="5" name="Text Placeholder 4"/>
          <p:cNvSpPr>
            <a:spLocks noGrp="1"/>
          </p:cNvSpPr>
          <p:nvPr>
            <p:ph type="body" sz="half" idx="4294967295"/>
          </p:nvPr>
        </p:nvSpPr>
        <p:spPr>
          <a:xfrm>
            <a:off x="5321300" y="1341438"/>
            <a:ext cx="3822700" cy="639762"/>
          </a:xfrm>
        </p:spPr>
        <p:txBody>
          <a:bodyPr>
            <a:normAutofit/>
          </a:bodyPr>
          <a:lstStyle/>
          <a:p>
            <a:r>
              <a:rPr lang="en-CA" sz="3200" dirty="0"/>
              <a:t>SINKS</a:t>
            </a:r>
          </a:p>
        </p:txBody>
      </p:sp>
      <p:sp>
        <p:nvSpPr>
          <p:cNvPr id="6" name="Content Placeholder 5"/>
          <p:cNvSpPr>
            <a:spLocks noGrp="1"/>
          </p:cNvSpPr>
          <p:nvPr>
            <p:ph sz="quarter" idx="4294967295"/>
          </p:nvPr>
        </p:nvSpPr>
        <p:spPr>
          <a:xfrm>
            <a:off x="5321300" y="2205038"/>
            <a:ext cx="3822700" cy="2697162"/>
          </a:xfrm>
        </p:spPr>
        <p:txBody>
          <a:bodyPr>
            <a:normAutofit/>
          </a:bodyPr>
          <a:lstStyle/>
          <a:p>
            <a:r>
              <a:rPr lang="en-CA" sz="3200" dirty="0"/>
              <a:t>A carbon </a:t>
            </a:r>
            <a:r>
              <a:rPr lang="en-CA" sz="3200" b="1" u="sng" dirty="0"/>
              <a:t>sink </a:t>
            </a:r>
            <a:r>
              <a:rPr lang="en-CA" sz="3200" dirty="0"/>
              <a:t>is anything that absorbs more carbon than it releases.</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39653" y="4407795"/>
            <a:ext cx="2063105" cy="1455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987824" y="5876164"/>
            <a:ext cx="3416320" cy="369332"/>
          </a:xfrm>
          <a:prstGeom prst="rect">
            <a:avLst/>
          </a:prstGeom>
          <a:noFill/>
        </p:spPr>
        <p:txBody>
          <a:bodyPr wrap="none" rtlCol="0">
            <a:spAutoFit/>
          </a:bodyPr>
          <a:lstStyle/>
          <a:p>
            <a:r>
              <a:rPr lang="en-CA" dirty="0"/>
              <a:t>carbon sources- carbon sinks= ???</a:t>
            </a:r>
          </a:p>
        </p:txBody>
      </p:sp>
      <p:sp>
        <p:nvSpPr>
          <p:cNvPr id="8" name="TextBox 7"/>
          <p:cNvSpPr txBox="1"/>
          <p:nvPr/>
        </p:nvSpPr>
        <p:spPr>
          <a:xfrm>
            <a:off x="3539653" y="3929063"/>
            <a:ext cx="2060179" cy="369332"/>
          </a:xfrm>
          <a:prstGeom prst="rect">
            <a:avLst/>
          </a:prstGeom>
          <a:noFill/>
        </p:spPr>
        <p:txBody>
          <a:bodyPr wrap="none" rtlCol="0">
            <a:spAutoFit/>
          </a:bodyPr>
          <a:lstStyle/>
          <a:p>
            <a:r>
              <a:rPr lang="en-CA" dirty="0"/>
              <a:t>The Carbon Budget</a:t>
            </a:r>
          </a:p>
        </p:txBody>
      </p:sp>
    </p:spTree>
    <p:extLst>
      <p:ext uri="{BB962C8B-B14F-4D97-AF65-F5344CB8AC3E}">
        <p14:creationId xmlns:p14="http://schemas.microsoft.com/office/powerpoint/2010/main" val="265638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1000"/>
                                        <p:tgtEl>
                                          <p:spTgt spid="5">
                                            <p:txEl>
                                              <p:pRg st="0" end="0"/>
                                            </p:txEl>
                                          </p:spTgt>
                                        </p:tgtEl>
                                      </p:cBhvr>
                                    </p:animEffect>
                                    <p:anim calcmode="lin" valueType="num">
                                      <p:cBhvr>
                                        <p:cTn id="1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barn(inVertical)">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5122"/>
                                        </p:tgtEl>
                                        <p:attrNameLst>
                                          <p:attrName>style.visibility</p:attrName>
                                        </p:attrNameLst>
                                      </p:cBhvr>
                                      <p:to>
                                        <p:strVal val="visible"/>
                                      </p:to>
                                    </p:set>
                                    <p:animEffect transition="in" filter="wipe(down)">
                                      <p:cBhvr>
                                        <p:cTn id="36" dur="500"/>
                                        <p:tgtEl>
                                          <p:spTgt spid="5122"/>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circle(in)">
                                      <p:cBhvr>
                                        <p:cTn id="4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55776" y="476672"/>
            <a:ext cx="4114800" cy="701675"/>
          </a:xfrm>
        </p:spPr>
        <p:txBody>
          <a:bodyPr>
            <a:normAutofit/>
          </a:bodyPr>
          <a:lstStyle/>
          <a:p>
            <a:r>
              <a:rPr lang="en-CA" sz="2800" dirty="0"/>
              <a:t>7. Carbon Sources</a:t>
            </a:r>
          </a:p>
        </p:txBody>
      </p:sp>
      <p:sp>
        <p:nvSpPr>
          <p:cNvPr id="3" name="Text Placeholder 2"/>
          <p:cNvSpPr>
            <a:spLocks noGrp="1"/>
          </p:cNvSpPr>
          <p:nvPr>
            <p:ph type="body" sz="half" idx="4294967295"/>
          </p:nvPr>
        </p:nvSpPr>
        <p:spPr>
          <a:xfrm>
            <a:off x="0" y="2020888"/>
            <a:ext cx="4022725" cy="703262"/>
          </a:xfrm>
        </p:spPr>
        <p:txBody>
          <a:bodyPr>
            <a:normAutofit/>
          </a:bodyPr>
          <a:lstStyle/>
          <a:p>
            <a:r>
              <a:rPr lang="en-CA" sz="2800" b="1" u="sng" dirty="0"/>
              <a:t>Natural</a:t>
            </a:r>
          </a:p>
        </p:txBody>
      </p:sp>
      <p:sp>
        <p:nvSpPr>
          <p:cNvPr id="7" name="Content Placeholder 6"/>
          <p:cNvSpPr>
            <a:spLocks noGrp="1"/>
          </p:cNvSpPr>
          <p:nvPr>
            <p:ph sz="quarter" idx="4294967295"/>
          </p:nvPr>
        </p:nvSpPr>
        <p:spPr>
          <a:xfrm>
            <a:off x="0" y="2819400"/>
            <a:ext cx="4022725" cy="3209925"/>
          </a:xfrm>
        </p:spPr>
        <p:txBody>
          <a:bodyPr/>
          <a:lstStyle/>
          <a:p>
            <a:r>
              <a:rPr lang="en-CA" dirty="0"/>
              <a:t>Volcanic eruptions</a:t>
            </a:r>
          </a:p>
          <a:p>
            <a:r>
              <a:rPr lang="en-CA" dirty="0"/>
              <a:t>Wildfires</a:t>
            </a:r>
          </a:p>
          <a:p>
            <a:r>
              <a:rPr lang="en-CA" dirty="0"/>
              <a:t>Organic combustion/ decomposition (decay of plant and animal matter)</a:t>
            </a:r>
          </a:p>
        </p:txBody>
      </p:sp>
      <p:sp>
        <p:nvSpPr>
          <p:cNvPr id="4" name="Text Placeholder 3"/>
          <p:cNvSpPr>
            <a:spLocks noGrp="1"/>
          </p:cNvSpPr>
          <p:nvPr>
            <p:ph type="body" sz="half" idx="4294967295"/>
          </p:nvPr>
        </p:nvSpPr>
        <p:spPr>
          <a:xfrm>
            <a:off x="5121275" y="2020888"/>
            <a:ext cx="4022725" cy="703262"/>
          </a:xfrm>
        </p:spPr>
        <p:txBody>
          <a:bodyPr>
            <a:noAutofit/>
          </a:bodyPr>
          <a:lstStyle/>
          <a:p>
            <a:r>
              <a:rPr lang="en-CA" sz="2800" b="1" u="sng" dirty="0"/>
              <a:t>Human Induced</a:t>
            </a:r>
          </a:p>
        </p:txBody>
      </p:sp>
      <p:sp>
        <p:nvSpPr>
          <p:cNvPr id="5" name="Content Placeholder 4"/>
          <p:cNvSpPr>
            <a:spLocks noGrp="1"/>
          </p:cNvSpPr>
          <p:nvPr>
            <p:ph sz="quarter" idx="4294967295"/>
          </p:nvPr>
        </p:nvSpPr>
        <p:spPr>
          <a:xfrm>
            <a:off x="5121275" y="2816225"/>
            <a:ext cx="4022725" cy="3209925"/>
          </a:xfrm>
        </p:spPr>
        <p:txBody>
          <a:bodyPr/>
          <a:lstStyle/>
          <a:p>
            <a:r>
              <a:rPr lang="en-CA" dirty="0"/>
              <a:t>Burning of fossil fuels</a:t>
            </a:r>
          </a:p>
          <a:p>
            <a:r>
              <a:rPr lang="en-CA" dirty="0"/>
              <a:t>Deforestation</a:t>
            </a:r>
          </a:p>
          <a:p>
            <a:r>
              <a:rPr lang="en-CA" dirty="0"/>
              <a:t>Reduction in wetlands</a:t>
            </a:r>
          </a:p>
          <a:p>
            <a:endParaRPr lang="en-C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494817"/>
            <a:ext cx="2345416" cy="132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9344" y="4661702"/>
            <a:ext cx="2246585" cy="1358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948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500"/>
                                        <p:tgtEl>
                                          <p:spTgt spid="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50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fade">
                                      <p:cBhvr>
                                        <p:cTn id="4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P spid="4" grpId="0" build="p"/>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55776" y="404664"/>
            <a:ext cx="4114800" cy="701675"/>
          </a:xfrm>
        </p:spPr>
        <p:txBody>
          <a:bodyPr/>
          <a:lstStyle/>
          <a:p>
            <a:r>
              <a:rPr lang="en-CA" dirty="0"/>
              <a:t>8. Carbon Sinks</a:t>
            </a:r>
          </a:p>
        </p:txBody>
      </p:sp>
      <p:sp>
        <p:nvSpPr>
          <p:cNvPr id="4" name="Text Placeholder 3"/>
          <p:cNvSpPr>
            <a:spLocks noGrp="1"/>
          </p:cNvSpPr>
          <p:nvPr>
            <p:ph type="body" sz="half" idx="4294967295"/>
          </p:nvPr>
        </p:nvSpPr>
        <p:spPr>
          <a:xfrm>
            <a:off x="0" y="1412776"/>
            <a:ext cx="4022725" cy="703262"/>
          </a:xfrm>
        </p:spPr>
        <p:txBody>
          <a:bodyPr>
            <a:noAutofit/>
          </a:bodyPr>
          <a:lstStyle/>
          <a:p>
            <a:r>
              <a:rPr lang="en-CA" sz="3600" u="sng" dirty="0"/>
              <a:t>Natural Carbon Sinks</a:t>
            </a:r>
          </a:p>
        </p:txBody>
      </p:sp>
      <p:sp>
        <p:nvSpPr>
          <p:cNvPr id="3" name="Content Placeholder 2"/>
          <p:cNvSpPr>
            <a:spLocks noGrp="1"/>
          </p:cNvSpPr>
          <p:nvPr>
            <p:ph sz="quarter" idx="4294967295"/>
          </p:nvPr>
        </p:nvSpPr>
        <p:spPr>
          <a:xfrm>
            <a:off x="0" y="2819400"/>
            <a:ext cx="4022725" cy="3209925"/>
          </a:xfrm>
        </p:spPr>
        <p:txBody>
          <a:bodyPr/>
          <a:lstStyle/>
          <a:p>
            <a:r>
              <a:rPr lang="en-CA" sz="3200" dirty="0"/>
              <a:t>Plants/ Forests</a:t>
            </a:r>
          </a:p>
          <a:p>
            <a:r>
              <a:rPr lang="en-CA" sz="3200" dirty="0"/>
              <a:t>Oceans</a:t>
            </a:r>
          </a:p>
          <a:p>
            <a:r>
              <a:rPr lang="en-CA" sz="3200" dirty="0"/>
              <a:t>Wetlands</a:t>
            </a:r>
          </a:p>
          <a:p>
            <a:endParaRPr lang="en-CA" dirty="0"/>
          </a:p>
        </p:txBody>
      </p:sp>
      <p:sp>
        <p:nvSpPr>
          <p:cNvPr id="5" name="Text Placeholder 4"/>
          <p:cNvSpPr>
            <a:spLocks noGrp="1"/>
          </p:cNvSpPr>
          <p:nvPr>
            <p:ph type="body" sz="half" idx="4294967295"/>
          </p:nvPr>
        </p:nvSpPr>
        <p:spPr>
          <a:xfrm>
            <a:off x="4644008" y="2204864"/>
            <a:ext cx="4041775" cy="1125538"/>
          </a:xfrm>
        </p:spPr>
        <p:txBody>
          <a:bodyPr>
            <a:normAutofit/>
          </a:bodyPr>
          <a:lstStyle/>
          <a:p>
            <a:r>
              <a:rPr lang="en-CA" b="0" dirty="0"/>
              <a:t>What are humans doing to each of these sinks to change their ability to absorb carbon? Why?</a:t>
            </a:r>
          </a:p>
        </p:txBody>
      </p:sp>
      <p:pic>
        <p:nvPicPr>
          <p:cNvPr id="3074" name="Picture 2" descr="http://t1.gstatic.com/images?q=tbn:ANd9GcReLIGDVeI1_EQV9I0hMlf97u-dan3Btm4iIpd7f6ol8iXT8qZNLQ"/>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tretch>
            <a:fillRect/>
          </a:stretch>
        </p:blipFill>
        <p:spPr bwMode="auto">
          <a:xfrm>
            <a:off x="5436096" y="3645024"/>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01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 calcmode="lin" valueType="num">
                                      <p:cBhvr additive="base">
                                        <p:cTn id="2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074"/>
                                        </p:tgtEl>
                                        <p:attrNameLst>
                                          <p:attrName>style.visibility</p:attrName>
                                        </p:attrNameLst>
                                      </p:cBhvr>
                                      <p:to>
                                        <p:strVal val="visible"/>
                                      </p:to>
                                    </p:set>
                                    <p:anim calcmode="lin" valueType="num">
                                      <p:cBhvr additive="base">
                                        <p:cTn id="32" dur="500" fill="hold"/>
                                        <p:tgtEl>
                                          <p:spTgt spid="3074"/>
                                        </p:tgtEl>
                                        <p:attrNameLst>
                                          <p:attrName>ppt_x</p:attrName>
                                        </p:attrNameLst>
                                      </p:cBhvr>
                                      <p:tavLst>
                                        <p:tav tm="0">
                                          <p:val>
                                            <p:strVal val="#ppt_x"/>
                                          </p:val>
                                        </p:tav>
                                        <p:tav tm="100000">
                                          <p:val>
                                            <p:strVal val="#ppt_x"/>
                                          </p:val>
                                        </p:tav>
                                      </p:tavLst>
                                    </p:anim>
                                    <p:anim calcmode="lin" valueType="num">
                                      <p:cBhvr additive="base">
                                        <p:cTn id="33"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55776" y="404664"/>
            <a:ext cx="4114800" cy="701675"/>
          </a:xfrm>
        </p:spPr>
        <p:txBody>
          <a:bodyPr/>
          <a:lstStyle/>
          <a:p>
            <a:r>
              <a:rPr lang="en-CA" dirty="0"/>
              <a:t>deforestation</a:t>
            </a:r>
          </a:p>
        </p:txBody>
      </p:sp>
      <p:sp>
        <p:nvSpPr>
          <p:cNvPr id="4" name="Text Placeholder 3"/>
          <p:cNvSpPr>
            <a:spLocks noGrp="1"/>
          </p:cNvSpPr>
          <p:nvPr>
            <p:ph type="body" sz="half" idx="4294967295"/>
          </p:nvPr>
        </p:nvSpPr>
        <p:spPr>
          <a:xfrm>
            <a:off x="-12892" y="1039274"/>
            <a:ext cx="4022725" cy="703262"/>
          </a:xfrm>
        </p:spPr>
        <p:txBody>
          <a:bodyPr>
            <a:noAutofit/>
          </a:bodyPr>
          <a:lstStyle/>
          <a:p>
            <a:r>
              <a:rPr lang="en-CA" sz="3600" u="sng" dirty="0"/>
              <a:t>Natural Carbon Sinks – Forests and Plants</a:t>
            </a:r>
          </a:p>
        </p:txBody>
      </p:sp>
      <p:sp>
        <p:nvSpPr>
          <p:cNvPr id="3" name="Content Placeholder 2"/>
          <p:cNvSpPr>
            <a:spLocks noGrp="1"/>
          </p:cNvSpPr>
          <p:nvPr>
            <p:ph sz="quarter" idx="4294967295"/>
          </p:nvPr>
        </p:nvSpPr>
        <p:spPr>
          <a:xfrm>
            <a:off x="0" y="2806072"/>
            <a:ext cx="4644008" cy="4038600"/>
          </a:xfrm>
        </p:spPr>
        <p:txBody>
          <a:bodyPr>
            <a:normAutofit fontScale="85000" lnSpcReduction="10000"/>
          </a:bodyPr>
          <a:lstStyle/>
          <a:p>
            <a:r>
              <a:rPr lang="en-CA" sz="3200" dirty="0"/>
              <a:t>Vegetation helps to cool the atmosphere through the absorption of carbon dioxide and the process of transpiration. Removing trees and vegetation eliminates these processes, not to mention that deforestation and lack of vegetative buffers around bodies of water increases soil erosion.</a:t>
            </a:r>
          </a:p>
          <a:p>
            <a:endParaRPr lang="en-CA" dirty="0"/>
          </a:p>
        </p:txBody>
      </p:sp>
      <p:sp>
        <p:nvSpPr>
          <p:cNvPr id="5" name="Text Placeholder 4"/>
          <p:cNvSpPr>
            <a:spLocks noGrp="1"/>
          </p:cNvSpPr>
          <p:nvPr>
            <p:ph type="body" sz="half" idx="4294967295"/>
          </p:nvPr>
        </p:nvSpPr>
        <p:spPr>
          <a:xfrm>
            <a:off x="4644008" y="2204864"/>
            <a:ext cx="4041775" cy="1125538"/>
          </a:xfrm>
        </p:spPr>
        <p:txBody>
          <a:bodyPr>
            <a:normAutofit/>
          </a:bodyPr>
          <a:lstStyle/>
          <a:p>
            <a:r>
              <a:rPr lang="en-CA" b="0" dirty="0"/>
              <a:t>What are humans doing to each of these sinks to change their ability to absorb carbon? Why?</a:t>
            </a:r>
          </a:p>
        </p:txBody>
      </p:sp>
      <p:pic>
        <p:nvPicPr>
          <p:cNvPr id="3074" name="Picture 2" descr="http://t1.gstatic.com/images?q=tbn:ANd9GcReLIGDVeI1_EQV9I0hMlf97u-dan3Btm4iIpd7f6ol8iXT8qZNLQ"/>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tretch>
            <a:fillRect/>
          </a:stretch>
        </p:blipFill>
        <p:spPr bwMode="auto">
          <a:xfrm>
            <a:off x="5436096" y="3645024"/>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additive="base">
                                        <p:cTn id="1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 calcmode="lin" valueType="num">
                                      <p:cBhvr additive="base">
                                        <p:cTn id="22" dur="500" fill="hold"/>
                                        <p:tgtEl>
                                          <p:spTgt spid="3074"/>
                                        </p:tgtEl>
                                        <p:attrNameLst>
                                          <p:attrName>ppt_x</p:attrName>
                                        </p:attrNameLst>
                                      </p:cBhvr>
                                      <p:tavLst>
                                        <p:tav tm="0">
                                          <p:val>
                                            <p:strVal val="#ppt_x"/>
                                          </p:val>
                                        </p:tav>
                                        <p:tav tm="100000">
                                          <p:val>
                                            <p:strVal val="#ppt_x"/>
                                          </p:val>
                                        </p:tav>
                                      </p:tavLst>
                                    </p:anim>
                                    <p:anim calcmode="lin" valueType="num">
                                      <p:cBhvr additive="base">
                                        <p:cTn id="23"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0" y="1259607"/>
            <a:ext cx="4022725" cy="703262"/>
          </a:xfrm>
        </p:spPr>
        <p:txBody>
          <a:bodyPr>
            <a:noAutofit/>
          </a:bodyPr>
          <a:lstStyle/>
          <a:p>
            <a:r>
              <a:rPr lang="en-CA" sz="3600" u="sng" dirty="0"/>
              <a:t>Natural Carbon Sinks - Oceans</a:t>
            </a:r>
          </a:p>
        </p:txBody>
      </p:sp>
      <p:sp>
        <p:nvSpPr>
          <p:cNvPr id="3" name="Content Placeholder 2"/>
          <p:cNvSpPr>
            <a:spLocks noGrp="1"/>
          </p:cNvSpPr>
          <p:nvPr>
            <p:ph sz="quarter" idx="4294967295"/>
          </p:nvPr>
        </p:nvSpPr>
        <p:spPr>
          <a:xfrm>
            <a:off x="0" y="2875832"/>
            <a:ext cx="9144000" cy="4038600"/>
          </a:xfrm>
        </p:spPr>
        <p:txBody>
          <a:bodyPr>
            <a:normAutofit/>
          </a:bodyPr>
          <a:lstStyle/>
          <a:p>
            <a:r>
              <a:rPr lang="en-CA" sz="2800" dirty="0"/>
              <a:t>Oceans absorb huge amounts of carbon dioxide from the atmosphere, as algae use it to undergo photosynthesis – ocean algae produce most of our atmospheric </a:t>
            </a:r>
            <a:r>
              <a:rPr lang="en-CA" sz="2800" dirty="0">
                <a:solidFill>
                  <a:srgbClr val="FFFF00"/>
                </a:solidFill>
              </a:rPr>
              <a:t>oxygen</a:t>
            </a:r>
            <a:r>
              <a:rPr lang="en-CA" sz="2800" dirty="0"/>
              <a:t>. When CO</a:t>
            </a:r>
            <a:r>
              <a:rPr lang="en-CA" sz="2200" dirty="0"/>
              <a:t>2</a:t>
            </a:r>
            <a:r>
              <a:rPr lang="en-CA" sz="2800" dirty="0"/>
              <a:t> is dissolved into ocean water, it is converted into carbonic acid. Some of it is used in biological processes of ocean animals. </a:t>
            </a:r>
            <a:r>
              <a:rPr lang="en-CA" sz="2800" dirty="0">
                <a:solidFill>
                  <a:srgbClr val="FFFF00"/>
                </a:solidFill>
              </a:rPr>
              <a:t>But excessive amounts of CO</a:t>
            </a:r>
            <a:r>
              <a:rPr lang="en-CA" sz="2200" dirty="0">
                <a:solidFill>
                  <a:srgbClr val="FFFF00"/>
                </a:solidFill>
              </a:rPr>
              <a:t>2</a:t>
            </a:r>
            <a:r>
              <a:rPr lang="en-CA" sz="2800" dirty="0">
                <a:solidFill>
                  <a:srgbClr val="FFFF00"/>
                </a:solidFill>
              </a:rPr>
              <a:t> (from the burning of fossil fuels) may cause our oceans to become too acidic over time. </a:t>
            </a:r>
            <a:r>
              <a:rPr lang="en-CA" sz="2800" dirty="0"/>
              <a:t>This will negatively affect marine organisms and ecosystems.</a:t>
            </a:r>
          </a:p>
          <a:p>
            <a:endParaRPr lang="en-CA" dirty="0"/>
          </a:p>
        </p:txBody>
      </p:sp>
      <p:sp>
        <p:nvSpPr>
          <p:cNvPr id="5" name="Text Placeholder 4"/>
          <p:cNvSpPr>
            <a:spLocks noGrp="1"/>
          </p:cNvSpPr>
          <p:nvPr>
            <p:ph type="body" sz="half" idx="4294967295"/>
          </p:nvPr>
        </p:nvSpPr>
        <p:spPr>
          <a:xfrm>
            <a:off x="94047" y="81508"/>
            <a:ext cx="4773033" cy="1125538"/>
          </a:xfrm>
        </p:spPr>
        <p:txBody>
          <a:bodyPr>
            <a:normAutofit/>
          </a:bodyPr>
          <a:lstStyle/>
          <a:p>
            <a:r>
              <a:rPr lang="en-CA" b="0" dirty="0"/>
              <a:t>What are humans doing to each of these sinks to change their ability to absorb carbon? Why?</a:t>
            </a:r>
          </a:p>
        </p:txBody>
      </p:sp>
      <p:pic>
        <p:nvPicPr>
          <p:cNvPr id="6" name="Picture 5">
            <a:extLst>
              <a:ext uri="{FF2B5EF4-FFF2-40B4-BE49-F238E27FC236}">
                <a16:creationId xmlns:a16="http://schemas.microsoft.com/office/drawing/2014/main" id="{A50F25C7-9E84-46A3-8779-B11092A4CD0E}"/>
              </a:ext>
            </a:extLst>
          </p:cNvPr>
          <p:cNvPicPr>
            <a:picLocks noChangeAspect="1"/>
          </p:cNvPicPr>
          <p:nvPr/>
        </p:nvPicPr>
        <p:blipFill>
          <a:blip r:embed="rId3"/>
          <a:stretch>
            <a:fillRect/>
          </a:stretch>
        </p:blipFill>
        <p:spPr>
          <a:xfrm>
            <a:off x="4716016" y="81508"/>
            <a:ext cx="4041775" cy="2279814"/>
          </a:xfrm>
          <a:prstGeom prst="rect">
            <a:avLst/>
          </a:prstGeom>
        </p:spPr>
      </p:pic>
    </p:spTree>
    <p:extLst>
      <p:ext uri="{BB962C8B-B14F-4D97-AF65-F5344CB8AC3E}">
        <p14:creationId xmlns:p14="http://schemas.microsoft.com/office/powerpoint/2010/main" val="72767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additive="base">
                                        <p:cTn id="1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31010" y="332656"/>
            <a:ext cx="4022725" cy="703262"/>
          </a:xfrm>
        </p:spPr>
        <p:txBody>
          <a:bodyPr>
            <a:noAutofit/>
          </a:bodyPr>
          <a:lstStyle/>
          <a:p>
            <a:r>
              <a:rPr lang="en-CA" sz="3600" u="sng" dirty="0"/>
              <a:t>Natural Carbon Sinks - Wetlands</a:t>
            </a:r>
          </a:p>
        </p:txBody>
      </p:sp>
      <p:sp>
        <p:nvSpPr>
          <p:cNvPr id="3" name="Content Placeholder 2"/>
          <p:cNvSpPr>
            <a:spLocks noGrp="1"/>
          </p:cNvSpPr>
          <p:nvPr>
            <p:ph sz="quarter" idx="4294967295"/>
          </p:nvPr>
        </p:nvSpPr>
        <p:spPr>
          <a:xfrm>
            <a:off x="23591" y="1725439"/>
            <a:ext cx="4404394" cy="3935809"/>
          </a:xfrm>
        </p:spPr>
        <p:txBody>
          <a:bodyPr>
            <a:normAutofit lnSpcReduction="10000"/>
          </a:bodyPr>
          <a:lstStyle/>
          <a:p>
            <a:r>
              <a:rPr lang="en-US" sz="2400" dirty="0"/>
              <a:t>Plants in wetlands have a high growth rate, so they capture </a:t>
            </a:r>
            <a:r>
              <a:rPr lang="en-US" sz="2400" u="sng" dirty="0"/>
              <a:t>large amounts of carbon dioxide</a:t>
            </a:r>
            <a:r>
              <a:rPr lang="en-US" sz="2400" dirty="0"/>
              <a:t>. Human actions such as agriculture, mining, dumping, residential development (building condos and beach houses), and global warming due to burning of fossil fuels can negatively affect our wetlands</a:t>
            </a:r>
            <a:r>
              <a:rPr lang="en-US" dirty="0"/>
              <a:t>, </a:t>
            </a:r>
            <a:r>
              <a:rPr lang="en-US" sz="2200" dirty="0"/>
              <a:t>possibly raising atmospheric CO2 levels.</a:t>
            </a:r>
            <a:endParaRPr lang="en-CA" sz="2200" dirty="0"/>
          </a:p>
        </p:txBody>
      </p:sp>
      <p:sp>
        <p:nvSpPr>
          <p:cNvPr id="5" name="Text Placeholder 4"/>
          <p:cNvSpPr>
            <a:spLocks noGrp="1"/>
          </p:cNvSpPr>
          <p:nvPr>
            <p:ph type="body" sz="half" idx="4294967295"/>
          </p:nvPr>
        </p:nvSpPr>
        <p:spPr>
          <a:xfrm>
            <a:off x="4716016" y="836712"/>
            <a:ext cx="4041775" cy="1125538"/>
          </a:xfrm>
        </p:spPr>
        <p:txBody>
          <a:bodyPr>
            <a:normAutofit/>
          </a:bodyPr>
          <a:lstStyle/>
          <a:p>
            <a:r>
              <a:rPr lang="en-CA" b="0" dirty="0"/>
              <a:t>What are humans doing to each of these sinks to change their ability to absorb carbon? Why?</a:t>
            </a:r>
          </a:p>
        </p:txBody>
      </p:sp>
      <p:sp>
        <p:nvSpPr>
          <p:cNvPr id="6" name="Rectangle 5">
            <a:extLst>
              <a:ext uri="{FF2B5EF4-FFF2-40B4-BE49-F238E27FC236}">
                <a16:creationId xmlns:a16="http://schemas.microsoft.com/office/drawing/2014/main" id="{105422BF-74AC-41D9-B452-EB118C635191}"/>
              </a:ext>
            </a:extLst>
          </p:cNvPr>
          <p:cNvSpPr/>
          <p:nvPr/>
        </p:nvSpPr>
        <p:spPr>
          <a:xfrm>
            <a:off x="0" y="5927103"/>
            <a:ext cx="4572000" cy="923330"/>
          </a:xfrm>
          <a:prstGeom prst="rect">
            <a:avLst/>
          </a:prstGeom>
        </p:spPr>
        <p:txBody>
          <a:bodyPr>
            <a:spAutoFit/>
          </a:bodyPr>
          <a:lstStyle/>
          <a:p>
            <a:r>
              <a:rPr lang="en-US" dirty="0"/>
              <a:t>http://www.iitk.ac.in/nerd/web/articles/wetlands-sources-or-sinks-of-greenhouse-gases/#.WtPg8C7wbZ4</a:t>
            </a:r>
          </a:p>
        </p:txBody>
      </p:sp>
      <p:pic>
        <p:nvPicPr>
          <p:cNvPr id="7" name="Picture 6">
            <a:extLst>
              <a:ext uri="{FF2B5EF4-FFF2-40B4-BE49-F238E27FC236}">
                <a16:creationId xmlns:a16="http://schemas.microsoft.com/office/drawing/2014/main" id="{A536B3DA-56F0-40C0-8176-E736C5443A85}"/>
              </a:ext>
            </a:extLst>
          </p:cNvPr>
          <p:cNvPicPr>
            <a:picLocks noChangeAspect="1"/>
          </p:cNvPicPr>
          <p:nvPr/>
        </p:nvPicPr>
        <p:blipFill>
          <a:blip r:embed="rId3"/>
          <a:stretch>
            <a:fillRect/>
          </a:stretch>
        </p:blipFill>
        <p:spPr>
          <a:xfrm>
            <a:off x="4568488" y="2158942"/>
            <a:ext cx="4111556" cy="2017232"/>
          </a:xfrm>
          <a:prstGeom prst="rect">
            <a:avLst/>
          </a:prstGeom>
        </p:spPr>
      </p:pic>
    </p:spTree>
    <p:extLst>
      <p:ext uri="{BB962C8B-B14F-4D97-AF65-F5344CB8AC3E}">
        <p14:creationId xmlns:p14="http://schemas.microsoft.com/office/powerpoint/2010/main" val="78161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additive="base">
                                        <p:cTn id="1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cstate="print"/>
          <a:srcRect/>
          <a:stretch>
            <a:fillRect/>
          </a:stretch>
        </p:blipFill>
        <p:spPr bwMode="auto">
          <a:xfrm>
            <a:off x="6477000" y="0"/>
            <a:ext cx="2286000" cy="2693254"/>
          </a:xfrm>
          <a:prstGeom prst="rect">
            <a:avLst/>
          </a:prstGeom>
          <a:noFill/>
          <a:ln w="9525">
            <a:noFill/>
            <a:miter lim="800000"/>
            <a:headEnd/>
            <a:tailEnd/>
          </a:ln>
        </p:spPr>
      </p:pic>
      <p:sp>
        <p:nvSpPr>
          <p:cNvPr id="4" name="Title 3"/>
          <p:cNvSpPr>
            <a:spLocks noGrp="1"/>
          </p:cNvSpPr>
          <p:nvPr>
            <p:ph type="title" idx="4294967295"/>
          </p:nvPr>
        </p:nvSpPr>
        <p:spPr>
          <a:xfrm>
            <a:off x="0" y="0"/>
            <a:ext cx="6300192" cy="1143000"/>
          </a:xfrm>
        </p:spPr>
        <p:txBody>
          <a:bodyPr>
            <a:normAutofit/>
          </a:bodyPr>
          <a:lstStyle/>
          <a:p>
            <a:r>
              <a:rPr lang="en-US" sz="4800" dirty="0"/>
              <a:t>Acid Rain!!</a:t>
            </a:r>
          </a:p>
        </p:txBody>
      </p:sp>
      <p:pic>
        <p:nvPicPr>
          <p:cNvPr id="3075" name="Picture 3"/>
          <p:cNvPicPr>
            <a:picLocks noChangeAspect="1" noChangeArrowheads="1"/>
          </p:cNvPicPr>
          <p:nvPr/>
        </p:nvPicPr>
        <p:blipFill>
          <a:blip r:embed="rId3" cstate="print"/>
          <a:srcRect r="7273"/>
          <a:stretch>
            <a:fillRect/>
          </a:stretch>
        </p:blipFill>
        <p:spPr bwMode="auto">
          <a:xfrm>
            <a:off x="304800" y="1143000"/>
            <a:ext cx="3886200" cy="3143250"/>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4343400" y="1143000"/>
            <a:ext cx="2087563" cy="1524000"/>
          </a:xfrm>
          <a:prstGeom prst="rect">
            <a:avLst/>
          </a:prstGeom>
          <a:noFill/>
          <a:ln w="9525">
            <a:noFill/>
            <a:miter lim="800000"/>
            <a:headEnd/>
            <a:tailEnd/>
          </a:ln>
        </p:spPr>
      </p:pic>
      <p:pic>
        <p:nvPicPr>
          <p:cNvPr id="3078" name="Picture 6"/>
          <p:cNvPicPr>
            <a:picLocks noChangeAspect="1" noChangeArrowheads="1"/>
          </p:cNvPicPr>
          <p:nvPr/>
        </p:nvPicPr>
        <p:blipFill>
          <a:blip r:embed="rId5" cstate="print"/>
          <a:srcRect b="3448"/>
          <a:stretch>
            <a:fillRect/>
          </a:stretch>
        </p:blipFill>
        <p:spPr bwMode="auto">
          <a:xfrm>
            <a:off x="304800" y="4419600"/>
            <a:ext cx="3330372" cy="2133600"/>
          </a:xfrm>
          <a:prstGeom prst="rect">
            <a:avLst/>
          </a:prstGeom>
          <a:noFill/>
          <a:ln w="9525">
            <a:noFill/>
            <a:miter lim="800000"/>
            <a:headEnd/>
            <a:tailEnd/>
          </a:ln>
        </p:spPr>
      </p:pic>
      <p:pic>
        <p:nvPicPr>
          <p:cNvPr id="3079" name="Picture 7"/>
          <p:cNvPicPr>
            <a:picLocks noChangeAspect="1" noChangeArrowheads="1"/>
          </p:cNvPicPr>
          <p:nvPr/>
        </p:nvPicPr>
        <p:blipFill>
          <a:blip r:embed="rId6" cstate="print"/>
          <a:srcRect t="8824"/>
          <a:stretch>
            <a:fillRect/>
          </a:stretch>
        </p:blipFill>
        <p:spPr bwMode="auto">
          <a:xfrm>
            <a:off x="4267200" y="2743200"/>
            <a:ext cx="2590800" cy="1574800"/>
          </a:xfrm>
          <a:prstGeom prst="rect">
            <a:avLst/>
          </a:prstGeom>
          <a:noFill/>
          <a:ln w="9525">
            <a:noFill/>
            <a:miter lim="800000"/>
            <a:headEnd/>
            <a:tailEnd/>
          </a:ln>
        </p:spPr>
      </p:pic>
      <p:pic>
        <p:nvPicPr>
          <p:cNvPr id="3080" name="Picture 8"/>
          <p:cNvPicPr>
            <a:picLocks noChangeAspect="1" noChangeArrowheads="1"/>
          </p:cNvPicPr>
          <p:nvPr/>
        </p:nvPicPr>
        <p:blipFill>
          <a:blip r:embed="rId7" cstate="print"/>
          <a:srcRect/>
          <a:stretch>
            <a:fillRect/>
          </a:stretch>
        </p:blipFill>
        <p:spPr bwMode="auto">
          <a:xfrm>
            <a:off x="6934200" y="2743200"/>
            <a:ext cx="1702593" cy="2594429"/>
          </a:xfrm>
          <a:prstGeom prst="rect">
            <a:avLst/>
          </a:prstGeom>
          <a:noFill/>
          <a:ln w="9525">
            <a:noFill/>
            <a:miter lim="800000"/>
            <a:headEnd/>
            <a:tailEnd/>
          </a:ln>
        </p:spPr>
      </p:pic>
      <p:pic>
        <p:nvPicPr>
          <p:cNvPr id="3081" name="Picture 9"/>
          <p:cNvPicPr>
            <a:picLocks noChangeAspect="1" noChangeArrowheads="1"/>
          </p:cNvPicPr>
          <p:nvPr/>
        </p:nvPicPr>
        <p:blipFill>
          <a:blip r:embed="rId8" cstate="print"/>
          <a:srcRect r="3551"/>
          <a:stretch>
            <a:fillRect/>
          </a:stretch>
        </p:blipFill>
        <p:spPr bwMode="auto">
          <a:xfrm>
            <a:off x="3733800" y="4419600"/>
            <a:ext cx="3124200" cy="2162175"/>
          </a:xfrm>
          <a:prstGeom prst="rect">
            <a:avLst/>
          </a:prstGeom>
          <a:noFill/>
          <a:ln w="9525">
            <a:noFill/>
            <a:miter lim="800000"/>
            <a:headEnd/>
            <a:tailEnd/>
          </a:ln>
        </p:spPr>
      </p:pic>
      <p:pic>
        <p:nvPicPr>
          <p:cNvPr id="3083" name="Picture 11"/>
          <p:cNvPicPr>
            <a:picLocks noChangeAspect="1" noChangeArrowheads="1"/>
          </p:cNvPicPr>
          <p:nvPr/>
        </p:nvPicPr>
        <p:blipFill>
          <a:blip r:embed="rId9" cstate="print"/>
          <a:srcRect/>
          <a:stretch>
            <a:fillRect/>
          </a:stretch>
        </p:blipFill>
        <p:spPr bwMode="auto">
          <a:xfrm>
            <a:off x="6934200" y="5410200"/>
            <a:ext cx="1752600" cy="1168400"/>
          </a:xfrm>
          <a:prstGeom prst="rect">
            <a:avLst/>
          </a:prstGeom>
          <a:noFill/>
          <a:ln w="9525">
            <a:noFill/>
            <a:miter lim="800000"/>
            <a:headEnd/>
            <a:tailEnd/>
          </a:ln>
        </p:spPr>
      </p:pic>
    </p:spTree>
    <p:extLst>
      <p:ext uri="{BB962C8B-B14F-4D97-AF65-F5344CB8AC3E}">
        <p14:creationId xmlns:p14="http://schemas.microsoft.com/office/powerpoint/2010/main" val="3838125093"/>
      </p:ext>
    </p:extLst>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07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076"/>
                                        </p:tgtEl>
                                        <p:attrNameLst>
                                          <p:attrName>style.visibility</p:attrName>
                                        </p:attrNameLst>
                                      </p:cBhvr>
                                      <p:to>
                                        <p:strVal val="visible"/>
                                      </p:to>
                                    </p:set>
                                    <p:anim calcmode="lin" valueType="num">
                                      <p:cBhvr additive="base">
                                        <p:cTn id="20" dur="500" fill="hold"/>
                                        <p:tgtEl>
                                          <p:spTgt spid="3076"/>
                                        </p:tgtEl>
                                        <p:attrNameLst>
                                          <p:attrName>ppt_x</p:attrName>
                                        </p:attrNameLst>
                                      </p:cBhvr>
                                      <p:tavLst>
                                        <p:tav tm="0">
                                          <p:val>
                                            <p:strVal val="#ppt_x"/>
                                          </p:val>
                                        </p:tav>
                                        <p:tav tm="100000">
                                          <p:val>
                                            <p:strVal val="#ppt_x"/>
                                          </p:val>
                                        </p:tav>
                                      </p:tavLst>
                                    </p:anim>
                                    <p:anim calcmode="lin" valueType="num">
                                      <p:cBhvr additive="base">
                                        <p:cTn id="21"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079"/>
                                        </p:tgtEl>
                                        <p:attrNameLst>
                                          <p:attrName>style.visibility</p:attrName>
                                        </p:attrNameLst>
                                      </p:cBhvr>
                                      <p:to>
                                        <p:strVal val="visible"/>
                                      </p:to>
                                    </p:set>
                                    <p:anim calcmode="lin" valueType="num">
                                      <p:cBhvr additive="base">
                                        <p:cTn id="26" dur="500" fill="hold"/>
                                        <p:tgtEl>
                                          <p:spTgt spid="3079"/>
                                        </p:tgtEl>
                                        <p:attrNameLst>
                                          <p:attrName>ppt_x</p:attrName>
                                        </p:attrNameLst>
                                      </p:cBhvr>
                                      <p:tavLst>
                                        <p:tav tm="0">
                                          <p:val>
                                            <p:strVal val="#ppt_x"/>
                                          </p:val>
                                        </p:tav>
                                        <p:tav tm="100000">
                                          <p:val>
                                            <p:strVal val="#ppt_x"/>
                                          </p:val>
                                        </p:tav>
                                      </p:tavLst>
                                    </p:anim>
                                    <p:anim calcmode="lin" valueType="num">
                                      <p:cBhvr additive="base">
                                        <p:cTn id="27" dur="500" fill="hold"/>
                                        <p:tgtEl>
                                          <p:spTgt spid="307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081"/>
                                        </p:tgtEl>
                                        <p:attrNameLst>
                                          <p:attrName>style.visibility</p:attrName>
                                        </p:attrNameLst>
                                      </p:cBhvr>
                                      <p:to>
                                        <p:strVal val="visible"/>
                                      </p:to>
                                    </p:set>
                                    <p:animEffect transition="in" filter="barn(inVertical)">
                                      <p:cBhvr>
                                        <p:cTn id="32" dur="500"/>
                                        <p:tgtEl>
                                          <p:spTgt spid="308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077"/>
                                        </p:tgtEl>
                                        <p:attrNameLst>
                                          <p:attrName>style.visibility</p:attrName>
                                        </p:attrNameLst>
                                      </p:cBhvr>
                                      <p:to>
                                        <p:strVal val="visible"/>
                                      </p:to>
                                    </p:set>
                                    <p:animEffect transition="in" filter="barn(inVertical)">
                                      <p:cBhvr>
                                        <p:cTn id="37" dur="500"/>
                                        <p:tgtEl>
                                          <p:spTgt spid="307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080"/>
                                        </p:tgtEl>
                                        <p:attrNameLst>
                                          <p:attrName>style.visibility</p:attrName>
                                        </p:attrNameLst>
                                      </p:cBhvr>
                                      <p:to>
                                        <p:strVal val="visible"/>
                                      </p:to>
                                    </p:set>
                                    <p:animEffect transition="in" filter="wipe(down)">
                                      <p:cBhvr>
                                        <p:cTn id="42" dur="500"/>
                                        <p:tgtEl>
                                          <p:spTgt spid="308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83"/>
                                        </p:tgtEl>
                                        <p:attrNameLst>
                                          <p:attrName>style.visibility</p:attrName>
                                        </p:attrNameLst>
                                      </p:cBhvr>
                                      <p:to>
                                        <p:strVal val="visible"/>
                                      </p:to>
                                    </p:set>
                                    <p:animEffect transition="in" filter="fade">
                                      <p:cBhvr>
                                        <p:cTn id="47" dur="500"/>
                                        <p:tgtEl>
                                          <p:spTgt spid="3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0" y="5013325"/>
            <a:ext cx="9144000" cy="1371600"/>
          </a:xfrm>
        </p:spPr>
        <p:txBody>
          <a:bodyPr>
            <a:normAutofit fontScale="70000" lnSpcReduction="20000"/>
          </a:bodyPr>
          <a:lstStyle/>
          <a:p>
            <a:r>
              <a:rPr lang="en-US" sz="2400" b="1" dirty="0"/>
              <a:t>How does acid rain affect stonework?</a:t>
            </a:r>
          </a:p>
          <a:p>
            <a:r>
              <a:rPr lang="en-US" sz="2400" b="1" dirty="0"/>
              <a:t>The picture on the left was taken in 1908…</a:t>
            </a:r>
          </a:p>
          <a:p>
            <a:r>
              <a:rPr lang="en-US" sz="2400" b="1" dirty="0"/>
              <a:t>The picture on the right was taken in 1968!</a:t>
            </a:r>
          </a:p>
          <a:p>
            <a:r>
              <a:rPr lang="en-US" sz="2400" b="1" dirty="0">
                <a:hlinkClick r:id="rId2"/>
              </a:rPr>
              <a:t>Click here to watch video!</a:t>
            </a:r>
            <a:r>
              <a:rPr lang="en-US" sz="2400" b="1" dirty="0"/>
              <a:t>   Move ahead to 1:41 and keep watching. Complete the notes.</a:t>
            </a:r>
          </a:p>
        </p:txBody>
      </p:sp>
      <p:pic>
        <p:nvPicPr>
          <p:cNvPr id="4098" name="Picture 2"/>
          <p:cNvPicPr>
            <a:picLocks noChangeAspect="1" noChangeArrowheads="1"/>
          </p:cNvPicPr>
          <p:nvPr/>
        </p:nvPicPr>
        <p:blipFill>
          <a:blip r:embed="rId3" cstate="print"/>
          <a:srcRect b="15698"/>
          <a:stretch>
            <a:fillRect/>
          </a:stretch>
        </p:blipFill>
        <p:spPr bwMode="auto">
          <a:xfrm>
            <a:off x="1115616" y="260648"/>
            <a:ext cx="6779172" cy="4572000"/>
          </a:xfrm>
          <a:prstGeom prst="rect">
            <a:avLst/>
          </a:prstGeom>
          <a:noFill/>
          <a:ln w="9525">
            <a:noFill/>
            <a:miter lim="800000"/>
            <a:headEnd/>
            <a:tailEnd/>
          </a:ln>
        </p:spPr>
      </p:pic>
    </p:spTree>
    <p:extLst>
      <p:ext uri="{BB962C8B-B14F-4D97-AF65-F5344CB8AC3E}">
        <p14:creationId xmlns:p14="http://schemas.microsoft.com/office/powerpoint/2010/main" val="241158484"/>
      </p:ext>
    </p:extLst>
  </p:cSld>
  <p:clrMapOvr>
    <a:masterClrMapping/>
  </p:clrMapOvr>
  <p:transition>
    <p:wheel spokes="3"/>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subTitle" idx="4294967295"/>
          </p:nvPr>
        </p:nvSpPr>
        <p:spPr>
          <a:xfrm>
            <a:off x="0" y="-492400"/>
            <a:ext cx="8991600" cy="4962480"/>
          </a:xfrm>
        </p:spPr>
        <p:txBody>
          <a:bodyPr>
            <a:normAutofit fontScale="92500" lnSpcReduction="10000"/>
          </a:bodyPr>
          <a:lstStyle/>
          <a:p>
            <a:pPr>
              <a:buBlip>
                <a:blip r:embed="rId2"/>
              </a:buBlip>
            </a:pPr>
            <a:endParaRPr lang="en-US" sz="3200" dirty="0"/>
          </a:p>
          <a:p>
            <a:pPr>
              <a:buBlip>
                <a:blip r:embed="rId2"/>
              </a:buBlip>
            </a:pPr>
            <a:r>
              <a:rPr lang="en-US" sz="3200" dirty="0"/>
              <a:t>Acid rain forms through a complex process of chemical reactions involving air pollution. </a:t>
            </a:r>
          </a:p>
          <a:p>
            <a:pPr>
              <a:buBlip>
                <a:blip r:embed="rId2"/>
              </a:buBlip>
            </a:pPr>
            <a:r>
              <a:rPr lang="en-US" sz="3200" dirty="0"/>
              <a:t>The two most important pollutants that contribute to </a:t>
            </a:r>
            <a:r>
              <a:rPr lang="en-US" sz="3200" dirty="0">
                <a:solidFill>
                  <a:srgbClr val="FFFF00"/>
                </a:solidFill>
              </a:rPr>
              <a:t>acid rain are sulfur dioxide and nitrogen oxides </a:t>
            </a:r>
            <a:r>
              <a:rPr lang="en-US" sz="3200" dirty="0"/>
              <a:t>released through the burning of fossil fuels..</a:t>
            </a:r>
          </a:p>
          <a:p>
            <a:pPr>
              <a:buBlip>
                <a:blip r:embed="rId2"/>
              </a:buBlip>
            </a:pPr>
            <a:r>
              <a:rPr lang="en-US" sz="3200" dirty="0"/>
              <a:t>They are </a:t>
            </a:r>
            <a:r>
              <a:rPr lang="en-US" sz="3200" dirty="0">
                <a:solidFill>
                  <a:srgbClr val="FFFF00"/>
                </a:solidFill>
              </a:rPr>
              <a:t>converted into acids </a:t>
            </a:r>
            <a:r>
              <a:rPr lang="en-US" sz="3200" dirty="0"/>
              <a:t>in the atmosphere. These acids return to the Earth with rainfall.</a:t>
            </a:r>
          </a:p>
          <a:p>
            <a:pPr>
              <a:buBlip>
                <a:blip r:embed="rId2"/>
              </a:buBlip>
            </a:pPr>
            <a:r>
              <a:rPr lang="en-US" sz="3200" dirty="0"/>
              <a:t>This acidic rainfall can </a:t>
            </a:r>
            <a:r>
              <a:rPr lang="en-US" sz="3200" dirty="0">
                <a:solidFill>
                  <a:srgbClr val="FFFF00"/>
                </a:solidFill>
              </a:rPr>
              <a:t>lower the pH of soil and bodies of water</a:t>
            </a:r>
            <a:r>
              <a:rPr lang="en-US" sz="3200" dirty="0"/>
              <a:t> to levels that are so acidic that plants and animals are harmed.</a:t>
            </a:r>
          </a:p>
          <a:p>
            <a:pPr>
              <a:buBlip>
                <a:blip r:embed="rId2"/>
              </a:buBlip>
            </a:pPr>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152400" y="4142315"/>
            <a:ext cx="2015381" cy="2311021"/>
          </a:xfrm>
          <a:prstGeom prst="rect">
            <a:avLst/>
          </a:prstGeom>
          <a:noFill/>
          <a:ln w="9525">
            <a:noFill/>
            <a:miter lim="800000"/>
            <a:headEnd/>
            <a:tailEnd/>
          </a:ln>
        </p:spPr>
      </p:pic>
      <p:pic>
        <p:nvPicPr>
          <p:cNvPr id="2" name="Picture 1">
            <a:extLst>
              <a:ext uri="{FF2B5EF4-FFF2-40B4-BE49-F238E27FC236}">
                <a16:creationId xmlns:a16="http://schemas.microsoft.com/office/drawing/2014/main" id="{F6CA0771-6CB1-4E68-BD73-EC2DCAA86A19}"/>
              </a:ext>
            </a:extLst>
          </p:cNvPr>
          <p:cNvPicPr>
            <a:picLocks noChangeAspect="1"/>
          </p:cNvPicPr>
          <p:nvPr/>
        </p:nvPicPr>
        <p:blipFill>
          <a:blip r:embed="rId4"/>
          <a:stretch>
            <a:fillRect/>
          </a:stretch>
        </p:blipFill>
        <p:spPr>
          <a:xfrm>
            <a:off x="2167781" y="4487273"/>
            <a:ext cx="6976219" cy="2156791"/>
          </a:xfrm>
          <a:prstGeom prst="rect">
            <a:avLst/>
          </a:prstGeom>
        </p:spPr>
      </p:pic>
    </p:spTree>
    <p:extLst>
      <p:ext uri="{BB962C8B-B14F-4D97-AF65-F5344CB8AC3E}">
        <p14:creationId xmlns:p14="http://schemas.microsoft.com/office/powerpoint/2010/main" val="1699736464"/>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Generic">
  <a:themeElements>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Generic">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Generic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Generic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2084</TotalTime>
  <Words>1666</Words>
  <Application>Microsoft Office PowerPoint</Application>
  <PresentationFormat>On-screen Show (4:3)</PresentationFormat>
  <Paragraphs>126</Paragraphs>
  <Slides>18</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Arial Narrow</vt:lpstr>
      <vt:lpstr>Calibri</vt:lpstr>
      <vt:lpstr>Garamond</vt:lpstr>
      <vt:lpstr>Wingdings</vt:lpstr>
      <vt:lpstr>BlackTie</vt:lpstr>
      <vt:lpstr>Generic</vt:lpstr>
      <vt:lpstr>climate change</vt:lpstr>
      <vt:lpstr>Climate Zones by Latitude</vt:lpstr>
      <vt:lpstr>What is Climate Change?</vt:lpstr>
      <vt:lpstr>What PROCESSES/FACTORS CAUSE CLIMATE CHANGE?</vt:lpstr>
      <vt:lpstr>What changes climate?</vt:lpstr>
      <vt:lpstr>What changes climate?</vt:lpstr>
      <vt:lpstr>5. The greenhouse effect</vt:lpstr>
      <vt:lpstr>The Greenhouse Effect</vt:lpstr>
      <vt:lpstr>6. Urban Heat Islands</vt:lpstr>
      <vt:lpstr>Carbon Sources and Sinks</vt:lpstr>
      <vt:lpstr>7. Carbon Sources</vt:lpstr>
      <vt:lpstr>8. Carbon Sinks</vt:lpstr>
      <vt:lpstr>deforestation</vt:lpstr>
      <vt:lpstr>PowerPoint Presentation</vt:lpstr>
      <vt:lpstr>PowerPoint Presentation</vt:lpstr>
      <vt:lpstr>Acid Rain!!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Baxter</dc:creator>
  <cp:lastModifiedBy>Sheree Stewart</cp:lastModifiedBy>
  <cp:revision>118</cp:revision>
  <dcterms:created xsi:type="dcterms:W3CDTF">2013-03-28T16:18:31Z</dcterms:created>
  <dcterms:modified xsi:type="dcterms:W3CDTF">2019-03-20T22:54:03Z</dcterms:modified>
</cp:coreProperties>
</file>