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4"/>
  </p:notesMasterIdLst>
  <p:handoutMasterIdLst>
    <p:handoutMasterId r:id="rId45"/>
  </p:handoutMasterIdLst>
  <p:sldIdLst>
    <p:sldId id="321" r:id="rId2"/>
    <p:sldId id="261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15" r:id="rId12"/>
    <p:sldId id="316" r:id="rId13"/>
    <p:sldId id="317" r:id="rId14"/>
    <p:sldId id="306" r:id="rId15"/>
    <p:sldId id="308" r:id="rId16"/>
    <p:sldId id="309" r:id="rId17"/>
    <p:sldId id="310" r:id="rId18"/>
    <p:sldId id="312" r:id="rId19"/>
    <p:sldId id="313" r:id="rId20"/>
    <p:sldId id="307" r:id="rId21"/>
    <p:sldId id="318" r:id="rId22"/>
    <p:sldId id="319" r:id="rId23"/>
    <p:sldId id="311" r:id="rId24"/>
    <p:sldId id="282" r:id="rId25"/>
    <p:sldId id="322" r:id="rId26"/>
    <p:sldId id="262" r:id="rId27"/>
    <p:sldId id="297" r:id="rId28"/>
    <p:sldId id="283" r:id="rId29"/>
    <p:sldId id="26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5" r:id="rId41"/>
    <p:sldId id="320" r:id="rId42"/>
    <p:sldId id="314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98F2D83-4030-41A4-AEB3-12CC22FA37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82FA05-4465-4820-BC47-F4EB1E04BBA3}" type="datetimeFigureOut">
              <a:rPr lang="en-US"/>
              <a:pPr>
                <a:defRPr/>
              </a:pPr>
              <a:t>10/10/2016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24EC38F-0FDE-49FE-B08E-4CB4525A02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5505 w 6027"/>
                <a:gd name="T1" fmla="*/ 678 h 2296"/>
                <a:gd name="T2" fmla="*/ 0 w 6027"/>
                <a:gd name="T3" fmla="*/ 678 h 2296"/>
                <a:gd name="T4" fmla="*/ 0 w 6027"/>
                <a:gd name="T5" fmla="*/ 0 h 2296"/>
                <a:gd name="T6" fmla="*/ 5505 w 6027"/>
                <a:gd name="T7" fmla="*/ 0 h 2296"/>
                <a:gd name="T8" fmla="*/ 5505 w 6027"/>
                <a:gd name="T9" fmla="*/ 678 h 2296"/>
                <a:gd name="T10" fmla="*/ 5505 w 6027"/>
                <a:gd name="T11" fmla="*/ 678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1458681169 w 5748"/>
              <a:gd name="T1" fmla="*/ 1510618537 h 246"/>
              <a:gd name="T2" fmla="*/ 0 w 5748"/>
              <a:gd name="T3" fmla="*/ 1510618537 h 246"/>
              <a:gd name="T4" fmla="*/ 0 w 5748"/>
              <a:gd name="T5" fmla="*/ 0 h 246"/>
              <a:gd name="T6" fmla="*/ 1458681169 w 5748"/>
              <a:gd name="T7" fmla="*/ 0 h 246"/>
              <a:gd name="T8" fmla="*/ 1458681169 w 5748"/>
              <a:gd name="T9" fmla="*/ 1510618537 h 246"/>
              <a:gd name="T10" fmla="*/ 1458681169 w 5748"/>
              <a:gd name="T11" fmla="*/ 151061853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22 h 353"/>
                  <a:gd name="T4" fmla="*/ 24 w 186"/>
                  <a:gd name="T5" fmla="*/ 38 h 353"/>
                  <a:gd name="T6" fmla="*/ 18 w 186"/>
                  <a:gd name="T7" fmla="*/ 83 h 353"/>
                  <a:gd name="T8" fmla="*/ 42 w 186"/>
                  <a:gd name="T9" fmla="*/ 143 h 353"/>
                  <a:gd name="T10" fmla="*/ 48 w 186"/>
                  <a:gd name="T11" fmla="*/ 203 h 353"/>
                  <a:gd name="T12" fmla="*/ 0 w 186"/>
                  <a:gd name="T13" fmla="*/ 442 h 353"/>
                  <a:gd name="T14" fmla="*/ 54 w 186"/>
                  <a:gd name="T15" fmla="*/ 292 h 353"/>
                  <a:gd name="T16" fmla="*/ 84 w 186"/>
                  <a:gd name="T17" fmla="*/ 271 h 353"/>
                  <a:gd name="T18" fmla="*/ 126 w 186"/>
                  <a:gd name="T19" fmla="*/ 158 h 353"/>
                  <a:gd name="T20" fmla="*/ 144 w 186"/>
                  <a:gd name="T21" fmla="*/ 150 h 353"/>
                  <a:gd name="T22" fmla="*/ 144 w 186"/>
                  <a:gd name="T23" fmla="*/ 113 h 353"/>
                  <a:gd name="T24" fmla="*/ 186 w 186"/>
                  <a:gd name="T25" fmla="*/ 83 h 353"/>
                  <a:gd name="T26" fmla="*/ 162 w 186"/>
                  <a:gd name="T27" fmla="*/ 75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8 h 66"/>
                  <a:gd name="T8" fmla="*/ 6 w 155"/>
                  <a:gd name="T9" fmla="*/ 22 h 66"/>
                  <a:gd name="T10" fmla="*/ 0 w 155"/>
                  <a:gd name="T11" fmla="*/ 30 h 66"/>
                  <a:gd name="T12" fmla="*/ 78 w 155"/>
                  <a:gd name="T13" fmla="*/ 75 h 66"/>
                  <a:gd name="T14" fmla="*/ 96 w 155"/>
                  <a:gd name="T15" fmla="*/ 53 h 66"/>
                  <a:gd name="T16" fmla="*/ 155 w 155"/>
                  <a:gd name="T17" fmla="*/ 83 h 66"/>
                  <a:gd name="T18" fmla="*/ 126 w 155"/>
                  <a:gd name="T19" fmla="*/ 30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46 h 72"/>
                  <a:gd name="T2" fmla="*/ 0 w 42"/>
                  <a:gd name="T3" fmla="*/ 23 h 72"/>
                  <a:gd name="T4" fmla="*/ 12 w 42"/>
                  <a:gd name="T5" fmla="*/ 8 h 72"/>
                  <a:gd name="T6" fmla="*/ 0 w 42"/>
                  <a:gd name="T7" fmla="*/ 8 h 72"/>
                  <a:gd name="T8" fmla="*/ 12 w 42"/>
                  <a:gd name="T9" fmla="*/ 8 h 72"/>
                  <a:gd name="T10" fmla="*/ 24 w 42"/>
                  <a:gd name="T11" fmla="*/ 8 h 72"/>
                  <a:gd name="T12" fmla="*/ 36 w 42"/>
                  <a:gd name="T13" fmla="*/ 8 h 72"/>
                  <a:gd name="T14" fmla="*/ 42 w 42"/>
                  <a:gd name="T15" fmla="*/ 0 h 72"/>
                  <a:gd name="T16" fmla="*/ 30 w 42"/>
                  <a:gd name="T17" fmla="*/ 23 h 72"/>
                  <a:gd name="T18" fmla="*/ 42 w 42"/>
                  <a:gd name="T19" fmla="*/ 61 h 72"/>
                  <a:gd name="T20" fmla="*/ 12 w 42"/>
                  <a:gd name="T21" fmla="*/ 91 h 72"/>
                  <a:gd name="T22" fmla="*/ 6 w 42"/>
                  <a:gd name="T23" fmla="*/ 46 h 72"/>
                  <a:gd name="T24" fmla="*/ 6 w 42"/>
                  <a:gd name="T25" fmla="*/ 46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2 h 287"/>
                <a:gd name="T4" fmla="*/ 66 w 365"/>
                <a:gd name="T5" fmla="*/ 112 h 287"/>
                <a:gd name="T6" fmla="*/ 143 w 365"/>
                <a:gd name="T7" fmla="*/ 186 h 287"/>
                <a:gd name="T8" fmla="*/ 191 w 365"/>
                <a:gd name="T9" fmla="*/ 172 h 287"/>
                <a:gd name="T10" fmla="*/ 341 w 365"/>
                <a:gd name="T11" fmla="*/ 295 h 287"/>
                <a:gd name="T12" fmla="*/ 305 w 365"/>
                <a:gd name="T13" fmla="*/ 178 h 287"/>
                <a:gd name="T14" fmla="*/ 365 w 365"/>
                <a:gd name="T15" fmla="*/ 136 h 287"/>
                <a:gd name="T16" fmla="*/ 359 w 365"/>
                <a:gd name="T17" fmla="*/ 130 h 287"/>
                <a:gd name="T18" fmla="*/ 335 w 365"/>
                <a:gd name="T19" fmla="*/ 118 h 287"/>
                <a:gd name="T20" fmla="*/ 299 w 365"/>
                <a:gd name="T21" fmla="*/ 92 h 287"/>
                <a:gd name="T22" fmla="*/ 257 w 365"/>
                <a:gd name="T23" fmla="*/ 74 h 287"/>
                <a:gd name="T24" fmla="*/ 215 w 365"/>
                <a:gd name="T25" fmla="*/ 56 h 287"/>
                <a:gd name="T26" fmla="*/ 173 w 365"/>
                <a:gd name="T27" fmla="*/ 38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2 h 60"/>
                <a:gd name="T16" fmla="*/ 65 w 71"/>
                <a:gd name="T17" fmla="*/ 44 h 60"/>
                <a:gd name="T18" fmla="*/ 71 w 71"/>
                <a:gd name="T19" fmla="*/ 56 h 60"/>
                <a:gd name="T20" fmla="*/ 71 w 71"/>
                <a:gd name="T21" fmla="*/ 62 h 60"/>
                <a:gd name="T22" fmla="*/ 59 w 71"/>
                <a:gd name="T23" fmla="*/ 56 h 60"/>
                <a:gd name="T24" fmla="*/ 47 w 71"/>
                <a:gd name="T25" fmla="*/ 44 h 60"/>
                <a:gd name="T26" fmla="*/ 23 w 71"/>
                <a:gd name="T27" fmla="*/ 32 h 60"/>
                <a:gd name="T28" fmla="*/ 23 w 71"/>
                <a:gd name="T29" fmla="*/ 38 h 60"/>
                <a:gd name="T30" fmla="*/ 18 w 71"/>
                <a:gd name="T31" fmla="*/ 44 h 60"/>
                <a:gd name="T32" fmla="*/ 12 w 71"/>
                <a:gd name="T33" fmla="*/ 50 h 60"/>
                <a:gd name="T34" fmla="*/ 6 w 71"/>
                <a:gd name="T35" fmla="*/ 50 h 60"/>
                <a:gd name="T36" fmla="*/ 6 w 71"/>
                <a:gd name="T37" fmla="*/ 50 h 60"/>
                <a:gd name="T38" fmla="*/ 6 w 71"/>
                <a:gd name="T39" fmla="*/ 38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6 h 162"/>
                <a:gd name="T10" fmla="*/ 96 w 161"/>
                <a:gd name="T11" fmla="*/ 62 h 162"/>
                <a:gd name="T12" fmla="*/ 102 w 161"/>
                <a:gd name="T13" fmla="*/ 74 h 162"/>
                <a:gd name="T14" fmla="*/ 108 w 161"/>
                <a:gd name="T15" fmla="*/ 86 h 162"/>
                <a:gd name="T16" fmla="*/ 120 w 161"/>
                <a:gd name="T17" fmla="*/ 98 h 162"/>
                <a:gd name="T18" fmla="*/ 143 w 161"/>
                <a:gd name="T19" fmla="*/ 116 h 162"/>
                <a:gd name="T20" fmla="*/ 155 w 161"/>
                <a:gd name="T21" fmla="*/ 142 h 162"/>
                <a:gd name="T22" fmla="*/ 161 w 161"/>
                <a:gd name="T23" fmla="*/ 160 h 162"/>
                <a:gd name="T24" fmla="*/ 161 w 161"/>
                <a:gd name="T25" fmla="*/ 166 h 162"/>
                <a:gd name="T26" fmla="*/ 96 w 161"/>
                <a:gd name="T27" fmla="*/ 104 h 162"/>
                <a:gd name="T28" fmla="*/ 30 w 161"/>
                <a:gd name="T29" fmla="*/ 56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2 h 60"/>
                <a:gd name="T4" fmla="*/ 41 w 59"/>
                <a:gd name="T5" fmla="*/ 38 h 60"/>
                <a:gd name="T6" fmla="*/ 47 w 59"/>
                <a:gd name="T7" fmla="*/ 44 h 60"/>
                <a:gd name="T8" fmla="*/ 53 w 59"/>
                <a:gd name="T9" fmla="*/ 56 h 60"/>
                <a:gd name="T10" fmla="*/ 53 w 59"/>
                <a:gd name="T11" fmla="*/ 62 h 60"/>
                <a:gd name="T12" fmla="*/ 47 w 59"/>
                <a:gd name="T13" fmla="*/ 56 h 60"/>
                <a:gd name="T14" fmla="*/ 35 w 59"/>
                <a:gd name="T15" fmla="*/ 50 h 60"/>
                <a:gd name="T16" fmla="*/ 23 w 59"/>
                <a:gd name="T17" fmla="*/ 38 h 60"/>
                <a:gd name="T18" fmla="*/ 17 w 59"/>
                <a:gd name="T19" fmla="*/ 32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8 h 204"/>
                <a:gd name="T2" fmla="*/ 245 w 245"/>
                <a:gd name="T3" fmla="*/ 44 h 204"/>
                <a:gd name="T4" fmla="*/ 209 w 245"/>
                <a:gd name="T5" fmla="*/ 86 h 204"/>
                <a:gd name="T6" fmla="*/ 143 w 245"/>
                <a:gd name="T7" fmla="*/ 136 h 204"/>
                <a:gd name="T8" fmla="*/ 167 w 245"/>
                <a:gd name="T9" fmla="*/ 160 h 204"/>
                <a:gd name="T10" fmla="*/ 179 w 245"/>
                <a:gd name="T11" fmla="*/ 210 h 204"/>
                <a:gd name="T12" fmla="*/ 77 w 245"/>
                <a:gd name="T13" fmla="*/ 136 h 204"/>
                <a:gd name="T14" fmla="*/ 47 w 245"/>
                <a:gd name="T15" fmla="*/ 86 h 204"/>
                <a:gd name="T16" fmla="*/ 89 w 245"/>
                <a:gd name="T17" fmla="*/ 68 h 204"/>
                <a:gd name="T18" fmla="*/ 59 w 245"/>
                <a:gd name="T19" fmla="*/ 38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8 h 204"/>
                <a:gd name="T50" fmla="*/ 233 w 245"/>
                <a:gd name="T51" fmla="*/ 38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58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59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82D38-6CD5-4352-A27E-B1EA3EE13C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93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B8000-9D5D-4490-8EC0-AC52C79960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7903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5302A-FEE7-409F-A607-350F86375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73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295DC-7825-4006-847F-958B12D448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4891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0D4D7-4601-46DE-8A6D-9250956323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91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52DDE-22B7-4494-9930-115CE2A547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241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9090A-AF07-4E4E-BC79-36512B6FA0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5816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80793-CD5E-4785-9FA1-768CAD810F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35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DD02E-CC05-4CE2-AABA-30C6BE17B5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513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6B442-1510-4ABC-90B8-96AEFE84CD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1205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170CC-4C50-4B97-9F4F-79BF34CAED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4053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47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4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5505 w 6027"/>
                <a:gd name="T1" fmla="*/ 678 h 2296"/>
                <a:gd name="T2" fmla="*/ 0 w 6027"/>
                <a:gd name="T3" fmla="*/ 678 h 2296"/>
                <a:gd name="T4" fmla="*/ 0 w 6027"/>
                <a:gd name="T5" fmla="*/ 0 h 2296"/>
                <a:gd name="T6" fmla="*/ 5505 w 6027"/>
                <a:gd name="T7" fmla="*/ 0 h 2296"/>
                <a:gd name="T8" fmla="*/ 5505 w 6027"/>
                <a:gd name="T9" fmla="*/ 678 h 2296"/>
                <a:gd name="T10" fmla="*/ 5505 w 6027"/>
                <a:gd name="T11" fmla="*/ 678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1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sp>
        <p:nvSpPr>
          <p:cNvPr id="1027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1458681169 w 5748"/>
              <a:gd name="T1" fmla="*/ 1510618537 h 246"/>
              <a:gd name="T2" fmla="*/ 0 w 5748"/>
              <a:gd name="T3" fmla="*/ 1510618537 h 246"/>
              <a:gd name="T4" fmla="*/ 0 w 5748"/>
              <a:gd name="T5" fmla="*/ 0 h 246"/>
              <a:gd name="T6" fmla="*/ 1458681169 w 5748"/>
              <a:gd name="T7" fmla="*/ 0 h 246"/>
              <a:gd name="T8" fmla="*/ 1458681169 w 5748"/>
              <a:gd name="T9" fmla="*/ 1510618537 h 246"/>
              <a:gd name="T10" fmla="*/ 1458681169 w 5748"/>
              <a:gd name="T11" fmla="*/ 151061853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331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044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22 h 353"/>
                  <a:gd name="T4" fmla="*/ 24 w 186"/>
                  <a:gd name="T5" fmla="*/ 38 h 353"/>
                  <a:gd name="T6" fmla="*/ 18 w 186"/>
                  <a:gd name="T7" fmla="*/ 83 h 353"/>
                  <a:gd name="T8" fmla="*/ 42 w 186"/>
                  <a:gd name="T9" fmla="*/ 143 h 353"/>
                  <a:gd name="T10" fmla="*/ 48 w 186"/>
                  <a:gd name="T11" fmla="*/ 203 h 353"/>
                  <a:gd name="T12" fmla="*/ 0 w 186"/>
                  <a:gd name="T13" fmla="*/ 442 h 353"/>
                  <a:gd name="T14" fmla="*/ 54 w 186"/>
                  <a:gd name="T15" fmla="*/ 292 h 353"/>
                  <a:gd name="T16" fmla="*/ 84 w 186"/>
                  <a:gd name="T17" fmla="*/ 271 h 353"/>
                  <a:gd name="T18" fmla="*/ 126 w 186"/>
                  <a:gd name="T19" fmla="*/ 158 h 353"/>
                  <a:gd name="T20" fmla="*/ 144 w 186"/>
                  <a:gd name="T21" fmla="*/ 150 h 353"/>
                  <a:gd name="T22" fmla="*/ 144 w 186"/>
                  <a:gd name="T23" fmla="*/ 113 h 353"/>
                  <a:gd name="T24" fmla="*/ 186 w 186"/>
                  <a:gd name="T25" fmla="*/ 83 h 353"/>
                  <a:gd name="T26" fmla="*/ 162 w 186"/>
                  <a:gd name="T27" fmla="*/ 75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8 h 66"/>
                  <a:gd name="T8" fmla="*/ 6 w 155"/>
                  <a:gd name="T9" fmla="*/ 22 h 66"/>
                  <a:gd name="T10" fmla="*/ 0 w 155"/>
                  <a:gd name="T11" fmla="*/ 30 h 66"/>
                  <a:gd name="T12" fmla="*/ 78 w 155"/>
                  <a:gd name="T13" fmla="*/ 75 h 66"/>
                  <a:gd name="T14" fmla="*/ 96 w 155"/>
                  <a:gd name="T15" fmla="*/ 53 h 66"/>
                  <a:gd name="T16" fmla="*/ 155 w 155"/>
                  <a:gd name="T17" fmla="*/ 83 h 66"/>
                  <a:gd name="T18" fmla="*/ 126 w 155"/>
                  <a:gd name="T19" fmla="*/ 30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46 h 72"/>
                  <a:gd name="T2" fmla="*/ 0 w 42"/>
                  <a:gd name="T3" fmla="*/ 23 h 72"/>
                  <a:gd name="T4" fmla="*/ 12 w 42"/>
                  <a:gd name="T5" fmla="*/ 8 h 72"/>
                  <a:gd name="T6" fmla="*/ 0 w 42"/>
                  <a:gd name="T7" fmla="*/ 8 h 72"/>
                  <a:gd name="T8" fmla="*/ 12 w 42"/>
                  <a:gd name="T9" fmla="*/ 8 h 72"/>
                  <a:gd name="T10" fmla="*/ 24 w 42"/>
                  <a:gd name="T11" fmla="*/ 8 h 72"/>
                  <a:gd name="T12" fmla="*/ 36 w 42"/>
                  <a:gd name="T13" fmla="*/ 8 h 72"/>
                  <a:gd name="T14" fmla="*/ 42 w 42"/>
                  <a:gd name="T15" fmla="*/ 0 h 72"/>
                  <a:gd name="T16" fmla="*/ 30 w 42"/>
                  <a:gd name="T17" fmla="*/ 23 h 72"/>
                  <a:gd name="T18" fmla="*/ 42 w 42"/>
                  <a:gd name="T19" fmla="*/ 61 h 72"/>
                  <a:gd name="T20" fmla="*/ 12 w 42"/>
                  <a:gd name="T21" fmla="*/ 91 h 72"/>
                  <a:gd name="T22" fmla="*/ 6 w 42"/>
                  <a:gd name="T23" fmla="*/ 46 h 72"/>
                  <a:gd name="T24" fmla="*/ 6 w 42"/>
                  <a:gd name="T25" fmla="*/ 46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326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035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2 h 287"/>
                <a:gd name="T4" fmla="*/ 66 w 365"/>
                <a:gd name="T5" fmla="*/ 112 h 287"/>
                <a:gd name="T6" fmla="*/ 143 w 365"/>
                <a:gd name="T7" fmla="*/ 186 h 287"/>
                <a:gd name="T8" fmla="*/ 191 w 365"/>
                <a:gd name="T9" fmla="*/ 172 h 287"/>
                <a:gd name="T10" fmla="*/ 341 w 365"/>
                <a:gd name="T11" fmla="*/ 295 h 287"/>
                <a:gd name="T12" fmla="*/ 305 w 365"/>
                <a:gd name="T13" fmla="*/ 178 h 287"/>
                <a:gd name="T14" fmla="*/ 365 w 365"/>
                <a:gd name="T15" fmla="*/ 136 h 287"/>
                <a:gd name="T16" fmla="*/ 359 w 365"/>
                <a:gd name="T17" fmla="*/ 130 h 287"/>
                <a:gd name="T18" fmla="*/ 335 w 365"/>
                <a:gd name="T19" fmla="*/ 118 h 287"/>
                <a:gd name="T20" fmla="*/ 299 w 365"/>
                <a:gd name="T21" fmla="*/ 92 h 287"/>
                <a:gd name="T22" fmla="*/ 257 w 365"/>
                <a:gd name="T23" fmla="*/ 74 h 287"/>
                <a:gd name="T24" fmla="*/ 215 w 365"/>
                <a:gd name="T25" fmla="*/ 56 h 287"/>
                <a:gd name="T26" fmla="*/ 173 w 365"/>
                <a:gd name="T27" fmla="*/ 38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2 h 60"/>
                <a:gd name="T16" fmla="*/ 65 w 71"/>
                <a:gd name="T17" fmla="*/ 44 h 60"/>
                <a:gd name="T18" fmla="*/ 71 w 71"/>
                <a:gd name="T19" fmla="*/ 56 h 60"/>
                <a:gd name="T20" fmla="*/ 71 w 71"/>
                <a:gd name="T21" fmla="*/ 62 h 60"/>
                <a:gd name="T22" fmla="*/ 59 w 71"/>
                <a:gd name="T23" fmla="*/ 56 h 60"/>
                <a:gd name="T24" fmla="*/ 47 w 71"/>
                <a:gd name="T25" fmla="*/ 44 h 60"/>
                <a:gd name="T26" fmla="*/ 23 w 71"/>
                <a:gd name="T27" fmla="*/ 32 h 60"/>
                <a:gd name="T28" fmla="*/ 23 w 71"/>
                <a:gd name="T29" fmla="*/ 38 h 60"/>
                <a:gd name="T30" fmla="*/ 18 w 71"/>
                <a:gd name="T31" fmla="*/ 44 h 60"/>
                <a:gd name="T32" fmla="*/ 12 w 71"/>
                <a:gd name="T33" fmla="*/ 50 h 60"/>
                <a:gd name="T34" fmla="*/ 6 w 71"/>
                <a:gd name="T35" fmla="*/ 50 h 60"/>
                <a:gd name="T36" fmla="*/ 6 w 71"/>
                <a:gd name="T37" fmla="*/ 50 h 60"/>
                <a:gd name="T38" fmla="*/ 6 w 71"/>
                <a:gd name="T39" fmla="*/ 38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6 h 162"/>
                <a:gd name="T10" fmla="*/ 96 w 161"/>
                <a:gd name="T11" fmla="*/ 62 h 162"/>
                <a:gd name="T12" fmla="*/ 102 w 161"/>
                <a:gd name="T13" fmla="*/ 74 h 162"/>
                <a:gd name="T14" fmla="*/ 108 w 161"/>
                <a:gd name="T15" fmla="*/ 86 h 162"/>
                <a:gd name="T16" fmla="*/ 120 w 161"/>
                <a:gd name="T17" fmla="*/ 98 h 162"/>
                <a:gd name="T18" fmla="*/ 143 w 161"/>
                <a:gd name="T19" fmla="*/ 116 h 162"/>
                <a:gd name="T20" fmla="*/ 155 w 161"/>
                <a:gd name="T21" fmla="*/ 142 h 162"/>
                <a:gd name="T22" fmla="*/ 161 w 161"/>
                <a:gd name="T23" fmla="*/ 160 h 162"/>
                <a:gd name="T24" fmla="*/ 161 w 161"/>
                <a:gd name="T25" fmla="*/ 166 h 162"/>
                <a:gd name="T26" fmla="*/ 96 w 161"/>
                <a:gd name="T27" fmla="*/ 104 h 162"/>
                <a:gd name="T28" fmla="*/ 30 w 161"/>
                <a:gd name="T29" fmla="*/ 56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2 h 60"/>
                <a:gd name="T4" fmla="*/ 41 w 59"/>
                <a:gd name="T5" fmla="*/ 38 h 60"/>
                <a:gd name="T6" fmla="*/ 47 w 59"/>
                <a:gd name="T7" fmla="*/ 44 h 60"/>
                <a:gd name="T8" fmla="*/ 53 w 59"/>
                <a:gd name="T9" fmla="*/ 56 h 60"/>
                <a:gd name="T10" fmla="*/ 53 w 59"/>
                <a:gd name="T11" fmla="*/ 62 h 60"/>
                <a:gd name="T12" fmla="*/ 47 w 59"/>
                <a:gd name="T13" fmla="*/ 56 h 60"/>
                <a:gd name="T14" fmla="*/ 35 w 59"/>
                <a:gd name="T15" fmla="*/ 50 h 60"/>
                <a:gd name="T16" fmla="*/ 23 w 59"/>
                <a:gd name="T17" fmla="*/ 38 h 60"/>
                <a:gd name="T18" fmla="*/ 17 w 59"/>
                <a:gd name="T19" fmla="*/ 32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8 h 204"/>
                <a:gd name="T2" fmla="*/ 245 w 245"/>
                <a:gd name="T3" fmla="*/ 44 h 204"/>
                <a:gd name="T4" fmla="*/ 209 w 245"/>
                <a:gd name="T5" fmla="*/ 86 h 204"/>
                <a:gd name="T6" fmla="*/ 143 w 245"/>
                <a:gd name="T7" fmla="*/ 136 h 204"/>
                <a:gd name="T8" fmla="*/ 167 w 245"/>
                <a:gd name="T9" fmla="*/ 160 h 204"/>
                <a:gd name="T10" fmla="*/ 179 w 245"/>
                <a:gd name="T11" fmla="*/ 210 h 204"/>
                <a:gd name="T12" fmla="*/ 77 w 245"/>
                <a:gd name="T13" fmla="*/ 136 h 204"/>
                <a:gd name="T14" fmla="*/ 47 w 245"/>
                <a:gd name="T15" fmla="*/ 86 h 204"/>
                <a:gd name="T16" fmla="*/ 89 w 245"/>
                <a:gd name="T17" fmla="*/ 68 h 204"/>
                <a:gd name="T18" fmla="*/ 59 w 245"/>
                <a:gd name="T19" fmla="*/ 38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8 h 204"/>
                <a:gd name="T50" fmla="*/ 233 w 245"/>
                <a:gd name="T51" fmla="*/ 38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4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336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3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38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18893DC-2251-420B-B25E-BD6203A2A4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Fb7Hxva5rg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Warm Up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What is necessary to </a:t>
            </a:r>
            <a:r>
              <a:rPr lang="en-US" altLang="en-US" b="1" u="sng"/>
              <a:t>create</a:t>
            </a:r>
            <a:r>
              <a:rPr lang="en-US" altLang="en-US"/>
              <a:t> law and order in society? </a:t>
            </a:r>
            <a:r>
              <a:rPr lang="en-US" altLang="en-US" i="1"/>
              <a:t>Generate a list. Be prepared to share!</a:t>
            </a:r>
          </a:p>
        </p:txBody>
      </p:sp>
      <p:pic>
        <p:nvPicPr>
          <p:cNvPr id="512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518025"/>
            <a:ext cx="3163888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37955"/>
            <a:ext cx="3295650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Classical China</a:t>
            </a:r>
          </a:p>
        </p:txBody>
      </p:sp>
      <p:pic>
        <p:nvPicPr>
          <p:cNvPr id="6147" name="Picture 3" descr="CA9P50LMCA10UAN8CAGCXPF5CARJCP9YCAG6MHA8CAKN1JRSCARD3XYICA5O81FGCA8AT6UJCASDOP3DCAME1ZLQCA20T1L9CAXC3FA3CA0IB2MUCA7SNFBLCA3NDBE4CAF0FRGZCAJMVSJNCAE2K6F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676400"/>
            <a:ext cx="2971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/>
              <a:t>The Zhou (Chou Dynasty)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 b="1"/>
              <a:t>Zhou dynasty</a:t>
            </a:r>
            <a:r>
              <a:rPr lang="en-US" altLang="en-US"/>
              <a:t> </a:t>
            </a:r>
          </a:p>
          <a:p>
            <a:pPr lvl="1" eaLnBrk="1" hangingPunct="1"/>
            <a:r>
              <a:rPr lang="en-US" altLang="en-US"/>
              <a:t>1050 B.C.</a:t>
            </a:r>
          </a:p>
          <a:p>
            <a:pPr eaLnBrk="1" hangingPunct="1"/>
            <a:r>
              <a:rPr lang="en-US" altLang="en-US"/>
              <a:t>Replaced one </a:t>
            </a:r>
            <a:r>
              <a:rPr lang="en-US" altLang="en-US" u="sng"/>
              <a:t>ruling</a:t>
            </a:r>
            <a:r>
              <a:rPr lang="en-US" altLang="en-US"/>
              <a:t> class with another</a:t>
            </a:r>
          </a:p>
          <a:p>
            <a:pPr lvl="1" eaLnBrk="1" hangingPunct="1"/>
            <a:r>
              <a:rPr lang="en-US" altLang="en-US"/>
              <a:t>“meet the new boss...same as the old boss.”</a:t>
            </a:r>
          </a:p>
          <a:p>
            <a:pPr lvl="1" eaLnBrk="1" hangingPunct="1"/>
            <a:r>
              <a:rPr lang="en-US" altLang="en-US"/>
              <a:t> </a:t>
            </a:r>
            <a:r>
              <a:rPr lang="en-US" altLang="en-US" b="1"/>
              <a:t>longest ruling dynasty (</a:t>
            </a:r>
            <a:r>
              <a:rPr lang="en-US" altLang="en-US" b="1" u="sng"/>
              <a:t>900 </a:t>
            </a:r>
            <a:r>
              <a:rPr lang="en-US" altLang="en-US" b="1" u="sng" err="1"/>
              <a:t>yrs</a:t>
            </a:r>
            <a:r>
              <a:rPr lang="en-US" altLang="en-US" b="1"/>
              <a:t>)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hmap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81000" y="457200"/>
            <a:ext cx="6096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Zhou dynasty 1100-256 B.C.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Zhou (Chou) Dynasty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 b="1"/>
              <a:t>Expanded Bureaucracy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Civil Service:  People who run the government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/>
              <a:t>Mandate of Heaven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Idea that Gods Favored a certain group to rule and that group is only overthrown when they have lost the favor the Gods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/>
              <a:t>Constant Conflict – “The Warring States Period”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Set up </a:t>
            </a:r>
            <a:r>
              <a:rPr lang="en-US" altLang="en-US" sz="2400" u="sng"/>
              <a:t>Dynastic Cycles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Northern invaders weaken Zhou Dynasty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Dynastic%20cycle%20info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77724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hmap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0"/>
            <a:ext cx="10515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Zhou Dynasty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4495800"/>
          </a:xfrm>
        </p:spPr>
        <p:txBody>
          <a:bodyPr/>
          <a:lstStyle/>
          <a:p>
            <a:pPr marL="533400" indent="-533400" eaLnBrk="1" hangingPunct="1"/>
            <a:r>
              <a:rPr lang="en-US" altLang="en-US" sz="2400"/>
              <a:t>China moves away from ancient values</a:t>
            </a:r>
          </a:p>
          <a:p>
            <a:pPr marL="914400" lvl="1" indent="-457200" eaLnBrk="1" hangingPunct="1"/>
            <a:r>
              <a:rPr lang="en-US" altLang="en-US" sz="2000"/>
              <a:t>Social order, harmony, respect for authority</a:t>
            </a:r>
          </a:p>
          <a:p>
            <a:pPr marL="533400" indent="-533400" eaLnBrk="1" hangingPunct="1"/>
            <a:r>
              <a:rPr lang="en-US" altLang="en-US" sz="2400" u="sng"/>
              <a:t>No law codes</a:t>
            </a:r>
            <a:r>
              <a:rPr lang="en-US" altLang="en-US" sz="2400"/>
              <a:t>:  rule by decree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400"/>
              <a:t>	- Mandate of Heaven</a:t>
            </a:r>
          </a:p>
          <a:p>
            <a:pPr marL="533400" indent="-533400" eaLnBrk="1" hangingPunct="1"/>
            <a:r>
              <a:rPr lang="en-US" altLang="en-US" sz="2400" u="sng"/>
              <a:t>Feudal Society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400"/>
              <a:t>	- Emperor gave out </a:t>
            </a:r>
            <a:r>
              <a:rPr lang="en-US" altLang="en-US" sz="2400" u="sng"/>
              <a:t>fiefs</a:t>
            </a:r>
          </a:p>
          <a:p>
            <a:pPr marL="533400" indent="-533400" eaLnBrk="1" hangingPunct="1"/>
            <a:r>
              <a:rPr lang="en-US" altLang="en-US" sz="2400"/>
              <a:t>Development of cheap </a:t>
            </a:r>
            <a:r>
              <a:rPr lang="en-US" altLang="en-US" sz="2400" u="sng"/>
              <a:t>iron weaponry</a:t>
            </a:r>
          </a:p>
          <a:p>
            <a:pPr marL="914400" lvl="1" indent="-457200" eaLnBrk="1" hangingPunct="1">
              <a:buFontTx/>
              <a:buNone/>
            </a:pPr>
            <a:endParaRPr lang="en-US" altLang="en-US" sz="2000"/>
          </a:p>
          <a:p>
            <a:pPr marL="914400" lvl="1" indent="-457200" eaLnBrk="1" hangingPunct="1">
              <a:buFontTx/>
              <a:buNone/>
            </a:pPr>
            <a:r>
              <a:rPr lang="en-US" altLang="en-US" sz="2000"/>
              <a:t> 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pPr>
              <a:defRPr/>
            </a:pPr>
            <a:r>
              <a:rPr lang="en-US"/>
              <a:t>The Period of Warring States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altLang="en-US" u="sng"/>
              <a:t>771</a:t>
            </a:r>
            <a:r>
              <a:rPr lang="en-US" altLang="en-US"/>
              <a:t> B.C.</a:t>
            </a:r>
          </a:p>
          <a:p>
            <a:r>
              <a:rPr lang="en-US" altLang="en-US"/>
              <a:t>dozen-plus states</a:t>
            </a:r>
          </a:p>
          <a:p>
            <a:r>
              <a:rPr lang="en-US" altLang="en-US"/>
              <a:t>balance of power until 500’s</a:t>
            </a:r>
          </a:p>
          <a:p>
            <a:r>
              <a:rPr lang="en-US" altLang="en-US"/>
              <a:t>period of consolidation by warfare</a:t>
            </a:r>
          </a:p>
          <a:p>
            <a:pPr lvl="1"/>
            <a:r>
              <a:rPr lang="en-US" altLang="en-US"/>
              <a:t>warfare chronic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hmap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28600" y="1447800"/>
            <a:ext cx="32766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b="1"/>
              <a:t>The Period of the Warring States, ca. 500 B.C.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pPr>
              <a:defRPr/>
            </a:pPr>
            <a:r>
              <a:rPr lang="en-US"/>
              <a:t>The Period of Warring States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0488" tIns="44450" rIns="90488" bIns="44450"/>
          <a:lstStyle/>
          <a:p>
            <a:pPr marL="0" indent="0">
              <a:buFontTx/>
              <a:buNone/>
              <a:defRPr/>
            </a:pPr>
            <a:r>
              <a:rPr lang="en-US" altLang="en-US"/>
              <a:t>Constant conflict set the stage for the revival of traditional Chinese values as well as the creation of new ethical system that would be utilized by later dynasties. </a:t>
            </a:r>
          </a:p>
          <a:p>
            <a:pPr>
              <a:defRPr/>
            </a:pPr>
            <a:r>
              <a:rPr lang="en-US" altLang="en-US"/>
              <a:t>Confucianism</a:t>
            </a:r>
          </a:p>
          <a:p>
            <a:pPr>
              <a:defRPr/>
            </a:pPr>
            <a:r>
              <a:rPr lang="en-US" altLang="en-US"/>
              <a:t>Legalism</a:t>
            </a:r>
          </a:p>
          <a:p>
            <a:pPr>
              <a:defRPr/>
            </a:pPr>
            <a:r>
              <a:rPr lang="en-US" altLang="en-US"/>
              <a:t>Daoism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Confucianism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Read the document provided using the </a:t>
            </a:r>
            <a:r>
              <a:rPr lang="en-US" altLang="en-US" b="1"/>
              <a:t>Close Reading </a:t>
            </a:r>
            <a:r>
              <a:rPr lang="en-US" altLang="en-US"/>
              <a:t>strategies we learned at the beginning of the year. </a:t>
            </a:r>
          </a:p>
          <a:p>
            <a:r>
              <a:rPr lang="en-US" altLang="en-US"/>
              <a:t>Highlight and annotate as you read. </a:t>
            </a:r>
          </a:p>
          <a:p>
            <a:r>
              <a:rPr lang="en-US" altLang="en-US"/>
              <a:t>Answer the questions that follow.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</a:rPr>
              <a:t>Confucianism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With a neighbor, compare responses and be prepared to discuss.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/>
              <a:t>Qin (Ch’in) Dynasty 221-206 B.C.</a:t>
            </a:r>
            <a:br>
              <a:rPr lang="en-US" sz="4000"/>
            </a:br>
            <a:endParaRPr lang="en-US" sz="400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dominated by “The First Emperor”</a:t>
            </a:r>
          </a:p>
          <a:p>
            <a:r>
              <a:rPr lang="en-US" altLang="en-US" u="sng"/>
              <a:t> Qin Shi Huangd</a:t>
            </a:r>
            <a:r>
              <a:rPr lang="en-US" altLang="en-US"/>
              <a:t>i  (Chin Shi Huang </a:t>
            </a:r>
            <a:r>
              <a:rPr lang="en-US" altLang="en-US" err="1"/>
              <a:t>Ti</a:t>
            </a:r>
            <a:r>
              <a:rPr lang="en-US" altLang="en-US"/>
              <a:t>)</a:t>
            </a:r>
          </a:p>
          <a:p>
            <a:r>
              <a:rPr lang="en-US" altLang="en-US"/>
              <a:t>ambitious= understatement</a:t>
            </a:r>
          </a:p>
          <a:p>
            <a:r>
              <a:rPr lang="en-US" altLang="en-US" u="sng"/>
              <a:t>centralized the government- </a:t>
            </a:r>
            <a:r>
              <a:rPr lang="en-US" altLang="en-US"/>
              <a:t>rid of feudal lords</a:t>
            </a:r>
          </a:p>
          <a:p>
            <a:r>
              <a:rPr lang="en-US" altLang="en-US"/>
              <a:t>constructed </a:t>
            </a:r>
            <a:r>
              <a:rPr lang="en-US" altLang="en-US" u="sng"/>
              <a:t>roads</a:t>
            </a:r>
            <a:r>
              <a:rPr lang="en-US" altLang="en-US"/>
              <a:t> and </a:t>
            </a:r>
            <a:r>
              <a:rPr lang="en-US" altLang="en-US" u="sng"/>
              <a:t>canals</a:t>
            </a:r>
          </a:p>
          <a:p>
            <a:r>
              <a:rPr lang="en-US" altLang="en-US" u="sng"/>
              <a:t>The Great Wall- </a:t>
            </a:r>
            <a:r>
              <a:rPr lang="en-US" altLang="en-US"/>
              <a:t>many people died</a:t>
            </a:r>
          </a:p>
          <a:p>
            <a:r>
              <a:rPr lang="en-US" altLang="en-US"/>
              <a:t>An </a:t>
            </a:r>
            <a:r>
              <a:rPr lang="en-US" altLang="en-US" u="sng"/>
              <a:t>amazing tomb</a:t>
            </a:r>
            <a:r>
              <a:rPr lang="en-US" altLang="en-US"/>
              <a:t> found in 20th Century</a:t>
            </a:r>
            <a:endParaRPr lang="en-US" altLang="en-US" sz="200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ch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44538"/>
            <a:ext cx="7315200" cy="548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great_wall_china_photo_gov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379413"/>
            <a:ext cx="4305300" cy="609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Great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4663"/>
            <a:ext cx="9182100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hi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914400" y="457200"/>
            <a:ext cx="5029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b="1">
                <a:solidFill>
                  <a:srgbClr val="00FF00"/>
                </a:solidFill>
              </a:rPr>
              <a:t>Tomb of Shi Huangdi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warriorexc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914400" y="457200"/>
            <a:ext cx="5029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b="1">
                <a:solidFill>
                  <a:srgbClr val="00FF00"/>
                </a:solidFill>
              </a:rPr>
              <a:t>Terra Cotta Warriors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pPr>
              <a:defRPr/>
            </a:pPr>
            <a:r>
              <a:rPr lang="en-US" sz="3600"/>
              <a:t>The Qin and the Legalist Tradition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altLang="en-US"/>
              <a:t>Ideology of rule</a:t>
            </a:r>
          </a:p>
          <a:p>
            <a:pPr>
              <a:buFontTx/>
              <a:buNone/>
            </a:pPr>
            <a:r>
              <a:rPr lang="en-US" altLang="en-US"/>
              <a:t>	- absolute power of the ruler</a:t>
            </a:r>
          </a:p>
          <a:p>
            <a:pPr>
              <a:buFontTx/>
              <a:buNone/>
            </a:pPr>
            <a:r>
              <a:rPr lang="en-US" altLang="en-US"/>
              <a:t>	- people existed to serve the state</a:t>
            </a:r>
          </a:p>
          <a:p>
            <a:pPr>
              <a:buFontTx/>
              <a:buNone/>
            </a:pPr>
            <a:r>
              <a:rPr lang="en-US" altLang="en-US"/>
              <a:t>	- destroy Confucian philosophy?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pPr>
              <a:defRPr/>
            </a:pPr>
            <a:r>
              <a:rPr lang="en-US" sz="3600"/>
              <a:t>The Qin and the Legalist Tradition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altLang="en-US"/>
              <a:t>Read the provided passage on Legalism. </a:t>
            </a:r>
          </a:p>
          <a:p>
            <a:r>
              <a:rPr lang="en-US" altLang="en-US"/>
              <a:t>Highlight and annotate the passage using our Close Reading strategies. </a:t>
            </a:r>
          </a:p>
          <a:p>
            <a:r>
              <a:rPr lang="en-US" altLang="en-US"/>
              <a:t>Answer the questions following the passage. 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pPr>
              <a:defRPr/>
            </a:pPr>
            <a:r>
              <a:rPr lang="en-US" sz="3600"/>
              <a:t>The Qin and the Legalist Tradition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altLang="en-US"/>
              <a:t>With a neighbor, discuss and verify your answers. Be prepared to discuss. 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Resistance to Qin Policies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Emperor orders </a:t>
            </a:r>
            <a:r>
              <a:rPr lang="en-US" altLang="en-US" u="sng"/>
              <a:t>execution</a:t>
            </a:r>
            <a:r>
              <a:rPr lang="en-US" altLang="en-US"/>
              <a:t> </a:t>
            </a:r>
            <a:r>
              <a:rPr lang="en-US" altLang="en-US" u="sng"/>
              <a:t>of all critics</a:t>
            </a:r>
          </a:p>
          <a:p>
            <a:r>
              <a:rPr lang="en-US" altLang="en-US"/>
              <a:t>Orders </a:t>
            </a:r>
            <a:r>
              <a:rPr lang="en-US" altLang="en-US" u="sng"/>
              <a:t>burning</a:t>
            </a:r>
            <a:r>
              <a:rPr lang="en-US" altLang="en-US"/>
              <a:t> of all Confucian </a:t>
            </a:r>
            <a:r>
              <a:rPr lang="en-US" altLang="en-US" u="sng"/>
              <a:t>books</a:t>
            </a:r>
          </a:p>
          <a:p>
            <a:r>
              <a:rPr lang="en-US" altLang="en-US"/>
              <a:t>Some 460 scholars buried alive</a:t>
            </a:r>
          </a:p>
          <a:p>
            <a:r>
              <a:rPr lang="en-US" altLang="en-US"/>
              <a:t>Others exiled</a:t>
            </a:r>
          </a:p>
          <a:p>
            <a:r>
              <a:rPr lang="en-US" altLang="en-US"/>
              <a:t>Massive cultural losses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Fall of the Qin Dynasty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648200" cy="4495800"/>
          </a:xfrm>
        </p:spPr>
        <p:txBody>
          <a:bodyPr/>
          <a:lstStyle/>
          <a:p>
            <a:pPr eaLnBrk="1" hangingPunct="1"/>
            <a:r>
              <a:rPr lang="en-US" altLang="en-US" sz="2800" b="1" u="sng"/>
              <a:t>Shi Huangdi</a:t>
            </a:r>
            <a:r>
              <a:rPr lang="en-US" altLang="en-US" sz="2800" b="1"/>
              <a:t> </a:t>
            </a:r>
            <a:r>
              <a:rPr lang="en-US" altLang="en-US" sz="2800" u="sng"/>
              <a:t>unified China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1. established strong government</a:t>
            </a:r>
          </a:p>
          <a:p>
            <a:pPr eaLnBrk="1" hangingPunct="1"/>
            <a:r>
              <a:rPr lang="en-US" altLang="en-US" sz="2800"/>
              <a:t>Died in 210 B.C.</a:t>
            </a:r>
          </a:p>
          <a:p>
            <a:pPr eaLnBrk="1" hangingPunct="1"/>
            <a:r>
              <a:rPr lang="en-US" altLang="en-US" sz="2800" u="sng"/>
              <a:t>Son was ineffective leader</a:t>
            </a:r>
          </a:p>
          <a:p>
            <a:pPr eaLnBrk="1" hangingPunct="1"/>
            <a:r>
              <a:rPr lang="en-US" altLang="en-US" sz="2800"/>
              <a:t>China’s government collapses</a:t>
            </a:r>
          </a:p>
        </p:txBody>
      </p:sp>
      <p:pic>
        <p:nvPicPr>
          <p:cNvPr id="39940" name="Picture 4" descr="qinemper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87488"/>
            <a:ext cx="3124200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the weekend, you had to considered two different philosophies of how to create a successful society: Confucianism and Legalism. Based on your homework, which philosophy would you prefer? Explain your answer.</a:t>
            </a:r>
          </a:p>
          <a:p>
            <a:endParaRPr lang="en-US" dirty="0"/>
          </a:p>
          <a:p>
            <a:r>
              <a:rPr lang="en-US" dirty="0"/>
              <a:t>Place your homework on your desk, for me to check.</a:t>
            </a:r>
          </a:p>
        </p:txBody>
      </p:sp>
    </p:spTree>
    <p:extLst>
      <p:ext uri="{BB962C8B-B14F-4D97-AF65-F5344CB8AC3E}">
        <p14:creationId xmlns:p14="http://schemas.microsoft.com/office/powerpoint/2010/main" val="4019348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Han Dynasty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4343400" cy="5867400"/>
          </a:xfrm>
        </p:spPr>
        <p:txBody>
          <a:bodyPr/>
          <a:lstStyle/>
          <a:p>
            <a:pPr eaLnBrk="1" hangingPunct="1"/>
            <a:r>
              <a:rPr lang="en-US" altLang="en-US" sz="2800"/>
              <a:t>202 BC</a:t>
            </a:r>
          </a:p>
          <a:p>
            <a:pPr eaLnBrk="1" hangingPunct="1"/>
            <a:r>
              <a:rPr lang="en-US" altLang="en-US" sz="2800"/>
              <a:t>Many of the Chinese people consider themselves “The people of Han”</a:t>
            </a:r>
          </a:p>
          <a:p>
            <a:pPr eaLnBrk="1" hangingPunct="1"/>
            <a:r>
              <a:rPr lang="en-US" altLang="en-US" sz="2800" b="1" u="sng"/>
              <a:t>Confucianism</a:t>
            </a:r>
            <a:r>
              <a:rPr lang="en-US" altLang="en-US" sz="2800"/>
              <a:t>: began in Zhou Dynasty but become </a:t>
            </a:r>
            <a:r>
              <a:rPr lang="en-US" altLang="en-US" sz="2800" i="1"/>
              <a:t>the major Chinese Philosophy during this time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40964" name="Picture 6" descr="han-map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52600"/>
            <a:ext cx="4038600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8683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 b="1">
                <a:solidFill>
                  <a:schemeClr val="tx2"/>
                </a:solidFill>
              </a:rPr>
              <a:t>Han – Roman Empire Connection</a:t>
            </a:r>
          </a:p>
        </p:txBody>
      </p:sp>
      <p:pic>
        <p:nvPicPr>
          <p:cNvPr id="41987" name="Picture 3" descr="romehan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49438"/>
            <a:ext cx="7696200" cy="4398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Han Dynasty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05400"/>
          </a:xfrm>
        </p:spPr>
        <p:txBody>
          <a:bodyPr/>
          <a:lstStyle/>
          <a:p>
            <a:pPr eaLnBrk="1" hangingPunct="1"/>
            <a:r>
              <a:rPr lang="en-US" altLang="en-US" sz="2800"/>
              <a:t>Civil War follows Qin Dynasty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1. Two leaders emerge</a:t>
            </a:r>
          </a:p>
          <a:p>
            <a:pPr eaLnBrk="1" hangingPunct="1"/>
            <a:r>
              <a:rPr lang="en-US" altLang="en-US" sz="2800" b="1" u="sng"/>
              <a:t>Xiang Yu </a:t>
            </a:r>
            <a:r>
              <a:rPr lang="en-US" altLang="en-US" sz="2800"/>
              <a:t>(Shee-ANG-yoo)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1. willing to allow warlords to keep land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2. had to acknowledge him as </a:t>
            </a:r>
            <a:r>
              <a:rPr lang="en-US" altLang="en-US" sz="2800" b="1" u="sng"/>
              <a:t>feudal</a:t>
            </a:r>
            <a:r>
              <a:rPr lang="en-US" altLang="en-US" sz="2800"/>
              <a:t> lord</a:t>
            </a:r>
          </a:p>
          <a:p>
            <a:pPr eaLnBrk="1" hangingPunct="1"/>
            <a:r>
              <a:rPr lang="en-US" altLang="en-US" sz="2800" b="1" u="sng"/>
              <a:t>Liu Bang </a:t>
            </a:r>
            <a:r>
              <a:rPr lang="en-US" altLang="en-US" sz="2800"/>
              <a:t>(LEE-oo-bahng)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1. one of Xiang Yu’s generals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2. turned against him and won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3. declared himself </a:t>
            </a:r>
            <a:r>
              <a:rPr lang="en-US" altLang="en-US" sz="2800" b="1" u="sng"/>
              <a:t>first</a:t>
            </a:r>
            <a:r>
              <a:rPr lang="en-US" altLang="en-US" sz="2800"/>
              <a:t> emperor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Han Dynasty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5029200" cy="4876800"/>
          </a:xfrm>
        </p:spPr>
        <p:txBody>
          <a:bodyPr/>
          <a:lstStyle/>
          <a:p>
            <a:pPr eaLnBrk="1" hangingPunct="1"/>
            <a:r>
              <a:rPr lang="en-US" altLang="en-US" sz="2400"/>
              <a:t>Dynasty ruled China for </a:t>
            </a:r>
            <a:r>
              <a:rPr lang="en-US" altLang="en-US" sz="2400" b="1" u="sng"/>
              <a:t>400 years</a:t>
            </a:r>
          </a:p>
          <a:p>
            <a:pPr eaLnBrk="1" hangingPunct="1"/>
            <a:r>
              <a:rPr lang="en-US" altLang="en-US" sz="2400"/>
              <a:t>Liu Bang’s goal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1. </a:t>
            </a:r>
            <a:r>
              <a:rPr lang="en-US" altLang="en-US" sz="2400" b="1" u="sng"/>
              <a:t>centralized</a:t>
            </a:r>
            <a:r>
              <a:rPr lang="en-US" altLang="en-US" sz="2400"/>
              <a:t> </a:t>
            </a:r>
            <a:r>
              <a:rPr lang="en-US" altLang="en-US" sz="2400" b="1" u="sng"/>
              <a:t>government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2. local provinces called  </a:t>
            </a:r>
            <a:r>
              <a:rPr lang="en-US" altLang="en-US" sz="2400" b="1" u="sng"/>
              <a:t>commanderies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3. </a:t>
            </a:r>
            <a:r>
              <a:rPr lang="en-US" altLang="en-US" sz="2400" b="1" u="sng"/>
              <a:t>lowered taxes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4. softened harsh punishments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5. brought </a:t>
            </a:r>
            <a:r>
              <a:rPr lang="en-US" altLang="en-US" sz="2400" b="1" u="sng"/>
              <a:t>peace</a:t>
            </a:r>
            <a:r>
              <a:rPr lang="en-US" altLang="en-US" sz="2400"/>
              <a:t> and </a:t>
            </a:r>
            <a:r>
              <a:rPr lang="en-US" altLang="en-US" sz="2400" b="1" u="sng"/>
              <a:t>stability</a:t>
            </a:r>
          </a:p>
          <a:p>
            <a:pPr lvl="1" eaLnBrk="1" hangingPunct="1"/>
            <a:endParaRPr lang="en-US" altLang="en-US"/>
          </a:p>
        </p:txBody>
      </p:sp>
      <p:pic>
        <p:nvPicPr>
          <p:cNvPr id="44036" name="Picture 4" descr="h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066800"/>
            <a:ext cx="3479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Han Dynasty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05800" cy="4648200"/>
          </a:xfrm>
        </p:spPr>
        <p:txBody>
          <a:bodyPr/>
          <a:lstStyle/>
          <a:p>
            <a:pPr eaLnBrk="1" hangingPunct="1"/>
            <a:r>
              <a:rPr lang="en-US" altLang="en-US" sz="2800"/>
              <a:t>Liu Bang died in 195 B.C.</a:t>
            </a:r>
          </a:p>
          <a:p>
            <a:pPr eaLnBrk="1" hangingPunct="1"/>
            <a:r>
              <a:rPr lang="en-US" altLang="en-US" sz="2800" b="1" u="sng"/>
              <a:t>Empress Lu</a:t>
            </a:r>
            <a:r>
              <a:rPr lang="en-US" altLang="en-US" sz="2800"/>
              <a:t> takes power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1. not Liu’s only wife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2. son became emperor in </a:t>
            </a:r>
            <a:r>
              <a:rPr lang="en-US" altLang="en-US" sz="2800" b="1" u="sng"/>
              <a:t>name</a:t>
            </a:r>
            <a:r>
              <a:rPr lang="en-US" altLang="en-US" sz="2800"/>
              <a:t> only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3. her </a:t>
            </a:r>
            <a:r>
              <a:rPr lang="en-US" altLang="en-US" sz="2800" b="1" u="sng"/>
              <a:t>friends</a:t>
            </a:r>
            <a:r>
              <a:rPr lang="en-US" altLang="en-US" sz="2800"/>
              <a:t> in court helped her seize power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4. devoted to her husband and safety of empire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5. had reputation of being </a:t>
            </a:r>
            <a:r>
              <a:rPr lang="en-US" altLang="en-US" sz="2800" b="1" u="sng"/>
              <a:t>ruthless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  6. died in 180 B.C.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Han Dynasty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4495800" cy="4648200"/>
          </a:xfrm>
        </p:spPr>
        <p:txBody>
          <a:bodyPr/>
          <a:lstStyle/>
          <a:p>
            <a:pPr eaLnBrk="1" hangingPunct="1"/>
            <a:r>
              <a:rPr lang="en-US" altLang="en-US" sz="2400" b="1" u="sng"/>
              <a:t>Emperor Wudi</a:t>
            </a:r>
            <a:r>
              <a:rPr lang="en-US" altLang="en-US" sz="2400"/>
              <a:t> (woo-dee) takes the throne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1. Great grandson of Liu Bang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2. ruled from 141 to 87 B.C.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3. continued </a:t>
            </a:r>
            <a:r>
              <a:rPr lang="en-US" altLang="en-US" sz="2400" b="1" u="sng"/>
              <a:t>centralized</a:t>
            </a:r>
            <a:r>
              <a:rPr lang="en-US" altLang="en-US" sz="2400"/>
              <a:t> policies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4. known as the “Martial Emperor”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&gt; </a:t>
            </a:r>
            <a:r>
              <a:rPr lang="en-US" altLang="en-US" sz="2400" b="1" u="sng"/>
              <a:t>he expanded empire through war</a:t>
            </a:r>
          </a:p>
          <a:p>
            <a:pPr lvl="1" eaLnBrk="1" hangingPunct="1"/>
            <a:endParaRPr lang="en-US" altLang="en-US"/>
          </a:p>
        </p:txBody>
      </p:sp>
      <p:pic>
        <p:nvPicPr>
          <p:cNvPr id="46084" name="Picture 3" descr="untitled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00200"/>
            <a:ext cx="24003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Han Dynasty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4495800" cy="4648200"/>
          </a:xfrm>
        </p:spPr>
        <p:txBody>
          <a:bodyPr/>
          <a:lstStyle/>
          <a:p>
            <a:pPr eaLnBrk="1" hangingPunct="1"/>
            <a:r>
              <a:rPr lang="en-US" altLang="en-US" sz="2400" b="1" u="sng"/>
              <a:t>Xiongnu</a:t>
            </a:r>
            <a:r>
              <a:rPr lang="en-US" altLang="en-US" sz="2400"/>
              <a:t> (shee-ung-noo)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1. E. Wudi’s enemies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2. fierce nomads north &amp; 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 west of China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3. excellent archers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4. </a:t>
            </a:r>
            <a:r>
              <a:rPr lang="en-US" altLang="en-US" sz="2400" b="1" u="sng"/>
              <a:t>raided China’s farmlands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5. Wudi’s army forced them  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 to retreat to Central Asia</a:t>
            </a:r>
          </a:p>
          <a:p>
            <a:pPr eaLnBrk="1" hangingPunct="1"/>
            <a:r>
              <a:rPr lang="en-US" altLang="en-US" sz="2400"/>
              <a:t>Emperor Wudi colonized 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Manchuria &amp; Korea</a:t>
            </a:r>
          </a:p>
          <a:p>
            <a:pPr lvl="1" eaLnBrk="1" hangingPunct="1"/>
            <a:endParaRPr lang="en-US" altLang="en-US"/>
          </a:p>
        </p:txBody>
      </p:sp>
      <p:pic>
        <p:nvPicPr>
          <p:cNvPr id="47108" name="Picture 4" descr="xiongugorelik1ts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05000"/>
            <a:ext cx="38100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Han Dynasty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4114800" cy="5029200"/>
          </a:xfrm>
        </p:spPr>
        <p:txBody>
          <a:bodyPr/>
          <a:lstStyle/>
          <a:p>
            <a:pPr eaLnBrk="1" hangingPunct="1"/>
            <a:r>
              <a:rPr lang="en-US" altLang="en-US" sz="2000"/>
              <a:t>Han Society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1</a:t>
            </a:r>
            <a:r>
              <a:rPr lang="en-US" altLang="en-US" sz="2000" b="1" u="sng"/>
              <a:t>. Emperor – divine authority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- link be/ heaven &amp; earth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2. Kings &amp; Governors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- appointed by Emperor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3. State Officials, Nobles,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Scholars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4. Peasants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- produced food: important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5. Artisans &amp; Merchants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6. Soldiers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7. Slaves</a:t>
            </a:r>
          </a:p>
          <a:p>
            <a:pPr lvl="1" eaLnBrk="1" hangingPunct="1"/>
            <a:endParaRPr lang="en-US" altLang="en-US"/>
          </a:p>
        </p:txBody>
      </p:sp>
      <p:pic>
        <p:nvPicPr>
          <p:cNvPr id="48132" name="Picture 5" descr="classtriangl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025" y="1066800"/>
            <a:ext cx="3863975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Han Dynasty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4114800" cy="5029200"/>
          </a:xfrm>
        </p:spPr>
        <p:txBody>
          <a:bodyPr/>
          <a:lstStyle/>
          <a:p>
            <a:pPr eaLnBrk="1" hangingPunct="1"/>
            <a:r>
              <a:rPr lang="en-US" altLang="en-US" sz="2000" b="1" u="sng"/>
              <a:t>Civil Service &amp; Confucianism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1. Govt. employed 130,000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2. Jobs required </a:t>
            </a:r>
            <a:r>
              <a:rPr lang="en-US" altLang="en-US" sz="2000" b="1" u="sng"/>
              <a:t>examination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3. Testing knowledge of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Confucianism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4. Wudi set up </a:t>
            </a:r>
            <a:r>
              <a:rPr lang="en-US" altLang="en-US" sz="2000" b="1" u="sng"/>
              <a:t>schools</a:t>
            </a:r>
            <a:r>
              <a:rPr lang="en-US" altLang="en-US" sz="2000"/>
              <a:t> for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people seeking jobs to study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5. Exams included: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- history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- law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- literature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- Confucianism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6. Only wealthy sons could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afford to go to school</a:t>
            </a:r>
          </a:p>
          <a:p>
            <a:pPr lvl="1" eaLnBrk="1" hangingPunct="1"/>
            <a:endParaRPr lang="en-US" altLang="en-US"/>
          </a:p>
        </p:txBody>
      </p:sp>
      <p:pic>
        <p:nvPicPr>
          <p:cNvPr id="49156" name="Picture 4" descr="tangperso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24000"/>
            <a:ext cx="35814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Han Dynasty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5029200" cy="5029200"/>
          </a:xfrm>
        </p:spPr>
        <p:txBody>
          <a:bodyPr/>
          <a:lstStyle/>
          <a:p>
            <a:pPr eaLnBrk="1" hangingPunct="1"/>
            <a:r>
              <a:rPr lang="en-US" altLang="en-US" sz="2400" b="1" u="sng"/>
              <a:t>Han Technology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1. </a:t>
            </a:r>
            <a:r>
              <a:rPr lang="en-US" altLang="en-US" sz="2400" b="1" u="sng"/>
              <a:t>Paper</a:t>
            </a:r>
            <a:r>
              <a:rPr lang="en-US" altLang="en-US" sz="2400"/>
              <a:t> invented in A.D. 105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- used silk before paper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- government documents  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  written on wood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2. </a:t>
            </a:r>
            <a:r>
              <a:rPr lang="en-US" altLang="en-US" sz="2400" b="1" u="sng"/>
              <a:t>Collar harness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- allowed horses to pull heavier 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  loads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3. Two blade </a:t>
            </a:r>
            <a:r>
              <a:rPr lang="en-US" altLang="en-US" sz="2400" b="1" u="sng"/>
              <a:t>plow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4. </a:t>
            </a:r>
            <a:r>
              <a:rPr lang="en-US" altLang="en-US" sz="2400" b="1" u="sng"/>
              <a:t>Wheelbarrow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5. </a:t>
            </a:r>
            <a:r>
              <a:rPr lang="en-US" altLang="en-US" sz="2400" b="1" u="sng"/>
              <a:t>Mill grains</a:t>
            </a:r>
          </a:p>
          <a:p>
            <a:pPr lvl="1" eaLnBrk="1" hangingPunct="1"/>
            <a:endParaRPr lang="en-US" altLang="en-US"/>
          </a:p>
        </p:txBody>
      </p:sp>
      <p:pic>
        <p:nvPicPr>
          <p:cNvPr id="50180" name="Picture 4" descr="C:\Documents and Settings\Darrell Wells.WELLSFAMILY\Temporary Internet Files\Content.IE5\KLSTGELS\MPj0438723000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143000"/>
            <a:ext cx="3429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Han Dynasty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5943600" cy="5029200"/>
          </a:xfrm>
        </p:spPr>
        <p:txBody>
          <a:bodyPr/>
          <a:lstStyle/>
          <a:p>
            <a:pPr eaLnBrk="1" hangingPunct="1"/>
            <a:r>
              <a:rPr lang="en-US" altLang="en-US" sz="2400"/>
              <a:t>Agriculture most important occupation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1. 60,000,000 million people to feed</a:t>
            </a:r>
          </a:p>
          <a:p>
            <a:pPr eaLnBrk="1" hangingPunct="1"/>
            <a:r>
              <a:rPr lang="en-US" altLang="en-US" sz="2400"/>
              <a:t>Government established </a:t>
            </a:r>
            <a:r>
              <a:rPr lang="en-US" altLang="en-US" sz="2400" b="1" u="sng"/>
              <a:t>monopolies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1. Mining of salt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2. Forging of </a:t>
            </a:r>
            <a:r>
              <a:rPr lang="en-US" altLang="en-US" sz="2400" b="1" u="sng"/>
              <a:t>iron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3. Minting of </a:t>
            </a:r>
            <a:r>
              <a:rPr lang="en-US" altLang="en-US" sz="2400" b="1" u="sng"/>
              <a:t>coins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4. Brewing of </a:t>
            </a:r>
            <a:r>
              <a:rPr lang="en-US" altLang="en-US" sz="2400" b="1" u="sng"/>
              <a:t>alcohol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5. Making of </a:t>
            </a:r>
            <a:r>
              <a:rPr lang="en-US" altLang="en-US" sz="2400" b="1" u="sng"/>
              <a:t>silk</a:t>
            </a:r>
          </a:p>
          <a:p>
            <a:pPr lvl="1" eaLnBrk="1" hangingPunct="1"/>
            <a:endParaRPr lang="en-US" altLang="en-US"/>
          </a:p>
        </p:txBody>
      </p:sp>
      <p:pic>
        <p:nvPicPr>
          <p:cNvPr id="51204" name="Picture 4" descr="china-farm-agriculture-b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90800"/>
            <a:ext cx="3835400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The Silk Road</a:t>
            </a:r>
          </a:p>
        </p:txBody>
      </p:sp>
      <p:pic>
        <p:nvPicPr>
          <p:cNvPr id="52227" name="Picture 7" descr="silkroa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06303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>
              <a:defRPr/>
            </a:pPr>
            <a:r>
              <a:rPr lang="en-US"/>
              <a:t>Han Dynasty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5029200" cy="4953000"/>
          </a:xfrm>
        </p:spPr>
        <p:txBody>
          <a:bodyPr/>
          <a:lstStyle/>
          <a:p>
            <a:r>
              <a:rPr lang="en-US" altLang="en-US" sz="2400"/>
              <a:t>The Han Unifies Chinese Culture</a:t>
            </a:r>
          </a:p>
          <a:p>
            <a:pPr>
              <a:buFontTx/>
              <a:buNone/>
            </a:pPr>
            <a:r>
              <a:rPr lang="en-US" altLang="en-US" sz="2400"/>
              <a:t>    1. Government encourages </a:t>
            </a:r>
            <a:r>
              <a:rPr lang="en-US" altLang="en-US" sz="2400" u="sng"/>
              <a:t>assimilation</a:t>
            </a:r>
          </a:p>
          <a:p>
            <a:pPr>
              <a:buFontTx/>
              <a:buNone/>
            </a:pPr>
            <a:r>
              <a:rPr lang="en-US" altLang="en-US" sz="2400"/>
              <a:t>        - conquered people adapting </a:t>
            </a:r>
          </a:p>
          <a:p>
            <a:pPr>
              <a:buFontTx/>
              <a:buNone/>
            </a:pPr>
            <a:r>
              <a:rPr lang="en-US" altLang="en-US" sz="2400"/>
              <a:t>          to Chinese culture</a:t>
            </a:r>
          </a:p>
          <a:p>
            <a:pPr>
              <a:buFontTx/>
              <a:buNone/>
            </a:pPr>
            <a:r>
              <a:rPr lang="en-US" altLang="en-US" sz="2400"/>
              <a:t>    2. Government set up </a:t>
            </a:r>
            <a:r>
              <a:rPr lang="en-US" altLang="en-US" sz="2400" b="1" u="sng"/>
              <a:t>schools</a:t>
            </a:r>
          </a:p>
          <a:p>
            <a:pPr>
              <a:buFontTx/>
              <a:buNone/>
            </a:pPr>
            <a:r>
              <a:rPr lang="en-US" altLang="en-US" sz="2400"/>
              <a:t>        - to train people in Confucian </a:t>
            </a:r>
          </a:p>
          <a:p>
            <a:pPr>
              <a:buFontTx/>
              <a:buNone/>
            </a:pPr>
            <a:r>
              <a:rPr lang="en-US" altLang="en-US" sz="2400"/>
              <a:t>          </a:t>
            </a:r>
            <a:r>
              <a:rPr lang="en-US" altLang="en-US" sz="2400" b="1" u="sng"/>
              <a:t>philosophy</a:t>
            </a:r>
          </a:p>
        </p:txBody>
      </p:sp>
      <p:pic>
        <p:nvPicPr>
          <p:cNvPr id="53252" name="Picture 3" descr="CA9P50LMCA10UAN8CAGCXPF5CARJCP9YCAG6MHA8CAKN1JRSCARD3XYICA5O81FGCA8AT6UJCASDOP3DCAME1ZLQCA20T1L9CAXC3FA3CA0IB2MUCA7SNFBLCA3NDBE4CAF0FRGZCAJMVSJNCAE2K6F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2971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>
              <a:defRPr/>
            </a:pPr>
            <a:r>
              <a:rPr lang="en-US"/>
              <a:t>Han Dynasty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8610600" cy="5334000"/>
          </a:xfrm>
        </p:spPr>
        <p:txBody>
          <a:bodyPr/>
          <a:lstStyle/>
          <a:p>
            <a:r>
              <a:rPr lang="en-US" altLang="en-US" sz="2000" b="1" u="sng"/>
              <a:t>Fall of the Han</a:t>
            </a:r>
          </a:p>
          <a:p>
            <a:pPr>
              <a:buFontTx/>
              <a:buNone/>
            </a:pPr>
            <a:r>
              <a:rPr lang="en-US" altLang="en-US" sz="2000"/>
              <a:t>    1. </a:t>
            </a:r>
            <a:r>
              <a:rPr lang="en-US" altLang="en-US" sz="2000" b="1" u="sng"/>
              <a:t>Wealth Gap </a:t>
            </a:r>
            <a:r>
              <a:rPr lang="en-US" altLang="en-US" sz="2000"/>
              <a:t>-Rich take advantage of poor</a:t>
            </a:r>
            <a:endParaRPr lang="en-US" altLang="en-US" sz="2000" u="sng"/>
          </a:p>
          <a:p>
            <a:pPr>
              <a:buFontTx/>
              <a:buNone/>
            </a:pPr>
            <a:r>
              <a:rPr lang="en-US" altLang="en-US" sz="2000"/>
              <a:t>    2. Political</a:t>
            </a:r>
            <a:r>
              <a:rPr lang="en-US" altLang="en-US" sz="2000" b="1" u="sng"/>
              <a:t> instability </a:t>
            </a:r>
            <a:r>
              <a:rPr lang="en-US" altLang="en-US" sz="2000"/>
              <a:t>grows</a:t>
            </a:r>
          </a:p>
          <a:p>
            <a:pPr>
              <a:buFontTx/>
              <a:buNone/>
            </a:pPr>
            <a:r>
              <a:rPr lang="en-US" altLang="en-US" sz="2000"/>
              <a:t>    3. </a:t>
            </a:r>
            <a:r>
              <a:rPr lang="en-US" altLang="en-US" sz="2000" b="1" u="sng"/>
              <a:t>Wang Mang </a:t>
            </a:r>
            <a:r>
              <a:rPr lang="en-US" altLang="en-US" sz="2000"/>
              <a:t>overthrows Han Dynasty in A.D. 9</a:t>
            </a:r>
          </a:p>
          <a:p>
            <a:pPr>
              <a:buFontTx/>
              <a:buNone/>
            </a:pPr>
            <a:r>
              <a:rPr lang="en-US" altLang="en-US" sz="2000"/>
              <a:t>         - tries to restore economy (more money – disrupts: raises prices)</a:t>
            </a:r>
          </a:p>
          <a:p>
            <a:pPr>
              <a:buFontTx/>
              <a:buNone/>
            </a:pPr>
            <a:r>
              <a:rPr lang="en-US" altLang="en-US" sz="2000"/>
              <a:t>         - attempts to </a:t>
            </a:r>
            <a:r>
              <a:rPr lang="en-US" altLang="en-US" sz="2000" b="1" u="sng"/>
              <a:t>redistribute</a:t>
            </a:r>
            <a:r>
              <a:rPr lang="en-US" altLang="en-US" sz="2000"/>
              <a:t> land to poor (angers wealthy)</a:t>
            </a:r>
          </a:p>
          <a:p>
            <a:pPr>
              <a:buFontTx/>
              <a:buNone/>
            </a:pPr>
            <a:r>
              <a:rPr lang="en-US" altLang="en-US" sz="2000"/>
              <a:t>     4. Great </a:t>
            </a:r>
            <a:r>
              <a:rPr lang="en-US" altLang="en-US" sz="2000" b="1" u="sng"/>
              <a:t>flood</a:t>
            </a:r>
            <a:r>
              <a:rPr lang="en-US" altLang="en-US" sz="2000"/>
              <a:t> kills thousands and left millions homeless</a:t>
            </a:r>
          </a:p>
          <a:p>
            <a:pPr>
              <a:buFontTx/>
              <a:buNone/>
            </a:pPr>
            <a:r>
              <a:rPr lang="en-US" altLang="en-US" sz="2000"/>
              <a:t>         - Yellow River changes course:  famine, disease, migration</a:t>
            </a:r>
          </a:p>
          <a:p>
            <a:pPr>
              <a:buFontTx/>
              <a:buNone/>
            </a:pPr>
            <a:r>
              <a:rPr lang="en-US" altLang="en-US" sz="2000"/>
              <a:t>         - </a:t>
            </a:r>
            <a:r>
              <a:rPr lang="en-US" altLang="en-US" sz="2000" b="1" u="sng"/>
              <a:t>Peasants</a:t>
            </a:r>
            <a:r>
              <a:rPr lang="en-US" altLang="en-US" sz="2000"/>
              <a:t> revolt</a:t>
            </a:r>
          </a:p>
          <a:p>
            <a:pPr>
              <a:buFontTx/>
              <a:buNone/>
            </a:pPr>
            <a:r>
              <a:rPr lang="en-US" altLang="en-US" sz="2000"/>
              <a:t>         - Wang Mang assassinated in A.D. 23</a:t>
            </a:r>
          </a:p>
          <a:p>
            <a:pPr>
              <a:buFontTx/>
              <a:buNone/>
            </a:pPr>
            <a:r>
              <a:rPr lang="en-US" altLang="en-US" sz="2000"/>
              <a:t>     5. Old Imperial Family takes throne</a:t>
            </a:r>
          </a:p>
          <a:p>
            <a:pPr>
              <a:buFontTx/>
              <a:buNone/>
            </a:pPr>
            <a:r>
              <a:rPr lang="en-US" altLang="en-US" sz="2000"/>
              <a:t>         - Begins second period of Han rule (the Later Han)</a:t>
            </a:r>
          </a:p>
          <a:p>
            <a:pPr>
              <a:buFontTx/>
              <a:buNone/>
            </a:pPr>
            <a:r>
              <a:rPr lang="en-US" altLang="en-US" sz="2400"/>
              <a:t>        </a:t>
            </a:r>
          </a:p>
        </p:txBody>
      </p:sp>
      <p:pic>
        <p:nvPicPr>
          <p:cNvPr id="542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849688"/>
            <a:ext cx="1905000" cy="274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914400" y="5910263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>
              <a:defRPr/>
            </a:pPr>
            <a:r>
              <a:rPr lang="en-US" sz="3200" kern="0"/>
              <a:t>Wang </a:t>
            </a:r>
            <a:r>
              <a:rPr lang="en-US" sz="3200" kern="0" err="1"/>
              <a:t>Mang</a:t>
            </a:r>
            <a:endParaRPr lang="en-US" sz="3200" ker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Later Han Years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First decades very prosperous</a:t>
            </a:r>
          </a:p>
          <a:p>
            <a:r>
              <a:rPr lang="en-US" altLang="en-US"/>
              <a:t>Government sent agents to regain control   </a:t>
            </a:r>
          </a:p>
          <a:p>
            <a:pPr>
              <a:buFontTx/>
              <a:buNone/>
            </a:pPr>
            <a:r>
              <a:rPr lang="en-US" altLang="en-US"/>
              <a:t>   of Silk Road</a:t>
            </a:r>
          </a:p>
          <a:p>
            <a:r>
              <a:rPr lang="en-US" altLang="en-US"/>
              <a:t>China suffers from social, political, and economic weakness</a:t>
            </a:r>
          </a:p>
          <a:p>
            <a:r>
              <a:rPr lang="en-US" altLang="en-US"/>
              <a:t>By A.D. 220, dynasty broke up into 3 kingdoms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But wait there’s more!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Watch </a:t>
            </a:r>
            <a:r>
              <a:rPr lang="en-US" altLang="en-US">
                <a:hlinkClick r:id="rId2"/>
              </a:rPr>
              <a:t>Eastern Philosophy-Lao Tzu</a:t>
            </a:r>
            <a:r>
              <a:rPr lang="en-US" altLang="en-US"/>
              <a:t>. </a:t>
            </a:r>
            <a:r>
              <a:rPr lang="en-US" altLang="en-US" dirty="0"/>
              <a:t>Complete the Daoism portion of your chart as indicated. Be prepared to discuss!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Resources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49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/>
              <a:t>Mr. Wells</a:t>
            </a:r>
          </a:p>
          <a:p>
            <a:pPr algn="ctr" eaLnBrk="1" hangingPunct="1">
              <a:buFontTx/>
              <a:buNone/>
            </a:pPr>
            <a:r>
              <a:rPr lang="en-US" altLang="en-US"/>
              <a:t>Hickory Ridge HS</a:t>
            </a:r>
          </a:p>
          <a:p>
            <a:pPr algn="ctr" eaLnBrk="1" hangingPunct="1">
              <a:buFontTx/>
              <a:buNone/>
            </a:pPr>
            <a:endParaRPr lang="en-US" altLang="en-US"/>
          </a:p>
          <a:p>
            <a:pPr algn="ctr" eaLnBrk="1" hangingPunct="1">
              <a:buFontTx/>
              <a:buNone/>
            </a:pPr>
            <a:r>
              <a:rPr lang="en-US" altLang="en-US"/>
              <a:t>Sue Pojer</a:t>
            </a:r>
          </a:p>
          <a:p>
            <a:pPr algn="ctr" eaLnBrk="1" hangingPunct="1">
              <a:buFontTx/>
              <a:buNone/>
            </a:pPr>
            <a:r>
              <a:rPr lang="en-US" altLang="en-US"/>
              <a:t>Chappaqua, NY</a:t>
            </a:r>
          </a:p>
          <a:p>
            <a:pPr algn="ctr" eaLnBrk="1" hangingPunct="1">
              <a:buFontTx/>
              <a:buNone/>
            </a:pPr>
            <a:endParaRPr lang="en-US" altLang="en-US"/>
          </a:p>
          <a:p>
            <a:pPr algn="ctr" eaLnBrk="1" hangingPunct="1">
              <a:buFontTx/>
              <a:buNone/>
            </a:pPr>
            <a:r>
              <a:rPr lang="en-US" altLang="en-US"/>
              <a:t>World History: Patterns of Interaction</a:t>
            </a:r>
          </a:p>
          <a:p>
            <a:pPr algn="ctr" eaLnBrk="1" hangingPunct="1">
              <a:buFontTx/>
              <a:buNone/>
            </a:pPr>
            <a:r>
              <a:rPr lang="en-US" altLang="en-US"/>
              <a:t>McDougal Littell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1292</Words>
  <Application>Microsoft Office PowerPoint</Application>
  <PresentationFormat>On-screen Show (4:3)</PresentationFormat>
  <Paragraphs>224</Paragraphs>
  <Slides>42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Mountain Top</vt:lpstr>
      <vt:lpstr>Warm Up</vt:lpstr>
      <vt:lpstr>Classical China</vt:lpstr>
      <vt:lpstr>The Zhou (Chou Dynasty)</vt:lpstr>
      <vt:lpstr>PowerPoint Presentation</vt:lpstr>
      <vt:lpstr>Zhou (Chou) Dynasty</vt:lpstr>
      <vt:lpstr>PowerPoint Presentation</vt:lpstr>
      <vt:lpstr>PowerPoint Presentation</vt:lpstr>
      <vt:lpstr>Zhou Dynasty</vt:lpstr>
      <vt:lpstr>The Period of Warring States</vt:lpstr>
      <vt:lpstr>PowerPoint Presentation</vt:lpstr>
      <vt:lpstr>The Period of Warring States</vt:lpstr>
      <vt:lpstr>Confucianism</vt:lpstr>
      <vt:lpstr>Confucianism</vt:lpstr>
      <vt:lpstr>Qin (Ch’in) Dynasty 221-206 B.C.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Qin and the Legalist Tradition</vt:lpstr>
      <vt:lpstr>The Qin and the Legalist Tradition</vt:lpstr>
      <vt:lpstr>The Qin and the Legalist Tradition</vt:lpstr>
      <vt:lpstr>Resistance to Qin Policies</vt:lpstr>
      <vt:lpstr>Fall of the Qin Dynasty</vt:lpstr>
      <vt:lpstr>Warm Up</vt:lpstr>
      <vt:lpstr>Han Dynasty</vt:lpstr>
      <vt:lpstr>PowerPoint Presentation</vt:lpstr>
      <vt:lpstr>Han Dynasty</vt:lpstr>
      <vt:lpstr>Han Dynasty</vt:lpstr>
      <vt:lpstr>Han Dynasty</vt:lpstr>
      <vt:lpstr>Han Dynasty</vt:lpstr>
      <vt:lpstr>Han Dynasty</vt:lpstr>
      <vt:lpstr>Han Dynasty</vt:lpstr>
      <vt:lpstr>Han Dynasty</vt:lpstr>
      <vt:lpstr>Han Dynasty</vt:lpstr>
      <vt:lpstr>Han Dynasty</vt:lpstr>
      <vt:lpstr>The Silk Road</vt:lpstr>
      <vt:lpstr>Han Dynasty</vt:lpstr>
      <vt:lpstr>Han Dynasty</vt:lpstr>
      <vt:lpstr>The Later Han Years</vt:lpstr>
      <vt:lpstr>But wait there’s more!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 Up</dc:title>
  <cp:lastModifiedBy>Emily Pleasants</cp:lastModifiedBy>
  <cp:revision>4</cp:revision>
  <dcterms:modified xsi:type="dcterms:W3CDTF">2016-10-10T13:59:57Z</dcterms:modified>
</cp:coreProperties>
</file>