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4"/>
  </p:notesMasterIdLst>
  <p:sldIdLst>
    <p:sldId id="256" r:id="rId2"/>
    <p:sldId id="334" r:id="rId3"/>
    <p:sldId id="257" r:id="rId4"/>
    <p:sldId id="259" r:id="rId5"/>
    <p:sldId id="311" r:id="rId6"/>
    <p:sldId id="269" r:id="rId7"/>
    <p:sldId id="270" r:id="rId8"/>
    <p:sldId id="258" r:id="rId9"/>
    <p:sldId id="335" r:id="rId10"/>
    <p:sldId id="272" r:id="rId11"/>
    <p:sldId id="260" r:id="rId12"/>
    <p:sldId id="274" r:id="rId13"/>
    <p:sldId id="322" r:id="rId14"/>
    <p:sldId id="316" r:id="rId15"/>
    <p:sldId id="264" r:id="rId16"/>
    <p:sldId id="341" r:id="rId17"/>
    <p:sldId id="261" r:id="rId18"/>
    <p:sldId id="262" r:id="rId19"/>
    <p:sldId id="273" r:id="rId20"/>
    <p:sldId id="312" r:id="rId21"/>
    <p:sldId id="263" r:id="rId22"/>
    <p:sldId id="313" r:id="rId23"/>
    <p:sldId id="275" r:id="rId24"/>
    <p:sldId id="336" r:id="rId25"/>
    <p:sldId id="280" r:id="rId26"/>
    <p:sldId id="314" r:id="rId27"/>
    <p:sldId id="265" r:id="rId28"/>
    <p:sldId id="282" r:id="rId29"/>
    <p:sldId id="315" r:id="rId30"/>
    <p:sldId id="266" r:id="rId31"/>
    <p:sldId id="268" r:id="rId32"/>
    <p:sldId id="276" r:id="rId33"/>
    <p:sldId id="317" r:id="rId34"/>
    <p:sldId id="281" r:id="rId35"/>
    <p:sldId id="283" r:id="rId36"/>
    <p:sldId id="320" r:id="rId37"/>
    <p:sldId id="326" r:id="rId38"/>
    <p:sldId id="327" r:id="rId39"/>
    <p:sldId id="328" r:id="rId40"/>
    <p:sldId id="329" r:id="rId41"/>
    <p:sldId id="285" r:id="rId42"/>
    <p:sldId id="286" r:id="rId43"/>
    <p:sldId id="287" r:id="rId44"/>
    <p:sldId id="288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330" r:id="rId54"/>
    <p:sldId id="331" r:id="rId55"/>
    <p:sldId id="332" r:id="rId56"/>
    <p:sldId id="299" r:id="rId57"/>
    <p:sldId id="300" r:id="rId58"/>
    <p:sldId id="301" r:id="rId59"/>
    <p:sldId id="302" r:id="rId60"/>
    <p:sldId id="303" r:id="rId61"/>
    <p:sldId id="304" r:id="rId62"/>
    <p:sldId id="305" r:id="rId63"/>
    <p:sldId id="306" r:id="rId64"/>
    <p:sldId id="338" r:id="rId65"/>
    <p:sldId id="339" r:id="rId66"/>
    <p:sldId id="307" r:id="rId67"/>
    <p:sldId id="308" r:id="rId68"/>
    <p:sldId id="309" r:id="rId69"/>
    <p:sldId id="310" r:id="rId70"/>
    <p:sldId id="340" r:id="rId71"/>
    <p:sldId id="319" r:id="rId72"/>
    <p:sldId id="333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84" autoAdjust="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7985C-E88B-4796-8169-B3AB6D122045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36CC0-DDBE-4825-9D90-830F47903F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47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A93254-0C96-4301-8F7D-780E0C669094}" type="slidenum">
              <a:rPr lang="en-US" smtClean="0">
                <a:latin typeface="Arial" pitchFamily="34" charset="0"/>
              </a:rPr>
              <a:pPr/>
              <a:t>38</a:t>
            </a:fld>
            <a:endParaRPr lang="en-US">
              <a:latin typeface="Arial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pitchFamily="34" charset="0"/>
              </a:rPr>
              <a:t>The ironclad was developed as a result of the vulnerability of wooden warships to explosive or incendiary shells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EE8474-E502-4E15-BCD5-F1919100B205}" type="slidenum">
              <a:rPr lang="en-US" smtClean="0">
                <a:latin typeface="Arial" pitchFamily="34" charset="0"/>
              </a:rPr>
              <a:pPr/>
              <a:t>39</a:t>
            </a:fld>
            <a:endParaRPr lang="en-US">
              <a:latin typeface="Arial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36CC0-DDBE-4825-9D90-830F47903F3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794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7AD0DF-4A06-4231-8B2C-E0C7A8B24A66}" type="slidenum">
              <a:rPr lang="en-US" smtClean="0">
                <a:latin typeface="Arial" pitchFamily="34" charset="0"/>
              </a:rPr>
              <a:pPr/>
              <a:t>68</a:t>
            </a:fld>
            <a:endParaRPr lang="en-US">
              <a:latin typeface="Arial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B05F6-9C07-49B5-93BE-DB0677C1BB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22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0A3EEE4-BF5B-40FE-95E8-018B735CA08C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F1A8EB7-DB33-4BE8-958B-9F6322C5B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hyperlink" Target="http://images.google.com/imgres?imgurl=http://www.sonofthesouth.net/slavery/abraham-lincoln/pictures/abraham-lincoln-625.jpg&amp;imgrefurl=http://www.sonofthesouth.net/slavery/abraham-lincoln/abraham-lincoln-portrait.htm&amp;h=834&amp;w=625&amp;sz=58&amp;hl=en&amp;start=6&amp;um=1&amp;usg=__4PnItzFbdVHWStRxjaR7oaePJxk=&amp;tbnid=hmC1-ioiSdpRYM:&amp;tbnh=144&amp;tbnw=108&amp;prev=/images?q=abraham+lincoln&amp;um=1&amp;hl=en&amp;safe=active&amp;sa=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://upload.wikimedia.org/wikipedia/commons/1/17/MNBPRickettsBatteryPainting.jpg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hyperlink" Target="http://upload.wikimedia.org/wikipedia/commons/9/92/Lincoln_and_McClellan_1862-10-03.jpg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American_Revolutionary_War" TargetMode="External"/><Relationship Id="rId13" Type="http://schemas.openxmlformats.org/officeDocument/2006/relationships/image" Target="../media/image84.gif"/><Relationship Id="rId3" Type="http://schemas.openxmlformats.org/officeDocument/2006/relationships/hyperlink" Target="http://en.wikipedia.org/wiki/American_Civil_War" TargetMode="External"/><Relationship Id="rId7" Type="http://schemas.openxmlformats.org/officeDocument/2006/relationships/hyperlink" Target="http://en.wikipedia.org/wiki/Korean_War" TargetMode="External"/><Relationship Id="rId12" Type="http://schemas.openxmlformats.org/officeDocument/2006/relationships/hyperlink" Target="http://en.wikipedia.org/wiki/Philippine%E2%80%93American_War" TargetMode="External"/><Relationship Id="rId2" Type="http://schemas.openxmlformats.org/officeDocument/2006/relationships/hyperlink" Target="http://en.wikipedia.org/wiki/United_States_military_casualties_of_wa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Vietnam_War" TargetMode="External"/><Relationship Id="rId11" Type="http://schemas.openxmlformats.org/officeDocument/2006/relationships/hyperlink" Target="http://en.wikipedia.org/wiki/War_on_Terror" TargetMode="External"/><Relationship Id="rId5" Type="http://schemas.openxmlformats.org/officeDocument/2006/relationships/hyperlink" Target="http://en.wikipedia.org/wiki/World_War_I" TargetMode="External"/><Relationship Id="rId10" Type="http://schemas.openxmlformats.org/officeDocument/2006/relationships/hyperlink" Target="http://en.wikipedia.org/wiki/Mexican%E2%80%93American_War" TargetMode="External"/><Relationship Id="rId4" Type="http://schemas.openxmlformats.org/officeDocument/2006/relationships/hyperlink" Target="http://en.wikipedia.org/wiki/World_War_II" TargetMode="External"/><Relationship Id="rId9" Type="http://schemas.openxmlformats.org/officeDocument/2006/relationships/hyperlink" Target="http://en.wikipedia.org/wiki/War_of_1812" TargetMode="Externa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dirty="0"/>
              <a:t>Civil War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Names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War between the states</a:t>
            </a:r>
          </a:p>
          <a:p>
            <a:endParaRPr lang="en-US" dirty="0"/>
          </a:p>
          <a:p>
            <a:r>
              <a:rPr lang="en-US" dirty="0"/>
              <a:t>The War of Secession</a:t>
            </a:r>
          </a:p>
          <a:p>
            <a:endParaRPr lang="en-US" dirty="0"/>
          </a:p>
          <a:p>
            <a:r>
              <a:rPr lang="en-US" dirty="0"/>
              <a:t>The War for Southern Independence</a:t>
            </a:r>
          </a:p>
          <a:p>
            <a:endParaRPr lang="en-US" dirty="0"/>
          </a:p>
          <a:p>
            <a:r>
              <a:rPr lang="en-US" dirty="0"/>
              <a:t>The War of Northern Aggression</a:t>
            </a:r>
          </a:p>
        </p:txBody>
      </p:sp>
    </p:spTree>
    <p:extLst>
      <p:ext uri="{BB962C8B-B14F-4D97-AF65-F5344CB8AC3E}">
        <p14:creationId xmlns:p14="http://schemas.microsoft.com/office/powerpoint/2010/main" val="1730239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Boiling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5029200" cy="5715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Soon after secession begins..</a:t>
            </a:r>
          </a:p>
          <a:p>
            <a:pPr lvl="1"/>
            <a:r>
              <a:rPr lang="en-US" dirty="0"/>
              <a:t>South seizes most federal bases</a:t>
            </a:r>
          </a:p>
          <a:p>
            <a:pPr lvl="1"/>
            <a:r>
              <a:rPr lang="en-US" dirty="0"/>
              <a:t>Ft. Sumter still help by Union</a:t>
            </a:r>
          </a:p>
          <a:p>
            <a:pPr lvl="1"/>
            <a:r>
              <a:rPr lang="en-US" dirty="0"/>
              <a:t>South cuts supplies to fort in 1864</a:t>
            </a:r>
          </a:p>
          <a:p>
            <a:pPr lvl="1"/>
            <a:endParaRPr lang="en-US" dirty="0"/>
          </a:p>
          <a:p>
            <a:r>
              <a:rPr lang="en-US" dirty="0"/>
              <a:t>Lincoln takes office and is forced to make a decision…</a:t>
            </a:r>
          </a:p>
          <a:p>
            <a:pPr marL="971550" lvl="1" indent="-514350">
              <a:buAutoNum type="arabicPeriod"/>
            </a:pPr>
            <a:r>
              <a:rPr lang="en-US" dirty="0"/>
              <a:t>Order retreat of troops and thus recognize legitimacy of secession	</a:t>
            </a:r>
          </a:p>
          <a:p>
            <a:pPr marL="971550" lvl="1" indent="-514350">
              <a:buNone/>
            </a:pPr>
            <a:r>
              <a:rPr lang="en-US" dirty="0"/>
              <a:t> 		     - or- </a:t>
            </a:r>
          </a:p>
          <a:p>
            <a:pPr marL="971550" lvl="1" indent="-514350">
              <a:buNone/>
            </a:pPr>
            <a:r>
              <a:rPr lang="en-US" dirty="0"/>
              <a:t>2.    Fire on the blockade and be held responsible for starting war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22530" name="Picture 2" descr="http://www.nps.gov/fosu/planyourvisit/images/area_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828800"/>
            <a:ext cx="4495800" cy="3533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Attempts to Compromise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648200" cy="50593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Crittenden Compromise</a:t>
            </a:r>
          </a:p>
          <a:p>
            <a:pPr lvl="1"/>
            <a:r>
              <a:rPr lang="en-US" dirty="0"/>
              <a:t>Called for revival of Missouri Compromise line</a:t>
            </a:r>
          </a:p>
          <a:p>
            <a:pPr lvl="1"/>
            <a:r>
              <a:rPr lang="en-US" dirty="0"/>
              <a:t>Republicans Refuse </a:t>
            </a:r>
          </a:p>
          <a:p>
            <a:pPr lvl="2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determined to prevent expansion of slavery </a:t>
            </a:r>
          </a:p>
          <a:p>
            <a:pPr lvl="1"/>
            <a:r>
              <a:rPr lang="en-US" dirty="0"/>
              <a:t>Finally, Compromises cannot save the country </a:t>
            </a:r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</p:txBody>
      </p:sp>
      <p:pic>
        <p:nvPicPr>
          <p:cNvPr id="10242" name="Picture 2" descr="http://upload.wikimedia.org/wikipedia/commons/thumb/b/b2/John_Jordan_Crittenden_-_Brady_1855.jpg/350px-John_Jordan_Crittenden_-_Brady_18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676400"/>
            <a:ext cx="3333750" cy="4248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04875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ChangeArrowheads="1"/>
          </p:cNvSpPr>
          <p:nvPr/>
        </p:nvSpPr>
        <p:spPr bwMode="auto">
          <a:xfrm>
            <a:off x="219075" y="1233488"/>
            <a:ext cx="3819525" cy="520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7200" eaLnBrk="0" hangingPunct="0">
              <a:buFont typeface="Arial" pitchFamily="34" charset="0"/>
              <a:buChar char="•"/>
            </a:pPr>
            <a:r>
              <a:rPr lang="en-US" sz="2400" dirty="0"/>
              <a:t>Lincoln decides to send “supplies” in to the fort</a:t>
            </a:r>
          </a:p>
          <a:p>
            <a:pPr indent="457200" eaLnBrk="0" hangingPunct="0">
              <a:buFont typeface="Arial" pitchFamily="34" charset="0"/>
              <a:buChar char="•"/>
            </a:pPr>
            <a:endParaRPr lang="en-US" sz="2400" dirty="0"/>
          </a:p>
          <a:p>
            <a:pPr indent="457200" eaLnBrk="0" hangingPunct="0">
              <a:buFont typeface="Arial" pitchFamily="34" charset="0"/>
              <a:buChar char="•"/>
            </a:pPr>
            <a:r>
              <a:rPr lang="en-US" sz="2400" dirty="0"/>
              <a:t>Forces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Beauregard</a:t>
            </a:r>
            <a:r>
              <a:rPr lang="en-US" sz="2400" dirty="0"/>
              <a:t> (Confederate General) to fire first shots</a:t>
            </a:r>
          </a:p>
          <a:p>
            <a:pPr indent="457200" eaLnBrk="0" hangingPunct="0">
              <a:buFont typeface="Arial" pitchFamily="34" charset="0"/>
              <a:buChar char="•"/>
            </a:pPr>
            <a:endParaRPr lang="en-US" sz="2400" dirty="0"/>
          </a:p>
          <a:p>
            <a:pPr indent="457200" eaLnBrk="0" hangingPunct="0">
              <a:buFont typeface="Arial" pitchFamily="34" charset="0"/>
              <a:buChar char="•"/>
            </a:pPr>
            <a:r>
              <a:rPr lang="en-US" sz="2400" dirty="0"/>
              <a:t>A day after the bombardment ended, the Union Surrenders</a:t>
            </a:r>
          </a:p>
          <a:p>
            <a:pPr indent="457200" eaLnBrk="0" hangingPunct="0"/>
            <a:endParaRPr lang="en-US" sz="2400" dirty="0"/>
          </a:p>
          <a:p>
            <a:pPr indent="457200" eaLnBrk="0" hangingPunct="0">
              <a:buFont typeface="Arial" pitchFamily="34" charset="0"/>
              <a:buChar char="•"/>
            </a:pPr>
            <a:r>
              <a:rPr lang="en-US" sz="2400" dirty="0"/>
              <a:t>No one dies during the actual bombardment</a:t>
            </a:r>
          </a:p>
          <a:p>
            <a:pPr lvl="1" indent="457200" eaLnBrk="0" hangingPunct="0">
              <a:buFontTx/>
              <a:buChar char="-"/>
            </a:pPr>
            <a:endParaRPr lang="en-US" sz="2000" dirty="0"/>
          </a:p>
        </p:txBody>
      </p:sp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460375" y="341313"/>
            <a:ext cx="3960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eaLnBrk="0" hangingPunct="0"/>
            <a:r>
              <a:rPr lang="en-US" sz="3600" b="1"/>
              <a:t>Fort Sumter</a:t>
            </a:r>
            <a:endParaRPr lang="en-US" sz="3600"/>
          </a:p>
        </p:txBody>
      </p:sp>
      <p:pic>
        <p:nvPicPr>
          <p:cNvPr id="35844" name="Picture 3" descr="http://upload.wikimedia.org/wikipedia/commons/5/57/Bombardment_of_Fort_Sumter%2C_186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28600"/>
            <a:ext cx="5049838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191000" y="5029200"/>
            <a:ext cx="43529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7200" eaLnBrk="0" hangingPunct="0">
              <a:buFont typeface="Arial" pitchFamily="34" charset="0"/>
              <a:buChar char="•"/>
            </a:pPr>
            <a:r>
              <a:rPr lang="en-US" sz="2400" dirty="0"/>
              <a:t>Soon after “battle,” VA, Kent., Tenn., and N.C. secede </a:t>
            </a:r>
          </a:p>
        </p:txBody>
      </p:sp>
      <p:pic>
        <p:nvPicPr>
          <p:cNvPr id="6" name="Picture 2" descr="Pierre%20Beauregar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2133600"/>
            <a:ext cx="1755447" cy="2466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age1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09600"/>
            <a:ext cx="85344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The Opposing Sides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990600"/>
            <a:ext cx="4419600" cy="655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Northern Advantages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Transportation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/>
              <a:t>Navy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/>
              <a:t>Communication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Industry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7"/>
          <p:cNvSpPr txBox="1">
            <a:spLocks noChangeArrowheads="1"/>
          </p:cNvSpPr>
          <p:nvPr/>
        </p:nvSpPr>
        <p:spPr>
          <a:xfrm>
            <a:off x="4648200" y="914400"/>
            <a:ext cx="4495800" cy="5638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32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Southern Advantages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Defensive War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/>
              <a:t>Knowledge of Terrain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/>
              <a:t>Public Support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/>
              <a:t>Military Leadership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/>
              <a:t>*Support from Europe*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224970"/>
            <a:ext cx="5995591" cy="6328229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834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SE 361"/>
          <p:cNvPicPr>
            <a:picLocks noChangeAspect="1" noChangeArrowheads="1"/>
          </p:cNvPicPr>
          <p:nvPr/>
        </p:nvPicPr>
        <p:blipFill>
          <a:blip r:embed="rId2" cstate="print"/>
          <a:srcRect r="204" b="478"/>
          <a:stretch>
            <a:fillRect/>
          </a:stretch>
        </p:blipFill>
        <p:spPr bwMode="auto">
          <a:xfrm>
            <a:off x="0" y="457200"/>
            <a:ext cx="914400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Autofit/>
          </a:bodyPr>
          <a:lstStyle/>
          <a:p>
            <a:r>
              <a:rPr lang="en-US" sz="8800" dirty="0"/>
              <a:t>Mobilization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Union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18318"/>
            <a:ext cx="6705600" cy="50593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Abraham Lincoln</a:t>
            </a:r>
          </a:p>
          <a:p>
            <a:pPr lvl="1"/>
            <a:r>
              <a:rPr lang="en-US" dirty="0"/>
              <a:t>Stretches Presidential power throughout the war</a:t>
            </a:r>
          </a:p>
          <a:p>
            <a:pPr marL="1225296" lvl="2" indent="-457200">
              <a:buFont typeface="+mj-lt"/>
              <a:buAutoNum type="arabicPeriod"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 Declaration of War </a:t>
            </a:r>
          </a:p>
          <a:p>
            <a:pPr lvl="4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Argues domestic insurrection does not need congressional approval</a:t>
            </a:r>
          </a:p>
          <a:p>
            <a:pPr marL="1225296" lvl="2" indent="-457200">
              <a:buFont typeface="+mj-lt"/>
              <a:buAutoNum type="arabicPeriod"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Suspends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Habeas Corpus 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4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Uses to imprison “Copperheads”</a:t>
            </a:r>
          </a:p>
          <a:p>
            <a:pPr marL="1225296" lvl="2" indent="-457200">
              <a:buFont typeface="+mj-lt"/>
              <a:buAutoNum type="arabicPeriod"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Seizes telegraph offices and railroads</a:t>
            </a:r>
          </a:p>
          <a:p>
            <a:pPr marL="1225296" lvl="2" indent="-457200">
              <a:buFont typeface="+mj-lt"/>
              <a:buAutoNum type="arabicPeriod"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Ignores Dred Scott Decision</a:t>
            </a:r>
          </a:p>
          <a:p>
            <a:pPr lvl="4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Confiscates/Frees Slaves</a:t>
            </a:r>
          </a:p>
          <a:p>
            <a:pPr lvl="2"/>
            <a:endParaRPr lang="en-US" dirty="0"/>
          </a:p>
        </p:txBody>
      </p:sp>
      <p:pic>
        <p:nvPicPr>
          <p:cNvPr id="4" name="Picture 4" descr="abraham-lincoln-62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04800"/>
            <a:ext cx="2057400" cy="2743200"/>
          </a:xfrm>
          <a:prstGeom prst="rect">
            <a:avLst/>
          </a:prstGeom>
          <a:noFill/>
        </p:spPr>
      </p:pic>
      <p:pic>
        <p:nvPicPr>
          <p:cNvPr id="5" name="Picture 14" descr="US Gra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3581400"/>
            <a:ext cx="1905000" cy="30707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" name="Picture 15" descr="Ambrose_Everett_Burnside"/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>
            <a:off x="5005614" y="4495800"/>
            <a:ext cx="1600200" cy="258414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4" descr="GeorgeMcClellan"/>
          <p:cNvPicPr>
            <a:picLocks noChangeAspect="1" noChangeArrowheads="1"/>
          </p:cNvPicPr>
          <p:nvPr/>
        </p:nvPicPr>
        <p:blipFill>
          <a:blip r:embed="rId6" cstate="print"/>
          <a:srcRect l="8751" r="8113" b="1970"/>
          <a:stretch>
            <a:fillRect/>
          </a:stretch>
        </p:blipFill>
        <p:spPr bwMode="auto">
          <a:xfrm>
            <a:off x="3252005" y="5287734"/>
            <a:ext cx="1409497" cy="2286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" name="Picture 16" descr="Standing_Winfield_Scott"/>
          <p:cNvPicPr>
            <a:picLocks noChangeAspect="1" noChangeArrowheads="1"/>
          </p:cNvPicPr>
          <p:nvPr/>
        </p:nvPicPr>
        <p:blipFill>
          <a:blip r:embed="rId7" cstate="print">
            <a:lum contrast="6000"/>
          </a:blip>
          <a:srcRect/>
          <a:stretch>
            <a:fillRect/>
          </a:stretch>
        </p:blipFill>
        <p:spPr bwMode="auto">
          <a:xfrm>
            <a:off x="1295400" y="5287734"/>
            <a:ext cx="1428750" cy="2286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382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 b="1" u="none" dirty="0">
                <a:solidFill>
                  <a:srgbClr val="D42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Lincoln’s Generals</a:t>
            </a:r>
          </a:p>
        </p:txBody>
      </p:sp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966788" y="5272088"/>
            <a:ext cx="2209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Irwin McDowell</a:t>
            </a:r>
          </a:p>
        </p:txBody>
      </p:sp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280988" y="4891088"/>
            <a:ext cx="2362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Winfield Scott</a:t>
            </a:r>
          </a:p>
        </p:txBody>
      </p:sp>
      <p:pic>
        <p:nvPicPr>
          <p:cNvPr id="89104" name="Picture 16" descr="Standing_Winfield_Scott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 bwMode="auto">
          <a:xfrm>
            <a:off x="357188" y="1309688"/>
            <a:ext cx="2238375" cy="3581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9105" name="Picture 17" descr="Irwin McDowell"/>
          <p:cNvPicPr>
            <a:picLocks noChangeAspect="1" noChangeArrowheads="1"/>
          </p:cNvPicPr>
          <p:nvPr/>
        </p:nvPicPr>
        <p:blipFill>
          <a:blip r:embed="rId3">
            <a:lum contrast="6000"/>
          </a:blip>
          <a:srcRect/>
          <a:stretch>
            <a:fillRect/>
          </a:stretch>
        </p:blipFill>
        <p:spPr bwMode="auto">
          <a:xfrm>
            <a:off x="966788" y="1614488"/>
            <a:ext cx="2209800" cy="3657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9092" name="Picture 4" descr="GeorgeMcClellan"/>
          <p:cNvPicPr>
            <a:picLocks noChangeAspect="1" noChangeArrowheads="1"/>
          </p:cNvPicPr>
          <p:nvPr/>
        </p:nvPicPr>
        <p:blipFill>
          <a:blip r:embed="rId4"/>
          <a:srcRect l="8751" r="8113" b="1970"/>
          <a:stretch>
            <a:fillRect/>
          </a:stretch>
        </p:blipFill>
        <p:spPr bwMode="auto">
          <a:xfrm>
            <a:off x="1728788" y="1919288"/>
            <a:ext cx="2208212" cy="3581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1728788" y="5500688"/>
            <a:ext cx="2209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latin typeface="Arial" charset="0"/>
              </a:rPr>
              <a:t>George </a:t>
            </a:r>
            <a:r>
              <a:rPr lang="en-US" b="1" u="none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McClellan</a:t>
            </a:r>
          </a:p>
        </p:txBody>
      </p:sp>
      <p:sp>
        <p:nvSpPr>
          <p:cNvPr id="89099" name="Text Box 11"/>
          <p:cNvSpPr txBox="1">
            <a:spLocks noChangeArrowheads="1"/>
          </p:cNvSpPr>
          <p:nvPr/>
        </p:nvSpPr>
        <p:spPr bwMode="auto">
          <a:xfrm>
            <a:off x="2566988" y="6034088"/>
            <a:ext cx="2514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latin typeface="Arial" charset="0"/>
              </a:rPr>
              <a:t>Ambrose Burnside</a:t>
            </a:r>
            <a:endParaRPr lang="en-US" b="1" u="none">
              <a:solidFill>
                <a:srgbClr val="F8F8F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89103" name="Picture 15" descr="Ambrose_Everett_Burnside"/>
          <p:cNvPicPr>
            <a:picLocks noChangeAspect="1" noChangeArrowheads="1"/>
          </p:cNvPicPr>
          <p:nvPr/>
        </p:nvPicPr>
        <p:blipFill>
          <a:blip r:embed="rId5">
            <a:lum contrast="6000"/>
          </a:blip>
          <a:srcRect/>
          <a:stretch>
            <a:fillRect/>
          </a:stretch>
        </p:blipFill>
        <p:spPr bwMode="auto">
          <a:xfrm>
            <a:off x="2719388" y="2452688"/>
            <a:ext cx="2217737" cy="3581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9100" name="Text Box 12"/>
          <p:cNvSpPr txBox="1">
            <a:spLocks noChangeArrowheads="1"/>
          </p:cNvSpPr>
          <p:nvPr/>
        </p:nvSpPr>
        <p:spPr bwMode="auto">
          <a:xfrm>
            <a:off x="3709988" y="5119688"/>
            <a:ext cx="2590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Joseph Hooker</a:t>
            </a:r>
          </a:p>
        </p:txBody>
      </p:sp>
      <p:pic>
        <p:nvPicPr>
          <p:cNvPr id="89107" name="Picture 19" descr="Hooker_joseph"/>
          <p:cNvPicPr>
            <a:picLocks noChangeAspect="1" noChangeArrowheads="1"/>
          </p:cNvPicPr>
          <p:nvPr/>
        </p:nvPicPr>
        <p:blipFill>
          <a:blip r:embed="rId6"/>
          <a:srcRect l="2715" r="7692"/>
          <a:stretch>
            <a:fillRect/>
          </a:stretch>
        </p:blipFill>
        <p:spPr bwMode="auto">
          <a:xfrm>
            <a:off x="3633788" y="1462088"/>
            <a:ext cx="2630487" cy="3657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9106" name="Picture 18" descr="George_Gordon_Meade"/>
          <p:cNvPicPr>
            <a:picLocks noChangeAspect="1" noChangeArrowheads="1"/>
          </p:cNvPicPr>
          <p:nvPr/>
        </p:nvPicPr>
        <p:blipFill>
          <a:blip r:embed="rId7">
            <a:lum bright="-6000" contrast="6000"/>
          </a:blip>
          <a:srcRect/>
          <a:stretch>
            <a:fillRect/>
          </a:stretch>
        </p:blipFill>
        <p:spPr bwMode="auto">
          <a:xfrm>
            <a:off x="4624388" y="1843088"/>
            <a:ext cx="2362200" cy="3657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9098" name="Text Box 10"/>
          <p:cNvSpPr txBox="1">
            <a:spLocks noChangeArrowheads="1"/>
          </p:cNvSpPr>
          <p:nvPr/>
        </p:nvSpPr>
        <p:spPr bwMode="auto">
          <a:xfrm>
            <a:off x="4624388" y="5500688"/>
            <a:ext cx="2346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George Meade</a:t>
            </a:r>
          </a:p>
        </p:txBody>
      </p:sp>
      <p:sp>
        <p:nvSpPr>
          <p:cNvPr id="89101" name="Text Box 13"/>
          <p:cNvSpPr txBox="1">
            <a:spLocks noChangeArrowheads="1"/>
          </p:cNvSpPr>
          <p:nvPr/>
        </p:nvSpPr>
        <p:spPr bwMode="auto">
          <a:xfrm>
            <a:off x="5410200" y="6019800"/>
            <a:ext cx="2286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 dirty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Ulysses S. Grant</a:t>
            </a:r>
          </a:p>
        </p:txBody>
      </p:sp>
      <p:pic>
        <p:nvPicPr>
          <p:cNvPr id="89102" name="Picture 14" descr="US Gran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10200" y="2438400"/>
            <a:ext cx="2233612" cy="36004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539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8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1000"/>
                                        <p:tgtEl>
                                          <p:spTgt spid="89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1000"/>
                                        <p:tgtEl>
                                          <p:spTgt spid="8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7" dur="1000"/>
                                        <p:tgtEl>
                                          <p:spTgt spid="89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0" dur="1000"/>
                                        <p:tgtEl>
                                          <p:spTgt spid="89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3000"/>
                                        <p:tgtEl>
                                          <p:spTgt spid="89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3000"/>
                                        <p:tgtEl>
                                          <p:spTgt spid="8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5" grpId="0"/>
      <p:bldP spid="89096" grpId="0"/>
      <p:bldP spid="89094" grpId="0"/>
      <p:bldP spid="89099" grpId="0"/>
      <p:bldP spid="89100" grpId="0"/>
      <p:bldP spid="89098" grpId="0"/>
      <p:bldP spid="8910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831430" cy="612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077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Confederate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Confederate Constitution</a:t>
            </a:r>
          </a:p>
          <a:p>
            <a:pPr lvl="1"/>
            <a:r>
              <a:rPr lang="en-US" dirty="0"/>
              <a:t>Similar to U.S. </a:t>
            </a:r>
          </a:p>
          <a:p>
            <a:pPr lvl="1"/>
            <a:r>
              <a:rPr lang="en-US" dirty="0"/>
              <a:t>Exceptions</a:t>
            </a:r>
          </a:p>
          <a:p>
            <a:pPr lvl="2"/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Sovereignty of States</a:t>
            </a:r>
          </a:p>
          <a:p>
            <a:pPr lvl="2"/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Slavery sanctioned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Leadership</a:t>
            </a:r>
            <a:r>
              <a:rPr lang="en-US" dirty="0"/>
              <a:t>	</a:t>
            </a:r>
          </a:p>
          <a:p>
            <a:pPr lvl="1"/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Jefferson Davis 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– President</a:t>
            </a:r>
          </a:p>
          <a:p>
            <a:pPr lvl="1"/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Alexander Stephens 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– VP</a:t>
            </a:r>
          </a:p>
          <a:p>
            <a:pPr lvl="1"/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6 year terms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4" descr="Jefferson Davis-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990600"/>
            <a:ext cx="2514600" cy="318182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5" name="Picture 14" descr="Robert E L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657600"/>
            <a:ext cx="2362200" cy="290732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381000" y="0"/>
            <a:ext cx="83820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u="none">
                <a:solidFill>
                  <a:srgbClr val="D42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ilboDisplay"/>
              </a:rPr>
              <a:t>The Confederate Generals – Advantage</a:t>
            </a:r>
          </a:p>
          <a:p>
            <a:pPr algn="ctr">
              <a:spcBef>
                <a:spcPct val="50000"/>
              </a:spcBef>
              <a:defRPr/>
            </a:pPr>
            <a:endParaRPr lang="en-US" sz="3600" b="1" u="none">
              <a:solidFill>
                <a:srgbClr val="D428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ilboDisplay"/>
            </a:endParaRPr>
          </a:p>
        </p:txBody>
      </p:sp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5181600" y="5486400"/>
            <a:ext cx="228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Jeb Stuart</a:t>
            </a:r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2590800" y="58674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James Longstreet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1524000" y="5181600"/>
            <a:ext cx="228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George Pickett</a:t>
            </a:r>
          </a:p>
        </p:txBody>
      </p:sp>
      <p:sp>
        <p:nvSpPr>
          <p:cNvPr id="106506" name="Text Box 10"/>
          <p:cNvSpPr txBox="1">
            <a:spLocks noChangeArrowheads="1"/>
          </p:cNvSpPr>
          <p:nvPr/>
        </p:nvSpPr>
        <p:spPr bwMode="auto">
          <a:xfrm>
            <a:off x="304800" y="45720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“Stonewall” Jackson</a:t>
            </a:r>
          </a:p>
        </p:txBody>
      </p:sp>
      <p:pic>
        <p:nvPicPr>
          <p:cNvPr id="106514" name="Picture 18" descr="Jackson-Stonewall-LOC"/>
          <p:cNvPicPr>
            <a:picLocks noChangeAspect="1" noChangeArrowheads="1"/>
          </p:cNvPicPr>
          <p:nvPr/>
        </p:nvPicPr>
        <p:blipFill>
          <a:blip r:embed="rId2"/>
          <a:srcRect l="10089" t="6332" r="9196" b="7124"/>
          <a:stretch>
            <a:fillRect/>
          </a:stretch>
        </p:blipFill>
        <p:spPr bwMode="auto">
          <a:xfrm>
            <a:off x="304800" y="1143000"/>
            <a:ext cx="2616200" cy="3352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6516" name="Picture 20" descr="General_George_Picket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828800"/>
            <a:ext cx="2265363" cy="3352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6513" name="Picture 17" descr="James_Longstree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2514600"/>
            <a:ext cx="2174875" cy="33924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6511" name="Picture 15" descr="Nathan Bedford Fores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14800" y="1219200"/>
            <a:ext cx="2293938" cy="3352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4191000" y="4572000"/>
            <a:ext cx="2286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Nathan Bedford Forrest</a:t>
            </a:r>
          </a:p>
        </p:txBody>
      </p:sp>
      <p:pic>
        <p:nvPicPr>
          <p:cNvPr id="106512" name="Picture 16" descr="Jeb_stuart"/>
          <p:cNvPicPr>
            <a:picLocks noChangeAspect="1" noChangeArrowheads="1"/>
          </p:cNvPicPr>
          <p:nvPr/>
        </p:nvPicPr>
        <p:blipFill>
          <a:blip r:embed="rId6"/>
          <a:srcRect l="2014" r="5330" b="2272"/>
          <a:stretch>
            <a:fillRect/>
          </a:stretch>
        </p:blipFill>
        <p:spPr bwMode="auto">
          <a:xfrm>
            <a:off x="5257800" y="2133600"/>
            <a:ext cx="2362200" cy="3352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6324600" y="6248400"/>
            <a:ext cx="228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u="none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Robert E. Lee</a:t>
            </a:r>
          </a:p>
        </p:txBody>
      </p:sp>
      <p:pic>
        <p:nvPicPr>
          <p:cNvPr id="106510" name="Picture 14" descr="Robert E Le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15050" y="2895600"/>
            <a:ext cx="2724150" cy="3352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49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10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1000"/>
                                        <p:tgtEl>
                                          <p:spTgt spid="106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6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06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7" dur="20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0" dur="2000"/>
                                        <p:tgtEl>
                                          <p:spTgt spid="106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85" decel="100000"/>
                                        <p:tgtEl>
                                          <p:spTgt spid="1065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385" decel="100000"/>
                                        <p:tgtEl>
                                          <p:spTgt spid="10650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385" fill="hold"/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385" fill="hold"/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85" decel="100000"/>
                                        <p:tgtEl>
                                          <p:spTgt spid="1065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385" decel="100000"/>
                                        <p:tgtEl>
                                          <p:spTgt spid="1065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65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385" fill="hold"/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385" fill="hold"/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1" grpId="0"/>
      <p:bldP spid="106502" grpId="0"/>
      <p:bldP spid="106504" grpId="0"/>
      <p:bldP spid="106506" grpId="0"/>
      <p:bldP spid="106503" grpId="0"/>
      <p:bldP spid="10650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Northern only Congress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4953000" cy="51355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Homestead Act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160 acres for small fee</a:t>
            </a:r>
          </a:p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Morrill Act 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Public land given to states 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Used for Universities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Raise Tariffs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Transcontinental R.R. Funding</a:t>
            </a:r>
          </a:p>
          <a:p>
            <a:pPr lvl="1"/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Union Pacific 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and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Central Pacific 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 charter National Bank</a:t>
            </a:r>
          </a:p>
          <a:p>
            <a:pPr lvl="1"/>
            <a:endParaRPr lang="en-US" dirty="0"/>
          </a:p>
        </p:txBody>
      </p:sp>
      <p:pic>
        <p:nvPicPr>
          <p:cNvPr id="8196" name="Picture 4" descr="Transcontinental Railro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886200"/>
            <a:ext cx="6858000" cy="3657600"/>
          </a:xfrm>
          <a:prstGeom prst="rect">
            <a:avLst/>
          </a:prstGeom>
          <a:noFill/>
        </p:spPr>
      </p:pic>
      <p:pic>
        <p:nvPicPr>
          <p:cNvPr id="8194" name="Picture 2" descr="http://www.americaslibrary.gov/assets/jb/civil/jb_civil_homested_1_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914400"/>
            <a:ext cx="2590800" cy="35608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Financing War - Union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Taxes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Unpopular and unsuccessful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Paper Currency</a:t>
            </a:r>
          </a:p>
          <a:p>
            <a:pPr lvl="1"/>
            <a:r>
              <a:rPr lang="en-US" dirty="0"/>
              <a:t>“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Greenbacks</a:t>
            </a:r>
            <a:r>
              <a:rPr lang="en-US" dirty="0"/>
              <a:t>”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Result = Inflation</a:t>
            </a:r>
          </a:p>
          <a:p>
            <a:pPr lvl="2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80%</a:t>
            </a:r>
          </a:p>
          <a:p>
            <a:endParaRPr lang="en-US" dirty="0"/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Loans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$400 Billion in Bonds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$2.6 Billion borrowed from </a:t>
            </a:r>
            <a:r>
              <a:rPr lang="en-US" dirty="0"/>
              <a:t>banks</a:t>
            </a:r>
          </a:p>
        </p:txBody>
      </p:sp>
      <p:pic>
        <p:nvPicPr>
          <p:cNvPr id="7172" name="Picture 4" descr="http://www.kwaves.com/us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905000"/>
            <a:ext cx="4038600" cy="3332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Financing War - Confederacy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Income Tax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Unpopular and unsuccessful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Paper Currency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Print $1.5 Billion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Result =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Hyper Inflation</a:t>
            </a:r>
          </a:p>
          <a:p>
            <a:pPr lvl="2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5000– 6000% Inflation</a:t>
            </a:r>
          </a:p>
          <a:p>
            <a:endParaRPr lang="en-US" dirty="0"/>
          </a:p>
        </p:txBody>
      </p:sp>
      <p:pic>
        <p:nvPicPr>
          <p:cNvPr id="29698" name="Picture 2" descr="http://www.csaquotes.com/images/831_T50CR361A-145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765064">
            <a:off x="3796531" y="3242135"/>
            <a:ext cx="5114901" cy="2289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5538" name="Picture 2" descr="http://inflationdata.com/inflation/images/charts/ConfederateInflationRat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457200"/>
            <a:ext cx="9381233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Raising Army - Union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Primarily Volunteer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500,000 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 year terms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Conscription (1863)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20 – 35 yrs 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$300 opt out 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Able to find/hire replacement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Leads to </a:t>
            </a:r>
            <a:r>
              <a:rPr lang="en-US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NYC Draft Riots </a:t>
            </a:r>
          </a:p>
        </p:txBody>
      </p:sp>
      <p:pic>
        <p:nvPicPr>
          <p:cNvPr id="6146" name="Picture 2" descr="http://upload.wikimedia.org/wikipedia/commons/thumb/8/8e/New_York_Draft_Riots_-_fighting.jpg/300px-New_York_Draft_Riots_-_fight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914400"/>
            <a:ext cx="3944155" cy="373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6562" name="Picture 2" descr="http://upload.wikimedia.org/wikipedia/commons/f/fa/New_York_Draft_Riots_-_Project_Gutenberg_eText_16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8991600" cy="38852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3.bp.blogspot.com/-dDWqsT065Mw/TdGVGVk-mrI/AAAAAAAAADo/m9-ft9bQJlI/s1600/conscription%255B1%25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952749"/>
            <a:ext cx="6096000" cy="390525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Raising Army – Confederacy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4038600" cy="50593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Primarily Volunteer</a:t>
            </a:r>
          </a:p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Conscription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(1862)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18 to 35 yrs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500,000 drafted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chart-OH men drafted for mil service who reported for duty or hired su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29" y="228600"/>
            <a:ext cx="7934325" cy="29559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hart-SoldierOccupations"/>
          <p:cNvPicPr>
            <a:picLocks noChangeAspect="1" noChangeArrowheads="1"/>
          </p:cNvPicPr>
          <p:nvPr/>
        </p:nvPicPr>
        <p:blipFill>
          <a:blip r:embed="rId3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" t="7881" r="5000" b="3448"/>
          <a:stretch>
            <a:fillRect/>
          </a:stretch>
        </p:blipFill>
        <p:spPr bwMode="auto">
          <a:xfrm>
            <a:off x="1905000" y="3184525"/>
            <a:ext cx="5562600" cy="3429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778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European Involvement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Mainly France and Great Britain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Declare Neutrality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Angers North and South</a:t>
            </a:r>
          </a:p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Trent Affair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Union captures British Vessel transporting Confederate officials to Europe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North furious </a:t>
            </a:r>
          </a:p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Alabama Crisis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Confederates supporters in Britain build vessel for South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Ship (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Alabama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) destroys 66 Union vessels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gutenberg.org/files/38056/38056-h/images/i02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8001000" cy="686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Emancipation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5334000" cy="5867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First proposed by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Radical Republicans</a:t>
            </a:r>
          </a:p>
          <a:p>
            <a:pPr lvl="1"/>
            <a:r>
              <a:rPr lang="en-US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Thaddeus Stevens 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and</a:t>
            </a:r>
            <a:r>
              <a:rPr lang="en-US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Charles Sumner</a:t>
            </a:r>
          </a:p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Confiscation Acts</a:t>
            </a:r>
          </a:p>
          <a:p>
            <a:pPr lvl="1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1861 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– Freed slaves used to support war effort</a:t>
            </a:r>
          </a:p>
          <a:p>
            <a:pPr lvl="1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1862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Freed slaves of any Confed. supporters</a:t>
            </a:r>
          </a:p>
          <a:p>
            <a:pPr lvl="2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Allowed use in Union Military </a:t>
            </a:r>
          </a:p>
        </p:txBody>
      </p:sp>
      <p:pic>
        <p:nvPicPr>
          <p:cNvPr id="4" name="Picture 4" descr="Emancipation_proclamation-Lincoln 1st reading to his cabinet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5235956" y="152400"/>
            <a:ext cx="3816073" cy="23018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50" name="Picture 2" descr="http://faculty.assumption.edu/aas/graphics/ftmonroeenv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244643"/>
            <a:ext cx="6019800" cy="166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556" y="2057400"/>
            <a:ext cx="4149759" cy="282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Emancipation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51816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Emancipation Proclamation </a:t>
            </a:r>
          </a:p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   (Jan 1, 1863)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After “Victory” at </a:t>
            </a:r>
            <a:r>
              <a:rPr lang="en-US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Antietam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Frees slaves – (Confederate States only)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War becomes “moral struggle”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Prevents Europe from getting involved </a:t>
            </a:r>
          </a:p>
          <a:p>
            <a:pPr lvl="2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Large Anti Slavery movement in Britain</a:t>
            </a:r>
          </a:p>
          <a:p>
            <a:pPr lvl="2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France wont join if Britain doesn’t lead</a:t>
            </a:r>
          </a:p>
          <a:p>
            <a:pPr lvl="2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Both find cotton elsewhere (India and Egypt) </a:t>
            </a:r>
          </a:p>
          <a:p>
            <a:endParaRPr lang="en-US" dirty="0"/>
          </a:p>
        </p:txBody>
      </p:sp>
      <p:pic>
        <p:nvPicPr>
          <p:cNvPr id="4" name="Picture 4" descr="emancip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7045" y="762000"/>
            <a:ext cx="4051011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www.ushistory.org/us/images/000356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42" y="990600"/>
            <a:ext cx="8290821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5389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African Americans - Union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5638800" cy="50593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Men</a:t>
            </a: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179,000 serve in Military</a:t>
            </a: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Primarily Manual Labor</a:t>
            </a: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Higher Mortality Rate</a:t>
            </a:r>
          </a:p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54</a:t>
            </a:r>
            <a:r>
              <a:rPr lang="en-US" baseline="30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th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Regiment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16 Medals of Honor </a:t>
            </a:r>
          </a:p>
          <a:p>
            <a:endParaRPr lang="en-US" dirty="0"/>
          </a:p>
          <a:p>
            <a:pPr>
              <a:buNone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Women </a:t>
            </a: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Volunteered- 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Nurses, Scouts, Spies </a:t>
            </a:r>
          </a:p>
          <a:p>
            <a:pPr lvl="1"/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Harriet Tubman</a:t>
            </a:r>
          </a:p>
        </p:txBody>
      </p:sp>
      <p:pic>
        <p:nvPicPr>
          <p:cNvPr id="3074" name="Picture 2" descr="http://www.archives.gov/education/lessons/blacks-civil-war/images/recruitment-broadsid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914399"/>
            <a:ext cx="3962400" cy="59092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143000"/>
          </a:xfrm>
        </p:spPr>
        <p:txBody>
          <a:bodyPr/>
          <a:lstStyle/>
          <a:p>
            <a:r>
              <a:rPr lang="en-US" dirty="0"/>
              <a:t>African Americans - Confederacy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Many escaped to North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Joined Union military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300,000 drafted 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Rarely used in battle </a:t>
            </a:r>
          </a:p>
          <a:p>
            <a:pPr lvl="1"/>
            <a:endParaRPr lang="en-US" dirty="0"/>
          </a:p>
        </p:txBody>
      </p:sp>
      <p:pic>
        <p:nvPicPr>
          <p:cNvPr id="1026" name="Picture 2" descr="http://scienceblogs.com/clock/upload/2007/04/Confederac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286000"/>
            <a:ext cx="4648200" cy="3709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Women - Union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6934200" cy="5791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Medicine</a:t>
            </a:r>
          </a:p>
          <a:p>
            <a:pPr lvl="1"/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Clara Barton –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Founds Red Cross 1881</a:t>
            </a:r>
          </a:p>
          <a:p>
            <a:pPr lvl="1"/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U.S. Sanitary Commission</a:t>
            </a:r>
          </a:p>
          <a:p>
            <a:pPr lvl="2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Volunteer Nurses</a:t>
            </a:r>
          </a:p>
          <a:p>
            <a:pPr lvl="2"/>
            <a:r>
              <a:rPr lang="en-US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Dorothea Dix</a:t>
            </a:r>
          </a:p>
          <a:p>
            <a:pPr lvl="2"/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Abolition and Suffrage</a:t>
            </a:r>
          </a:p>
          <a:p>
            <a:pPr lvl="1"/>
            <a:r>
              <a:rPr lang="en-US" dirty="0"/>
              <a:t>Women use war to support both issues</a:t>
            </a:r>
          </a:p>
          <a:p>
            <a:pPr lvl="1"/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National Women's Loyal League</a:t>
            </a:r>
          </a:p>
          <a:p>
            <a:pPr lvl="2"/>
            <a:r>
              <a:rPr lang="en-US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Elizabeth C. Stanton</a:t>
            </a:r>
          </a:p>
          <a:p>
            <a:pPr lvl="2"/>
            <a:r>
              <a:rPr lang="en-US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Susan B. Anthony </a:t>
            </a:r>
          </a:p>
          <a:p>
            <a:pPr lvl="1"/>
            <a:endParaRPr lang="en-US" dirty="0"/>
          </a:p>
        </p:txBody>
      </p:sp>
      <p:pic>
        <p:nvPicPr>
          <p:cNvPr id="63490" name="Picture 2" descr="http://www.uua.org/uuhs/duub/images/dorotheadi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762000"/>
            <a:ext cx="1666875" cy="2238376"/>
          </a:xfrm>
          <a:prstGeom prst="rect">
            <a:avLst/>
          </a:prstGeom>
          <a:noFill/>
        </p:spPr>
      </p:pic>
      <p:pic>
        <p:nvPicPr>
          <p:cNvPr id="63492" name="Picture 4" descr="http://www.notablebiographies.com/images/uewb_01_img0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3474892"/>
            <a:ext cx="2328792" cy="2849707"/>
          </a:xfrm>
          <a:prstGeom prst="rect">
            <a:avLst/>
          </a:prstGeom>
          <a:noFill/>
        </p:spPr>
      </p:pic>
      <p:pic>
        <p:nvPicPr>
          <p:cNvPr id="63494" name="Picture 6" descr="http://upload.wikimedia.org/wikipedia/commons/thumb/2/2e/ElizabethCadyStanton-Veeder.LOC.jpg/220px-ElizabethCadyStanton-Veeder.LO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5062538"/>
            <a:ext cx="1494367" cy="21396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ivil War Wom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71" y="152400"/>
            <a:ext cx="9260472" cy="655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348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White Women – Confederacy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6324600" cy="50593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Outnumber men by 1865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Forced to fill jobs vacated by men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1026" name="Picture 2" descr="http://www.civilwarbaptists.com/wp-content/uploads/2012/03/confederatewome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86000"/>
            <a:ext cx="6477000" cy="43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The Battles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5" descr="anaconda_pl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66800"/>
            <a:ext cx="8153400" cy="5487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r>
              <a:rPr lang="en-US"/>
              <a:t>The Union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90600"/>
            <a:ext cx="4495800" cy="6553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en-US" sz="2400" u="sng"/>
          </a:p>
          <a:p>
            <a:pPr algn="ctr">
              <a:buFont typeface="Wingdings" pitchFamily="2" charset="2"/>
              <a:buNone/>
            </a:pPr>
            <a:r>
              <a:rPr lang="en-US" u="sng"/>
              <a:t>Advantages</a:t>
            </a:r>
          </a:p>
          <a:p>
            <a:r>
              <a:rPr lang="en-US"/>
              <a:t>Big population</a:t>
            </a:r>
          </a:p>
          <a:p>
            <a:r>
              <a:rPr lang="en-US"/>
              <a:t>Industrialized: produce more ammunition, arms, medical supplies</a:t>
            </a:r>
          </a:p>
          <a:p>
            <a:r>
              <a:rPr lang="en-US"/>
              <a:t>Larger railroad network</a:t>
            </a:r>
          </a:p>
          <a:p>
            <a:r>
              <a:rPr lang="en-US"/>
              <a:t>Small, well-organized navy</a:t>
            </a:r>
          </a:p>
          <a:p>
            <a:r>
              <a:rPr lang="en-US"/>
              <a:t>Established government</a:t>
            </a:r>
          </a:p>
          <a:p>
            <a:r>
              <a:rPr lang="en-US"/>
              <a:t>Leadership of Lincoln</a:t>
            </a:r>
          </a:p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90600"/>
            <a:ext cx="4495800" cy="5638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en-US" u="sng"/>
          </a:p>
          <a:p>
            <a:pPr algn="ctr">
              <a:buFont typeface="Wingdings" pitchFamily="2" charset="2"/>
              <a:buNone/>
            </a:pPr>
            <a:r>
              <a:rPr lang="en-US" u="sng"/>
              <a:t>Disadvantages</a:t>
            </a:r>
          </a:p>
          <a:p>
            <a:r>
              <a:rPr lang="en-US"/>
              <a:t>Must travel farther to reach battles</a:t>
            </a:r>
          </a:p>
          <a:p>
            <a:r>
              <a:rPr lang="en-US"/>
              <a:t>Fighting in enemy territory</a:t>
            </a:r>
          </a:p>
          <a:p>
            <a:r>
              <a:rPr lang="en-US"/>
              <a:t>Difficult to find good military leader</a:t>
            </a:r>
          </a:p>
        </p:txBody>
      </p:sp>
    </p:spTree>
    <p:extLst>
      <p:ext uri="{BB962C8B-B14F-4D97-AF65-F5344CB8AC3E}">
        <p14:creationId xmlns:p14="http://schemas.microsoft.com/office/powerpoint/2010/main" val="128851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  <p:bldP spid="615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0000"/>
                </a:solidFill>
                <a:latin typeface="BilboDisplay"/>
              </a:rPr>
              <a:t>New Weapons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u="sng">
                <a:solidFill>
                  <a:srgbClr val="FF0000"/>
                </a:solidFill>
              </a:rPr>
              <a:t>Rifles</a:t>
            </a:r>
          </a:p>
          <a:p>
            <a:pPr lvl="1" eaLnBrk="1" hangingPunct="1">
              <a:defRPr/>
            </a:pPr>
            <a:r>
              <a:rPr lang="en-US" sz="3200"/>
              <a:t>More </a:t>
            </a:r>
            <a:r>
              <a:rPr lang="en-US" sz="3200" b="1" u="sng"/>
              <a:t>accurate</a:t>
            </a:r>
            <a:endParaRPr lang="en-US" sz="3200"/>
          </a:p>
          <a:p>
            <a:pPr lvl="1" eaLnBrk="1" hangingPunct="1">
              <a:defRPr/>
            </a:pPr>
            <a:r>
              <a:rPr lang="en-US" sz="3200"/>
              <a:t>Breech Loading</a:t>
            </a:r>
          </a:p>
          <a:p>
            <a:pPr lvl="2" eaLnBrk="1" hangingPunct="1">
              <a:defRPr/>
            </a:pPr>
            <a:r>
              <a:rPr lang="en-US" sz="3200"/>
              <a:t>Load in the back</a:t>
            </a:r>
          </a:p>
          <a:p>
            <a:pPr eaLnBrk="1" hangingPunct="1">
              <a:defRPr/>
            </a:pPr>
            <a:r>
              <a:rPr lang="en-US" b="1" u="sng">
                <a:solidFill>
                  <a:srgbClr val="FF0000"/>
                </a:solidFill>
              </a:rPr>
              <a:t>Gatlin Gun</a:t>
            </a:r>
          </a:p>
          <a:p>
            <a:pPr eaLnBrk="1" hangingPunct="1">
              <a:defRPr/>
            </a:pPr>
            <a:r>
              <a:rPr lang="en-US" b="1" u="sng">
                <a:solidFill>
                  <a:srgbClr val="FF0000"/>
                </a:solidFill>
              </a:rPr>
              <a:t>Minie ball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/>
              <a:t>        Destructive bullet	  	</a:t>
            </a:r>
          </a:p>
        </p:txBody>
      </p:sp>
      <p:pic>
        <p:nvPicPr>
          <p:cNvPr id="18436" name="Picture 4" descr="Gatling_gun_186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143125"/>
            <a:ext cx="4038600" cy="3724275"/>
          </a:xfrm>
        </p:spPr>
      </p:pic>
    </p:spTree>
    <p:extLst>
      <p:ext uri="{BB962C8B-B14F-4D97-AF65-F5344CB8AC3E}">
        <p14:creationId xmlns:p14="http://schemas.microsoft.com/office/powerpoint/2010/main" val="11628703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0000"/>
                </a:solidFill>
                <a:latin typeface="BilboDisplay"/>
              </a:rPr>
              <a:t>Sea Warfare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42672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/>
              <a:t>Ironclads</a:t>
            </a:r>
          </a:p>
          <a:p>
            <a:pPr lvl="1" eaLnBrk="1" hangingPunct="1">
              <a:defRPr/>
            </a:pPr>
            <a:r>
              <a:rPr lang="en-US" sz="3600"/>
              <a:t>Steam-propelled warship covered by </a:t>
            </a:r>
            <a:r>
              <a:rPr lang="en-US" sz="3600" b="1" u="sng"/>
              <a:t>iron</a:t>
            </a:r>
            <a:endParaRPr lang="en-US" sz="3600"/>
          </a:p>
          <a:p>
            <a:pPr lvl="1" eaLnBrk="1" hangingPunct="1">
              <a:defRPr/>
            </a:pPr>
            <a:r>
              <a:rPr lang="en-US" sz="3600" b="1" u="sng">
                <a:solidFill>
                  <a:srgbClr val="FF0000"/>
                </a:solidFill>
              </a:rPr>
              <a:t>Monitor</a:t>
            </a:r>
            <a:r>
              <a:rPr lang="en-US" sz="3600"/>
              <a:t> (Union)</a:t>
            </a:r>
          </a:p>
          <a:p>
            <a:pPr lvl="1" eaLnBrk="1" hangingPunct="1">
              <a:defRPr/>
            </a:pPr>
            <a:r>
              <a:rPr lang="en-US" sz="3600" b="1" u="sng">
                <a:solidFill>
                  <a:srgbClr val="FF0000"/>
                </a:solidFill>
              </a:rPr>
              <a:t>Merrimac</a:t>
            </a:r>
            <a:r>
              <a:rPr lang="en-US" sz="3600"/>
              <a:t> (Rebel)</a:t>
            </a:r>
          </a:p>
        </p:txBody>
      </p:sp>
      <p:pic>
        <p:nvPicPr>
          <p:cNvPr id="19460" name="Picture 4" descr="Monitorvirginia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1676400"/>
            <a:ext cx="4038600" cy="4033838"/>
          </a:xfrm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724400" y="5867400"/>
            <a:ext cx="3810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none">
                <a:latin typeface="Tahoma" pitchFamily="34" charset="0"/>
              </a:rPr>
              <a:t>CSS Virginia and USS Monitor</a:t>
            </a:r>
          </a:p>
        </p:txBody>
      </p:sp>
    </p:spTree>
    <p:extLst>
      <p:ext uri="{BB962C8B-B14F-4D97-AF65-F5344CB8AC3E}">
        <p14:creationId xmlns:p14="http://schemas.microsoft.com/office/powerpoint/2010/main" val="19620144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100" kern="1200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BilboDisplay"/>
              </a:rPr>
              <a:t>First metal ships in world!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9460" name="Picture 4" descr="monitor_and_merrima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42975"/>
            <a:ext cx="9144000" cy="594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637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Military Strategies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76400"/>
            <a:ext cx="4267200" cy="4876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b="1" u="sng"/>
              <a:t>Union</a:t>
            </a:r>
          </a:p>
          <a:p>
            <a:pPr>
              <a:buFont typeface="Wingdings" pitchFamily="2" charset="2"/>
              <a:buNone/>
            </a:pPr>
            <a:r>
              <a:rPr lang="en-US" b="1"/>
              <a:t>Anaconda Plan</a:t>
            </a:r>
          </a:p>
          <a:p>
            <a:r>
              <a:rPr lang="en-US"/>
              <a:t>Idea to coil around the South and squeeze it to death (like a snake)</a:t>
            </a:r>
          </a:p>
          <a:p>
            <a:r>
              <a:rPr lang="en-US"/>
              <a:t>Naval Blockade</a:t>
            </a:r>
          </a:p>
          <a:p>
            <a:r>
              <a:rPr lang="en-US"/>
              <a:t>Get control of the Miss. River to split Confederacy in two</a:t>
            </a:r>
          </a:p>
          <a:p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4267200" cy="48006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b="1" u="sng"/>
              <a:t>Confederacy</a:t>
            </a:r>
          </a:p>
          <a:p>
            <a:r>
              <a:rPr lang="en-US"/>
              <a:t>Do enough damage to break Union’s will to fight</a:t>
            </a:r>
          </a:p>
          <a:p>
            <a:r>
              <a:rPr lang="en-US"/>
              <a:t>Get military support from Britain and France (they rely heavily on southern cotton)</a:t>
            </a:r>
          </a:p>
          <a:p>
            <a:pPr>
              <a:buFont typeface="Wingdings" pitchFamily="2" charset="2"/>
              <a:buNone/>
            </a:pPr>
            <a:endParaRPr lang="en-US" b="1" u="sng"/>
          </a:p>
        </p:txBody>
      </p:sp>
    </p:spTree>
    <p:extLst>
      <p:ext uri="{BB962C8B-B14F-4D97-AF65-F5344CB8AC3E}">
        <p14:creationId xmlns:p14="http://schemas.microsoft.com/office/powerpoint/2010/main" val="57031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60" grpId="0" build="p"/>
      <p:bldP spid="19461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First </a:t>
            </a:r>
            <a:r>
              <a:rPr lang="en-US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Battle of Bull Run</a:t>
            </a:r>
            <a:br>
              <a:rPr lang="en-US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</a:br>
            <a:r>
              <a:rPr lang="en-US" b="1" dirty="0"/>
              <a:t>	</a:t>
            </a:r>
            <a:r>
              <a:rPr lang="en-US" sz="3200" b="1" dirty="0"/>
              <a:t>aka First Manassas</a:t>
            </a:r>
            <a:br>
              <a:rPr lang="en-US" sz="3200" b="1" dirty="0"/>
            </a:br>
            <a:r>
              <a:rPr lang="en-US" sz="3200" b="1" dirty="0"/>
              <a:t>		</a:t>
            </a:r>
            <a:r>
              <a:rPr lang="en-US" sz="2800" b="1" dirty="0"/>
              <a:t>July 21, 1861</a:t>
            </a:r>
            <a:endParaRPr lang="en-US" sz="3200" b="1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0" y="2438400"/>
            <a:ext cx="8839200" cy="4724400"/>
          </a:xfrm>
        </p:spPr>
        <p:txBody>
          <a:bodyPr/>
          <a:lstStyle/>
          <a:p>
            <a:r>
              <a:rPr lang="en-US" sz="2800" dirty="0"/>
              <a:t>First major battle of the Civil War</a:t>
            </a:r>
          </a:p>
          <a:p>
            <a:r>
              <a:rPr lang="en-US" sz="2800" dirty="0"/>
              <a:t>North hoped to take Richmond and bring end to war</a:t>
            </a:r>
          </a:p>
        </p:txBody>
      </p:sp>
      <p:pic>
        <p:nvPicPr>
          <p:cNvPr id="29698" name="Picture 2" descr="http://www.sugarloafcrafts.com/Archives/resources/images/map_manassa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493393"/>
            <a:ext cx="4343400" cy="3364607"/>
          </a:xfrm>
          <a:prstGeom prst="rect">
            <a:avLst/>
          </a:prstGeom>
          <a:noFill/>
        </p:spPr>
      </p:pic>
      <p:sp>
        <p:nvSpPr>
          <p:cNvPr id="5" name="5-Point Star 4"/>
          <p:cNvSpPr/>
          <p:nvPr/>
        </p:nvSpPr>
        <p:spPr bwMode="auto">
          <a:xfrm>
            <a:off x="4724400" y="6172200"/>
            <a:ext cx="304800" cy="22860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05200" y="6172200"/>
            <a:ext cx="1600200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ahoma" charset="0"/>
              </a:rPr>
              <a:t>Richmond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682" name="Picture 2" descr="File:MNBPRickettsBatteryPaintin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799" y="457200"/>
            <a:ext cx="8456877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Bull Run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Two very inexperienced armies met in VA</a:t>
            </a: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Reinforcements turned the tide in favor of the South on the third day </a:t>
            </a: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Union soldiers retreated in chaos</a:t>
            </a: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Picnic lunches were disturbed as DC society people had gathered for lunches near the battlefield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/>
              <a:t>Reaction to Bull Run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5791200" cy="5334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Confederates first victory</a:t>
            </a:r>
          </a:p>
          <a:p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Many Southerners think war is over</a:t>
            </a:r>
          </a:p>
          <a:p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Lincoln called for volunteers</a:t>
            </a:r>
          </a:p>
          <a:p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General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George McClellan                              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Chosen to lead Union Army</a:t>
            </a:r>
          </a:p>
          <a:p>
            <a:endParaRPr lang="en-US" dirty="0"/>
          </a:p>
        </p:txBody>
      </p:sp>
      <p:pic>
        <p:nvPicPr>
          <p:cNvPr id="55300" name="Picture 4" descr="George McClell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752600"/>
            <a:ext cx="2803908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Battle of Antietam</a:t>
            </a:r>
            <a:br>
              <a:rPr lang="en-US" sz="3200" b="1" dirty="0">
                <a:solidFill>
                  <a:srgbClr val="D42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</a:br>
            <a:r>
              <a:rPr lang="en-US" sz="3200" b="1" dirty="0">
                <a:solidFill>
                  <a:srgbClr val="D42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“Bloodiest Single Day of the War</a:t>
            </a:r>
            <a:r>
              <a:rPr lang="en-US" sz="3200" b="1" dirty="0">
                <a:solidFill>
                  <a:srgbClr val="D42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ilboDisplay" pitchFamily="2" charset="0"/>
              </a:rPr>
              <a:t>”</a:t>
            </a:r>
            <a:br>
              <a:rPr lang="en-US" sz="3600" b="1" dirty="0">
                <a:solidFill>
                  <a:srgbClr val="D42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ilboDisplay" pitchFamily="2" charset="0"/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2706" name="Picture 2" descr="http://www.ambrosevideo.com/resources/documents/1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905000"/>
            <a:ext cx="6419850" cy="4333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0"/>
            <a:ext cx="7239000" cy="6835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99" y="152400"/>
            <a:ext cx="7805615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28600"/>
            <a:ext cx="7558434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-2775"/>
            <a:ext cx="6629400" cy="686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5344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D42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Battle of Antietam</a:t>
            </a:r>
            <a:br>
              <a:rPr lang="en-US" sz="3200" b="1" dirty="0">
                <a:solidFill>
                  <a:srgbClr val="D42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</a:br>
            <a:r>
              <a:rPr lang="en-US" sz="3200" b="1" dirty="0">
                <a:solidFill>
                  <a:srgbClr val="D42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“Bloodiest Single Day of the War</a:t>
            </a:r>
            <a:r>
              <a:rPr lang="en-US" sz="3600" b="1" dirty="0">
                <a:solidFill>
                  <a:srgbClr val="D42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ilboDisplay" pitchFamily="2" charset="0"/>
              </a:rPr>
              <a:t>”</a:t>
            </a:r>
            <a:endParaRPr lang="en-US" sz="2400" b="1" dirty="0">
              <a:solidFill>
                <a:srgbClr val="D428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ilboDisplay" pitchFamily="2" charset="0"/>
            </a:endParaRPr>
          </a:p>
        </p:txBody>
      </p:sp>
      <p:pic>
        <p:nvPicPr>
          <p:cNvPr id="38915" name="Picture 3" descr="Battle_of_Antietam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304800" y="1752600"/>
            <a:ext cx="4648200" cy="32400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8916" name="Picture 4" descr="antiet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733800"/>
            <a:ext cx="4343400" cy="27225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066800" y="5410200"/>
            <a:ext cx="335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23,000 killed or wounded in one day!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5105400" y="1630363"/>
            <a:ext cx="3200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>
                <a:solidFill>
                  <a:srgbClr val="F8F8F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September 17, 1862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Impact of Antietam</a:t>
            </a:r>
            <a:br>
              <a:rPr 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September 17, 1862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686800" cy="52578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Union Army wins first major battle in over 1 year</a:t>
            </a:r>
          </a:p>
          <a:p>
            <a:endParaRPr lang="en-US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Allowed Lincoln to announce  the </a:t>
            </a:r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Emancipation Proclamation</a:t>
            </a:r>
          </a:p>
          <a:p>
            <a:endParaRPr lang="en-US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Discouraged England and France from joining the war on the Confederate side</a:t>
            </a:r>
          </a:p>
          <a:p>
            <a:endParaRPr lang="en-US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Caused Lincoln to fire McClellan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4754" name="Picture 2" descr="File:Lincoln and McClellan 1862-10-0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8001000" cy="64008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 bwMode="auto">
          <a:xfrm>
            <a:off x="381000" y="0"/>
            <a:ext cx="5791200" cy="1828800"/>
          </a:xfrm>
          <a:prstGeom prst="wedgeRoundRectCallout">
            <a:avLst>
              <a:gd name="adj1" fmla="val -6437"/>
              <a:gd name="adj2" fmla="val 6412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/>
              <a:t>Im</a:t>
            </a:r>
            <a:r>
              <a:rPr lang="en-US" dirty="0"/>
              <a:t> going to be delicate about this…. you are absolutely terrible at your job. Pretty much anybody else in the entire world could do a better job than you.. I honestly think a little tiny infant child could take your job and we would be better off… a small dog would actually be a better general than you…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6477000" y="1219200"/>
            <a:ext cx="2362200" cy="990600"/>
          </a:xfrm>
          <a:prstGeom prst="wedgeRoundRectCallout">
            <a:avLst>
              <a:gd name="adj1" fmla="val -49078"/>
              <a:gd name="adj2" fmla="val 6892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Im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 not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exaaacctly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 sure what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youre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 trying to say here..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r>
              <a:rPr lang="en-US" dirty="0"/>
              <a:t>Battle of Vicksburg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5778" name="Picture 2" descr="http://pics2.city-data.com/city/maps/fr142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295400"/>
            <a:ext cx="6248400" cy="53155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33984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Battle of Vicksburg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4648200" cy="464820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Lincoln appoints Ulysses Grant as the head of the entire Union Army</a:t>
            </a:r>
          </a:p>
          <a:p>
            <a:r>
              <a:rPr lang="en-US" sz="2800" dirty="0"/>
              <a:t>Anaconda Plan depended on gaining control of the Mississippi River</a:t>
            </a:r>
          </a:p>
          <a:p>
            <a:r>
              <a:rPr lang="en-US" sz="2800" dirty="0">
                <a:solidFill>
                  <a:srgbClr val="FF0000"/>
                </a:solidFill>
              </a:rPr>
              <a:t>Vicksburg placed under siege (totally surrounded)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-Surrender on Jul 4</a:t>
            </a:r>
            <a:r>
              <a:rPr lang="en-US" sz="2400" baseline="30000" dirty="0">
                <a:solidFill>
                  <a:srgbClr val="FF0000"/>
                </a:solidFill>
              </a:rPr>
              <a:t>th</a:t>
            </a:r>
            <a:r>
              <a:rPr lang="en-US" sz="2400" dirty="0">
                <a:solidFill>
                  <a:srgbClr val="FF0000"/>
                </a:solidFill>
              </a:rPr>
              <a:t>, 1863</a:t>
            </a:r>
          </a:p>
          <a:p>
            <a:r>
              <a:rPr lang="en-US" sz="2800" b="1" dirty="0"/>
              <a:t>Result: Confederacy split in two!</a:t>
            </a:r>
          </a:p>
        </p:txBody>
      </p:sp>
      <p:pic>
        <p:nvPicPr>
          <p:cNvPr id="13314" name="Picture 2" descr="http://static.newworldencyclopedia.org/thumb/b/bf/Vicksburg_battle_map2.svg/200px-Vicksburg_battle_map2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524000"/>
            <a:ext cx="3657600" cy="51755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240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2" name="Picture 2" descr="File:Battle of Vicksburg, Kurz and Allis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114" y="228600"/>
            <a:ext cx="8802886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68867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Gettysburg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7826" name="Picture 2" descr="http://www.worldatlas.com/webimage/countrys/namerica/usstates/panewzz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456002"/>
            <a:ext cx="7391400" cy="5401998"/>
          </a:xfrm>
          <a:prstGeom prst="rect">
            <a:avLst/>
          </a:prstGeom>
          <a:noFill/>
        </p:spPr>
      </p:pic>
      <p:sp>
        <p:nvSpPr>
          <p:cNvPr id="5" name="5-Point Star 4"/>
          <p:cNvSpPr/>
          <p:nvPr/>
        </p:nvSpPr>
        <p:spPr bwMode="auto">
          <a:xfrm>
            <a:off x="5029200" y="5334000"/>
            <a:ext cx="762000" cy="685800"/>
          </a:xfrm>
          <a:prstGeom prst="star5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733800" y="5638800"/>
            <a:ext cx="1524000" cy="457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ahoma" charset="0"/>
              </a:rPr>
              <a:t>Gettysburg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Battle of Gettysburg, July 1, 1863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52578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General Lee coming out of a major victory in Chancellorsville, Va. 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Lee decides to invade Union territory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Hopes to draw attention away from Vicksburg</a:t>
            </a:r>
          </a:p>
          <a:p>
            <a:pPr lvl="1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Hopes another victory will cause Northern support for war to decline.</a:t>
            </a:r>
          </a:p>
          <a:p>
            <a:pPr lvl="1"/>
            <a:endParaRPr lang="en-US" dirty="0"/>
          </a:p>
        </p:txBody>
      </p:sp>
      <p:pic>
        <p:nvPicPr>
          <p:cNvPr id="78850" name="Picture 2" descr="File:Battle of Gettysburg, by Currier and Iv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590800"/>
            <a:ext cx="3821445" cy="2417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Battle of Gettysburg, July 1-3, 1863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5334000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Turning Point of the War-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in favor of North! – the South is pushed back and never again advances into the North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Gettysburg Address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Lincoln gives a famous speech honoring all those who died and reminding Northerners what they were fighting for.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5638800" y="2209800"/>
            <a:ext cx="3505200" cy="37322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 descr="c15t05"/>
          <p:cNvPicPr preferRelativeResize="0">
            <a:picLocks noChangeAspect="1" noChangeArrowheads="1"/>
          </p:cNvPicPr>
          <p:nvPr/>
        </p:nvPicPr>
        <p:blipFill>
          <a:blip r:embed="rId2" cstate="print">
            <a:lum bright="-12000" contrast="12000"/>
          </a:blip>
          <a:srcRect l="1852" t="4550" r="1852" b="5835"/>
          <a:stretch>
            <a:fillRect/>
          </a:stretch>
        </p:blipFill>
        <p:spPr bwMode="auto">
          <a:xfrm>
            <a:off x="838200" y="1981200"/>
            <a:ext cx="7543800" cy="34813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381000" y="533400"/>
            <a:ext cx="838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206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400" b="1" u="none" dirty="0">
                <a:solidFill>
                  <a:srgbClr val="D42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Gettysburg Casualties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Gettysburg Address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124200" y="1981200"/>
            <a:ext cx="5562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b="1" dirty="0"/>
              <a:t>4 months after actual battle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b="1" dirty="0"/>
              <a:t>these dead shall not have died in vain -- that this nation, under God, shall have a new birth of freedom -- and that government of the people, by the people, for the people, shall not perish from the earth.</a:t>
            </a:r>
            <a:r>
              <a:rPr lang="en-US" sz="2000" dirty="0"/>
              <a:t> </a:t>
            </a:r>
          </a:p>
          <a:p>
            <a:pPr lvl="4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/>
              <a:t>                         Abe Lincoln</a:t>
            </a:r>
          </a:p>
        </p:txBody>
      </p:sp>
      <p:pic>
        <p:nvPicPr>
          <p:cNvPr id="5" name="Picture 4" descr="gettysbur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28800"/>
            <a:ext cx="2965450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371600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Sherman’s March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3970" name="Picture 2" descr="http://college.hmco.com/history/research_companion/primary_sources/us/shared/images/p4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066800"/>
            <a:ext cx="5885001" cy="56251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/>
              <a:t>Sherman’s March</a:t>
            </a:r>
          </a:p>
        </p:txBody>
      </p:sp>
      <p:pic>
        <p:nvPicPr>
          <p:cNvPr id="34820" name="Picture 4" descr="Image, Source: digital file from original neg. of right hal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524000"/>
            <a:ext cx="3479800" cy="3962400"/>
          </a:xfrm>
          <a:noFill/>
          <a:ln/>
        </p:spPr>
      </p:pic>
      <p:sp>
        <p:nvSpPr>
          <p:cNvPr id="3482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3581400" y="1219200"/>
            <a:ext cx="5562600" cy="51816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1864 “</a:t>
            </a:r>
            <a:r>
              <a:rPr lang="en-US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March to the Sea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” </a:t>
            </a:r>
          </a:p>
          <a:p>
            <a:pPr lvl="1"/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TN to Savannah, GA</a:t>
            </a:r>
          </a:p>
          <a:p>
            <a:endParaRPr lang="en-US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r>
              <a:rPr lang="en-US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Total War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: </a:t>
            </a:r>
          </a:p>
          <a:p>
            <a:pPr lvl="1"/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strike military and civilian targets, destroy materials &amp; crops, destroy railroads and factories, break people’s will to continue fighting</a:t>
            </a:r>
          </a:p>
          <a:p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News of success  in 1864 helps Lincoln win election over McClellan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5943600" y="1892300"/>
            <a:ext cx="28956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u="none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Election of 1864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D42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Lincoln v. McClellan</a:t>
            </a:r>
            <a:endParaRPr lang="en-US" sz="3600" b="1" dirty="0">
              <a:solidFill>
                <a:srgbClr val="D428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pic>
        <p:nvPicPr>
          <p:cNvPr id="69635" name="Picture 5" descr="map-1864 Election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228600" y="685800"/>
            <a:ext cx="5486400" cy="5638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8" name="SMARTInkShape-25"/>
          <p:cNvSpPr/>
          <p:nvPr/>
        </p:nvSpPr>
        <p:spPr>
          <a:xfrm>
            <a:off x="2609504" y="4661371"/>
            <a:ext cx="462310" cy="381018"/>
          </a:xfrm>
          <a:custGeom>
            <a:avLst/>
            <a:gdLst/>
            <a:ahLst/>
            <a:cxnLst/>
            <a:rect l="0" t="0" r="0" b="0"/>
            <a:pathLst>
              <a:path w="462310" h="381018">
                <a:moveTo>
                  <a:pt x="435519" y="17785"/>
                </a:moveTo>
                <a:lnTo>
                  <a:pt x="430779" y="13045"/>
                </a:lnTo>
                <a:lnTo>
                  <a:pt x="423160" y="10717"/>
                </a:lnTo>
                <a:lnTo>
                  <a:pt x="380856" y="6373"/>
                </a:lnTo>
                <a:lnTo>
                  <a:pt x="341268" y="1199"/>
                </a:lnTo>
                <a:lnTo>
                  <a:pt x="301367" y="177"/>
                </a:lnTo>
                <a:lnTo>
                  <a:pt x="267889" y="0"/>
                </a:lnTo>
                <a:lnTo>
                  <a:pt x="232834" y="941"/>
                </a:lnTo>
                <a:lnTo>
                  <a:pt x="197311" y="6069"/>
                </a:lnTo>
                <a:lnTo>
                  <a:pt x="162643" y="9022"/>
                </a:lnTo>
                <a:lnTo>
                  <a:pt x="123759" y="18406"/>
                </a:lnTo>
                <a:lnTo>
                  <a:pt x="87415" y="29814"/>
                </a:lnTo>
                <a:lnTo>
                  <a:pt x="60518" y="43398"/>
                </a:lnTo>
                <a:lnTo>
                  <a:pt x="19327" y="85163"/>
                </a:lnTo>
                <a:lnTo>
                  <a:pt x="12420" y="100317"/>
                </a:lnTo>
                <a:lnTo>
                  <a:pt x="3245" y="139039"/>
                </a:lnTo>
                <a:lnTo>
                  <a:pt x="0" y="178769"/>
                </a:lnTo>
                <a:lnTo>
                  <a:pt x="6395" y="211225"/>
                </a:lnTo>
                <a:lnTo>
                  <a:pt x="25831" y="252008"/>
                </a:lnTo>
                <a:lnTo>
                  <a:pt x="45578" y="283638"/>
                </a:lnTo>
                <a:lnTo>
                  <a:pt x="78918" y="316252"/>
                </a:lnTo>
                <a:lnTo>
                  <a:pt x="120303" y="341803"/>
                </a:lnTo>
                <a:lnTo>
                  <a:pt x="160816" y="363312"/>
                </a:lnTo>
                <a:lnTo>
                  <a:pt x="195045" y="374163"/>
                </a:lnTo>
                <a:lnTo>
                  <a:pt x="230322" y="381017"/>
                </a:lnTo>
                <a:lnTo>
                  <a:pt x="263265" y="380401"/>
                </a:lnTo>
                <a:lnTo>
                  <a:pt x="305803" y="371305"/>
                </a:lnTo>
                <a:lnTo>
                  <a:pt x="335900" y="358121"/>
                </a:lnTo>
                <a:lnTo>
                  <a:pt x="372736" y="329751"/>
                </a:lnTo>
                <a:lnTo>
                  <a:pt x="398727" y="308216"/>
                </a:lnTo>
                <a:lnTo>
                  <a:pt x="425790" y="269035"/>
                </a:lnTo>
                <a:lnTo>
                  <a:pt x="445504" y="232338"/>
                </a:lnTo>
                <a:lnTo>
                  <a:pt x="457960" y="190289"/>
                </a:lnTo>
                <a:lnTo>
                  <a:pt x="461450" y="152292"/>
                </a:lnTo>
                <a:lnTo>
                  <a:pt x="462195" y="108148"/>
                </a:lnTo>
                <a:lnTo>
                  <a:pt x="462302" y="65316"/>
                </a:lnTo>
                <a:lnTo>
                  <a:pt x="462309" y="53504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MARTInkShape-26"/>
          <p:cNvSpPr/>
          <p:nvPr/>
        </p:nvSpPr>
        <p:spPr>
          <a:xfrm>
            <a:off x="3672451" y="2366367"/>
            <a:ext cx="649519" cy="343331"/>
          </a:xfrm>
          <a:custGeom>
            <a:avLst/>
            <a:gdLst/>
            <a:ahLst/>
            <a:cxnLst/>
            <a:rect l="0" t="0" r="0" b="0"/>
            <a:pathLst>
              <a:path w="649519" h="343331">
                <a:moveTo>
                  <a:pt x="649518" y="17860"/>
                </a:moveTo>
                <a:lnTo>
                  <a:pt x="644777" y="13119"/>
                </a:lnTo>
                <a:lnTo>
                  <a:pt x="637159" y="10792"/>
                </a:lnTo>
                <a:lnTo>
                  <a:pt x="620839" y="9298"/>
                </a:lnTo>
                <a:lnTo>
                  <a:pt x="582940" y="16046"/>
                </a:lnTo>
                <a:lnTo>
                  <a:pt x="538581" y="17501"/>
                </a:lnTo>
                <a:lnTo>
                  <a:pt x="503428" y="22494"/>
                </a:lnTo>
                <a:lnTo>
                  <a:pt x="463136" y="30257"/>
                </a:lnTo>
                <a:lnTo>
                  <a:pt x="419779" y="43582"/>
                </a:lnTo>
                <a:lnTo>
                  <a:pt x="387669" y="51781"/>
                </a:lnTo>
                <a:lnTo>
                  <a:pt x="353555" y="59725"/>
                </a:lnTo>
                <a:lnTo>
                  <a:pt x="318549" y="69870"/>
                </a:lnTo>
                <a:lnTo>
                  <a:pt x="285793" y="83640"/>
                </a:lnTo>
                <a:lnTo>
                  <a:pt x="253706" y="98689"/>
                </a:lnTo>
                <a:lnTo>
                  <a:pt x="219601" y="111992"/>
                </a:lnTo>
                <a:lnTo>
                  <a:pt x="176413" y="135378"/>
                </a:lnTo>
                <a:lnTo>
                  <a:pt x="133741" y="161159"/>
                </a:lnTo>
                <a:lnTo>
                  <a:pt x="94418" y="187650"/>
                </a:lnTo>
                <a:lnTo>
                  <a:pt x="53697" y="222275"/>
                </a:lnTo>
                <a:lnTo>
                  <a:pt x="14004" y="262584"/>
                </a:lnTo>
                <a:lnTo>
                  <a:pt x="2937" y="285831"/>
                </a:lnTo>
                <a:lnTo>
                  <a:pt x="0" y="299346"/>
                </a:lnTo>
                <a:lnTo>
                  <a:pt x="1340" y="309321"/>
                </a:lnTo>
                <a:lnTo>
                  <a:pt x="10285" y="328550"/>
                </a:lnTo>
                <a:lnTo>
                  <a:pt x="14012" y="332143"/>
                </a:lnTo>
                <a:lnTo>
                  <a:pt x="44649" y="343123"/>
                </a:lnTo>
                <a:lnTo>
                  <a:pt x="61203" y="343330"/>
                </a:lnTo>
                <a:lnTo>
                  <a:pt x="100824" y="340119"/>
                </a:lnTo>
                <a:lnTo>
                  <a:pt x="135156" y="334822"/>
                </a:lnTo>
                <a:lnTo>
                  <a:pt x="175204" y="322229"/>
                </a:lnTo>
                <a:lnTo>
                  <a:pt x="218490" y="305929"/>
                </a:lnTo>
                <a:lnTo>
                  <a:pt x="250583" y="294388"/>
                </a:lnTo>
                <a:lnTo>
                  <a:pt x="283697" y="282644"/>
                </a:lnTo>
                <a:lnTo>
                  <a:pt x="314952" y="270810"/>
                </a:lnTo>
                <a:lnTo>
                  <a:pt x="345379" y="256290"/>
                </a:lnTo>
                <a:lnTo>
                  <a:pt x="375439" y="240907"/>
                </a:lnTo>
                <a:lnTo>
                  <a:pt x="405335" y="227455"/>
                </a:lnTo>
                <a:lnTo>
                  <a:pt x="435159" y="214862"/>
                </a:lnTo>
                <a:lnTo>
                  <a:pt x="477194" y="193970"/>
                </a:lnTo>
                <a:lnTo>
                  <a:pt x="514784" y="171574"/>
                </a:lnTo>
                <a:lnTo>
                  <a:pt x="558302" y="141489"/>
                </a:lnTo>
                <a:lnTo>
                  <a:pt x="601971" y="107758"/>
                </a:lnTo>
                <a:lnTo>
                  <a:pt x="619224" y="89475"/>
                </a:lnTo>
                <a:lnTo>
                  <a:pt x="626132" y="77470"/>
                </a:lnTo>
                <a:lnTo>
                  <a:pt x="630567" y="53594"/>
                </a:lnTo>
                <a:lnTo>
                  <a:pt x="630931" y="47636"/>
                </a:lnTo>
                <a:lnTo>
                  <a:pt x="629189" y="42671"/>
                </a:lnTo>
                <a:lnTo>
                  <a:pt x="621962" y="34509"/>
                </a:lnTo>
                <a:lnTo>
                  <a:pt x="580580" y="8999"/>
                </a:lnTo>
                <a:lnTo>
                  <a:pt x="569151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MARTInkShape-27"/>
          <p:cNvSpPr/>
          <p:nvPr/>
        </p:nvSpPr>
        <p:spPr>
          <a:xfrm>
            <a:off x="4876287" y="1804174"/>
            <a:ext cx="258093" cy="338783"/>
          </a:xfrm>
          <a:custGeom>
            <a:avLst/>
            <a:gdLst/>
            <a:ahLst/>
            <a:cxnLst/>
            <a:rect l="0" t="0" r="0" b="0"/>
            <a:pathLst>
              <a:path w="258093" h="338783">
                <a:moveTo>
                  <a:pt x="231493" y="17482"/>
                </a:moveTo>
                <a:lnTo>
                  <a:pt x="226754" y="12742"/>
                </a:lnTo>
                <a:lnTo>
                  <a:pt x="221781" y="10414"/>
                </a:lnTo>
                <a:lnTo>
                  <a:pt x="215244" y="8920"/>
                </a:lnTo>
                <a:lnTo>
                  <a:pt x="206824" y="2488"/>
                </a:lnTo>
                <a:lnTo>
                  <a:pt x="198498" y="472"/>
                </a:lnTo>
                <a:lnTo>
                  <a:pt x="192686" y="0"/>
                </a:lnTo>
                <a:lnTo>
                  <a:pt x="186795" y="2436"/>
                </a:lnTo>
                <a:lnTo>
                  <a:pt x="147800" y="29682"/>
                </a:lnTo>
                <a:lnTo>
                  <a:pt x="106264" y="57118"/>
                </a:lnTo>
                <a:lnTo>
                  <a:pt x="80235" y="82822"/>
                </a:lnTo>
                <a:lnTo>
                  <a:pt x="44018" y="126749"/>
                </a:lnTo>
                <a:lnTo>
                  <a:pt x="15204" y="168573"/>
                </a:lnTo>
                <a:lnTo>
                  <a:pt x="4469" y="190021"/>
                </a:lnTo>
                <a:lnTo>
                  <a:pt x="0" y="232173"/>
                </a:lnTo>
                <a:lnTo>
                  <a:pt x="449" y="260459"/>
                </a:lnTo>
                <a:lnTo>
                  <a:pt x="4123" y="272977"/>
                </a:lnTo>
                <a:lnTo>
                  <a:pt x="32336" y="314118"/>
                </a:lnTo>
                <a:lnTo>
                  <a:pt x="59282" y="332472"/>
                </a:lnTo>
                <a:lnTo>
                  <a:pt x="76840" y="337031"/>
                </a:lnTo>
                <a:lnTo>
                  <a:pt x="104754" y="338782"/>
                </a:lnTo>
                <a:lnTo>
                  <a:pt x="121732" y="334161"/>
                </a:lnTo>
                <a:lnTo>
                  <a:pt x="134590" y="326507"/>
                </a:lnTo>
                <a:lnTo>
                  <a:pt x="178352" y="289954"/>
                </a:lnTo>
                <a:lnTo>
                  <a:pt x="210323" y="249081"/>
                </a:lnTo>
                <a:lnTo>
                  <a:pt x="233312" y="204930"/>
                </a:lnTo>
                <a:lnTo>
                  <a:pt x="250925" y="164532"/>
                </a:lnTo>
                <a:lnTo>
                  <a:pt x="256830" y="125463"/>
                </a:lnTo>
                <a:lnTo>
                  <a:pt x="258092" y="84839"/>
                </a:lnTo>
                <a:lnTo>
                  <a:pt x="253486" y="65662"/>
                </a:lnTo>
                <a:lnTo>
                  <a:pt x="243253" y="53448"/>
                </a:lnTo>
                <a:lnTo>
                  <a:pt x="204954" y="27218"/>
                </a:lnTo>
                <a:lnTo>
                  <a:pt x="186846" y="17482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MARTInkShape-28"/>
          <p:cNvSpPr/>
          <p:nvPr/>
        </p:nvSpPr>
        <p:spPr>
          <a:xfrm>
            <a:off x="5036345" y="2044898"/>
            <a:ext cx="8929" cy="1"/>
          </a:xfrm>
          <a:custGeom>
            <a:avLst/>
            <a:gdLst/>
            <a:ahLst/>
            <a:cxnLst/>
            <a:rect l="0" t="0" r="0" b="0"/>
            <a:pathLst>
              <a:path w="8929" h="1">
                <a:moveTo>
                  <a:pt x="8928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76200" y="228600"/>
            <a:ext cx="90678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D42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ilboDisplay" pitchFamily="2" charset="0"/>
              </a:rPr>
              <a:t>The Peace Movement:  Copperheads</a:t>
            </a:r>
            <a:endParaRPr lang="en-US" sz="3200" b="1">
              <a:solidFill>
                <a:srgbClr val="D428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ilboDisplay" pitchFamily="2" charset="0"/>
            </a:endParaRPr>
          </a:p>
        </p:txBody>
      </p:sp>
      <p:pic>
        <p:nvPicPr>
          <p:cNvPr id="50179" name="Picture 3" descr="KGC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" t="1450" r="2571" b="1450"/>
          <a:stretch>
            <a:fillRect/>
          </a:stretch>
        </p:blipFill>
        <p:spPr bwMode="auto">
          <a:xfrm>
            <a:off x="5257800" y="1219200"/>
            <a:ext cx="3352800" cy="5105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0" name="Picture 4" descr="Clement_Vallandigham_-_Brady-Han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" r="879" b="2702"/>
          <a:stretch>
            <a:fillRect/>
          </a:stretch>
        </p:blipFill>
        <p:spPr bwMode="auto">
          <a:xfrm>
            <a:off x="914400" y="1219200"/>
            <a:ext cx="3178175" cy="4800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914400" y="6096000"/>
            <a:ext cx="3200400" cy="4270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206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200" b="1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Clement Vallandigham</a:t>
            </a:r>
          </a:p>
        </p:txBody>
      </p:sp>
    </p:spTree>
    <p:extLst>
      <p:ext uri="{BB962C8B-B14F-4D97-AF65-F5344CB8AC3E}">
        <p14:creationId xmlns:p14="http://schemas.microsoft.com/office/powerpoint/2010/main" val="244964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381000" y="273050"/>
            <a:ext cx="7848600" cy="1555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4800" b="1">
                <a:solidFill>
                  <a:srgbClr val="D42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ilboDisplay" pitchFamily="2" charset="0"/>
              </a:rPr>
              <a:t>1864 Copperhead Campaign Poster</a:t>
            </a:r>
          </a:p>
        </p:txBody>
      </p:sp>
      <p:pic>
        <p:nvPicPr>
          <p:cNvPr id="51203" name="Picture 4" descr="Copperhead pamphlet - 1864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" t="4286" r="3171" b="5714"/>
          <a:stretch>
            <a:fillRect/>
          </a:stretch>
        </p:blipFill>
        <p:spPr bwMode="auto">
          <a:xfrm>
            <a:off x="2743200" y="1219200"/>
            <a:ext cx="3289300" cy="5181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3140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512064"/>
            <a:ext cx="8382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Surrender at</a:t>
            </a:r>
            <a:br>
              <a:rPr lang="en-US" sz="4000" dirty="0"/>
            </a:br>
            <a:r>
              <a:rPr lang="en-US" sz="40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Appomattox Court House</a:t>
            </a:r>
          </a:p>
        </p:txBody>
      </p:sp>
      <p:pic>
        <p:nvPicPr>
          <p:cNvPr id="39940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05000"/>
            <a:ext cx="5943600" cy="3733800"/>
          </a:xfrm>
        </p:spPr>
      </p:pic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856038"/>
            <a:ext cx="3752850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381000" y="304800"/>
            <a:ext cx="8382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none" dirty="0">
                <a:solidFill>
                  <a:srgbClr val="D42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The Progress of War:  1861-1865</a:t>
            </a:r>
          </a:p>
        </p:txBody>
      </p:sp>
      <p:pic>
        <p:nvPicPr>
          <p:cNvPr id="72707" name="Picture 5" descr="ch15_08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 t="23224"/>
          <a:stretch>
            <a:fillRect/>
          </a:stretch>
        </p:blipFill>
        <p:spPr bwMode="auto">
          <a:xfrm>
            <a:off x="685800" y="1752600"/>
            <a:ext cx="8001000" cy="46513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5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"/>
            <a:ext cx="8229600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09600" y="1009650"/>
            <a:ext cx="85979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u="none">
                <a:solidFill>
                  <a:schemeClr val="bg2"/>
                </a:solidFill>
                <a:latin typeface="Times New Roman" pitchFamily="18" charset="0"/>
              </a:rPr>
              <a:t>Over 618,000 military deaths during Civil War.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419100" y="0"/>
            <a:ext cx="8382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 b="1" u="none" dirty="0">
                <a:solidFill>
                  <a:srgbClr val="D42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Civil War Casualties</a:t>
            </a:r>
            <a:br>
              <a:rPr lang="en-US" sz="4800" b="1" u="none" dirty="0">
                <a:solidFill>
                  <a:srgbClr val="D42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</a:br>
            <a:r>
              <a:rPr lang="en-US" sz="4800" b="1" u="none" dirty="0">
                <a:solidFill>
                  <a:srgbClr val="D42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in Comparison to Other Wars</a:t>
            </a:r>
          </a:p>
        </p:txBody>
      </p:sp>
      <p:pic>
        <p:nvPicPr>
          <p:cNvPr id="75779" name="Picture 5" descr="304690_la_15_03"/>
          <p:cNvPicPr>
            <a:picLocks noChangeAspect="1" noChangeArrowheads="1"/>
          </p:cNvPicPr>
          <p:nvPr/>
        </p:nvPicPr>
        <p:blipFill>
          <a:blip r:embed="rId2" cstate="print">
            <a:lum bright="-12000" contrast="18000"/>
          </a:blip>
          <a:srcRect/>
          <a:stretch>
            <a:fillRect/>
          </a:stretch>
        </p:blipFill>
        <p:spPr bwMode="auto">
          <a:xfrm>
            <a:off x="990600" y="2308324"/>
            <a:ext cx="7239000" cy="29495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MART"/>
          <p:cNvPicPr>
            <a:picLocks noChangeAspect="1" noChangeArrowheads="1"/>
          </p:cNvPicPr>
          <p:nvPr/>
        </p:nvPicPr>
        <p:blipFill>
          <a:blip r:embed="rId2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45"/>
          <a:stretch>
            <a:fillRect/>
          </a:stretch>
        </p:blipFill>
        <p:spPr bwMode="auto">
          <a:xfrm>
            <a:off x="1219200" y="1418771"/>
            <a:ext cx="6939906" cy="5410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7788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228600"/>
          <a:ext cx="9144000" cy="6553200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97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Rank</a:t>
                      </a:r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War</a:t>
                      </a:r>
                      <a:r>
                        <a:rPr lang="en-US" sz="1800" b="1" u="none" strike="noStrike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 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Years</a:t>
                      </a:r>
                      <a:r>
                        <a:rPr lang="en-US" sz="1800" b="1" u="none" strike="noStrike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 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Deaths</a:t>
                      </a:r>
                      <a:r>
                        <a:rPr lang="en-US" sz="1800" b="1" u="none" strike="noStrike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 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Deaths per Day</a:t>
                      </a:r>
                      <a:r>
                        <a:rPr lang="en-US" sz="1800" b="1" u="none" strike="noStrike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 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Deaths per Population</a:t>
                      </a:r>
                      <a:r>
                        <a:rPr lang="en-US" sz="1800" b="1" u="none" strike="noStrike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 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6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 tooltip="American Civil War"/>
                        </a:rPr>
                        <a:t>American Civil War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1861–1865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625,000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599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1.988% (1860)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5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4" tooltip="World War II"/>
                        </a:rPr>
                        <a:t>World War II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1941–1945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405,399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416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0.307% (1940)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5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5" tooltip="World War I"/>
                        </a:rPr>
                        <a:t>World War I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1917–1918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116,516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279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0.110% (1920)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5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6" tooltip="Vietnam War"/>
                        </a:rPr>
                        <a:t>Vietnam War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1955–1975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58,151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0.03% (1970)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5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7" tooltip="Korean War"/>
                        </a:rPr>
                        <a:t>Korean War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1950–1953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36,516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0.02% (1950)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777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8" tooltip="American Revolutionary War"/>
                        </a:rPr>
                        <a:t>American Revolutionary War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1775–1783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25,000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0.899% (1780)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5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9" tooltip="War of 1812"/>
                        </a:rPr>
                        <a:t>War of 1812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1812–1815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20,000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0.345% (1810)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66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0" tooltip="Mexican–American War"/>
                        </a:rPr>
                        <a:t>Mexican–American War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1846–1848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13,283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0.057% (1850)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55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1" tooltip="War on Terror"/>
                        </a:rPr>
                        <a:t>War on Terror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2001–present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5,491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0.002% (2010)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2" tooltip="Philippine–American War"/>
                        </a:rPr>
                        <a:t>Philippine–American War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1899–1913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4,196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0.006% (1900)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3735" name="Picture 1" descr="↓">
            <a:hlinkClick r:id="rId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14300" cy="133350"/>
          </a:xfrm>
          <a:prstGeom prst="rect">
            <a:avLst/>
          </a:prstGeom>
          <a:noFill/>
        </p:spPr>
      </p:pic>
      <p:pic>
        <p:nvPicPr>
          <p:cNvPr id="73734" name="Picture 2" descr="↓">
            <a:hlinkClick r:id="rId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14300" cy="133350"/>
          </a:xfrm>
          <a:prstGeom prst="rect">
            <a:avLst/>
          </a:prstGeom>
          <a:noFill/>
        </p:spPr>
      </p:pic>
      <p:pic>
        <p:nvPicPr>
          <p:cNvPr id="73733" name="Picture 3" descr="↓">
            <a:hlinkClick r:id="rId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14300" cy="133350"/>
          </a:xfrm>
          <a:prstGeom prst="rect">
            <a:avLst/>
          </a:prstGeom>
          <a:noFill/>
        </p:spPr>
      </p:pic>
      <p:pic>
        <p:nvPicPr>
          <p:cNvPr id="73732" name="Picture 4" descr="↓">
            <a:hlinkClick r:id="rId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14300" cy="133350"/>
          </a:xfrm>
          <a:prstGeom prst="rect">
            <a:avLst/>
          </a:prstGeom>
          <a:noFill/>
        </p:spPr>
      </p:pic>
      <p:pic>
        <p:nvPicPr>
          <p:cNvPr id="73731" name="Picture 5" descr="↓">
            <a:hlinkClick r:id="rId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14300" cy="133350"/>
          </a:xfrm>
          <a:prstGeom prst="rect">
            <a:avLst/>
          </a:prstGeom>
          <a:noFill/>
        </p:spPr>
      </p:pic>
      <p:pic>
        <p:nvPicPr>
          <p:cNvPr id="73730" name="Picture 6" descr="↓">
            <a:hlinkClick r:id="rId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14300" cy="133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77563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 flipV="1">
            <a:off x="685800" y="-381000"/>
            <a:ext cx="7772400" cy="76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en-US" sz="400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228600" y="381000"/>
            <a:ext cx="8915400" cy="6324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600" b="1" dirty="0">
                <a:solidFill>
                  <a:srgbClr val="FF0000"/>
                </a:solidFill>
                <a:latin typeface="BilboDisplay"/>
              </a:rPr>
              <a:t>EFFECTS OF CIVIL WAR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Abolition of slavery (13</a:t>
            </a:r>
            <a:r>
              <a:rPr lang="en-US" baseline="30000" dirty="0"/>
              <a:t>th</a:t>
            </a:r>
            <a:r>
              <a:rPr lang="en-US" dirty="0"/>
              <a:t> Amendment)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Increased power to fed. </a:t>
            </a:r>
            <a:r>
              <a:rPr lang="en-US" dirty="0" err="1"/>
              <a:t>gov't</a:t>
            </a:r>
            <a:r>
              <a:rPr lang="en-US" dirty="0"/>
              <a:t> – killed the  issue of states rights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U.S. now an industrial nation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Western lands increasingly opened to settlement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South was economically and physically devastated, w/ the plantation system crippled...thus </a:t>
            </a:r>
            <a:r>
              <a:rPr lang="en-US" b="1" dirty="0">
                <a:solidFill>
                  <a:srgbClr val="00FF00"/>
                </a:solidFill>
              </a:rPr>
              <a:t>Reconstruction </a:t>
            </a:r>
            <a:r>
              <a:rPr lang="en-US" dirty="0"/>
              <a:t>(rebuilding the U.S.) - but a deep hatred of the North remained...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4 million freed African Americans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9601200" y="6248400"/>
            <a:ext cx="46038" cy="1524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31672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1418</TotalTime>
  <Words>1565</Words>
  <Application>Microsoft Office PowerPoint</Application>
  <PresentationFormat>On-screen Show (4:3)</PresentationFormat>
  <Paragraphs>389</Paragraphs>
  <Slides>72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6" baseType="lpstr">
      <vt:lpstr>Arial</vt:lpstr>
      <vt:lpstr>Arial Black</vt:lpstr>
      <vt:lpstr>Arial Narrow</vt:lpstr>
      <vt:lpstr>BilboDisplay</vt:lpstr>
      <vt:lpstr>Calibri</vt:lpstr>
      <vt:lpstr>Comic Sans MS</vt:lpstr>
      <vt:lpstr>Consolas</vt:lpstr>
      <vt:lpstr>Corbel</vt:lpstr>
      <vt:lpstr>Tahoma</vt:lpstr>
      <vt:lpstr>Times New Roman</vt:lpstr>
      <vt:lpstr>Wingdings</vt:lpstr>
      <vt:lpstr>Wingdings 2</vt:lpstr>
      <vt:lpstr>Wingdings 3</vt:lpstr>
      <vt:lpstr>Metro</vt:lpstr>
      <vt:lpstr>Civil War</vt:lpstr>
      <vt:lpstr>Other Names </vt:lpstr>
      <vt:lpstr>Boiling Point</vt:lpstr>
      <vt:lpstr>Attempts to Compromise</vt:lpstr>
      <vt:lpstr>PowerPoint Presentation</vt:lpstr>
      <vt:lpstr>PowerPoint Presentation</vt:lpstr>
      <vt:lpstr>PowerPoint Presentation</vt:lpstr>
      <vt:lpstr>The Opposing Sides</vt:lpstr>
      <vt:lpstr>PowerPoint Presentation</vt:lpstr>
      <vt:lpstr>PowerPoint Presentation</vt:lpstr>
      <vt:lpstr>Mobilization</vt:lpstr>
      <vt:lpstr>Union Leadership</vt:lpstr>
      <vt:lpstr>PowerPoint Presentation</vt:lpstr>
      <vt:lpstr>PowerPoint Presentation</vt:lpstr>
      <vt:lpstr>Confederate Leadership</vt:lpstr>
      <vt:lpstr>PowerPoint Presentation</vt:lpstr>
      <vt:lpstr>Northern only Congress</vt:lpstr>
      <vt:lpstr>Financing War - Union</vt:lpstr>
      <vt:lpstr>Financing War - Confederacy</vt:lpstr>
      <vt:lpstr>PowerPoint Presentation</vt:lpstr>
      <vt:lpstr>Raising Army - Union</vt:lpstr>
      <vt:lpstr>PowerPoint Presentation</vt:lpstr>
      <vt:lpstr>Raising Army – Confederacy </vt:lpstr>
      <vt:lpstr>PowerPoint Presentation</vt:lpstr>
      <vt:lpstr>European Involvement</vt:lpstr>
      <vt:lpstr>PowerPoint Presentation</vt:lpstr>
      <vt:lpstr>Emancipation</vt:lpstr>
      <vt:lpstr>Emancipation</vt:lpstr>
      <vt:lpstr>PowerPoint Presentation</vt:lpstr>
      <vt:lpstr>African Americans - Union</vt:lpstr>
      <vt:lpstr>African Americans - Confederacy</vt:lpstr>
      <vt:lpstr>Women - Union</vt:lpstr>
      <vt:lpstr>PowerPoint Presentation</vt:lpstr>
      <vt:lpstr>White Women – Confederacy </vt:lpstr>
      <vt:lpstr>The Battles </vt:lpstr>
      <vt:lpstr>The Union</vt:lpstr>
      <vt:lpstr>New Weapons</vt:lpstr>
      <vt:lpstr>Sea Warfare</vt:lpstr>
      <vt:lpstr>First metal ships in world!</vt:lpstr>
      <vt:lpstr>Military Strategies</vt:lpstr>
      <vt:lpstr>First Battle of Bull Run  aka First Manassas   July 21, 1861</vt:lpstr>
      <vt:lpstr>PowerPoint Presentation</vt:lpstr>
      <vt:lpstr>1st Bull Run</vt:lpstr>
      <vt:lpstr>Reaction to Bull Run</vt:lpstr>
      <vt:lpstr>Battle of Antietam  “Bloodiest Single Day of the War”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Impact of Antietam September 17, 1862</vt:lpstr>
      <vt:lpstr>PowerPoint Presentation</vt:lpstr>
      <vt:lpstr>Battle of Vicksburg</vt:lpstr>
      <vt:lpstr>The Battle of Vicksburg</vt:lpstr>
      <vt:lpstr>PowerPoint Presentation</vt:lpstr>
      <vt:lpstr>Gettysburg </vt:lpstr>
      <vt:lpstr>Battle of Gettysburg, July 1, 1863</vt:lpstr>
      <vt:lpstr>Battle of Gettysburg, July 1-3, 1863</vt:lpstr>
      <vt:lpstr>PowerPoint Presentation</vt:lpstr>
      <vt:lpstr>Gettysburg Address</vt:lpstr>
      <vt:lpstr>Sherman’s March </vt:lpstr>
      <vt:lpstr>Sherman’s March</vt:lpstr>
      <vt:lpstr>PowerPoint Presentation</vt:lpstr>
      <vt:lpstr>PowerPoint Presentation</vt:lpstr>
      <vt:lpstr>PowerPoint Presentation</vt:lpstr>
      <vt:lpstr>Surrender at Appomattox Court House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War</dc:title>
  <dc:creator>Cabarrus County Schools</dc:creator>
  <cp:lastModifiedBy>Emily Pleasants</cp:lastModifiedBy>
  <cp:revision>60</cp:revision>
  <dcterms:created xsi:type="dcterms:W3CDTF">2012-03-01T21:43:01Z</dcterms:created>
  <dcterms:modified xsi:type="dcterms:W3CDTF">2019-01-28T14:34:24Z</dcterms:modified>
</cp:coreProperties>
</file>