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6" r:id="rId3"/>
    <p:sldId id="257" r:id="rId4"/>
    <p:sldId id="277" r:id="rId5"/>
    <p:sldId id="259" r:id="rId6"/>
    <p:sldId id="260" r:id="rId7"/>
    <p:sldId id="261" r:id="rId8"/>
    <p:sldId id="262" r:id="rId9"/>
    <p:sldId id="280" r:id="rId10"/>
    <p:sldId id="271" r:id="rId11"/>
    <p:sldId id="278" r:id="rId12"/>
    <p:sldId id="279" r:id="rId13"/>
    <p:sldId id="281" r:id="rId14"/>
    <p:sldId id="264" r:id="rId15"/>
    <p:sldId id="265" r:id="rId16"/>
    <p:sldId id="266" r:id="rId17"/>
    <p:sldId id="275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E4829-E4C1-4E06-8309-D2643DB56E4F}" v="53" dt="2019-07-17T03:27:17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66" autoAdjust="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168" y="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i Williams" userId="8fee6c439627fa3a" providerId="LiveId" clId="{8E9E4829-E4C1-4E06-8309-D2643DB56E4F}"/>
    <pc:docChg chg="custSel addSld delSld modSld">
      <pc:chgData name="Tori Williams" userId="8fee6c439627fa3a" providerId="LiveId" clId="{8E9E4829-E4C1-4E06-8309-D2643DB56E4F}" dt="2019-07-17T03:27:17.921" v="52" actId="207"/>
      <pc:docMkLst>
        <pc:docMk/>
      </pc:docMkLst>
      <pc:sldChg chg="del">
        <pc:chgData name="Tori Williams" userId="8fee6c439627fa3a" providerId="LiveId" clId="{8E9E4829-E4C1-4E06-8309-D2643DB56E4F}" dt="2019-07-17T03:23:44.301" v="7" actId="2696"/>
        <pc:sldMkLst>
          <pc:docMk/>
          <pc:sldMk cId="1400280773" sldId="258"/>
        </pc:sldMkLst>
      </pc:sldChg>
      <pc:sldChg chg="modSp">
        <pc:chgData name="Tori Williams" userId="8fee6c439627fa3a" providerId="LiveId" clId="{8E9E4829-E4C1-4E06-8309-D2643DB56E4F}" dt="2019-07-17T03:27:17.921" v="52" actId="207"/>
        <pc:sldMkLst>
          <pc:docMk/>
          <pc:sldMk cId="4200504810" sldId="259"/>
        </pc:sldMkLst>
        <pc:spChg chg="mod">
          <ac:chgData name="Tori Williams" userId="8fee6c439627fa3a" providerId="LiveId" clId="{8E9E4829-E4C1-4E06-8309-D2643DB56E4F}" dt="2019-07-17T03:27:17.921" v="52" actId="207"/>
          <ac:spMkLst>
            <pc:docMk/>
            <pc:sldMk cId="4200504810" sldId="259"/>
            <ac:spMk id="3" creationId="{00000000-0000-0000-0000-000000000000}"/>
          </ac:spMkLst>
        </pc:spChg>
      </pc:sldChg>
      <pc:sldChg chg="del">
        <pc:chgData name="Tori Williams" userId="8fee6c439627fa3a" providerId="LiveId" clId="{8E9E4829-E4C1-4E06-8309-D2643DB56E4F}" dt="2019-07-17T03:23:58.829" v="9" actId="2696"/>
        <pc:sldMkLst>
          <pc:docMk/>
          <pc:sldMk cId="148377470" sldId="263"/>
        </pc:sldMkLst>
      </pc:sldChg>
      <pc:sldChg chg="modSp">
        <pc:chgData name="Tori Williams" userId="8fee6c439627fa3a" providerId="LiveId" clId="{8E9E4829-E4C1-4E06-8309-D2643DB56E4F}" dt="2019-07-16T18:00:24.413" v="2" actId="207"/>
        <pc:sldMkLst>
          <pc:docMk/>
          <pc:sldMk cId="4140719578" sldId="267"/>
        </pc:sldMkLst>
        <pc:spChg chg="mod">
          <ac:chgData name="Tori Williams" userId="8fee6c439627fa3a" providerId="LiveId" clId="{8E9E4829-E4C1-4E06-8309-D2643DB56E4F}" dt="2019-07-16T18:00:24.413" v="2" actId="207"/>
          <ac:spMkLst>
            <pc:docMk/>
            <pc:sldMk cId="4140719578" sldId="267"/>
            <ac:spMk id="3" creationId="{00000000-0000-0000-0000-000000000000}"/>
          </ac:spMkLst>
        </pc:spChg>
      </pc:sldChg>
      <pc:sldChg chg="del">
        <pc:chgData name="Tori Williams" userId="8fee6c439627fa3a" providerId="LiveId" clId="{8E9E4829-E4C1-4E06-8309-D2643DB56E4F}" dt="2019-07-17T03:23:52.315" v="8" actId="2696"/>
        <pc:sldMkLst>
          <pc:docMk/>
          <pc:sldMk cId="1611645121" sldId="273"/>
        </pc:sldMkLst>
      </pc:sldChg>
      <pc:sldChg chg="del">
        <pc:chgData name="Tori Williams" userId="8fee6c439627fa3a" providerId="LiveId" clId="{8E9E4829-E4C1-4E06-8309-D2643DB56E4F}" dt="2019-07-17T03:23:33.446" v="6" actId="2696"/>
        <pc:sldMkLst>
          <pc:docMk/>
          <pc:sldMk cId="881301456" sldId="274"/>
        </pc:sldMkLst>
      </pc:sldChg>
      <pc:sldChg chg="del">
        <pc:chgData name="Tori Williams" userId="8fee6c439627fa3a" providerId="LiveId" clId="{8E9E4829-E4C1-4E06-8309-D2643DB56E4F}" dt="2019-07-17T03:14:16.484" v="5" actId="2696"/>
        <pc:sldMkLst>
          <pc:docMk/>
          <pc:sldMk cId="345481087" sldId="276"/>
        </pc:sldMkLst>
      </pc:sldChg>
      <pc:sldChg chg="add del">
        <pc:chgData name="Tori Williams" userId="8fee6c439627fa3a" providerId="LiveId" clId="{8E9E4829-E4C1-4E06-8309-D2643DB56E4F}" dt="2019-07-17T03:10:35.171" v="4"/>
        <pc:sldMkLst>
          <pc:docMk/>
          <pc:sldMk cId="1532446393" sldId="2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4A6734C-E115-4BC5-9FB0-F9BF6FABFDA0}" type="datetimeFigureOut">
              <a:rPr lang="en-US" smtClean="0"/>
              <a:t>8/17/19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y.uscis.gov/prep/test/civic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bwsF-A2sTg&amp;index=23&amp;list=PL8dPuuaLjXtOfse2ncvffeelTrqvhrz8H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6F07D-1686-FE4B-96E4-F4405612F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C69CF-8077-F747-A961-97926E100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On a piece of paper in your binder answer the question below:</a:t>
            </a:r>
          </a:p>
          <a:p>
            <a:r>
              <a:rPr lang="en-US" sz="4400" dirty="0"/>
              <a:t>What are some responsibilities that citizens should do?</a:t>
            </a:r>
          </a:p>
        </p:txBody>
      </p:sp>
    </p:spTree>
    <p:extLst>
      <p:ext uri="{BB962C8B-B14F-4D97-AF65-F5344CB8AC3E}">
        <p14:creationId xmlns:p14="http://schemas.microsoft.com/office/powerpoint/2010/main" val="258428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3354"/>
            <a:ext cx="9144000" cy="52946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0"/>
            <a:ext cx="8001000" cy="1563355"/>
          </a:xfrm>
        </p:spPr>
        <p:txBody>
          <a:bodyPr/>
          <a:lstStyle/>
          <a:p>
            <a:r>
              <a:rPr lang="en-US" dirty="0"/>
              <a:t>American Citizenship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64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 to be an American Citizen?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5301" r="-15301"/>
          <a:stretch>
            <a:fillRect/>
          </a:stretch>
        </p:blipFill>
        <p:spPr>
          <a:xfrm>
            <a:off x="-267011" y="1685492"/>
            <a:ext cx="9630833" cy="4953000"/>
          </a:xfrm>
        </p:spPr>
      </p:pic>
    </p:spTree>
    <p:extLst>
      <p:ext uri="{BB962C8B-B14F-4D97-AF65-F5344CB8AC3E}">
        <p14:creationId xmlns:p14="http://schemas.microsoft.com/office/powerpoint/2010/main" val="48194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6CCF5-AE7B-40B6-B668-9B28BF8F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Civics?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7B49B-459A-45AB-AF0B-FF3146C4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Civics- the study of the duties and rights of citizens</a:t>
            </a:r>
          </a:p>
          <a:p>
            <a:r>
              <a:rPr lang="en-US" dirty="0"/>
              <a:t>Citizens- members of the community what owe loyalty to a government and gain protection from that government</a:t>
            </a:r>
          </a:p>
          <a:p>
            <a:r>
              <a:rPr lang="en-US" dirty="0"/>
              <a:t>To have an effective government = citizens need to know their rights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2363035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become a citizen?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ways to become an American citizen according to </a:t>
            </a:r>
            <a:r>
              <a:rPr lang="en-US" dirty="0">
                <a:solidFill>
                  <a:srgbClr val="7030A0"/>
                </a:solidFill>
              </a:rPr>
              <a:t>Section 1 Article 2 in US Constitution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By Birth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Or, by Naturalization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50" y="2955718"/>
            <a:ext cx="4521950" cy="232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0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Birth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There are 2 ways to be born an American citizen:</a:t>
            </a:r>
          </a:p>
          <a:p>
            <a:endParaRPr lang="en-US" dirty="0"/>
          </a:p>
          <a:p>
            <a:r>
              <a:rPr lang="en-US" dirty="0"/>
              <a:t>You must </a:t>
            </a:r>
            <a:r>
              <a:rPr lang="en-US" dirty="0">
                <a:solidFill>
                  <a:srgbClr val="7030A0"/>
                </a:solidFill>
              </a:rPr>
              <a:t>be born in America, or a territory or other possession controlled by American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One or more of your parents must be an American citizen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2" y="758097"/>
            <a:ext cx="2739669" cy="182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37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Naturalization is the </a:t>
            </a:r>
            <a:r>
              <a:rPr lang="en-US" dirty="0">
                <a:solidFill>
                  <a:srgbClr val="7030A0"/>
                </a:solidFill>
              </a:rPr>
              <a:t>process were a foreigner can gain citizenship by fulfilling the guidelines established by Congress</a:t>
            </a:r>
          </a:p>
          <a:p>
            <a:r>
              <a:rPr lang="en-US" dirty="0"/>
              <a:t>These guidelines can be found in the Immigration and Nationality Act of 1965</a:t>
            </a:r>
          </a:p>
          <a:p>
            <a:r>
              <a:rPr lang="en-US" dirty="0"/>
              <a:t>This Act set the guidelines for who can become a citizen, and how to do 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61" y="0"/>
            <a:ext cx="6765644" cy="310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Naturalization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You must be eligible for Naturalization: </a:t>
            </a:r>
          </a:p>
          <a:p>
            <a:pPr lvl="1"/>
            <a:r>
              <a:rPr lang="en-US" sz="2800" dirty="0">
                <a:solidFill>
                  <a:srgbClr val="7030A0"/>
                </a:solidFill>
              </a:rPr>
              <a:t>18 years old, permanent resident for 5 years,</a:t>
            </a:r>
          </a:p>
          <a:p>
            <a:pPr lvl="1"/>
            <a:r>
              <a:rPr lang="en-US" sz="2800" dirty="0">
                <a:solidFill>
                  <a:srgbClr val="7030A0"/>
                </a:solidFill>
              </a:rPr>
              <a:t> must be able to read, write, and speak English</a:t>
            </a:r>
          </a:p>
          <a:p>
            <a:pPr lvl="1"/>
            <a:r>
              <a:rPr lang="en-US" sz="2800" dirty="0">
                <a:solidFill>
                  <a:srgbClr val="7030A0"/>
                </a:solidFill>
              </a:rPr>
              <a:t>Show understanding of US civics</a:t>
            </a:r>
          </a:p>
          <a:p>
            <a:pPr lvl="1"/>
            <a:r>
              <a:rPr lang="en-US" sz="2800" dirty="0">
                <a:solidFill>
                  <a:srgbClr val="7030A0"/>
                </a:solidFill>
              </a:rPr>
              <a:t> Be of good moral character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120" y="4617720"/>
            <a:ext cx="3230880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40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FE99-4411-0F40-9A83-E0C150799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Naturalization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DEC7C-47D0-714F-9C69-8A07641DF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with an attorney to</a:t>
            </a:r>
            <a:r>
              <a:rPr lang="en-US" dirty="0">
                <a:solidFill>
                  <a:srgbClr val="7030A0"/>
                </a:solidFill>
              </a:rPr>
              <a:t> fill out an application, and pay the $400 fee</a:t>
            </a:r>
          </a:p>
          <a:p>
            <a:r>
              <a:rPr lang="en-US" dirty="0"/>
              <a:t>Attend an </a:t>
            </a:r>
            <a:r>
              <a:rPr lang="en-US" dirty="0">
                <a:solidFill>
                  <a:srgbClr val="7030A0"/>
                </a:solidFill>
              </a:rPr>
              <a:t>interview and answer questions about your application and background</a:t>
            </a:r>
          </a:p>
          <a:p>
            <a:r>
              <a:rPr lang="en-US" dirty="0">
                <a:solidFill>
                  <a:srgbClr val="7030A0"/>
                </a:solidFill>
              </a:rPr>
              <a:t>Take an English and Civics test</a:t>
            </a:r>
          </a:p>
          <a:p>
            <a:r>
              <a:rPr lang="en-US" dirty="0">
                <a:solidFill>
                  <a:srgbClr val="7030A0"/>
                </a:solidFill>
              </a:rPr>
              <a:t>Take the Oath of Allegiance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88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Citizenship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this link: </a:t>
            </a:r>
            <a:r>
              <a:rPr lang="en-US" dirty="0">
                <a:hlinkClick r:id="rId2"/>
              </a:rPr>
              <a:t>https://my.uscis.gov/prep/test/civics</a:t>
            </a:r>
            <a:endParaRPr lang="en-US" dirty="0"/>
          </a:p>
          <a:p>
            <a:r>
              <a:rPr lang="en-US" dirty="0"/>
              <a:t>Scroll to the bottom of the page and click on “Start Practice Test”</a:t>
            </a:r>
          </a:p>
          <a:p>
            <a:r>
              <a:rPr lang="en-US" dirty="0"/>
              <a:t>Answer the questions and complete the test</a:t>
            </a:r>
          </a:p>
        </p:txBody>
      </p:sp>
    </p:spTree>
    <p:extLst>
      <p:ext uri="{BB962C8B-B14F-4D97-AF65-F5344CB8AC3E}">
        <p14:creationId xmlns:p14="http://schemas.microsoft.com/office/powerpoint/2010/main" val="3214651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E199-2ACC-4313-B283-940FE20DE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AF038-5A9D-4470-A4AE-7049CEF41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Congratulations, you are now a US citizen!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84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60E82-4B19-49D3-870C-6748EE28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Lose Citizenship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EF8B2-14AB-4B58-98FE-7A4C3CC11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u="sng" dirty="0"/>
              <a:t>Expatriation-</a:t>
            </a:r>
            <a:r>
              <a:rPr lang="en-US" dirty="0"/>
              <a:t> give allegiance to another country </a:t>
            </a:r>
          </a:p>
          <a:p>
            <a:pPr lvl="1"/>
            <a:r>
              <a:rPr lang="en-US" dirty="0"/>
              <a:t>Someone who becomes a naturalized citizen of another country</a:t>
            </a:r>
          </a:p>
          <a:p>
            <a:r>
              <a:rPr lang="en-US" dirty="0"/>
              <a:t>2. </a:t>
            </a:r>
            <a:r>
              <a:rPr lang="en-US" u="sng" dirty="0"/>
              <a:t>Denaturalization-</a:t>
            </a:r>
            <a:r>
              <a:rPr lang="en-US" dirty="0"/>
              <a:t> if lied on their citizenship application</a:t>
            </a:r>
          </a:p>
          <a:p>
            <a:pPr lvl="1"/>
            <a:r>
              <a:rPr lang="en-US" dirty="0"/>
              <a:t>May be deported</a:t>
            </a:r>
          </a:p>
          <a:p>
            <a:r>
              <a:rPr lang="en-US" dirty="0"/>
              <a:t>3. </a:t>
            </a:r>
            <a:r>
              <a:rPr lang="en-US" u="sng" dirty="0"/>
              <a:t>Convicted of certain crimes- </a:t>
            </a:r>
            <a:r>
              <a:rPr lang="en-US" dirty="0"/>
              <a:t>treason, taking part in a rebellion, or trying to overthrow the government by violent means can cause loss of citizenship</a:t>
            </a:r>
          </a:p>
        </p:txBody>
      </p:sp>
    </p:spTree>
    <p:extLst>
      <p:ext uri="{BB962C8B-B14F-4D97-AF65-F5344CB8AC3E}">
        <p14:creationId xmlns:p14="http://schemas.microsoft.com/office/powerpoint/2010/main" val="2147432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B0B2-AB78-3546-9FC1-73B30B284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Rights &amp; Bill of 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0E062-B858-484A-ABE3-DE2C5D829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Life, Liberty, &amp; Pursuit of Happiness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Rights granted to all people by “nature or God” that can’t be denied or restricted by govt</a:t>
            </a: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Bill of Rights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</a:t>
            </a:r>
            <a:r>
              <a:rPr lang="en-US" baseline="30000" dirty="0">
                <a:solidFill>
                  <a:srgbClr val="7030A0"/>
                </a:solidFill>
              </a:rPr>
              <a:t>st</a:t>
            </a:r>
            <a:r>
              <a:rPr lang="en-US" dirty="0">
                <a:solidFill>
                  <a:srgbClr val="7030A0"/>
                </a:solidFill>
              </a:rPr>
              <a:t> 10 amendments in the US Constitution that protected citizens’ rights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21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251"/>
            <a:ext cx="2530136" cy="2877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Civil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94625"/>
            <a:ext cx="8886548" cy="4287915"/>
          </a:xfrm>
        </p:spPr>
        <p:txBody>
          <a:bodyPr>
            <a:normAutofit/>
          </a:bodyPr>
          <a:lstStyle/>
          <a:p>
            <a:r>
              <a:rPr lang="en-US" dirty="0"/>
              <a:t>Civil Rights: Rights that are guaranteed to all American citizens without discrimination</a:t>
            </a:r>
          </a:p>
          <a:p>
            <a:r>
              <a:rPr lang="en-US" dirty="0"/>
              <a:t>Protection of Civil Rights was originally left to the states until the Civil War</a:t>
            </a:r>
          </a:p>
          <a:p>
            <a:r>
              <a:rPr lang="en-US" dirty="0"/>
              <a:t>13</a:t>
            </a:r>
            <a:r>
              <a:rPr lang="en-US" baseline="30000" dirty="0"/>
              <a:t>th</a:t>
            </a:r>
            <a:r>
              <a:rPr lang="en-US" dirty="0"/>
              <a:t> Amendment: Outlawed the slavery</a:t>
            </a:r>
          </a:p>
          <a:p>
            <a:r>
              <a:rPr lang="en-US" dirty="0"/>
              <a:t>14</a:t>
            </a:r>
            <a:r>
              <a:rPr lang="en-US" baseline="30000" dirty="0"/>
              <a:t>th</a:t>
            </a:r>
            <a:r>
              <a:rPr lang="en-US" dirty="0"/>
              <a:t> Amendment: Granted full Citizenship to African-Americans, stated the government couldn’t take a citizen’s life, liberty, or property without due process, and that everyone would be given equal protection under the law</a:t>
            </a:r>
          </a:p>
        </p:txBody>
      </p:sp>
    </p:spTree>
    <p:extLst>
      <p:ext uri="{BB962C8B-B14F-4D97-AF65-F5344CB8AC3E}">
        <p14:creationId xmlns:p14="http://schemas.microsoft.com/office/powerpoint/2010/main" val="315572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908" y="19365"/>
            <a:ext cx="3918092" cy="2796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4215743" cy="1143000"/>
          </a:xfrm>
        </p:spPr>
        <p:txBody>
          <a:bodyPr/>
          <a:lstStyle/>
          <a:p>
            <a:r>
              <a:rPr lang="en-US" dirty="0"/>
              <a:t>Voting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905000"/>
            <a:ext cx="8001000" cy="49530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Every American Citizen </a:t>
            </a:r>
            <a:r>
              <a:rPr lang="en-US" dirty="0">
                <a:solidFill>
                  <a:srgbClr val="7030A0"/>
                </a:solidFill>
              </a:rPr>
              <a:t>18 and over has the right to vote</a:t>
            </a:r>
          </a:p>
          <a:p>
            <a:r>
              <a:rPr lang="en-US" dirty="0">
                <a:solidFill>
                  <a:srgbClr val="7030A0"/>
                </a:solidFill>
              </a:rPr>
              <a:t>Voting allows citizens to fully participate in the government</a:t>
            </a:r>
          </a:p>
          <a:p>
            <a:r>
              <a:rPr lang="en-US" dirty="0"/>
              <a:t>States were originally allowed to decide who would vote</a:t>
            </a:r>
          </a:p>
          <a:p>
            <a:r>
              <a:rPr lang="en-US" dirty="0"/>
              <a:t>15</a:t>
            </a:r>
            <a:r>
              <a:rPr lang="en-US" baseline="30000" dirty="0"/>
              <a:t>th</a:t>
            </a:r>
            <a:r>
              <a:rPr lang="en-US" dirty="0"/>
              <a:t> Amendment: No person can be denied the right to vote based on race</a:t>
            </a:r>
          </a:p>
          <a:p>
            <a:r>
              <a:rPr lang="en-US" dirty="0"/>
              <a:t>17</a:t>
            </a:r>
            <a:r>
              <a:rPr lang="en-US" baseline="30000" dirty="0"/>
              <a:t>th</a:t>
            </a:r>
            <a:r>
              <a:rPr lang="en-US" dirty="0"/>
              <a:t> Amendment: Citizens can vote for their state’s US Senators</a:t>
            </a:r>
          </a:p>
        </p:txBody>
      </p:sp>
    </p:spTree>
    <p:extLst>
      <p:ext uri="{BB962C8B-B14F-4D97-AF65-F5344CB8AC3E}">
        <p14:creationId xmlns:p14="http://schemas.microsoft.com/office/powerpoint/2010/main" val="154331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Voting Rights!!!!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19</a:t>
            </a:r>
            <a:r>
              <a:rPr lang="en-US" baseline="30000" dirty="0"/>
              <a:t>th</a:t>
            </a:r>
            <a:r>
              <a:rPr lang="en-US" dirty="0"/>
              <a:t> Amendment: Women gained the right to vote</a:t>
            </a:r>
          </a:p>
          <a:p>
            <a:endParaRPr lang="en-US" dirty="0"/>
          </a:p>
          <a:p>
            <a:r>
              <a:rPr lang="en-US" dirty="0"/>
              <a:t>24</a:t>
            </a:r>
            <a:r>
              <a:rPr lang="en-US" baseline="30000" dirty="0"/>
              <a:t>th</a:t>
            </a:r>
            <a:r>
              <a:rPr lang="en-US" dirty="0"/>
              <a:t> Amendment: Declared the voting poll tax unlawful and Unconstitutional</a:t>
            </a:r>
          </a:p>
          <a:p>
            <a:endParaRPr lang="en-US" dirty="0"/>
          </a:p>
          <a:p>
            <a:r>
              <a:rPr lang="en-US" dirty="0"/>
              <a:t>26</a:t>
            </a:r>
            <a:r>
              <a:rPr lang="en-US" baseline="30000" dirty="0"/>
              <a:t>th</a:t>
            </a:r>
            <a:r>
              <a:rPr lang="en-US" dirty="0"/>
              <a:t> Amendment: Lowered the voting age to 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606" y="1417637"/>
            <a:ext cx="5519984" cy="167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75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Crash Course: Civil Rights and Liberties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https://www.youtube.com/watch?v=kbwsF-A2sTg&amp;index=23&amp;list=PL8dPuuaLjXtOfse2ncvffeelTrqvhrz8H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7023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86" y="0"/>
            <a:ext cx="6496972" cy="2578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Duties of a Citizen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94" y="1904999"/>
            <a:ext cx="8093106" cy="4850907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Duties of Citizenship: actions that American are required by law to perform</a:t>
            </a:r>
          </a:p>
          <a:p>
            <a:r>
              <a:rPr lang="en-US" dirty="0">
                <a:solidFill>
                  <a:srgbClr val="7030A0"/>
                </a:solidFill>
              </a:rPr>
              <a:t>Obeying the Law</a:t>
            </a:r>
          </a:p>
          <a:p>
            <a:r>
              <a:rPr lang="en-US" dirty="0">
                <a:solidFill>
                  <a:srgbClr val="7030A0"/>
                </a:solidFill>
              </a:rPr>
              <a:t>Attending School-Receiving an Education</a:t>
            </a:r>
          </a:p>
          <a:p>
            <a:r>
              <a:rPr lang="en-US" dirty="0">
                <a:solidFill>
                  <a:srgbClr val="7030A0"/>
                </a:solidFill>
              </a:rPr>
              <a:t>Paying Taxes</a:t>
            </a:r>
          </a:p>
          <a:p>
            <a:r>
              <a:rPr lang="en-US" dirty="0">
                <a:solidFill>
                  <a:srgbClr val="7030A0"/>
                </a:solidFill>
              </a:rPr>
              <a:t>Serving in the Armed Forces: Draft, Registration</a:t>
            </a:r>
          </a:p>
          <a:p>
            <a:r>
              <a:rPr lang="en-US" dirty="0">
                <a:solidFill>
                  <a:srgbClr val="7030A0"/>
                </a:solidFill>
              </a:rPr>
              <a:t>Appearing in Court/Jury Duty</a:t>
            </a:r>
          </a:p>
        </p:txBody>
      </p:sp>
    </p:spTree>
    <p:extLst>
      <p:ext uri="{BB962C8B-B14F-4D97-AF65-F5344CB8AC3E}">
        <p14:creationId xmlns:p14="http://schemas.microsoft.com/office/powerpoint/2010/main" val="4140719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Responsibilities: </a:t>
            </a:r>
            <a:r>
              <a:rPr lang="en-US" dirty="0">
                <a:solidFill>
                  <a:srgbClr val="7030A0"/>
                </a:solidFill>
              </a:rPr>
              <a:t>Actions that aren’t required by law, but are important to the success of the nation and well-being of the people</a:t>
            </a:r>
          </a:p>
          <a:p>
            <a:r>
              <a:rPr lang="en-US" dirty="0"/>
              <a:t>Responsibilities include: </a:t>
            </a:r>
          </a:p>
          <a:p>
            <a:r>
              <a:rPr lang="en-US" dirty="0">
                <a:solidFill>
                  <a:srgbClr val="7030A0"/>
                </a:solidFill>
              </a:rPr>
              <a:t>Voting: Preserves the ideal of consent of the governed</a:t>
            </a:r>
          </a:p>
          <a:p>
            <a:r>
              <a:rPr lang="en-US" dirty="0">
                <a:solidFill>
                  <a:srgbClr val="7030A0"/>
                </a:solidFill>
              </a:rPr>
              <a:t>Being informed on government activities and programs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34" y="-9463"/>
            <a:ext cx="5764230" cy="285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94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Responsibilities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905000"/>
            <a:ext cx="8001000" cy="469392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Taking Part in the Government</a:t>
            </a:r>
          </a:p>
          <a:p>
            <a:endParaRPr lang="en-US" sz="2800" dirty="0">
              <a:solidFill>
                <a:srgbClr val="7030A0"/>
              </a:solidFill>
            </a:endParaRPr>
          </a:p>
          <a:p>
            <a:r>
              <a:rPr lang="en-US" sz="2800" dirty="0">
                <a:solidFill>
                  <a:srgbClr val="7030A0"/>
                </a:solidFill>
              </a:rPr>
              <a:t>Helping Your Community</a:t>
            </a:r>
          </a:p>
          <a:p>
            <a:pPr lvl="1"/>
            <a:r>
              <a:rPr lang="en-US" sz="2400" dirty="0">
                <a:solidFill>
                  <a:srgbClr val="7030A0"/>
                </a:solidFill>
              </a:rPr>
              <a:t>Volunteering</a:t>
            </a:r>
          </a:p>
          <a:p>
            <a:pPr lvl="1"/>
            <a:r>
              <a:rPr lang="en-US" sz="2400" dirty="0">
                <a:solidFill>
                  <a:srgbClr val="7030A0"/>
                </a:solidFill>
              </a:rPr>
              <a:t>What are ways to volunteer in your community?</a:t>
            </a:r>
          </a:p>
          <a:p>
            <a:endParaRPr lang="en-US" sz="2800" dirty="0">
              <a:solidFill>
                <a:srgbClr val="7030A0"/>
              </a:solidFill>
            </a:endParaRPr>
          </a:p>
          <a:p>
            <a:r>
              <a:rPr lang="en-US" sz="2800" dirty="0">
                <a:solidFill>
                  <a:srgbClr val="7030A0"/>
                </a:solidFill>
              </a:rPr>
              <a:t>Respecting and Protecting Other’s Rights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560" y="1417638"/>
            <a:ext cx="3139440" cy="288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42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3780</TotalTime>
  <Words>740</Words>
  <Application>Microsoft Macintosh PowerPoint</Application>
  <PresentationFormat>On-screen Show (4:3)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Calisto MT</vt:lpstr>
      <vt:lpstr>Mistral</vt:lpstr>
      <vt:lpstr>Wingdings 2</vt:lpstr>
      <vt:lpstr>Travelogue</vt:lpstr>
      <vt:lpstr>Warm-Up</vt:lpstr>
      <vt:lpstr>American Citizenship</vt:lpstr>
      <vt:lpstr>What Does it Mean to be an American Citizen?</vt:lpstr>
      <vt:lpstr>What is Civics?</vt:lpstr>
      <vt:lpstr>How do you become a citizen?</vt:lpstr>
      <vt:lpstr>By Birth</vt:lpstr>
      <vt:lpstr>PowerPoint Presentation</vt:lpstr>
      <vt:lpstr>Naturalization Process </vt:lpstr>
      <vt:lpstr>Naturalization Process </vt:lpstr>
      <vt:lpstr>Citizenship Test</vt:lpstr>
      <vt:lpstr>PowerPoint Presentation</vt:lpstr>
      <vt:lpstr>How to Lose Citizenship</vt:lpstr>
      <vt:lpstr>Natural Rights &amp; Bill of Rights</vt:lpstr>
      <vt:lpstr>Civil Rights</vt:lpstr>
      <vt:lpstr>Voting Rights</vt:lpstr>
      <vt:lpstr>More Voting Rights!!!!</vt:lpstr>
      <vt:lpstr>Crash Course: Civil Rights and Liberties</vt:lpstr>
      <vt:lpstr>Duties of a Citizen</vt:lpstr>
      <vt:lpstr>PowerPoint Presentation</vt:lpstr>
      <vt:lpstr>Responsibilities Continued</vt:lpstr>
    </vt:vector>
  </TitlesOfParts>
  <Company>Western Carolina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Citizenship</dc:title>
  <dc:creator>Zachary Morgan</dc:creator>
  <cp:lastModifiedBy>Microsoft Office User</cp:lastModifiedBy>
  <cp:revision>31</cp:revision>
  <dcterms:created xsi:type="dcterms:W3CDTF">2016-02-26T18:33:25Z</dcterms:created>
  <dcterms:modified xsi:type="dcterms:W3CDTF">2019-08-17T22:59:59Z</dcterms:modified>
</cp:coreProperties>
</file>