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5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13" autoAdjust="0"/>
    <p:restoredTop sz="94660"/>
  </p:normalViewPr>
  <p:slideViewPr>
    <p:cSldViewPr>
      <p:cViewPr varScale="1">
        <p:scale>
          <a:sx n="71" d="100"/>
          <a:sy n="71" d="100"/>
        </p:scale>
        <p:origin x="-2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A43EA3D-1A8E-4254-9E83-38E32054731A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7588DFA-28DD-4F54-9A96-5648A51754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tx1"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Charcoal</a:t>
            </a:r>
            <a:endParaRPr lang="en-US" sz="72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tx1"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028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Powder Charcoal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Powder charcoal is used to: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Create tonal values</a:t>
            </a:r>
          </a:p>
          <a:p>
            <a:r>
              <a:rPr lang="en-US" dirty="0" smtClean="0"/>
              <a:t>Usually over larger surfaces</a:t>
            </a:r>
          </a:p>
          <a:p>
            <a:r>
              <a:rPr lang="en-US" dirty="0" smtClean="0"/>
              <a:t>Easily erases </a:t>
            </a:r>
          </a:p>
          <a:p>
            <a:r>
              <a:rPr lang="en-US" dirty="0"/>
              <a:t>C</a:t>
            </a:r>
            <a:r>
              <a:rPr lang="en-US" dirty="0" smtClean="0"/>
              <a:t>an be darkened </a:t>
            </a:r>
          </a:p>
          <a:p>
            <a:pPr marL="0" indent="0">
              <a:buNone/>
            </a:pPr>
            <a:r>
              <a:rPr lang="en-US" dirty="0" smtClean="0"/>
              <a:t>	by adding layers.</a:t>
            </a:r>
            <a:endParaRPr lang="en-US" dirty="0"/>
          </a:p>
        </p:txBody>
      </p:sp>
      <p:pic>
        <p:nvPicPr>
          <p:cNvPr id="1028" name="Picture 4" descr="http://ts2.mm.bing.net/th?id=H.4816261537072953&amp;w=258&amp;h=188&amp;c=7&amp;rs=1&amp;url=http%3a%2f%2fwww.dickblick.com%2fproducts%2fgenerals-powdered-charcoal%2f&amp;pid=1.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814482"/>
            <a:ext cx="3352800" cy="244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2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Compressed Charcoal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Powdered with gum binder</a:t>
            </a:r>
          </a:p>
          <a:p>
            <a:r>
              <a:rPr lang="en-US" dirty="0" smtClean="0"/>
              <a:t>Round or square sticks</a:t>
            </a:r>
          </a:p>
          <a:p>
            <a:r>
              <a:rPr lang="en-US" dirty="0" smtClean="0"/>
              <a:t>Charcoal pencils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10000"/>
            <a:ext cx="214545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078" y="2405128"/>
            <a:ext cx="2111188" cy="280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51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Vine charcoal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Vine charcoal is willow or linden/</a:t>
            </a:r>
            <a:r>
              <a:rPr lang="en-US" dirty="0" err="1" smtClean="0"/>
              <a:t>Tilia</a:t>
            </a:r>
            <a:r>
              <a:rPr lang="en-US" dirty="0" smtClean="0"/>
              <a:t> twigs burnt into: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Soft</a:t>
            </a:r>
          </a:p>
          <a:p>
            <a:pPr marL="0" indent="0">
              <a:buNone/>
            </a:pPr>
            <a:r>
              <a:rPr lang="en-US" dirty="0" smtClean="0"/>
              <a:t>Medium </a:t>
            </a:r>
          </a:p>
          <a:p>
            <a:pPr marL="0" indent="0">
              <a:buNone/>
            </a:pPr>
            <a:r>
              <a:rPr lang="en-US" dirty="0" smtClean="0"/>
              <a:t>Hard consistencies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940424"/>
            <a:ext cx="30861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0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Pure Charcoal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soft</a:t>
            </a:r>
          </a:p>
          <a:p>
            <a:endParaRPr lang="en-US" dirty="0" smtClean="0"/>
          </a:p>
          <a:p>
            <a:r>
              <a:rPr lang="en-US" dirty="0" smtClean="0"/>
              <a:t>Very dark tones</a:t>
            </a:r>
          </a:p>
          <a:p>
            <a:endParaRPr lang="en-US" dirty="0" smtClean="0"/>
          </a:p>
          <a:p>
            <a:r>
              <a:rPr lang="en-US" dirty="0" smtClean="0"/>
              <a:t>Very messy!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66988"/>
            <a:ext cx="4129113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82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2840" y="2020096"/>
            <a:ext cx="3064827" cy="79979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Accessories</a:t>
            </a:r>
            <a:endParaRPr lang="en-US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Kneaded eraser </a:t>
            </a:r>
          </a:p>
          <a:p>
            <a:r>
              <a:rPr lang="en-US" sz="2000" dirty="0" smtClean="0"/>
              <a:t>(any eraser)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err="1" smtClean="0"/>
              <a:t>Tortillions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(blending stump)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Sandpaper block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9753">
            <a:off x="4756042" y="1198364"/>
            <a:ext cx="1717949" cy="1561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53642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1494">
            <a:off x="5776681" y="2323124"/>
            <a:ext cx="3435844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" t="22334" r="2465"/>
          <a:stretch/>
        </p:blipFill>
        <p:spPr bwMode="auto">
          <a:xfrm>
            <a:off x="1385047" y="1990165"/>
            <a:ext cx="6481482" cy="403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07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2332570"/>
          </a:xfrm>
        </p:spPr>
        <p:txBody>
          <a:bodyPr>
            <a:noAutofit/>
          </a:bodyPr>
          <a:lstStyle/>
          <a:p>
            <a:r>
              <a:rPr lang="en-US" sz="5400" dirty="0" smtClean="0"/>
              <a:t>Portraits and sketches by the Masters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48247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2"/>
                </a:solidFill>
              </a:rPr>
              <a:t>Old Masters</a:t>
            </a:r>
            <a:endParaRPr lang="en-US" sz="54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Early Renaissance (rebirth of ancient traditions)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High Renaissance (exceptional artistic production)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Baroque (exaggerated motion, dramatic)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24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Early Renaissance</a:t>
            </a:r>
            <a:br>
              <a:rPr lang="en-US" dirty="0" smtClean="0"/>
            </a:br>
            <a:r>
              <a:rPr lang="en-US" dirty="0" smtClean="0"/>
              <a:t>15</a:t>
            </a:r>
            <a:r>
              <a:rPr lang="en-US" baseline="30000" dirty="0" smtClean="0"/>
              <a:t>th</a:t>
            </a:r>
            <a:r>
              <a:rPr lang="en-US" dirty="0" smtClean="0"/>
              <a:t> Century (1400-1500 A.D.)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RAPHAEL, 1507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828675"/>
            <a:ext cx="6932613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168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 Renaissance</a:t>
            </a:r>
            <a:br>
              <a:rPr lang="en-US" dirty="0" smtClean="0"/>
            </a:br>
            <a:r>
              <a:rPr lang="en-US" dirty="0" smtClean="0"/>
              <a:t>16</a:t>
            </a:r>
            <a:r>
              <a:rPr lang="en-US" baseline="30000" dirty="0" smtClean="0"/>
              <a:t>th</a:t>
            </a:r>
            <a:r>
              <a:rPr lang="en-US" dirty="0" smtClean="0"/>
              <a:t> Century (1500- 1600 A.D.)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Michelangelo, 1528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828675"/>
            <a:ext cx="6932613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3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 to 18</a:t>
            </a:r>
            <a:r>
              <a:rPr lang="en-US" baseline="30000" dirty="0" smtClean="0"/>
              <a:t>th</a:t>
            </a:r>
            <a:r>
              <a:rPr lang="en-US" dirty="0" smtClean="0"/>
              <a:t> Centuries</a:t>
            </a:r>
            <a:br>
              <a:rPr lang="en-US" dirty="0" smtClean="0"/>
            </a:br>
            <a:r>
              <a:rPr lang="en-US" dirty="0" smtClean="0"/>
              <a:t>(1600- 1700’s A.D.)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Peter Paul Rubens, 1610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828675"/>
            <a:ext cx="6932613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89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Romanticists and Impressionists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Goya, 1795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828675"/>
            <a:ext cx="6932613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599" y="2057400"/>
            <a:ext cx="3236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Brush strokes, open composition, ordinary subject matter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104900" y="2057400"/>
            <a:ext cx="3466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Strong emotion, emphasis on apprehension, horror and terror emotions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4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Romantic</a:t>
            </a:r>
            <a:br>
              <a:rPr lang="en-US" dirty="0" smtClean="0"/>
            </a:br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and 19</a:t>
            </a:r>
            <a:r>
              <a:rPr lang="en-US" baseline="30000" dirty="0" smtClean="0"/>
              <a:t>th</a:t>
            </a:r>
            <a:r>
              <a:rPr lang="en-US" dirty="0" smtClean="0"/>
              <a:t> Centuries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Delacroix, 1821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828675"/>
            <a:ext cx="6932613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9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Impressionist</a:t>
            </a:r>
            <a:br>
              <a:rPr lang="en-US" dirty="0" smtClean="0"/>
            </a:br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augin, circa 1890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828675"/>
            <a:ext cx="6932613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72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Clear drawing surface</a:t>
            </a:r>
          </a:p>
          <a:p>
            <a:pPr marL="0" indent="0">
              <a:buNone/>
            </a:pPr>
            <a:endParaRPr lang="en-US" dirty="0" smtClean="0"/>
          </a:p>
          <a:p>
            <a:pPr marL="274320" lvl="1"/>
            <a:r>
              <a:rPr lang="en-US" dirty="0" smtClean="0"/>
              <a:t>Layout paper</a:t>
            </a:r>
          </a:p>
          <a:p>
            <a:pPr marL="548640" lvl="2"/>
            <a:r>
              <a:rPr lang="en-US" dirty="0" smtClean="0"/>
              <a:t>Tape </a:t>
            </a:r>
            <a:r>
              <a:rPr lang="en-US" dirty="0"/>
              <a:t>along the sides to the board</a:t>
            </a:r>
          </a:p>
          <a:p>
            <a:endParaRPr lang="en-US" dirty="0" smtClean="0"/>
          </a:p>
          <a:p>
            <a:r>
              <a:rPr lang="en-US" dirty="0" smtClean="0"/>
              <a:t>Have drawing supplies ready</a:t>
            </a:r>
          </a:p>
          <a:p>
            <a:pPr lvl="1"/>
            <a:r>
              <a:rPr lang="en-US" dirty="0" smtClean="0"/>
              <a:t>Charcoal, kneaded eraser, blending stump</a:t>
            </a:r>
          </a:p>
          <a:p>
            <a:pPr lvl="1"/>
            <a:r>
              <a:rPr lang="en-US" dirty="0" smtClean="0"/>
              <a:t>Paper towels may be used for blending large areas.</a:t>
            </a:r>
          </a:p>
        </p:txBody>
      </p:sp>
    </p:spTree>
    <p:extLst>
      <p:ext uri="{BB962C8B-B14F-4D97-AF65-F5344CB8AC3E}">
        <p14:creationId xmlns:p14="http://schemas.microsoft.com/office/powerpoint/2010/main" val="154454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by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Sketch the composition lightly</a:t>
            </a:r>
          </a:p>
          <a:p>
            <a:r>
              <a:rPr lang="en-US" dirty="0" smtClean="0"/>
              <a:t>Make adjustments to proportions and perspectives</a:t>
            </a:r>
          </a:p>
          <a:p>
            <a:r>
              <a:rPr lang="en-US" dirty="0" smtClean="0"/>
              <a:t>Add mid-tones with smooth or textured marks while maintaining whiteness where desired</a:t>
            </a:r>
          </a:p>
          <a:p>
            <a:r>
              <a:rPr lang="en-US" dirty="0" smtClean="0"/>
              <a:t>Emphasize shadows by adding darker marks</a:t>
            </a:r>
          </a:p>
          <a:p>
            <a:r>
              <a:rPr lang="en-US" dirty="0" smtClean="0"/>
              <a:t>Blend</a:t>
            </a:r>
          </a:p>
          <a:p>
            <a:r>
              <a:rPr lang="en-US" dirty="0" smtClean="0"/>
              <a:t>Refine shadows and light</a:t>
            </a:r>
          </a:p>
          <a:p>
            <a:r>
              <a:rPr lang="en-US" dirty="0" smtClean="0"/>
              <a:t>Use eraser to lighten areas</a:t>
            </a:r>
          </a:p>
          <a:p>
            <a:r>
              <a:rPr lang="en-US" dirty="0" smtClean="0"/>
              <a:t>Layer charcoal for darker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10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69</TotalTime>
  <Words>233</Words>
  <Application>Microsoft Office PowerPoint</Application>
  <PresentationFormat>On-screen Show (4:3)</PresentationFormat>
  <Paragraphs>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Pushpin</vt:lpstr>
      <vt:lpstr>Charcoal</vt:lpstr>
      <vt:lpstr>Powder Charcoal</vt:lpstr>
      <vt:lpstr>Compressed Charcoal</vt:lpstr>
      <vt:lpstr>Vine charcoal</vt:lpstr>
      <vt:lpstr>Pure Charcoal</vt:lpstr>
      <vt:lpstr>Accessories</vt:lpstr>
      <vt:lpstr>Fixatives</vt:lpstr>
      <vt:lpstr>Portraits and sketches by the Masters</vt:lpstr>
      <vt:lpstr>Old Masters</vt:lpstr>
      <vt:lpstr>Early Renaissance 15th Century (1400-1500 A.D.)</vt:lpstr>
      <vt:lpstr>High Renaissance 16th Century (1500- 1600 A.D.)</vt:lpstr>
      <vt:lpstr> 17th to 18th Centuries (1600- 1700’s A.D.)</vt:lpstr>
      <vt:lpstr>  Romanticists and Impressionists</vt:lpstr>
      <vt:lpstr>Romantic 18th and 19th Centuries</vt:lpstr>
      <vt:lpstr>Impressionist 19th Century</vt:lpstr>
      <vt:lpstr>Getting Started</vt:lpstr>
      <vt:lpstr>Step by Step</vt:lpstr>
      <vt:lpstr>PowerPoint Presentation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Charcoal</dc:title>
  <dc:creator>sysop</dc:creator>
  <cp:lastModifiedBy>sysop</cp:lastModifiedBy>
  <cp:revision>6</cp:revision>
  <dcterms:created xsi:type="dcterms:W3CDTF">2013-10-03T15:19:33Z</dcterms:created>
  <dcterms:modified xsi:type="dcterms:W3CDTF">2013-10-03T16:28:46Z</dcterms:modified>
</cp:coreProperties>
</file>