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Lst>
  <p:sldSz cy="5143500" cx="9144000"/>
  <p:notesSz cx="6858000" cy="9144000"/>
  <p:embeddedFontLst>
    <p:embeddedFont>
      <p:font typeface="Playfair Display"/>
      <p:regular r:id="rId10"/>
      <p:bold r:id="rId11"/>
      <p:italic r:id="rId12"/>
      <p:boldItalic r:id="rId13"/>
    </p:embeddedFont>
    <p:embeddedFont>
      <p:font typeface="Lato"/>
      <p:regular r:id="rId14"/>
      <p:bold r:id="rId15"/>
      <p:italic r:id="rId16"/>
      <p:boldItalic r:id="rId17"/>
    </p:embeddedFont>
    <p:embeddedFont>
      <p:font typeface="Varela Round"/>
      <p:regular r:id="rId18"/>
    </p:embeddedFont>
    <p:embeddedFont>
      <p:font typeface="Quicksand"/>
      <p:regular r:id="rId19"/>
      <p:bold r:id="rId20"/>
    </p:embeddedFont>
    <p:embeddedFont>
      <p:font typeface="Snowburst One"/>
      <p:regular r:id="rId21"/>
    </p:embeddedFont>
    <p:embeddedFont>
      <p:font typeface="McLaren"/>
      <p:regular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Quicksand-bold.fntdata"/><Relationship Id="rId11" Type="http://schemas.openxmlformats.org/officeDocument/2006/relationships/font" Target="fonts/PlayfairDisplay-bold.fntdata"/><Relationship Id="rId22" Type="http://schemas.openxmlformats.org/officeDocument/2006/relationships/font" Target="fonts/McLaren-regular.fntdata"/><Relationship Id="rId10" Type="http://schemas.openxmlformats.org/officeDocument/2006/relationships/font" Target="fonts/PlayfairDisplay-regular.fntdata"/><Relationship Id="rId21" Type="http://schemas.openxmlformats.org/officeDocument/2006/relationships/font" Target="fonts/SnowburstOne-regular.fntdata"/><Relationship Id="rId13" Type="http://schemas.openxmlformats.org/officeDocument/2006/relationships/font" Target="fonts/PlayfairDisplay-boldItalic.fntdata"/><Relationship Id="rId12" Type="http://schemas.openxmlformats.org/officeDocument/2006/relationships/font" Target="fonts/PlayfairDisplay-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Lato-bold.fntdata"/><Relationship Id="rId14" Type="http://schemas.openxmlformats.org/officeDocument/2006/relationships/font" Target="fonts/Lato-regular.fntdata"/><Relationship Id="rId17" Type="http://schemas.openxmlformats.org/officeDocument/2006/relationships/font" Target="fonts/Lato-boldItalic.fntdata"/><Relationship Id="rId16" Type="http://schemas.openxmlformats.org/officeDocument/2006/relationships/font" Target="fonts/Lato-italic.fntdata"/><Relationship Id="rId5" Type="http://schemas.openxmlformats.org/officeDocument/2006/relationships/notesMaster" Target="notesMasters/notesMaster1.xml"/><Relationship Id="rId19" Type="http://schemas.openxmlformats.org/officeDocument/2006/relationships/font" Target="fonts/Quicksand-regular.fntdata"/><Relationship Id="rId6" Type="http://schemas.openxmlformats.org/officeDocument/2006/relationships/slide" Target="slides/slide1.xml"/><Relationship Id="rId18" Type="http://schemas.openxmlformats.org/officeDocument/2006/relationships/font" Target="fonts/VarelaRound-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61b170e8a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61b170e8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61b170e8a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61b170e8a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61b170e8a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61b170e8a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green">
  <p:cSld name="TITLE_2">
    <p:spTree>
      <p:nvGrpSpPr>
        <p:cNvPr id="55" name="Shape 55"/>
        <p:cNvGrpSpPr/>
        <p:nvPr/>
      </p:nvGrpSpPr>
      <p:grpSpPr>
        <a:xfrm>
          <a:off x="0" y="0"/>
          <a:ext cx="0" cy="0"/>
          <a:chOff x="0" y="0"/>
          <a:chExt cx="0" cy="0"/>
        </a:xfrm>
      </p:grpSpPr>
      <p:sp>
        <p:nvSpPr>
          <p:cNvPr id="56" name="Google Shape;56;p13"/>
          <p:cNvSpPr txBox="1"/>
          <p:nvPr>
            <p:ph type="ctrTitle"/>
          </p:nvPr>
        </p:nvSpPr>
        <p:spPr>
          <a:xfrm>
            <a:off x="1630650" y="1991813"/>
            <a:ext cx="5882700" cy="1159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6000"/>
              <a:buNone/>
              <a:defRPr sz="6000">
                <a:solidFill>
                  <a:srgbClr val="FFFFFF"/>
                </a:solidFill>
              </a:defRPr>
            </a:lvl1pPr>
            <a:lvl2pPr lvl="1" rtl="0" algn="ctr">
              <a:spcBef>
                <a:spcPts val="0"/>
              </a:spcBef>
              <a:spcAft>
                <a:spcPts val="0"/>
              </a:spcAft>
              <a:buClr>
                <a:srgbClr val="FFFFFF"/>
              </a:buClr>
              <a:buSzPts val="6000"/>
              <a:buNone/>
              <a:defRPr sz="6000">
                <a:solidFill>
                  <a:srgbClr val="FFFFFF"/>
                </a:solidFill>
              </a:defRPr>
            </a:lvl2pPr>
            <a:lvl3pPr lvl="2" rtl="0" algn="ctr">
              <a:spcBef>
                <a:spcPts val="0"/>
              </a:spcBef>
              <a:spcAft>
                <a:spcPts val="0"/>
              </a:spcAft>
              <a:buClr>
                <a:srgbClr val="FFFFFF"/>
              </a:buClr>
              <a:buSzPts val="6000"/>
              <a:buNone/>
              <a:defRPr sz="6000">
                <a:solidFill>
                  <a:srgbClr val="FFFFFF"/>
                </a:solidFill>
              </a:defRPr>
            </a:lvl3pPr>
            <a:lvl4pPr lvl="3" rtl="0" algn="ctr">
              <a:spcBef>
                <a:spcPts val="0"/>
              </a:spcBef>
              <a:spcAft>
                <a:spcPts val="0"/>
              </a:spcAft>
              <a:buClr>
                <a:srgbClr val="FFFFFF"/>
              </a:buClr>
              <a:buSzPts val="6000"/>
              <a:buNone/>
              <a:defRPr sz="6000">
                <a:solidFill>
                  <a:srgbClr val="FFFFFF"/>
                </a:solidFill>
              </a:defRPr>
            </a:lvl4pPr>
            <a:lvl5pPr lvl="4" rtl="0" algn="ctr">
              <a:spcBef>
                <a:spcPts val="0"/>
              </a:spcBef>
              <a:spcAft>
                <a:spcPts val="0"/>
              </a:spcAft>
              <a:buClr>
                <a:srgbClr val="FFFFFF"/>
              </a:buClr>
              <a:buSzPts val="6000"/>
              <a:buNone/>
              <a:defRPr sz="6000">
                <a:solidFill>
                  <a:srgbClr val="FFFFFF"/>
                </a:solidFill>
              </a:defRPr>
            </a:lvl5pPr>
            <a:lvl6pPr lvl="5" rtl="0" algn="ctr">
              <a:spcBef>
                <a:spcPts val="0"/>
              </a:spcBef>
              <a:spcAft>
                <a:spcPts val="0"/>
              </a:spcAft>
              <a:buClr>
                <a:srgbClr val="FFFFFF"/>
              </a:buClr>
              <a:buSzPts val="6000"/>
              <a:buNone/>
              <a:defRPr sz="6000">
                <a:solidFill>
                  <a:srgbClr val="FFFFFF"/>
                </a:solidFill>
              </a:defRPr>
            </a:lvl6pPr>
            <a:lvl7pPr lvl="6" rtl="0" algn="ctr">
              <a:spcBef>
                <a:spcPts val="0"/>
              </a:spcBef>
              <a:spcAft>
                <a:spcPts val="0"/>
              </a:spcAft>
              <a:buClr>
                <a:srgbClr val="FFFFFF"/>
              </a:buClr>
              <a:buSzPts val="6000"/>
              <a:buNone/>
              <a:defRPr sz="6000">
                <a:solidFill>
                  <a:srgbClr val="FFFFFF"/>
                </a:solidFill>
              </a:defRPr>
            </a:lvl7pPr>
            <a:lvl8pPr lvl="7" rtl="0" algn="ctr">
              <a:spcBef>
                <a:spcPts val="0"/>
              </a:spcBef>
              <a:spcAft>
                <a:spcPts val="0"/>
              </a:spcAft>
              <a:buClr>
                <a:srgbClr val="FFFFFF"/>
              </a:buClr>
              <a:buSzPts val="6000"/>
              <a:buNone/>
              <a:defRPr sz="6000">
                <a:solidFill>
                  <a:srgbClr val="FFFFFF"/>
                </a:solidFill>
              </a:defRPr>
            </a:lvl8pPr>
            <a:lvl9pPr lvl="8" rtl="0" algn="ctr">
              <a:spcBef>
                <a:spcPts val="0"/>
              </a:spcBef>
              <a:spcAft>
                <a:spcPts val="0"/>
              </a:spcAft>
              <a:buClr>
                <a:srgbClr val="FFFFFF"/>
              </a:buClr>
              <a:buSzPts val="6000"/>
              <a:buNone/>
              <a:defRPr sz="6000">
                <a:solidFill>
                  <a:srgbClr val="FFFFFF"/>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image" Target="../media/image7.jpg"/><Relationship Id="rId10" Type="http://schemas.openxmlformats.org/officeDocument/2006/relationships/hyperlink" Target="http://www.youtube.com/watch?v=Kxy74EAjAec" TargetMode="External"/><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hyperlink" Target="https://kids.nationalgeographic.com/explore/countries/mexico/" TargetMode="External"/><Relationship Id="rId9" Type="http://schemas.openxmlformats.org/officeDocument/2006/relationships/image" Target="../media/image6.jpg"/><Relationship Id="rId5" Type="http://schemas.openxmlformats.org/officeDocument/2006/relationships/image" Target="../media/image3.png"/><Relationship Id="rId6" Type="http://schemas.openxmlformats.org/officeDocument/2006/relationships/hyperlink" Target="http://cultureforkids.exploreandmore.org/" TargetMode="External"/><Relationship Id="rId7" Type="http://schemas.openxmlformats.org/officeDocument/2006/relationships/image" Target="../media/image8.png"/><Relationship Id="rId8" Type="http://schemas.openxmlformats.org/officeDocument/2006/relationships/hyperlink" Target="http://www.youtube.com/watch?v=9bil9E5wdaY"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0"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www.youtube.com/watch?v=zJCrrTk-dLQ" TargetMode="External"/><Relationship Id="rId4" Type="http://schemas.openxmlformats.org/officeDocument/2006/relationships/image" Target="../media/image2.jpg"/><Relationship Id="rId9" Type="http://schemas.openxmlformats.org/officeDocument/2006/relationships/hyperlink" Target="https://www.360cities.net/curated_sets/120-mexico:-the-land-of-aztecs" TargetMode="External"/><Relationship Id="rId5" Type="http://schemas.openxmlformats.org/officeDocument/2006/relationships/hyperlink" Target="https://www.360cities.net/image/the-mayan-city-state-of-palenque-mexico" TargetMode="External"/><Relationship Id="rId6" Type="http://schemas.openxmlformats.org/officeDocument/2006/relationships/image" Target="../media/image5.png"/><Relationship Id="rId7" Type="http://schemas.openxmlformats.org/officeDocument/2006/relationships/hyperlink" Target="https://www.airpano.com/360photo/Teotihuacan-Mexico/" TargetMode="External"/><Relationship Id="rId8"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 name="Shape 60"/>
        <p:cNvGrpSpPr/>
        <p:nvPr/>
      </p:nvGrpSpPr>
      <p:grpSpPr>
        <a:xfrm>
          <a:off x="0" y="0"/>
          <a:ext cx="0" cy="0"/>
          <a:chOff x="0" y="0"/>
          <a:chExt cx="0" cy="0"/>
        </a:xfrm>
      </p:grpSpPr>
      <p:sp>
        <p:nvSpPr>
          <p:cNvPr id="61" name="Google Shape;61;p14"/>
          <p:cNvSpPr txBox="1"/>
          <p:nvPr>
            <p:ph type="ctrTitle"/>
          </p:nvPr>
        </p:nvSpPr>
        <p:spPr>
          <a:xfrm>
            <a:off x="3096250" y="1627200"/>
            <a:ext cx="2951400" cy="158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Chapters 9 &amp; 10 Extensions</a:t>
            </a:r>
            <a:endParaRPr/>
          </a:p>
        </p:txBody>
      </p:sp>
      <p:sp>
        <p:nvSpPr>
          <p:cNvPr id="62" name="Google Shape;62;p14"/>
          <p:cNvSpPr txBox="1"/>
          <p:nvPr>
            <p:ph idx="1" type="subTitle"/>
          </p:nvPr>
        </p:nvSpPr>
        <p:spPr>
          <a:xfrm>
            <a:off x="3096363" y="3266930"/>
            <a:ext cx="2951400" cy="701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Stella Diaz</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p15"/>
          <p:cNvSpPr txBox="1"/>
          <p:nvPr/>
        </p:nvSpPr>
        <p:spPr>
          <a:xfrm>
            <a:off x="3072063" y="0"/>
            <a:ext cx="3164100" cy="70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000">
                <a:latin typeface="Snowburst One"/>
                <a:ea typeface="Snowburst One"/>
                <a:cs typeface="Snowburst One"/>
                <a:sym typeface="Snowburst One"/>
              </a:rPr>
              <a:t>Mexico!</a:t>
            </a:r>
            <a:endParaRPr sz="4000">
              <a:latin typeface="Snowburst One"/>
              <a:ea typeface="Snowburst One"/>
              <a:cs typeface="Snowburst One"/>
              <a:sym typeface="Snowburst One"/>
            </a:endParaRPr>
          </a:p>
          <a:p>
            <a:pPr indent="0" lvl="0" marL="0" rtl="0" algn="ctr">
              <a:spcBef>
                <a:spcPts val="0"/>
              </a:spcBef>
              <a:spcAft>
                <a:spcPts val="0"/>
              </a:spcAft>
              <a:buNone/>
            </a:pPr>
            <a:r>
              <a:rPr lang="en" sz="4000">
                <a:latin typeface="Snowburst One"/>
                <a:ea typeface="Snowburst One"/>
                <a:cs typeface="Snowburst One"/>
                <a:sym typeface="Snowburst One"/>
              </a:rPr>
              <a:t>México!</a:t>
            </a:r>
            <a:endParaRPr sz="4000">
              <a:latin typeface="Snowburst One"/>
              <a:ea typeface="Snowburst One"/>
              <a:cs typeface="Snowburst One"/>
              <a:sym typeface="Snowburst One"/>
            </a:endParaRPr>
          </a:p>
        </p:txBody>
      </p:sp>
      <p:sp>
        <p:nvSpPr>
          <p:cNvPr id="68" name="Google Shape;68;p15"/>
          <p:cNvSpPr txBox="1"/>
          <p:nvPr/>
        </p:nvSpPr>
        <p:spPr>
          <a:xfrm>
            <a:off x="72425" y="4134900"/>
            <a:ext cx="8978400" cy="8838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latin typeface="McLaren"/>
                <a:ea typeface="McLaren"/>
                <a:cs typeface="McLaren"/>
                <a:sym typeface="McLaren"/>
              </a:rPr>
              <a:t>Since Stella moved away from Mexico when she only a baby, she realizes she doesn’t know much at all about the country of her heritage. Take some time to learn a little about this country.</a:t>
            </a:r>
            <a:endParaRPr sz="1500">
              <a:latin typeface="McLaren"/>
              <a:ea typeface="McLaren"/>
              <a:cs typeface="McLaren"/>
              <a:sym typeface="McLaren"/>
            </a:endParaRPr>
          </a:p>
        </p:txBody>
      </p:sp>
      <p:pic>
        <p:nvPicPr>
          <p:cNvPr id="69" name="Google Shape;69;p15">
            <a:hlinkClick r:id="rId4"/>
          </p:cNvPr>
          <p:cNvPicPr preferRelativeResize="0"/>
          <p:nvPr/>
        </p:nvPicPr>
        <p:blipFill>
          <a:blip r:embed="rId5">
            <a:alphaModFix/>
          </a:blip>
          <a:stretch>
            <a:fillRect/>
          </a:stretch>
        </p:blipFill>
        <p:spPr>
          <a:xfrm>
            <a:off x="6476950" y="2571752"/>
            <a:ext cx="2214825" cy="1125725"/>
          </a:xfrm>
          <a:prstGeom prst="rect">
            <a:avLst/>
          </a:prstGeom>
          <a:noFill/>
          <a:ln>
            <a:noFill/>
          </a:ln>
        </p:spPr>
      </p:pic>
      <p:pic>
        <p:nvPicPr>
          <p:cNvPr id="70" name="Google Shape;70;p15">
            <a:hlinkClick r:id="rId6"/>
          </p:cNvPr>
          <p:cNvPicPr preferRelativeResize="0"/>
          <p:nvPr/>
        </p:nvPicPr>
        <p:blipFill>
          <a:blip r:embed="rId7">
            <a:alphaModFix/>
          </a:blip>
          <a:stretch>
            <a:fillRect/>
          </a:stretch>
        </p:blipFill>
        <p:spPr>
          <a:xfrm>
            <a:off x="6571900" y="466711"/>
            <a:ext cx="2119874" cy="1560375"/>
          </a:xfrm>
          <a:prstGeom prst="rect">
            <a:avLst/>
          </a:prstGeom>
          <a:noFill/>
          <a:ln>
            <a:noFill/>
          </a:ln>
        </p:spPr>
      </p:pic>
      <p:pic>
        <p:nvPicPr>
          <p:cNvPr descr="https://mocomi.com/ presents: Mexico - Fun Facts Series EP26!&#10;&#10;Mexico is officially known as the United Mexican States.&#10;&#10;Mexico is the 11th most populated country in the world.&#10;&#10;Mexico is the 14th largest country area wise.&#10;&#10;The national symbol of Mexico is the Golden Eagle.&#10;&#10;Mexico introduced chocolate, chilies and corn to the world.&#10;&#10;Mexican children receive their Christmas gifts on January 6th, the day on which the arrival of the Three Wise Men is celebrated in Mexico.&#10;&#10;Mexico is situated in the “Ring of Fire,” one of the Earth’s most prominent earthquake and volcano zones.&#10;&#10;Mexico City is built over the ruins of an ancient Aztec city called Tenochtitlan.&#10;&#10;Since the city of Mexico is built on a lake, it sinks about 6 to 8 inches every year. Large pumps are used to pump out the water and keep the city afloat.&#10;&#10;Mexico’s flag has a picture of an eagle eating a snake based on an Aztec legend.&#10;&#10;Chihuahua, the world’s smallest dog is named after a Mexican state.&#10;&#10;For more on Mexico, visit: https://mocomi.com/mexico/&#10;&#10;For more fun facts videos and  interactive articles, visit: https://mocomi.com/learn/general-knowledge/&#10;&#10;Next Video in the Fun Fact Series https://youtu.be/9arHO4RmjCo&#10;&#10;Previous Video in the Fun Fact Series https://youtu.be/szZWVvXsInc&#10;&#10;Follow Mocomi Kids,&#10;&#10;on Facebook https://www.facebook.com/mocomikids/&#10;on Twitter https://twitter.com/MocomiKids&#10;on Pinterest https://www.pinterest.com/mocomikids/&#10;on Google+ https://plus.google.com/+mocomikids/&#10;on LinkedIn https://www.linkedin.com/company/mocomi-kids" id="71" name="Google Shape;71;p15" title="Mexico - Fun Facts Series EP26 | Mocomi Kids">
            <a:hlinkClick r:id="rId8"/>
          </p:cNvPr>
          <p:cNvPicPr preferRelativeResize="0"/>
          <p:nvPr/>
        </p:nvPicPr>
        <p:blipFill>
          <a:blip r:embed="rId9">
            <a:alphaModFix/>
          </a:blip>
          <a:stretch>
            <a:fillRect/>
          </a:stretch>
        </p:blipFill>
        <p:spPr>
          <a:xfrm>
            <a:off x="382150" y="480099"/>
            <a:ext cx="2322676" cy="1742000"/>
          </a:xfrm>
          <a:prstGeom prst="rect">
            <a:avLst/>
          </a:prstGeom>
          <a:noFill/>
          <a:ln>
            <a:noFill/>
          </a:ln>
        </p:spPr>
      </p:pic>
      <p:pic>
        <p:nvPicPr>
          <p:cNvPr descr="Welcome to the land where the people colorfully dance with death to a song of catastrophe that ironically gives them more life. There's more than mariachi and tacos. We're in #MEXICO now. VAMOS! &#10;&#10;Check out http://www.GeographyNow.com ! You asked for merch so we made it for you! &#10;&#10;We now have a Public mailbox too! Feel free to send anything via mail! Our public mailbox address is:&#10;&#10;1905 N Wilcox ave, #432&#10;Los Angeles CA, 90068&#10;&#10;SUBSCRIBE: http://bit.ly/1Os7W46&#10;&#10;BTS info and tidbits? Check out the Facebook fan page: &#10;https://www.facebook.com/GeographyNowFanpage/?fref=ts&#10;&#10;Twitter: https://twitter.com/geographynow&#10;&#10;Instagram: http://instagram.com/GeographyNow_Official&#10;&#10;Become a patron! Donate to help pay for production of GN includin Ken's salary. You also get exclusive BTS footage, pics/ and access to other perks! Go to: &#10;&#10;http://patreon.com/GeographyNow&#10;&#10;WATCH MORE:&#10;Countries A to Z: http://bit.ly/1T8Z9JY&#10;Europe: http://bit.ly/1YoRaIB&#10;&#10;-------------------------------------------------------------------------------------------------&#10;&#10;Welcome to Geography Now! This is the first and only Youtube Channel that actively attempts to cover profiles on every single country of the world. We are going to do them alphabetically so be patient if you are waiting for one that's down the road. &#10;&#10;CONTACT US if you are from a country that is coming up! Teach us!  Email: GeographyLater@gmail.com &#10;&#10;Stay cool Stay tuned and remember, this is Earth, your home. Learn about it.&#10;&#10;#Travel #Cool #facts #info" id="72" name="Google Shape;72;p15" title="Geography Now! MEXICO">
            <a:hlinkClick r:id="rId10"/>
          </p:cNvPr>
          <p:cNvPicPr preferRelativeResize="0"/>
          <p:nvPr/>
        </p:nvPicPr>
        <p:blipFill>
          <a:blip r:embed="rId11">
            <a:alphaModFix/>
          </a:blip>
          <a:stretch>
            <a:fillRect/>
          </a:stretch>
        </p:blipFill>
        <p:spPr>
          <a:xfrm>
            <a:off x="448125" y="2359050"/>
            <a:ext cx="2256700" cy="1692525"/>
          </a:xfrm>
          <a:prstGeom prst="rect">
            <a:avLst/>
          </a:prstGeom>
          <a:noFill/>
          <a:ln>
            <a:noFill/>
          </a:ln>
        </p:spPr>
      </p:pic>
      <p:sp>
        <p:nvSpPr>
          <p:cNvPr id="73" name="Google Shape;73;p15"/>
          <p:cNvSpPr txBox="1"/>
          <p:nvPr/>
        </p:nvSpPr>
        <p:spPr>
          <a:xfrm rot="10800000">
            <a:off x="3195464" y="638600"/>
            <a:ext cx="488100" cy="70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000">
                <a:latin typeface="Snowburst One"/>
                <a:ea typeface="Snowburst One"/>
                <a:cs typeface="Snowburst One"/>
                <a:sym typeface="Snowburst One"/>
              </a:rPr>
              <a:t>!</a:t>
            </a:r>
            <a:endParaRPr sz="4000">
              <a:latin typeface="Snowburst One"/>
              <a:ea typeface="Snowburst One"/>
              <a:cs typeface="Snowburst One"/>
              <a:sym typeface="Snowburst On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16"/>
          <p:cNvSpPr txBox="1"/>
          <p:nvPr/>
        </p:nvSpPr>
        <p:spPr>
          <a:xfrm>
            <a:off x="3072063" y="0"/>
            <a:ext cx="3164100" cy="70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000">
                <a:latin typeface="Snowburst One"/>
                <a:ea typeface="Snowburst One"/>
                <a:cs typeface="Snowburst One"/>
                <a:sym typeface="Snowburst One"/>
              </a:rPr>
              <a:t>Mexico!</a:t>
            </a:r>
            <a:endParaRPr sz="4000">
              <a:latin typeface="Snowburst One"/>
              <a:ea typeface="Snowburst One"/>
              <a:cs typeface="Snowburst One"/>
              <a:sym typeface="Snowburst One"/>
            </a:endParaRPr>
          </a:p>
          <a:p>
            <a:pPr indent="0" lvl="0" marL="0" rtl="0" algn="ctr">
              <a:spcBef>
                <a:spcPts val="0"/>
              </a:spcBef>
              <a:spcAft>
                <a:spcPts val="0"/>
              </a:spcAft>
              <a:buNone/>
            </a:pPr>
            <a:r>
              <a:rPr lang="en" sz="4000">
                <a:latin typeface="Snowburst One"/>
                <a:ea typeface="Snowburst One"/>
                <a:cs typeface="Snowburst One"/>
                <a:sym typeface="Snowburst One"/>
              </a:rPr>
              <a:t>México!</a:t>
            </a:r>
            <a:endParaRPr sz="4000">
              <a:latin typeface="Snowburst One"/>
              <a:ea typeface="Snowburst One"/>
              <a:cs typeface="Snowburst One"/>
              <a:sym typeface="Snowburst One"/>
            </a:endParaRPr>
          </a:p>
        </p:txBody>
      </p:sp>
      <p:sp>
        <p:nvSpPr>
          <p:cNvPr id="79" name="Google Shape;79;p16"/>
          <p:cNvSpPr txBox="1"/>
          <p:nvPr/>
        </p:nvSpPr>
        <p:spPr>
          <a:xfrm>
            <a:off x="684750" y="4287300"/>
            <a:ext cx="8050200" cy="6384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400">
                <a:latin typeface="McLaren"/>
                <a:ea typeface="McLaren"/>
                <a:cs typeface="McLaren"/>
                <a:sym typeface="McLaren"/>
              </a:rPr>
              <a:t>Add four new facts you learned into the boxes.</a:t>
            </a:r>
            <a:endParaRPr sz="2400">
              <a:latin typeface="McLaren"/>
              <a:ea typeface="McLaren"/>
              <a:cs typeface="McLaren"/>
              <a:sym typeface="McLaren"/>
            </a:endParaRPr>
          </a:p>
        </p:txBody>
      </p:sp>
      <p:sp>
        <p:nvSpPr>
          <p:cNvPr id="80" name="Google Shape;80;p16"/>
          <p:cNvSpPr txBox="1"/>
          <p:nvPr/>
        </p:nvSpPr>
        <p:spPr>
          <a:xfrm rot="10800000">
            <a:off x="3195464" y="638600"/>
            <a:ext cx="488100" cy="70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000">
                <a:latin typeface="Snowburst One"/>
                <a:ea typeface="Snowburst One"/>
                <a:cs typeface="Snowburst One"/>
                <a:sym typeface="Snowburst One"/>
              </a:rPr>
              <a:t>!</a:t>
            </a:r>
            <a:endParaRPr sz="4000">
              <a:latin typeface="Snowburst One"/>
              <a:ea typeface="Snowburst One"/>
              <a:cs typeface="Snowburst One"/>
              <a:sym typeface="Snowburst One"/>
            </a:endParaRPr>
          </a:p>
        </p:txBody>
      </p:sp>
      <p:sp>
        <p:nvSpPr>
          <p:cNvPr id="81" name="Google Shape;81;p16"/>
          <p:cNvSpPr/>
          <p:nvPr/>
        </p:nvSpPr>
        <p:spPr>
          <a:xfrm>
            <a:off x="231750" y="347800"/>
            <a:ext cx="2586000" cy="1511100"/>
          </a:xfrm>
          <a:prstGeom prst="rect">
            <a:avLst/>
          </a:prstGeom>
          <a:solidFill>
            <a:srgbClr val="FFFFFF"/>
          </a:solid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800">
              <a:latin typeface="Quicksand"/>
              <a:ea typeface="Quicksand"/>
              <a:cs typeface="Quicksand"/>
              <a:sym typeface="Quicksand"/>
            </a:endParaRPr>
          </a:p>
        </p:txBody>
      </p:sp>
      <p:sp>
        <p:nvSpPr>
          <p:cNvPr id="82" name="Google Shape;82;p16"/>
          <p:cNvSpPr/>
          <p:nvPr/>
        </p:nvSpPr>
        <p:spPr>
          <a:xfrm>
            <a:off x="6327750" y="347800"/>
            <a:ext cx="2586000" cy="1511100"/>
          </a:xfrm>
          <a:prstGeom prst="rect">
            <a:avLst/>
          </a:prstGeom>
          <a:solidFill>
            <a:srgbClr val="FFFFFF"/>
          </a:solid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800">
              <a:latin typeface="Quicksand"/>
              <a:ea typeface="Quicksand"/>
              <a:cs typeface="Quicksand"/>
              <a:sym typeface="Quicksand"/>
            </a:endParaRPr>
          </a:p>
        </p:txBody>
      </p:sp>
      <p:sp>
        <p:nvSpPr>
          <p:cNvPr id="83" name="Google Shape;83;p16"/>
          <p:cNvSpPr/>
          <p:nvPr/>
        </p:nvSpPr>
        <p:spPr>
          <a:xfrm>
            <a:off x="231750" y="2329000"/>
            <a:ext cx="2586000" cy="1511100"/>
          </a:xfrm>
          <a:prstGeom prst="rect">
            <a:avLst/>
          </a:prstGeom>
          <a:solidFill>
            <a:srgbClr val="FFFFFF"/>
          </a:solid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800">
              <a:latin typeface="Quicksand"/>
              <a:ea typeface="Quicksand"/>
              <a:cs typeface="Quicksand"/>
              <a:sym typeface="Quicksand"/>
            </a:endParaRPr>
          </a:p>
        </p:txBody>
      </p:sp>
      <p:sp>
        <p:nvSpPr>
          <p:cNvPr id="84" name="Google Shape;84;p16"/>
          <p:cNvSpPr/>
          <p:nvPr/>
        </p:nvSpPr>
        <p:spPr>
          <a:xfrm>
            <a:off x="6327750" y="2405200"/>
            <a:ext cx="2586000" cy="1511100"/>
          </a:xfrm>
          <a:prstGeom prst="rect">
            <a:avLst/>
          </a:prstGeom>
          <a:solidFill>
            <a:srgbClr val="FFFFFF"/>
          </a:solid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800">
              <a:latin typeface="Quicksand"/>
              <a:ea typeface="Quicksand"/>
              <a:cs typeface="Quicksand"/>
              <a:sym typeface="Quicksa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pic>
        <p:nvPicPr>
          <p:cNvPr descr="Explore the ancient Mayan city of Chichén Itza, often called one of the “seven wonders” of the world. National Geographic Explorer and archaeologist Guillermo de Anda narrates this immersive video, explaining the significance of the site and his current work searching for a hidden cenote underneath the Temple of Kukulcan.&#10;➡ Subscribe: http://bit.ly/NatGeoSubscribe&#10;&#10;#NationalGeographic #ChichenItza #360Video&#10;&#10;About National Geographic:&#10;National Geographic is the world's premium destination for science, exploration, and adventure. Through their world-class scientists, photographers, journalists, and filmmakers, Nat Geo gets you closer to the stories that matter and past the edge of what's possible.&#10;&#10;Get More National Geographic:&#10;Official Site: http://bit.ly/NatGeoOfficialSite&#10;Facebook: http://bit.ly/FBNatGeo&#10;Twitter: http://bit.ly/NatGeoTwitter&#10;Instagram: http://bit.ly/NatGeoInsta&#10;&#10;Inside Chichén Itzá - 360 | National Geographic&#10;https://youtu.be/zJCrrTk-dLQ&#10;&#10;National Geographic&#10;https://www.youtube.com/natgeo" id="89" name="Google Shape;89;p17" title="Inside Chichén Itzá - 360 | National Geographic">
            <a:hlinkClick r:id="rId3"/>
          </p:cNvPr>
          <p:cNvPicPr preferRelativeResize="0"/>
          <p:nvPr/>
        </p:nvPicPr>
        <p:blipFill>
          <a:blip r:embed="rId4">
            <a:alphaModFix/>
          </a:blip>
          <a:stretch>
            <a:fillRect/>
          </a:stretch>
        </p:blipFill>
        <p:spPr>
          <a:xfrm>
            <a:off x="200750" y="1880988"/>
            <a:ext cx="2249450" cy="1687088"/>
          </a:xfrm>
          <a:prstGeom prst="rect">
            <a:avLst/>
          </a:prstGeom>
          <a:noFill/>
          <a:ln>
            <a:noFill/>
          </a:ln>
        </p:spPr>
      </p:pic>
      <p:sp>
        <p:nvSpPr>
          <p:cNvPr id="90" name="Google Shape;90;p17"/>
          <p:cNvSpPr txBox="1"/>
          <p:nvPr/>
        </p:nvSpPr>
        <p:spPr>
          <a:xfrm>
            <a:off x="76200" y="0"/>
            <a:ext cx="9067800" cy="70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Snowburst One"/>
                <a:ea typeface="Snowburst One"/>
                <a:cs typeface="Snowburst One"/>
                <a:sym typeface="Snowburst One"/>
              </a:rPr>
              <a:t>See Ancient Mexican Ruins in 360!</a:t>
            </a:r>
            <a:endParaRPr sz="3500">
              <a:latin typeface="Snowburst One"/>
              <a:ea typeface="Snowburst One"/>
              <a:cs typeface="Snowburst One"/>
              <a:sym typeface="Snowburst One"/>
            </a:endParaRPr>
          </a:p>
        </p:txBody>
      </p:sp>
      <p:sp>
        <p:nvSpPr>
          <p:cNvPr id="91" name="Google Shape;91;p17"/>
          <p:cNvSpPr txBox="1"/>
          <p:nvPr/>
        </p:nvSpPr>
        <p:spPr>
          <a:xfrm>
            <a:off x="136500" y="1427525"/>
            <a:ext cx="2237400" cy="19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Varela Round"/>
                <a:ea typeface="Varela Round"/>
                <a:cs typeface="Varela Round"/>
                <a:sym typeface="Varela Round"/>
              </a:rPr>
              <a:t>Chichen Itza</a:t>
            </a:r>
            <a:endParaRPr sz="2000">
              <a:latin typeface="Varela Round"/>
              <a:ea typeface="Varela Round"/>
              <a:cs typeface="Varela Round"/>
              <a:sym typeface="Varela Round"/>
            </a:endParaRPr>
          </a:p>
        </p:txBody>
      </p:sp>
      <p:pic>
        <p:nvPicPr>
          <p:cNvPr id="92" name="Google Shape;92;p17">
            <a:hlinkClick r:id="rId5"/>
          </p:cNvPr>
          <p:cNvPicPr preferRelativeResize="0"/>
          <p:nvPr/>
        </p:nvPicPr>
        <p:blipFill>
          <a:blip r:embed="rId6">
            <a:alphaModFix/>
          </a:blip>
          <a:stretch>
            <a:fillRect/>
          </a:stretch>
        </p:blipFill>
        <p:spPr>
          <a:xfrm>
            <a:off x="3004525" y="2565970"/>
            <a:ext cx="2395814" cy="1594305"/>
          </a:xfrm>
          <a:prstGeom prst="rect">
            <a:avLst/>
          </a:prstGeom>
          <a:noFill/>
          <a:ln>
            <a:noFill/>
          </a:ln>
        </p:spPr>
      </p:pic>
      <p:sp>
        <p:nvSpPr>
          <p:cNvPr id="93" name="Google Shape;93;p17"/>
          <p:cNvSpPr txBox="1"/>
          <p:nvPr/>
        </p:nvSpPr>
        <p:spPr>
          <a:xfrm>
            <a:off x="2912425" y="2120700"/>
            <a:ext cx="2237400" cy="19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Varela Round"/>
                <a:ea typeface="Varela Round"/>
                <a:cs typeface="Varela Round"/>
                <a:sym typeface="Varela Round"/>
              </a:rPr>
              <a:t>Palenque</a:t>
            </a:r>
            <a:endParaRPr sz="2000">
              <a:latin typeface="Varela Round"/>
              <a:ea typeface="Varela Round"/>
              <a:cs typeface="Varela Round"/>
              <a:sym typeface="Varela Round"/>
            </a:endParaRPr>
          </a:p>
        </p:txBody>
      </p:sp>
      <p:sp>
        <p:nvSpPr>
          <p:cNvPr id="94" name="Google Shape;94;p17"/>
          <p:cNvSpPr txBox="1"/>
          <p:nvPr/>
        </p:nvSpPr>
        <p:spPr>
          <a:xfrm>
            <a:off x="89450" y="656175"/>
            <a:ext cx="8978400" cy="7038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latin typeface="McLaren"/>
                <a:ea typeface="McLaren"/>
                <a:cs typeface="McLaren"/>
                <a:sym typeface="McLaren"/>
              </a:rPr>
              <a:t>The Aztecs, Incas and Mayans were three of the </a:t>
            </a:r>
            <a:r>
              <a:rPr b="1" lang="en" sz="1500">
                <a:latin typeface="McLaren"/>
                <a:ea typeface="McLaren"/>
                <a:cs typeface="McLaren"/>
                <a:sym typeface="McLaren"/>
              </a:rPr>
              <a:t>ancient</a:t>
            </a:r>
            <a:r>
              <a:rPr lang="en" sz="1500">
                <a:latin typeface="McLaren"/>
                <a:ea typeface="McLaren"/>
                <a:cs typeface="McLaren"/>
                <a:sym typeface="McLaren"/>
              </a:rPr>
              <a:t> </a:t>
            </a:r>
            <a:r>
              <a:rPr b="1" lang="en" sz="1500">
                <a:latin typeface="McLaren"/>
                <a:ea typeface="McLaren"/>
                <a:cs typeface="McLaren"/>
                <a:sym typeface="McLaren"/>
              </a:rPr>
              <a:t>civilizations</a:t>
            </a:r>
            <a:r>
              <a:rPr lang="en" sz="1500">
                <a:latin typeface="McLaren"/>
                <a:ea typeface="McLaren"/>
                <a:cs typeface="McLaren"/>
                <a:sym typeface="McLaren"/>
              </a:rPr>
              <a:t> who inhabited what is now Mexico as long as 1,800 years ago! Get an up close look by viewing famous ruins in 360°!</a:t>
            </a:r>
            <a:endParaRPr sz="1500">
              <a:latin typeface="McLaren"/>
              <a:ea typeface="McLaren"/>
              <a:cs typeface="McLaren"/>
              <a:sym typeface="McLaren"/>
            </a:endParaRPr>
          </a:p>
        </p:txBody>
      </p:sp>
      <p:pic>
        <p:nvPicPr>
          <p:cNvPr id="95" name="Google Shape;95;p17">
            <a:hlinkClick r:id="rId7"/>
          </p:cNvPr>
          <p:cNvPicPr preferRelativeResize="0"/>
          <p:nvPr/>
        </p:nvPicPr>
        <p:blipFill>
          <a:blip r:embed="rId8">
            <a:alphaModFix/>
          </a:blip>
          <a:stretch>
            <a:fillRect/>
          </a:stretch>
        </p:blipFill>
        <p:spPr>
          <a:xfrm>
            <a:off x="6221523" y="1790173"/>
            <a:ext cx="2237400" cy="1407274"/>
          </a:xfrm>
          <a:prstGeom prst="rect">
            <a:avLst/>
          </a:prstGeom>
          <a:noFill/>
          <a:ln>
            <a:noFill/>
          </a:ln>
        </p:spPr>
      </p:pic>
      <p:sp>
        <p:nvSpPr>
          <p:cNvPr id="96" name="Google Shape;96;p17"/>
          <p:cNvSpPr txBox="1"/>
          <p:nvPr/>
        </p:nvSpPr>
        <p:spPr>
          <a:xfrm>
            <a:off x="6172000" y="1361463"/>
            <a:ext cx="2237400" cy="19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Varela Round"/>
                <a:ea typeface="Varela Round"/>
                <a:cs typeface="Varela Round"/>
                <a:sym typeface="Varela Round"/>
              </a:rPr>
              <a:t>Teotihuacan</a:t>
            </a:r>
            <a:endParaRPr sz="2000">
              <a:latin typeface="Varela Round"/>
              <a:ea typeface="Varela Round"/>
              <a:cs typeface="Varela Round"/>
              <a:sym typeface="Varela Round"/>
            </a:endParaRPr>
          </a:p>
        </p:txBody>
      </p:sp>
      <p:pic>
        <p:nvPicPr>
          <p:cNvPr id="97" name="Google Shape;97;p17">
            <a:hlinkClick r:id="rId9"/>
          </p:cNvPr>
          <p:cNvPicPr preferRelativeResize="0"/>
          <p:nvPr/>
        </p:nvPicPr>
        <p:blipFill>
          <a:blip r:embed="rId10">
            <a:alphaModFix/>
          </a:blip>
          <a:stretch>
            <a:fillRect/>
          </a:stretch>
        </p:blipFill>
        <p:spPr>
          <a:xfrm>
            <a:off x="5610750" y="3772350"/>
            <a:ext cx="1268929" cy="590100"/>
          </a:xfrm>
          <a:prstGeom prst="rect">
            <a:avLst/>
          </a:prstGeom>
          <a:noFill/>
          <a:ln>
            <a:noFill/>
          </a:ln>
        </p:spPr>
      </p:pic>
      <p:sp>
        <p:nvSpPr>
          <p:cNvPr id="98" name="Google Shape;98;p17"/>
          <p:cNvSpPr txBox="1"/>
          <p:nvPr/>
        </p:nvSpPr>
        <p:spPr>
          <a:xfrm>
            <a:off x="5611925" y="4389275"/>
            <a:ext cx="3418200" cy="5901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latin typeface="McLaren"/>
                <a:ea typeface="McLaren"/>
                <a:cs typeface="McLaren"/>
                <a:sym typeface="McLaren"/>
              </a:rPr>
              <a:t>View More! </a:t>
            </a:r>
            <a:endParaRPr sz="1200">
              <a:latin typeface="McLaren"/>
              <a:ea typeface="McLaren"/>
              <a:cs typeface="McLaren"/>
              <a:sym typeface="McLaren"/>
            </a:endParaRPr>
          </a:p>
          <a:p>
            <a:pPr indent="0" lvl="0" marL="0" rtl="0" algn="l">
              <a:lnSpc>
                <a:spcPct val="115000"/>
              </a:lnSpc>
              <a:spcBef>
                <a:spcPts val="0"/>
              </a:spcBef>
              <a:spcAft>
                <a:spcPts val="0"/>
              </a:spcAft>
              <a:buNone/>
            </a:pPr>
            <a:r>
              <a:rPr lang="en" sz="1200">
                <a:latin typeface="McLaren"/>
                <a:ea typeface="McLaren"/>
                <a:cs typeface="McLaren"/>
                <a:sym typeface="McLaren"/>
              </a:rPr>
              <a:t>“Mexico: Land of the Aztecs” in 360Cities </a:t>
            </a:r>
            <a:endParaRPr sz="1200">
              <a:latin typeface="McLaren"/>
              <a:ea typeface="McLaren"/>
              <a:cs typeface="McLaren"/>
              <a:sym typeface="McLaren"/>
            </a:endParaRPr>
          </a:p>
        </p:txBody>
      </p:sp>
      <p:sp>
        <p:nvSpPr>
          <p:cNvPr id="99" name="Google Shape;99;p17"/>
          <p:cNvSpPr txBox="1"/>
          <p:nvPr/>
        </p:nvSpPr>
        <p:spPr>
          <a:xfrm>
            <a:off x="89450" y="4036625"/>
            <a:ext cx="2395800" cy="10041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latin typeface="McLaren"/>
                <a:ea typeface="McLaren"/>
                <a:cs typeface="McLaren"/>
                <a:sym typeface="McLaren"/>
              </a:rPr>
              <a:t>Teachers:</a:t>
            </a:r>
            <a:endParaRPr sz="1200">
              <a:latin typeface="McLaren"/>
              <a:ea typeface="McLaren"/>
              <a:cs typeface="McLaren"/>
              <a:sym typeface="McLaren"/>
            </a:endParaRPr>
          </a:p>
          <a:p>
            <a:pPr indent="0" lvl="0" marL="0" rtl="0" algn="l">
              <a:lnSpc>
                <a:spcPct val="115000"/>
              </a:lnSpc>
              <a:spcBef>
                <a:spcPts val="0"/>
              </a:spcBef>
              <a:spcAft>
                <a:spcPts val="0"/>
              </a:spcAft>
              <a:buNone/>
            </a:pPr>
            <a:r>
              <a:rPr lang="en" sz="1000">
                <a:latin typeface="McLaren"/>
                <a:ea typeface="McLaren"/>
                <a:cs typeface="McLaren"/>
                <a:sym typeface="McLaren"/>
              </a:rPr>
              <a:t>You may want to visit these sites as a class rather than keep the slide in the hyperdoc for students. </a:t>
            </a:r>
            <a:endParaRPr sz="1000">
              <a:latin typeface="McLaren"/>
              <a:ea typeface="McLaren"/>
              <a:cs typeface="McLaren"/>
              <a:sym typeface="McLaren"/>
            </a:endParaRPr>
          </a:p>
        </p:txBody>
      </p:sp>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