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62"/>
  </p:notesMasterIdLst>
  <p:handoutMasterIdLst>
    <p:handoutMasterId r:id="rId63"/>
  </p:handoutMasterIdLst>
  <p:sldIdLst>
    <p:sldId id="317" r:id="rId2"/>
    <p:sldId id="395" r:id="rId3"/>
    <p:sldId id="418" r:id="rId4"/>
    <p:sldId id="419" r:id="rId5"/>
    <p:sldId id="420" r:id="rId6"/>
    <p:sldId id="422" r:id="rId7"/>
    <p:sldId id="415" r:id="rId8"/>
    <p:sldId id="414" r:id="rId9"/>
    <p:sldId id="417" r:id="rId10"/>
    <p:sldId id="429" r:id="rId11"/>
    <p:sldId id="410" r:id="rId12"/>
    <p:sldId id="446" r:id="rId13"/>
    <p:sldId id="425" r:id="rId14"/>
    <p:sldId id="426" r:id="rId15"/>
    <p:sldId id="427" r:id="rId16"/>
    <p:sldId id="428" r:id="rId17"/>
    <p:sldId id="431" r:id="rId18"/>
    <p:sldId id="432" r:id="rId19"/>
    <p:sldId id="434" r:id="rId20"/>
    <p:sldId id="435" r:id="rId21"/>
    <p:sldId id="436" r:id="rId22"/>
    <p:sldId id="437" r:id="rId23"/>
    <p:sldId id="484" r:id="rId24"/>
    <p:sldId id="438" r:id="rId25"/>
    <p:sldId id="439" r:id="rId26"/>
    <p:sldId id="440" r:id="rId27"/>
    <p:sldId id="442" r:id="rId28"/>
    <p:sldId id="448" r:id="rId29"/>
    <p:sldId id="450" r:id="rId30"/>
    <p:sldId id="487" r:id="rId31"/>
    <p:sldId id="454" r:id="rId32"/>
    <p:sldId id="455" r:id="rId33"/>
    <p:sldId id="456" r:id="rId34"/>
    <p:sldId id="457" r:id="rId35"/>
    <p:sldId id="458" r:id="rId36"/>
    <p:sldId id="459" r:id="rId37"/>
    <p:sldId id="460" r:id="rId38"/>
    <p:sldId id="461" r:id="rId39"/>
    <p:sldId id="485" r:id="rId40"/>
    <p:sldId id="462" r:id="rId41"/>
    <p:sldId id="488" r:id="rId42"/>
    <p:sldId id="463" r:id="rId43"/>
    <p:sldId id="465" r:id="rId44"/>
    <p:sldId id="467" r:id="rId45"/>
    <p:sldId id="486" r:id="rId46"/>
    <p:sldId id="468" r:id="rId47"/>
    <p:sldId id="469" r:id="rId48"/>
    <p:sldId id="470" r:id="rId49"/>
    <p:sldId id="471" r:id="rId50"/>
    <p:sldId id="472" r:id="rId51"/>
    <p:sldId id="473" r:id="rId52"/>
    <p:sldId id="474" r:id="rId53"/>
    <p:sldId id="475" r:id="rId54"/>
    <p:sldId id="476" r:id="rId55"/>
    <p:sldId id="477" r:id="rId56"/>
    <p:sldId id="478" r:id="rId57"/>
    <p:sldId id="479" r:id="rId58"/>
    <p:sldId id="480" r:id="rId59"/>
    <p:sldId id="482" r:id="rId60"/>
    <p:sldId id="483" r:id="rId61"/>
  </p:sldIdLst>
  <p:sldSz cx="9144000" cy="6858000" type="screen4x3"/>
  <p:notesSz cx="6858000" cy="9144000"/>
  <p:embeddedFontLst>
    <p:embeddedFont>
      <p:font typeface="Arial Black" panose="020B0A04020102020204" pitchFamily="34" charset="0"/>
      <p:bold r:id="rId64"/>
    </p:embeddedFont>
    <p:embeddedFont>
      <p:font typeface="Calibri" panose="020F0502020204030204" pitchFamily="34" charset="0"/>
      <p:regular r:id="rId65"/>
      <p:bold r:id="rId66"/>
      <p:italic r:id="rId67"/>
      <p:boldItalic r:id="rId68"/>
    </p:embeddedFont>
    <p:embeddedFont>
      <p:font typeface="Showcard Gothic" panose="04020904020102020604" pitchFamily="82" charset="0"/>
      <p:regular r:id="rId69"/>
    </p:embeddedFont>
  </p:embeddedFont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DDDDDD"/>
    <a:srgbClr val="996600"/>
    <a:srgbClr val="996633"/>
    <a:srgbClr val="FF0000"/>
    <a:srgbClr val="FF9966"/>
    <a:srgbClr val="FFFF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68" d="100"/>
          <a:sy n="68" d="100"/>
        </p:scale>
        <p:origin x="136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8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68"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1843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1843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1843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0521C59F-3B18-467E-8C3A-75DA8539ECCB}" type="slidenum">
              <a:rPr lang="en-US"/>
              <a:pPr>
                <a:defRPr/>
              </a:pPr>
              <a:t>‹#›</a:t>
            </a:fld>
            <a:endParaRPr lang="en-US"/>
          </a:p>
        </p:txBody>
      </p:sp>
    </p:spTree>
    <p:extLst>
      <p:ext uri="{BB962C8B-B14F-4D97-AF65-F5344CB8AC3E}">
        <p14:creationId xmlns:p14="http://schemas.microsoft.com/office/powerpoint/2010/main" val="1928851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17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17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10CF325B-9F5A-4434-8023-B5F2E2D6F640}" type="slidenum">
              <a:rPr lang="en-US"/>
              <a:pPr>
                <a:defRPr/>
              </a:pPr>
              <a:t>‹#›</a:t>
            </a:fld>
            <a:endParaRPr lang="en-US"/>
          </a:p>
        </p:txBody>
      </p:sp>
    </p:spTree>
    <p:extLst>
      <p:ext uri="{BB962C8B-B14F-4D97-AF65-F5344CB8AC3E}">
        <p14:creationId xmlns:p14="http://schemas.microsoft.com/office/powerpoint/2010/main" val="24543533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59397964-57AA-4AAB-A98F-34E4EA3C9899}" type="slidenum">
              <a:rPr lang="en-US" smtClean="0">
                <a:latin typeface="Arial" pitchFamily="34" charset="0"/>
              </a:rPr>
              <a:pPr/>
              <a:t>1</a:t>
            </a:fld>
            <a:endParaRPr lang="en-US">
              <a:latin typeface="Arial" pitchFamily="34"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p:txBody>
          <a:bodyPr/>
          <a:lstStyle/>
          <a:p>
            <a:pPr>
              <a:defRPr/>
            </a:pPr>
            <a:fld id="{F4ADF0F8-5137-47B0-97DE-F2CBD70280C3}" type="slidenum">
              <a:rPr lang="en-US" smtClean="0">
                <a:latin typeface="Arial" pitchFamily="34" charset="0"/>
              </a:rPr>
              <a:pPr>
                <a:defRPr/>
              </a:pPr>
              <a:t>60</a:t>
            </a:fld>
            <a:endParaRPr lang="en-US" dirty="0">
              <a:latin typeface="Arial" pitchFamily="3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90127A7-9516-47B0-AC4D-6217B6C8319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10E9FE7-1391-43F8-A404-AF3C17B5C65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752BF39-7539-42BF-B9B6-FD993EA397B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7608B46-7390-41A4-8CA0-E34E0A741A3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A805847-6B1C-49CC-8A3B-58EB6AABC5D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8AAB706-8D7F-46AA-B189-B4970B8FBCC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484CE24-A66A-448A-8B2C-840B914EA3B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CBAFBE5-E24A-49D5-A03A-BB795E4BF01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E0C4D6E-E095-4093-A6F5-8A479477BEE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813454-70FD-4111-A18D-0EF20A5D34F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A10961F-675A-41C9-905B-F306634CA49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defRPr>
            </a:lvl1pPr>
          </a:lstStyle>
          <a:p>
            <a:pPr>
              <a:defRPr/>
            </a:pPr>
            <a:fld id="{EC102356-2E9C-4B35-8863-FA8962AE977E}"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rds.yahoo.com/_ylt=A0WTefgl7pVKbj0BvoKJzbkF;_ylu=X3oDMTBpdnJhMHUzBHBvcwMxBHNlYwNzcgR2dGlkAw--/SIG=1h55penmb/EXP=1251426213/**http:/images.search.yahoo.com/images/view?back=http://images.search.yahoo.com/search/images?p=thomas+jefferson&amp;fr=yfp-t-501&amp;fr2=tab-web&amp;w=516&amp;h=472&amp;imgurl=illinoisfamily.org/content/img/f30686/Thomas-Jefferson.jpg&amp;rurl=http://illinoisfamily.org/informed?s=754&amp;size=159k&amp;name=Thomas+Jefferson...&amp;p=thomas+jefferson&amp;oid=9d70891c7306abca&amp;fr2=tab-web&amp;no=1&amp;tt=208380&amp;sigr=118d2jsgv&amp;sigi=11q1n382i&amp;sigb=12onki1au" TargetMode="External"/><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2.wmf"/><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7.jpeg"/><Relationship Id="rId4" Type="http://schemas.openxmlformats.org/officeDocument/2006/relationships/hyperlink" Target="http://rds.yahoo.com/_ylt=A0SO8Zy7jHNLGi8APW77w8QF;_ylu=X3oDMTBxOHJkdnFuBHBvcwMyBHZ0aWQDBHNsawNpbWcEc2VjA3Ny/SIG=1480e3vjm/EXP=1265950267/**http:/video.search.yahoo.com/video/play?p=tariff+of+abominations&amp;ei=UTF-8&amp;fr2=tab-img&amp;vid=0001544430424" TargetMode="External"/><Relationship Id="rId9"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http://rds.yahoo.com/_ylt=A0WTbx6FWJFMVEkAVXSjzbkF/SIG=13r10npd2/EXP=1284680197/**http:/bancroft.library.ca.gov/diglib/images/gold_rush_exhibit/web_images/map_of_gold_regions_in_ca.jpg"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rds.yahoo.com/_ylt=A0WTb_uxVJFMvFkAjyOjzbkF/SIG=168cl7vlm/EXP=1284679217/**http:/www.bhsonline.org/library/Teachers/kelleher/US%20History%20DBQs/Kansas-Nabraska%20Act%20Meagan%20Staffiere/kansas-nebraska%20dbq%20documents_files/image001.jp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http://content.answers.com/main/content/wp/en-commons/thumb/4/40/250px-Slave_kidnap_post_1851_boston.jpg" TargetMode="External"/><Relationship Id="rId2" Type="http://schemas.openxmlformats.org/officeDocument/2006/relationships/image" Target="../media/image18.jpeg"/><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wmf"/></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history.com/topics/kansas-nebraska-act/videos"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7.jpeg"/><Relationship Id="rId2" Type="http://schemas.openxmlformats.org/officeDocument/2006/relationships/hyperlink" Target="http://www.waynet.org/nonprofit/images/LeviCoffin/garrett640.jpg" TargetMode="External"/><Relationship Id="rId1" Type="http://schemas.openxmlformats.org/officeDocument/2006/relationships/slideLayout" Target="../slideLayouts/slideLayout7.xml"/><Relationship Id="rId6" Type="http://schemas.openxmlformats.org/officeDocument/2006/relationships/hyperlink" Target="http://www.waynet.org/nonprofit/images/LeviCoffin/Well-vertical480.jpg" TargetMode="External"/><Relationship Id="rId5" Type="http://schemas.openxmlformats.org/officeDocument/2006/relationships/image" Target="../media/image26.jpeg"/><Relationship Id="rId4" Type="http://schemas.openxmlformats.org/officeDocument/2006/relationships/hyperlink" Target="http://www.waynet.org/nonprofit/images/LeviCoffin/wagon640.jpg"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history.com/topics/bleeding-kansas/videos#john-browns-last-speech" TargetMode="External"/><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51.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81" descr="Brown2"/>
          <p:cNvPicPr>
            <a:picLocks noChangeAspect="1" noChangeArrowheads="1"/>
          </p:cNvPicPr>
          <p:nvPr/>
        </p:nvPicPr>
        <p:blipFill>
          <a:blip r:embed="rId3"/>
          <a:srcRect l="1782" r="3168"/>
          <a:stretch>
            <a:fillRect/>
          </a:stretch>
        </p:blipFill>
        <p:spPr bwMode="auto">
          <a:xfrm>
            <a:off x="0" y="0"/>
            <a:ext cx="9144000" cy="6889750"/>
          </a:xfrm>
          <a:prstGeom prst="rect">
            <a:avLst/>
          </a:prstGeom>
          <a:noFill/>
          <a:ln w="9525">
            <a:noFill/>
            <a:miter lim="800000"/>
            <a:headEnd/>
            <a:tailEnd/>
          </a:ln>
        </p:spPr>
      </p:pic>
      <p:sp>
        <p:nvSpPr>
          <p:cNvPr id="2051" name="WordArt 8"/>
          <p:cNvSpPr>
            <a:spLocks noChangeArrowheads="1" noChangeShapeType="1" noTextEdit="1"/>
          </p:cNvSpPr>
          <p:nvPr/>
        </p:nvSpPr>
        <p:spPr bwMode="auto">
          <a:xfrm>
            <a:off x="82550" y="192088"/>
            <a:ext cx="3048000" cy="838200"/>
          </a:xfrm>
          <a:prstGeom prst="rect">
            <a:avLst/>
          </a:prstGeom>
        </p:spPr>
        <p:txBody>
          <a:bodyPr wrap="none" fromWordArt="1">
            <a:prstTxWarp prst="textSlantUp">
              <a:avLst>
                <a:gd name="adj" fmla="val 12880"/>
              </a:avLst>
            </a:prstTxWarp>
          </a:bodyPr>
          <a:lstStyle/>
          <a:p>
            <a:pPr algn="ctr"/>
            <a:endParaRPr lang="en-US" sz="3600" kern="10">
              <a:ln w="57150">
                <a:solidFill>
                  <a:schemeClr val="tx1"/>
                </a:solidFill>
                <a:round/>
                <a:headEnd/>
                <a:tailEnd/>
              </a:ln>
              <a:gradFill rotWithShape="1">
                <a:gsLst>
                  <a:gs pos="0">
                    <a:srgbClr val="000066"/>
                  </a:gs>
                  <a:gs pos="50000">
                    <a:srgbClr val="FFFFFF"/>
                  </a:gs>
                  <a:gs pos="100000">
                    <a:srgbClr val="000066"/>
                  </a:gs>
                </a:gsLst>
                <a:lin ang="5400000" scaled="1"/>
              </a:gradFill>
              <a:effectLst>
                <a:outerShdw dist="89803" dir="2700000" algn="ctr" rotWithShape="0">
                  <a:schemeClr val="tx1"/>
                </a:outerShdw>
              </a:effectLst>
              <a:latin typeface="Showcard Gothic"/>
            </a:endParaRPr>
          </a:p>
        </p:txBody>
      </p:sp>
      <p:sp>
        <p:nvSpPr>
          <p:cNvPr id="2052" name="WordArt 14"/>
          <p:cNvSpPr>
            <a:spLocks noChangeArrowheads="1" noChangeShapeType="1" noTextEdit="1"/>
          </p:cNvSpPr>
          <p:nvPr/>
        </p:nvSpPr>
        <p:spPr bwMode="auto">
          <a:xfrm>
            <a:off x="217488" y="5106988"/>
            <a:ext cx="8626475" cy="1200150"/>
          </a:xfrm>
          <a:prstGeom prst="rect">
            <a:avLst/>
          </a:prstGeom>
        </p:spPr>
        <p:txBody>
          <a:bodyPr wrap="none" fromWordArt="1">
            <a:prstTxWarp prst="textSlantUp">
              <a:avLst>
                <a:gd name="adj" fmla="val 27514"/>
              </a:avLst>
            </a:prstTxWarp>
          </a:bodyPr>
          <a:lstStyle/>
          <a:p>
            <a:pPr algn="ctr"/>
            <a:r>
              <a:rPr lang="en-US" sz="3600" b="1" kern="10">
                <a:ln w="57150">
                  <a:solidFill>
                    <a:schemeClr val="tx1"/>
                  </a:solidFill>
                  <a:round/>
                  <a:headEnd/>
                  <a:tailEnd/>
                </a:ln>
                <a:gradFill rotWithShape="1">
                  <a:gsLst>
                    <a:gs pos="0">
                      <a:srgbClr val="000066"/>
                    </a:gs>
                    <a:gs pos="50000">
                      <a:srgbClr val="FFFFFF"/>
                    </a:gs>
                    <a:gs pos="100000">
                      <a:srgbClr val="000066"/>
                    </a:gs>
                  </a:gsLst>
                  <a:lin ang="5400000" scaled="1"/>
                </a:gradFill>
                <a:effectLst>
                  <a:outerShdw dist="117088" dir="2436078" algn="ctr" rotWithShape="0">
                    <a:schemeClr val="tx1"/>
                  </a:outerShdw>
                </a:effectLst>
                <a:latin typeface="Showcard Gothic"/>
              </a:rPr>
              <a:t>The Divisive Politics of Slavery</a:t>
            </a:r>
          </a:p>
        </p:txBody>
      </p:sp>
      <p:sp>
        <p:nvSpPr>
          <p:cNvPr id="2054" name="Rectangle 76"/>
          <p:cNvSpPr>
            <a:spLocks noChangeArrowheads="1"/>
          </p:cNvSpPr>
          <p:nvPr/>
        </p:nvSpPr>
        <p:spPr bwMode="auto">
          <a:xfrm>
            <a:off x="1643063" y="1685925"/>
            <a:ext cx="9144000" cy="0"/>
          </a:xfrm>
          <a:prstGeom prst="rect">
            <a:avLst/>
          </a:prstGeom>
          <a:noFill/>
          <a:ln w="9525">
            <a:noFill/>
            <a:miter lim="800000"/>
            <a:headEnd/>
            <a:tailEnd/>
          </a:ln>
        </p:spPr>
        <p:txBody>
          <a:bodyPr>
            <a:spAutoFit/>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descr="C:\Documents and Settings\Darrell Wells.PC311132572622\Temporary Internet Files\Content.IE5\STITZ03N\MCMP00310_0000[1].wmf"/>
          <p:cNvPicPr>
            <a:picLocks noChangeAspect="1" noChangeArrowheads="1"/>
          </p:cNvPicPr>
          <p:nvPr/>
        </p:nvPicPr>
        <p:blipFill>
          <a:blip r:embed="rId2"/>
          <a:srcRect/>
          <a:stretch>
            <a:fillRect/>
          </a:stretch>
        </p:blipFill>
        <p:spPr bwMode="auto">
          <a:xfrm>
            <a:off x="5353458" y="3634869"/>
            <a:ext cx="1759441" cy="1228250"/>
          </a:xfrm>
          <a:prstGeom prst="rect">
            <a:avLst/>
          </a:prstGeom>
          <a:noFill/>
          <a:ln w="9525">
            <a:noFill/>
            <a:miter lim="800000"/>
            <a:headEnd/>
            <a:tailEnd/>
          </a:ln>
        </p:spPr>
      </p:pic>
      <p:pic>
        <p:nvPicPr>
          <p:cNvPr id="5122" name="Picture 2" descr="Brown2"/>
          <p:cNvPicPr>
            <a:picLocks noChangeAspect="1" noChangeArrowheads="1"/>
          </p:cNvPicPr>
          <p:nvPr/>
        </p:nvPicPr>
        <p:blipFill>
          <a:blip r:embed="rId3">
            <a:lum bright="70000" contrast="-70000"/>
          </a:blip>
          <a:srcRect l="1814" r="3151"/>
          <a:stretch>
            <a:fillRect/>
          </a:stretch>
        </p:blipFill>
        <p:spPr bwMode="auto">
          <a:xfrm>
            <a:off x="0" y="0"/>
            <a:ext cx="9142413" cy="6889750"/>
          </a:xfrm>
          <a:prstGeom prst="rect">
            <a:avLst/>
          </a:prstGeom>
          <a:noFill/>
          <a:ln w="9525">
            <a:noFill/>
            <a:miter lim="800000"/>
            <a:headEnd/>
            <a:tailEnd/>
          </a:ln>
        </p:spPr>
      </p:pic>
      <p:sp>
        <p:nvSpPr>
          <p:cNvPr id="4100" name="Text Box 3"/>
          <p:cNvSpPr txBox="1">
            <a:spLocks noChangeArrowheads="1"/>
          </p:cNvSpPr>
          <p:nvPr/>
        </p:nvSpPr>
        <p:spPr bwMode="auto">
          <a:xfrm>
            <a:off x="296863" y="423863"/>
            <a:ext cx="5097462" cy="2646362"/>
          </a:xfrm>
          <a:prstGeom prst="rect">
            <a:avLst/>
          </a:prstGeom>
          <a:noFill/>
          <a:ln w="9525">
            <a:noFill/>
            <a:miter lim="800000"/>
            <a:headEnd/>
            <a:tailEnd/>
          </a:ln>
        </p:spPr>
        <p:txBody>
          <a:bodyPr>
            <a:spAutoFit/>
          </a:bodyPr>
          <a:lstStyle/>
          <a:p>
            <a:pPr marL="742950" indent="-742950">
              <a:spcBef>
                <a:spcPct val="50000"/>
              </a:spcBef>
              <a:buFontTx/>
              <a:buAutoNum type="arabicPeriod"/>
              <a:defRPr/>
            </a:pPr>
            <a:endParaRPr lang="en-US" sz="4000" dirty="0">
              <a:latin typeface="+mj-lt"/>
            </a:endParaRPr>
          </a:p>
          <a:p>
            <a:pPr marL="742950" indent="-742950">
              <a:spcBef>
                <a:spcPct val="50000"/>
              </a:spcBef>
              <a:defRPr/>
            </a:pPr>
            <a:r>
              <a:rPr lang="en-US" sz="4400" dirty="0">
                <a:latin typeface="+mj-lt"/>
              </a:rPr>
              <a:t>     </a:t>
            </a:r>
          </a:p>
          <a:p>
            <a:pPr marL="342900" indent="-342900">
              <a:spcBef>
                <a:spcPct val="50000"/>
              </a:spcBef>
              <a:defRPr/>
            </a:pPr>
            <a:r>
              <a:rPr lang="en-US" sz="4000" dirty="0">
                <a:latin typeface="+mj-lt"/>
              </a:rPr>
              <a:t>     </a:t>
            </a:r>
          </a:p>
        </p:txBody>
      </p:sp>
      <p:sp>
        <p:nvSpPr>
          <p:cNvPr id="6" name="TextBox 5"/>
          <p:cNvSpPr txBox="1"/>
          <p:nvPr/>
        </p:nvSpPr>
        <p:spPr>
          <a:xfrm>
            <a:off x="857756" y="178025"/>
            <a:ext cx="7800722" cy="830997"/>
          </a:xfrm>
          <a:prstGeom prst="rect">
            <a:avLst/>
          </a:prstGeom>
          <a:noFill/>
        </p:spPr>
        <p:txBody>
          <a:bodyPr wrap="square" rtlCol="0">
            <a:spAutoFit/>
          </a:bodyPr>
          <a:lstStyle/>
          <a:p>
            <a:r>
              <a:rPr lang="en-US" sz="4800" dirty="0">
                <a:solidFill>
                  <a:schemeClr val="bg1"/>
                </a:solidFill>
              </a:rPr>
              <a:t>Sectionalism Prior to 1850</a:t>
            </a:r>
          </a:p>
        </p:txBody>
      </p:sp>
      <p:sp>
        <p:nvSpPr>
          <p:cNvPr id="8" name="TextBox 7"/>
          <p:cNvSpPr txBox="1"/>
          <p:nvPr/>
        </p:nvSpPr>
        <p:spPr>
          <a:xfrm>
            <a:off x="331773" y="1278542"/>
            <a:ext cx="8561374" cy="4832092"/>
          </a:xfrm>
          <a:prstGeom prst="rect">
            <a:avLst/>
          </a:prstGeom>
          <a:noFill/>
        </p:spPr>
        <p:txBody>
          <a:bodyPr wrap="square" rtlCol="0">
            <a:spAutoFit/>
          </a:bodyPr>
          <a:lstStyle/>
          <a:p>
            <a:pPr>
              <a:buFont typeface="Arial" pitchFamily="34" charset="0"/>
              <a:buChar char="•"/>
            </a:pPr>
            <a:r>
              <a:rPr lang="en-US" sz="2800" dirty="0"/>
              <a:t> </a:t>
            </a:r>
            <a:r>
              <a:rPr lang="en-US" sz="2800" dirty="0">
                <a:solidFill>
                  <a:schemeClr val="bg1"/>
                </a:solidFill>
              </a:rPr>
              <a:t>Federalists vs. Democratic Republicans</a:t>
            </a:r>
          </a:p>
          <a:p>
            <a:pPr>
              <a:buFont typeface="Arial" pitchFamily="34" charset="0"/>
              <a:buChar char="•"/>
            </a:pPr>
            <a:endParaRPr lang="en-US" sz="2800" dirty="0">
              <a:solidFill>
                <a:schemeClr val="bg1"/>
              </a:solidFill>
            </a:endParaRPr>
          </a:p>
          <a:p>
            <a:pPr>
              <a:buFont typeface="Arial" pitchFamily="34" charset="0"/>
              <a:buChar char="•"/>
            </a:pPr>
            <a:r>
              <a:rPr lang="en-US" sz="2800" dirty="0">
                <a:solidFill>
                  <a:schemeClr val="bg1"/>
                </a:solidFill>
              </a:rPr>
              <a:t> Hamilton’s Economic Plan 1790</a:t>
            </a:r>
          </a:p>
          <a:p>
            <a:pPr>
              <a:buFont typeface="Arial" pitchFamily="34" charset="0"/>
              <a:buChar char="•"/>
            </a:pPr>
            <a:endParaRPr lang="en-US" sz="2800" dirty="0">
              <a:solidFill>
                <a:schemeClr val="bg1"/>
              </a:solidFill>
            </a:endParaRPr>
          </a:p>
          <a:p>
            <a:pPr>
              <a:buFont typeface="Arial" pitchFamily="34" charset="0"/>
              <a:buChar char="•"/>
            </a:pPr>
            <a:r>
              <a:rPr lang="en-US" sz="2800" dirty="0">
                <a:solidFill>
                  <a:schemeClr val="bg1"/>
                </a:solidFill>
              </a:rPr>
              <a:t> War of 1812</a:t>
            </a:r>
          </a:p>
          <a:p>
            <a:pPr>
              <a:buFont typeface="Arial" pitchFamily="34" charset="0"/>
              <a:buChar char="•"/>
            </a:pPr>
            <a:endParaRPr lang="en-US" sz="2800" dirty="0">
              <a:solidFill>
                <a:schemeClr val="bg1"/>
              </a:solidFill>
            </a:endParaRPr>
          </a:p>
          <a:p>
            <a:pPr>
              <a:buFont typeface="Arial" pitchFamily="34" charset="0"/>
              <a:buChar char="•"/>
            </a:pPr>
            <a:r>
              <a:rPr lang="en-US" sz="2800" dirty="0">
                <a:solidFill>
                  <a:schemeClr val="bg1"/>
                </a:solidFill>
              </a:rPr>
              <a:t> Missouri Compromise 1820</a:t>
            </a:r>
          </a:p>
          <a:p>
            <a:pPr>
              <a:buFont typeface="Arial" pitchFamily="34" charset="0"/>
              <a:buChar char="•"/>
            </a:pPr>
            <a:endParaRPr lang="en-US" sz="2800" dirty="0">
              <a:solidFill>
                <a:schemeClr val="bg1"/>
              </a:solidFill>
            </a:endParaRPr>
          </a:p>
          <a:p>
            <a:pPr>
              <a:buFont typeface="Arial" pitchFamily="34" charset="0"/>
              <a:buChar char="•"/>
            </a:pPr>
            <a:r>
              <a:rPr lang="en-US" sz="2800" dirty="0">
                <a:solidFill>
                  <a:schemeClr val="bg1"/>
                </a:solidFill>
              </a:rPr>
              <a:t>Nullification Crisis 1832</a:t>
            </a:r>
          </a:p>
          <a:p>
            <a:pPr>
              <a:buFont typeface="Arial" pitchFamily="34" charset="0"/>
              <a:buChar char="•"/>
            </a:pPr>
            <a:endParaRPr lang="en-US" sz="2800" dirty="0">
              <a:solidFill>
                <a:schemeClr val="bg1"/>
              </a:solidFill>
            </a:endParaRPr>
          </a:p>
          <a:p>
            <a:pPr>
              <a:buFont typeface="Arial" pitchFamily="34" charset="0"/>
              <a:buChar char="•"/>
            </a:pPr>
            <a:r>
              <a:rPr lang="en-US" sz="2800" dirty="0">
                <a:solidFill>
                  <a:schemeClr val="bg1"/>
                </a:solidFill>
              </a:rPr>
              <a:t>Annexation of Texas </a:t>
            </a:r>
          </a:p>
        </p:txBody>
      </p:sp>
      <p:pic>
        <p:nvPicPr>
          <p:cNvPr id="12" name="Picture 7" descr="C:\Documents and Settings\Darrell Wells.PC311132572622\Temporary Internet Files\Content.IE5\STITZ03N\MCMP00310_0000[1].wmf"/>
          <p:cNvPicPr>
            <a:picLocks noChangeAspect="1" noChangeArrowheads="1"/>
          </p:cNvPicPr>
          <p:nvPr/>
        </p:nvPicPr>
        <p:blipFill>
          <a:blip r:embed="rId2"/>
          <a:srcRect/>
          <a:stretch>
            <a:fillRect/>
          </a:stretch>
        </p:blipFill>
        <p:spPr bwMode="auto">
          <a:xfrm>
            <a:off x="5151157" y="3400200"/>
            <a:ext cx="2083123" cy="1454210"/>
          </a:xfrm>
          <a:prstGeom prst="rect">
            <a:avLst/>
          </a:prstGeom>
          <a:noFill/>
          <a:ln w="9525">
            <a:noFill/>
            <a:miter lim="800000"/>
            <a:headEnd/>
            <a:tailEnd/>
          </a:ln>
        </p:spPr>
      </p:pic>
      <p:pic>
        <p:nvPicPr>
          <p:cNvPr id="10" name="imghvr_1" descr="http://yts.video.search.yahoo.com/image/207359581">
            <a:hlinkClick r:id="rId4"/>
          </p:cNvPr>
          <p:cNvPicPr/>
          <p:nvPr/>
        </p:nvPicPr>
        <p:blipFill>
          <a:blip r:embed="rId5">
            <a:lum bright="10000"/>
          </a:blip>
          <a:srcRect/>
          <a:stretch>
            <a:fillRect/>
          </a:stretch>
        </p:blipFill>
        <p:spPr bwMode="auto">
          <a:xfrm>
            <a:off x="5825155" y="4557837"/>
            <a:ext cx="1651885" cy="1179415"/>
          </a:xfrm>
          <a:prstGeom prst="rect">
            <a:avLst/>
          </a:prstGeom>
          <a:noFill/>
          <a:ln w="9525">
            <a:noFill/>
            <a:miter lim="800000"/>
            <a:headEnd/>
            <a:tailEnd/>
          </a:ln>
        </p:spPr>
      </p:pic>
      <p:pic>
        <p:nvPicPr>
          <p:cNvPr id="9" name="Picture 7" descr="dodsonflag"/>
          <p:cNvPicPr>
            <a:picLocks noChangeAspect="1" noChangeArrowheads="1"/>
          </p:cNvPicPr>
          <p:nvPr/>
        </p:nvPicPr>
        <p:blipFill>
          <a:blip r:embed="rId6"/>
          <a:srcRect/>
          <a:stretch>
            <a:fillRect/>
          </a:stretch>
        </p:blipFill>
        <p:spPr bwMode="auto">
          <a:xfrm>
            <a:off x="4025788" y="5418292"/>
            <a:ext cx="2514600" cy="936625"/>
          </a:xfrm>
          <a:prstGeom prst="rect">
            <a:avLst/>
          </a:prstGeom>
          <a:noFill/>
          <a:ln w="9525">
            <a:solidFill>
              <a:srgbClr val="663300"/>
            </a:solidFill>
            <a:miter lim="800000"/>
            <a:headEnd/>
            <a:tailEnd/>
          </a:ln>
        </p:spPr>
      </p:pic>
      <p:pic>
        <p:nvPicPr>
          <p:cNvPr id="13" name="Picture 12" descr="img0054a"/>
          <p:cNvPicPr>
            <a:picLocks noChangeAspect="1" noChangeArrowheads="1"/>
          </p:cNvPicPr>
          <p:nvPr/>
        </p:nvPicPr>
        <p:blipFill>
          <a:blip r:embed="rId7"/>
          <a:srcRect/>
          <a:stretch>
            <a:fillRect/>
          </a:stretch>
        </p:blipFill>
        <p:spPr bwMode="auto">
          <a:xfrm>
            <a:off x="3222568" y="2751759"/>
            <a:ext cx="1843045" cy="1003213"/>
          </a:xfrm>
          <a:prstGeom prst="rect">
            <a:avLst/>
          </a:prstGeom>
          <a:noFill/>
          <a:ln w="9525">
            <a:noFill/>
            <a:miter lim="800000"/>
            <a:headEnd/>
            <a:tailEnd/>
          </a:ln>
        </p:spPr>
      </p:pic>
      <p:pic>
        <p:nvPicPr>
          <p:cNvPr id="14" name="Picture 2" descr="Go to fullsize image">
            <a:hlinkClick r:id="rId8"/>
          </p:cNvPr>
          <p:cNvPicPr>
            <a:picLocks noChangeAspect="1" noChangeArrowheads="1"/>
          </p:cNvPicPr>
          <p:nvPr/>
        </p:nvPicPr>
        <p:blipFill>
          <a:blip r:embed="rId9"/>
          <a:srcRect/>
          <a:stretch>
            <a:fillRect/>
          </a:stretch>
        </p:blipFill>
        <p:spPr bwMode="auto">
          <a:xfrm rot="20850531">
            <a:off x="7224941" y="1101756"/>
            <a:ext cx="1282843" cy="1167830"/>
          </a:xfrm>
          <a:prstGeom prst="rect">
            <a:avLst/>
          </a:prstGeom>
          <a:noFill/>
        </p:spPr>
      </p:pic>
      <p:pic>
        <p:nvPicPr>
          <p:cNvPr id="15" name="Picture 6" descr="http://rds.yahoo.com/_ylt=A0WTefi07pVKo0sBAzOjzbkF/SIG=12mthqm4k/EXP=1251426356/**http%3A/www.factbook.org/wikipedia/en/media/2/22/hamilton_small.jpg"/>
          <p:cNvPicPr>
            <a:picLocks noChangeAspect="1" noChangeArrowheads="1"/>
          </p:cNvPicPr>
          <p:nvPr/>
        </p:nvPicPr>
        <p:blipFill>
          <a:blip r:embed="rId10"/>
          <a:srcRect/>
          <a:stretch>
            <a:fillRect/>
          </a:stretch>
        </p:blipFill>
        <p:spPr bwMode="auto">
          <a:xfrm rot="1043891">
            <a:off x="6125274" y="1965517"/>
            <a:ext cx="1097502" cy="1247783"/>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1" descr="Brown2"/>
          <p:cNvPicPr>
            <a:picLocks noChangeAspect="1" noChangeArrowheads="1"/>
          </p:cNvPicPr>
          <p:nvPr/>
        </p:nvPicPr>
        <p:blipFill>
          <a:blip r:embed="rId2">
            <a:lum bright="70000" contrast="-70000"/>
          </a:blip>
          <a:srcRect l="1814" r="3151"/>
          <a:stretch>
            <a:fillRect/>
          </a:stretch>
        </p:blipFill>
        <p:spPr bwMode="auto">
          <a:xfrm>
            <a:off x="0" y="-31750"/>
            <a:ext cx="9142413" cy="6889750"/>
          </a:xfrm>
          <a:prstGeom prst="rect">
            <a:avLst/>
          </a:prstGeom>
          <a:noFill/>
          <a:ln w="9525">
            <a:noFill/>
            <a:miter lim="800000"/>
            <a:headEnd/>
            <a:tailEnd/>
          </a:ln>
        </p:spPr>
      </p:pic>
      <p:sp>
        <p:nvSpPr>
          <p:cNvPr id="3075" name="Text Box 6"/>
          <p:cNvSpPr txBox="1">
            <a:spLocks noChangeArrowheads="1"/>
          </p:cNvSpPr>
          <p:nvPr/>
        </p:nvSpPr>
        <p:spPr bwMode="auto">
          <a:xfrm>
            <a:off x="246063" y="322263"/>
            <a:ext cx="8651875" cy="584775"/>
          </a:xfrm>
          <a:prstGeom prst="rect">
            <a:avLst/>
          </a:prstGeom>
          <a:noFill/>
          <a:ln w="9525">
            <a:noFill/>
            <a:miter lim="800000"/>
            <a:headEnd/>
            <a:tailEnd/>
          </a:ln>
        </p:spPr>
        <p:txBody>
          <a:bodyPr>
            <a:spAutoFit/>
          </a:bodyPr>
          <a:lstStyle/>
          <a:p>
            <a:pPr marL="514350" indent="-514350">
              <a:spcBef>
                <a:spcPct val="50000"/>
              </a:spcBef>
              <a:defRPr/>
            </a:pPr>
            <a:r>
              <a:rPr lang="en-US" sz="3200" dirty="0">
                <a:latin typeface="Arial Black" pitchFamily="34" charset="0"/>
              </a:rPr>
              <a:t> </a:t>
            </a:r>
            <a:endParaRPr lang="en-US" sz="3200" dirty="0">
              <a:latin typeface="Arial" charset="0"/>
            </a:endParaRPr>
          </a:p>
        </p:txBody>
      </p:sp>
      <p:graphicFrame>
        <p:nvGraphicFramePr>
          <p:cNvPr id="4" name="Table 3"/>
          <p:cNvGraphicFramePr>
            <a:graphicFrameLocks noGrp="1"/>
          </p:cNvGraphicFramePr>
          <p:nvPr/>
        </p:nvGraphicFramePr>
        <p:xfrm>
          <a:off x="779061" y="1877351"/>
          <a:ext cx="7677116" cy="2937408"/>
        </p:xfrm>
        <a:graphic>
          <a:graphicData uri="http://schemas.openxmlformats.org/drawingml/2006/table">
            <a:tbl>
              <a:tblPr/>
              <a:tblGrid>
                <a:gridCol w="3838558">
                  <a:extLst>
                    <a:ext uri="{9D8B030D-6E8A-4147-A177-3AD203B41FA5}">
                      <a16:colId xmlns:a16="http://schemas.microsoft.com/office/drawing/2014/main" val="20000"/>
                    </a:ext>
                  </a:extLst>
                </a:gridCol>
                <a:gridCol w="3838558">
                  <a:extLst>
                    <a:ext uri="{9D8B030D-6E8A-4147-A177-3AD203B41FA5}">
                      <a16:colId xmlns:a16="http://schemas.microsoft.com/office/drawing/2014/main" val="20001"/>
                    </a:ext>
                  </a:extLst>
                </a:gridCol>
              </a:tblGrid>
              <a:tr h="452237">
                <a:tc>
                  <a:txBody>
                    <a:bodyPr/>
                    <a:lstStyle/>
                    <a:p>
                      <a:pPr marL="0" marR="0" algn="ctr">
                        <a:lnSpc>
                          <a:spcPct val="115000"/>
                        </a:lnSpc>
                        <a:spcBef>
                          <a:spcPts val="0"/>
                        </a:spcBef>
                        <a:spcAft>
                          <a:spcPts val="0"/>
                        </a:spcAft>
                      </a:pPr>
                      <a:r>
                        <a:rPr lang="en-US" sz="2400" dirty="0">
                          <a:solidFill>
                            <a:schemeClr val="bg1"/>
                          </a:solidFill>
                          <a:latin typeface="Calibri"/>
                          <a:ea typeface="Calibri"/>
                          <a:cs typeface="Times New Roman"/>
                        </a:rPr>
                        <a:t>North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marL="0" marR="0" algn="ctr">
                        <a:lnSpc>
                          <a:spcPct val="115000"/>
                        </a:lnSpc>
                        <a:spcBef>
                          <a:spcPts val="0"/>
                        </a:spcBef>
                        <a:spcAft>
                          <a:spcPts val="0"/>
                        </a:spcAft>
                      </a:pPr>
                      <a:r>
                        <a:rPr lang="en-US" sz="2400">
                          <a:solidFill>
                            <a:schemeClr val="bg1"/>
                          </a:solidFill>
                          <a:latin typeface="Calibri"/>
                          <a:ea typeface="Calibri"/>
                          <a:cs typeface="Times New Roman"/>
                        </a:rPr>
                        <a:t>South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extLst>
                  <a:ext uri="{0D108BD9-81ED-4DB2-BD59-A6C34878D82A}">
                    <a16:rowId xmlns:a16="http://schemas.microsoft.com/office/drawing/2014/main" val="10000"/>
                  </a:ext>
                </a:extLst>
              </a:tr>
              <a:tr h="414195">
                <a:tc>
                  <a:txBody>
                    <a:bodyPr/>
                    <a:lstStyle/>
                    <a:p>
                      <a:pPr marL="0" marR="0">
                        <a:spcBef>
                          <a:spcPts val="0"/>
                        </a:spcBef>
                        <a:spcAft>
                          <a:spcPts val="0"/>
                        </a:spcAft>
                      </a:pPr>
                      <a:r>
                        <a:rPr lang="en-US" sz="2400" dirty="0">
                          <a:solidFill>
                            <a:schemeClr val="bg1"/>
                          </a:solidFill>
                          <a:latin typeface="Calibri"/>
                          <a:ea typeface="Calibri"/>
                          <a:cs typeface="Times New Roman"/>
                        </a:rPr>
                        <a:t>Industrialized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spcBef>
                          <a:spcPts val="0"/>
                        </a:spcBef>
                        <a:spcAft>
                          <a:spcPts val="0"/>
                        </a:spcAft>
                      </a:pPr>
                      <a:r>
                        <a:rPr lang="en-US" sz="2400" dirty="0">
                          <a:solidFill>
                            <a:schemeClr val="bg1"/>
                          </a:solidFill>
                          <a:latin typeface="Calibri"/>
                          <a:ea typeface="Calibri"/>
                          <a:cs typeface="Times New Roman"/>
                        </a:rPr>
                        <a:t>Agricultural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1"/>
                  </a:ext>
                </a:extLst>
              </a:tr>
              <a:tr h="414195">
                <a:tc>
                  <a:txBody>
                    <a:bodyPr/>
                    <a:lstStyle/>
                    <a:p>
                      <a:pPr marL="0" marR="0">
                        <a:spcBef>
                          <a:spcPts val="0"/>
                        </a:spcBef>
                        <a:spcAft>
                          <a:spcPts val="0"/>
                        </a:spcAft>
                      </a:pPr>
                      <a:r>
                        <a:rPr lang="en-US" sz="2400">
                          <a:solidFill>
                            <a:schemeClr val="bg1"/>
                          </a:solidFill>
                          <a:latin typeface="Calibri"/>
                          <a:ea typeface="Calibri"/>
                          <a:cs typeface="Times New Roman"/>
                        </a:rPr>
                        <a:t>Railroads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spcBef>
                          <a:spcPts val="0"/>
                        </a:spcBef>
                        <a:spcAft>
                          <a:spcPts val="0"/>
                        </a:spcAft>
                      </a:pPr>
                      <a:r>
                        <a:rPr lang="en-US" sz="2400">
                          <a:solidFill>
                            <a:schemeClr val="bg1"/>
                          </a:solidFill>
                          <a:latin typeface="Calibri"/>
                          <a:ea typeface="Calibri"/>
                          <a:cs typeface="Times New Roman"/>
                        </a:rPr>
                        <a:t>Few Railroads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2"/>
                  </a:ext>
                </a:extLst>
              </a:tr>
              <a:tr h="414195">
                <a:tc>
                  <a:txBody>
                    <a:bodyPr/>
                    <a:lstStyle/>
                    <a:p>
                      <a:pPr marL="0" marR="0">
                        <a:spcBef>
                          <a:spcPts val="0"/>
                        </a:spcBef>
                        <a:spcAft>
                          <a:spcPts val="0"/>
                        </a:spcAft>
                      </a:pPr>
                      <a:r>
                        <a:rPr lang="en-US" sz="2400" dirty="0">
                          <a:solidFill>
                            <a:schemeClr val="bg1"/>
                          </a:solidFill>
                          <a:latin typeface="Calibri"/>
                          <a:ea typeface="Calibri"/>
                          <a:cs typeface="Times New Roman"/>
                        </a:rPr>
                        <a:t>Small towns become cities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spcBef>
                          <a:spcPts val="0"/>
                        </a:spcBef>
                        <a:spcAft>
                          <a:spcPts val="0"/>
                        </a:spcAft>
                      </a:pPr>
                      <a:r>
                        <a:rPr lang="en-US" sz="2400">
                          <a:solidFill>
                            <a:schemeClr val="bg1"/>
                          </a:solidFill>
                          <a:latin typeface="Calibri"/>
                          <a:ea typeface="Calibri"/>
                          <a:cs typeface="Times New Roman"/>
                        </a:rPr>
                        <a:t>Mostly Rural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3"/>
                  </a:ext>
                </a:extLst>
              </a:tr>
              <a:tr h="828391">
                <a:tc>
                  <a:txBody>
                    <a:bodyPr/>
                    <a:lstStyle/>
                    <a:p>
                      <a:pPr marL="0" marR="0">
                        <a:spcBef>
                          <a:spcPts val="0"/>
                        </a:spcBef>
                        <a:spcAft>
                          <a:spcPts val="0"/>
                        </a:spcAft>
                      </a:pPr>
                      <a:r>
                        <a:rPr lang="en-US" sz="2400" dirty="0">
                          <a:solidFill>
                            <a:schemeClr val="bg1"/>
                          </a:solidFill>
                          <a:latin typeface="Calibri"/>
                          <a:ea typeface="Calibri"/>
                          <a:cs typeface="Times New Roman"/>
                        </a:rPr>
                        <a:t>Immigrants become industrial workers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spcBef>
                          <a:spcPts val="0"/>
                        </a:spcBef>
                        <a:spcAft>
                          <a:spcPts val="0"/>
                        </a:spcAft>
                      </a:pPr>
                      <a:r>
                        <a:rPr lang="en-US" sz="2400">
                          <a:solidFill>
                            <a:schemeClr val="bg1"/>
                          </a:solidFill>
                          <a:latin typeface="Calibri"/>
                          <a:ea typeface="Calibri"/>
                          <a:cs typeface="Times New Roman"/>
                        </a:rPr>
                        <a:t>Few immigrants - Small farms and plantations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4"/>
                  </a:ext>
                </a:extLst>
              </a:tr>
              <a:tr h="414195">
                <a:tc>
                  <a:txBody>
                    <a:bodyPr/>
                    <a:lstStyle/>
                    <a:p>
                      <a:pPr marL="0" marR="0">
                        <a:spcBef>
                          <a:spcPts val="0"/>
                        </a:spcBef>
                        <a:spcAft>
                          <a:spcPts val="0"/>
                        </a:spcAft>
                      </a:pPr>
                      <a:r>
                        <a:rPr lang="en-US" sz="2400" dirty="0">
                          <a:solidFill>
                            <a:schemeClr val="bg1"/>
                          </a:solidFill>
                          <a:latin typeface="Calibri"/>
                          <a:ea typeface="Calibri"/>
                          <a:cs typeface="Times New Roman"/>
                        </a:rPr>
                        <a:t>Fear expansion of slavery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spcBef>
                          <a:spcPts val="0"/>
                        </a:spcBef>
                        <a:spcAft>
                          <a:spcPts val="0"/>
                        </a:spcAft>
                      </a:pPr>
                      <a:r>
                        <a:rPr lang="en-US" sz="2400" dirty="0">
                          <a:solidFill>
                            <a:schemeClr val="bg1"/>
                          </a:solidFill>
                          <a:latin typeface="Calibri"/>
                          <a:ea typeface="Calibri"/>
                          <a:cs typeface="Times New Roman"/>
                        </a:rPr>
                        <a:t>Slaves as a source of labor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us_1860_totpopden_040201_400.jpg"/>
          <p:cNvPicPr>
            <a:picLocks noChangeAspect="1"/>
          </p:cNvPicPr>
          <p:nvPr/>
        </p:nvPicPr>
        <p:blipFill>
          <a:blip r:embed="rId2"/>
          <a:srcRect/>
          <a:stretch>
            <a:fillRect/>
          </a:stretch>
        </p:blipFill>
        <p:spPr bwMode="auto">
          <a:xfrm>
            <a:off x="733425" y="344488"/>
            <a:ext cx="7466013" cy="57213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us_1860_slvperc_040201_400.jpg"/>
          <p:cNvPicPr>
            <a:picLocks noChangeAspect="1"/>
          </p:cNvPicPr>
          <p:nvPr/>
        </p:nvPicPr>
        <p:blipFill>
          <a:blip r:embed="rId2"/>
          <a:srcRect/>
          <a:stretch>
            <a:fillRect/>
          </a:stretch>
        </p:blipFill>
        <p:spPr bwMode="auto">
          <a:xfrm>
            <a:off x="409575" y="146050"/>
            <a:ext cx="8445500" cy="6472238"/>
          </a:xfrm>
          <a:prstGeom prst="rect">
            <a:avLst/>
          </a:prstGeom>
          <a:noFill/>
          <a:ln w="9525">
            <a:noFill/>
            <a:miter lim="800000"/>
            <a:headEnd/>
            <a:tailEnd/>
          </a:ln>
        </p:spPr>
      </p:pic>
      <p:sp>
        <p:nvSpPr>
          <p:cNvPr id="3" name="TextBox 2"/>
          <p:cNvSpPr txBox="1"/>
          <p:nvPr/>
        </p:nvSpPr>
        <p:spPr>
          <a:xfrm>
            <a:off x="4523450" y="5680608"/>
            <a:ext cx="3107340" cy="954107"/>
          </a:xfrm>
          <a:prstGeom prst="rect">
            <a:avLst/>
          </a:prstGeom>
          <a:solidFill>
            <a:schemeClr val="bg1"/>
          </a:solidFill>
        </p:spPr>
        <p:txBody>
          <a:bodyPr wrap="square" rtlCol="0">
            <a:spAutoFit/>
          </a:bodyPr>
          <a:lstStyle/>
          <a:p>
            <a:r>
              <a:rPr lang="en-US" sz="2800" dirty="0"/>
              <a:t>3 states over 50%</a:t>
            </a:r>
          </a:p>
          <a:p>
            <a:r>
              <a:rPr lang="en-US" sz="2800" dirty="0"/>
              <a:t>         slaves</a:t>
            </a:r>
          </a:p>
        </p:txBody>
      </p:sp>
      <p:sp>
        <p:nvSpPr>
          <p:cNvPr id="4" name="Up Arrow 3"/>
          <p:cNvSpPr/>
          <p:nvPr/>
        </p:nvSpPr>
        <p:spPr>
          <a:xfrm rot="19561090">
            <a:off x="5520997" y="5001545"/>
            <a:ext cx="171530" cy="74307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Up Arrow 4"/>
          <p:cNvSpPr/>
          <p:nvPr/>
        </p:nvSpPr>
        <p:spPr>
          <a:xfrm rot="20541359">
            <a:off x="5819554" y="4709349"/>
            <a:ext cx="151157" cy="98304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Up Arrow 5"/>
          <p:cNvSpPr/>
          <p:nvPr/>
        </p:nvSpPr>
        <p:spPr>
          <a:xfrm rot="1509039">
            <a:off x="6526705" y="4155400"/>
            <a:ext cx="165858" cy="155809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Brown2"/>
          <p:cNvPicPr>
            <a:picLocks noChangeAspect="1" noChangeArrowheads="1"/>
          </p:cNvPicPr>
          <p:nvPr/>
        </p:nvPicPr>
        <p:blipFill>
          <a:blip r:embed="rId2">
            <a:lum bright="70000" contrast="-70000"/>
          </a:blip>
          <a:srcRect l="1814" r="3151"/>
          <a:stretch>
            <a:fillRect/>
          </a:stretch>
        </p:blipFill>
        <p:spPr bwMode="auto">
          <a:xfrm>
            <a:off x="3175" y="0"/>
            <a:ext cx="9142413" cy="6889750"/>
          </a:xfrm>
          <a:prstGeom prst="rect">
            <a:avLst/>
          </a:prstGeom>
          <a:noFill/>
          <a:ln w="9525">
            <a:noFill/>
            <a:miter lim="800000"/>
            <a:headEnd/>
            <a:tailEnd/>
          </a:ln>
        </p:spPr>
      </p:pic>
      <p:sp>
        <p:nvSpPr>
          <p:cNvPr id="4100" name="Text Box 3"/>
          <p:cNvSpPr txBox="1">
            <a:spLocks noChangeArrowheads="1"/>
          </p:cNvSpPr>
          <p:nvPr/>
        </p:nvSpPr>
        <p:spPr bwMode="auto">
          <a:xfrm>
            <a:off x="198659" y="697316"/>
            <a:ext cx="4668969" cy="6001643"/>
          </a:xfrm>
          <a:prstGeom prst="rect">
            <a:avLst/>
          </a:prstGeom>
          <a:noFill/>
          <a:ln w="9525">
            <a:noFill/>
            <a:miter lim="800000"/>
            <a:headEnd/>
            <a:tailEnd/>
          </a:ln>
        </p:spPr>
        <p:txBody>
          <a:bodyPr wrap="square">
            <a:spAutoFit/>
          </a:bodyPr>
          <a:lstStyle/>
          <a:p>
            <a:pPr marL="742950" indent="-742950">
              <a:spcBef>
                <a:spcPct val="50000"/>
              </a:spcBef>
              <a:buFont typeface="Wingdings" pitchFamily="2" charset="2"/>
              <a:buChar char="§"/>
              <a:defRPr/>
            </a:pPr>
            <a:r>
              <a:rPr lang="en-US" sz="3200" dirty="0">
                <a:solidFill>
                  <a:schemeClr val="bg1"/>
                </a:solidFill>
                <a:latin typeface="+mj-lt"/>
              </a:rPr>
              <a:t>Proposed by Northern Congressmen </a:t>
            </a:r>
          </a:p>
          <a:p>
            <a:pPr marL="742950" indent="-742950">
              <a:spcBef>
                <a:spcPct val="50000"/>
              </a:spcBef>
              <a:buFont typeface="Wingdings" pitchFamily="2" charset="2"/>
              <a:buChar char="§"/>
              <a:defRPr/>
            </a:pPr>
            <a:endParaRPr lang="en-US" sz="3200" dirty="0">
              <a:solidFill>
                <a:schemeClr val="bg1"/>
              </a:solidFill>
              <a:latin typeface="+mj-lt"/>
            </a:endParaRPr>
          </a:p>
          <a:p>
            <a:pPr marL="742950" indent="-742950">
              <a:spcBef>
                <a:spcPct val="50000"/>
              </a:spcBef>
              <a:buFont typeface="Wingdings" pitchFamily="2" charset="2"/>
              <a:buChar char="§"/>
              <a:defRPr/>
            </a:pPr>
            <a:r>
              <a:rPr lang="en-US" sz="3200" dirty="0">
                <a:solidFill>
                  <a:schemeClr val="bg1"/>
                </a:solidFill>
                <a:latin typeface="+mj-lt"/>
              </a:rPr>
              <a:t>Goal – Declare slavery illegal in territory gained from Mexico</a:t>
            </a:r>
          </a:p>
          <a:p>
            <a:pPr marL="742950" indent="-742950">
              <a:spcBef>
                <a:spcPct val="50000"/>
              </a:spcBef>
              <a:buFont typeface="Wingdings" pitchFamily="2" charset="2"/>
              <a:buChar char="§"/>
              <a:defRPr/>
            </a:pPr>
            <a:endParaRPr lang="en-US" sz="3200" dirty="0">
              <a:solidFill>
                <a:schemeClr val="bg1"/>
              </a:solidFill>
              <a:latin typeface="+mj-lt"/>
            </a:endParaRPr>
          </a:p>
          <a:p>
            <a:pPr marL="742950" indent="-742950">
              <a:spcBef>
                <a:spcPct val="50000"/>
              </a:spcBef>
              <a:buFont typeface="Wingdings" pitchFamily="2" charset="2"/>
              <a:buChar char="§"/>
              <a:defRPr/>
            </a:pPr>
            <a:r>
              <a:rPr lang="en-US" sz="3200" dirty="0">
                <a:solidFill>
                  <a:schemeClr val="bg1"/>
                </a:solidFill>
                <a:latin typeface="+mj-lt"/>
              </a:rPr>
              <a:t>Effect – Never passes and angers southerners </a:t>
            </a:r>
            <a:endParaRPr lang="en-US" sz="3600" dirty="0">
              <a:solidFill>
                <a:schemeClr val="bg1"/>
              </a:solidFill>
              <a:latin typeface="+mj-lt"/>
            </a:endParaRPr>
          </a:p>
        </p:txBody>
      </p:sp>
      <p:pic>
        <p:nvPicPr>
          <p:cNvPr id="32770" name="Picture 2" descr="http://diplomatdc.files.wordpress.com/2010/10/mexicancession.gif"/>
          <p:cNvPicPr>
            <a:picLocks noChangeAspect="1" noChangeArrowheads="1"/>
          </p:cNvPicPr>
          <p:nvPr/>
        </p:nvPicPr>
        <p:blipFill>
          <a:blip r:embed="rId3"/>
          <a:srcRect/>
          <a:stretch>
            <a:fillRect/>
          </a:stretch>
        </p:blipFill>
        <p:spPr bwMode="auto">
          <a:xfrm>
            <a:off x="4867628" y="3917379"/>
            <a:ext cx="4409540" cy="2832481"/>
          </a:xfrm>
          <a:prstGeom prst="rect">
            <a:avLst/>
          </a:prstGeom>
          <a:noFill/>
        </p:spPr>
      </p:pic>
      <p:sp>
        <p:nvSpPr>
          <p:cNvPr id="2" name="Rectangle 1"/>
          <p:cNvSpPr/>
          <p:nvPr/>
        </p:nvSpPr>
        <p:spPr>
          <a:xfrm>
            <a:off x="2551930" y="8131"/>
            <a:ext cx="4631396" cy="707886"/>
          </a:xfrm>
          <a:prstGeom prst="rect">
            <a:avLst/>
          </a:prstGeom>
        </p:spPr>
        <p:txBody>
          <a:bodyPr wrap="none">
            <a:spAutoFit/>
          </a:bodyPr>
          <a:lstStyle/>
          <a:p>
            <a:pPr marL="742950" indent="-742950">
              <a:spcBef>
                <a:spcPct val="50000"/>
              </a:spcBef>
              <a:defRPr/>
            </a:pPr>
            <a:r>
              <a:rPr lang="en-US" sz="4000" dirty="0">
                <a:solidFill>
                  <a:srgbClr val="FF0000"/>
                </a:solidFill>
              </a:rPr>
              <a:t>The Wilmot Proviso</a:t>
            </a:r>
          </a:p>
        </p:txBody>
      </p:sp>
      <p:pic>
        <p:nvPicPr>
          <p:cNvPr id="1026" name="Picture 2" descr="http://upload.wikimedia.org/wikipedia/commons/5/5d/David_Wilmo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6622" y="697316"/>
            <a:ext cx="2415689" cy="34093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rown2"/>
          <p:cNvPicPr>
            <a:picLocks noChangeAspect="1" noChangeArrowheads="1"/>
          </p:cNvPicPr>
          <p:nvPr/>
        </p:nvPicPr>
        <p:blipFill>
          <a:blip r:embed="rId2">
            <a:lum bright="70000" contrast="-70000"/>
          </a:blip>
          <a:srcRect l="1814" r="3151"/>
          <a:stretch>
            <a:fillRect/>
          </a:stretch>
        </p:blipFill>
        <p:spPr bwMode="auto">
          <a:xfrm>
            <a:off x="3175" y="0"/>
            <a:ext cx="9142413" cy="6889750"/>
          </a:xfrm>
          <a:prstGeom prst="rect">
            <a:avLst/>
          </a:prstGeom>
          <a:noFill/>
          <a:ln w="9525">
            <a:noFill/>
            <a:miter lim="800000"/>
            <a:headEnd/>
            <a:tailEnd/>
          </a:ln>
        </p:spPr>
      </p:pic>
      <p:sp>
        <p:nvSpPr>
          <p:cNvPr id="4100" name="Text Box 3"/>
          <p:cNvSpPr txBox="1">
            <a:spLocks noChangeArrowheads="1"/>
          </p:cNvSpPr>
          <p:nvPr/>
        </p:nvSpPr>
        <p:spPr bwMode="auto">
          <a:xfrm>
            <a:off x="296862" y="1041675"/>
            <a:ext cx="5284634" cy="5663089"/>
          </a:xfrm>
          <a:prstGeom prst="rect">
            <a:avLst/>
          </a:prstGeom>
          <a:noFill/>
          <a:ln w="9525">
            <a:noFill/>
            <a:miter lim="800000"/>
            <a:headEnd/>
            <a:tailEnd/>
          </a:ln>
        </p:spPr>
        <p:txBody>
          <a:bodyPr wrap="square">
            <a:spAutoFit/>
          </a:bodyPr>
          <a:lstStyle/>
          <a:p>
            <a:pPr>
              <a:spcBef>
                <a:spcPct val="50000"/>
              </a:spcBef>
              <a:defRPr/>
            </a:pPr>
            <a:r>
              <a:rPr lang="en-US" sz="2800" dirty="0">
                <a:solidFill>
                  <a:schemeClr val="bg1"/>
                </a:solidFill>
                <a:latin typeface="+mj-lt"/>
              </a:rPr>
              <a:t>Cause: </a:t>
            </a:r>
          </a:p>
          <a:p>
            <a:pPr marL="914400" lvl="1" indent="-457200">
              <a:spcBef>
                <a:spcPct val="50000"/>
              </a:spcBef>
              <a:buFontTx/>
              <a:buChar char="-"/>
              <a:defRPr/>
            </a:pPr>
            <a:r>
              <a:rPr lang="en-US" sz="2800" dirty="0">
                <a:solidFill>
                  <a:schemeClr val="bg1"/>
                </a:solidFill>
                <a:latin typeface="+mj-lt"/>
              </a:rPr>
              <a:t>Population increase due to  1849 Gold Rush</a:t>
            </a:r>
          </a:p>
          <a:p>
            <a:pPr>
              <a:spcBef>
                <a:spcPct val="50000"/>
              </a:spcBef>
              <a:defRPr/>
            </a:pPr>
            <a:r>
              <a:rPr lang="en-US" sz="2800" dirty="0">
                <a:solidFill>
                  <a:schemeClr val="bg1"/>
                </a:solidFill>
                <a:latin typeface="+mj-lt"/>
              </a:rPr>
              <a:t>Question:</a:t>
            </a:r>
          </a:p>
          <a:p>
            <a:pPr marL="914400" lvl="1" indent="-457200">
              <a:spcBef>
                <a:spcPct val="50000"/>
              </a:spcBef>
              <a:buFontTx/>
              <a:buChar char="-"/>
              <a:defRPr/>
            </a:pPr>
            <a:r>
              <a:rPr lang="en-US" sz="2800" dirty="0">
                <a:solidFill>
                  <a:schemeClr val="bg1"/>
                </a:solidFill>
                <a:latin typeface="+mj-lt"/>
              </a:rPr>
              <a:t>Will California be admitted as a free or slave state</a:t>
            </a:r>
          </a:p>
          <a:p>
            <a:pPr lvl="1">
              <a:spcBef>
                <a:spcPct val="50000"/>
              </a:spcBef>
              <a:defRPr/>
            </a:pPr>
            <a:endParaRPr lang="en-US" sz="2800" dirty="0">
              <a:solidFill>
                <a:schemeClr val="bg1"/>
              </a:solidFill>
              <a:latin typeface="+mj-lt"/>
            </a:endParaRPr>
          </a:p>
          <a:p>
            <a:pPr>
              <a:spcBef>
                <a:spcPct val="50000"/>
              </a:spcBef>
              <a:defRPr/>
            </a:pPr>
            <a:r>
              <a:rPr lang="en-US" sz="2800" dirty="0">
                <a:solidFill>
                  <a:srgbClr val="C00000"/>
                </a:solidFill>
                <a:latin typeface="+mj-lt"/>
              </a:rPr>
              <a:t>* President Taylor insists on California become a Free state.       * Refuses to compromise</a:t>
            </a:r>
            <a:r>
              <a:rPr lang="en-US" sz="4000" dirty="0">
                <a:latin typeface="+mj-lt"/>
              </a:rPr>
              <a:t>     </a:t>
            </a:r>
          </a:p>
        </p:txBody>
      </p:sp>
      <p:sp>
        <p:nvSpPr>
          <p:cNvPr id="4" name="Rectangle 3"/>
          <p:cNvSpPr/>
          <p:nvPr/>
        </p:nvSpPr>
        <p:spPr>
          <a:xfrm>
            <a:off x="1103175" y="158258"/>
            <a:ext cx="7396120" cy="769441"/>
          </a:xfrm>
          <a:prstGeom prst="rect">
            <a:avLst/>
          </a:prstGeom>
        </p:spPr>
        <p:txBody>
          <a:bodyPr wrap="square">
            <a:spAutoFit/>
          </a:bodyPr>
          <a:lstStyle/>
          <a:p>
            <a:pPr marL="742950" indent="-742950">
              <a:spcBef>
                <a:spcPct val="50000"/>
              </a:spcBef>
              <a:defRPr/>
            </a:pPr>
            <a:r>
              <a:rPr lang="en-US" sz="4400" dirty="0">
                <a:solidFill>
                  <a:srgbClr val="FF0000"/>
                </a:solidFill>
              </a:rPr>
              <a:t>Statehood for California</a:t>
            </a:r>
          </a:p>
        </p:txBody>
      </p:sp>
      <p:pic>
        <p:nvPicPr>
          <p:cNvPr id="11266" name="Picture 2" descr="View Image">
            <a:hlinkClick r:id="rId3"/>
          </p:cNvPr>
          <p:cNvPicPr>
            <a:picLocks noChangeAspect="1" noChangeArrowheads="1"/>
          </p:cNvPicPr>
          <p:nvPr/>
        </p:nvPicPr>
        <p:blipFill>
          <a:blip r:embed="rId4"/>
          <a:srcRect/>
          <a:stretch>
            <a:fillRect/>
          </a:stretch>
        </p:blipFill>
        <p:spPr bwMode="auto">
          <a:xfrm>
            <a:off x="5581496" y="1275223"/>
            <a:ext cx="3562504" cy="4498111"/>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
          <p:cNvSpPr>
            <a:spLocks noGrp="1"/>
          </p:cNvSpPr>
          <p:nvPr>
            <p:ph type="title"/>
          </p:nvPr>
        </p:nvSpPr>
        <p:spPr/>
        <p:txBody>
          <a:bodyPr/>
          <a:lstStyle/>
          <a:p>
            <a:pPr algn="l" eaLnBrk="1" hangingPunct="1"/>
            <a:r>
              <a:rPr lang="en-US" sz="4800" dirty="0">
                <a:solidFill>
                  <a:schemeClr val="bg1"/>
                </a:solidFill>
              </a:rPr>
              <a:t>Compromise of 1850</a:t>
            </a:r>
          </a:p>
        </p:txBody>
      </p:sp>
      <p:sp>
        <p:nvSpPr>
          <p:cNvPr id="10243" name="Content Placeholder 3"/>
          <p:cNvSpPr>
            <a:spLocks noGrp="1"/>
          </p:cNvSpPr>
          <p:nvPr>
            <p:ph idx="1"/>
          </p:nvPr>
        </p:nvSpPr>
        <p:spPr>
          <a:xfrm>
            <a:off x="457200" y="1371600"/>
            <a:ext cx="8229600" cy="4754564"/>
          </a:xfrm>
        </p:spPr>
        <p:txBody>
          <a:bodyPr/>
          <a:lstStyle/>
          <a:p>
            <a:pPr marL="514350" indent="-514350" eaLnBrk="1" hangingPunct="1">
              <a:buFont typeface="Wingdings" pitchFamily="2" charset="2"/>
              <a:buChar char="Ø"/>
            </a:pPr>
            <a:r>
              <a:rPr lang="en-US" dirty="0">
                <a:solidFill>
                  <a:schemeClr val="bg1"/>
                </a:solidFill>
              </a:rPr>
              <a:t>Southerners threaten secession… again.</a:t>
            </a:r>
          </a:p>
          <a:p>
            <a:pPr marL="514350" indent="-514350" eaLnBrk="1" hangingPunct="1">
              <a:buFont typeface="Wingdings" pitchFamily="2" charset="2"/>
              <a:buChar char="Ø"/>
            </a:pPr>
            <a:r>
              <a:rPr lang="en-US" dirty="0">
                <a:solidFill>
                  <a:schemeClr val="bg1"/>
                </a:solidFill>
              </a:rPr>
              <a:t>Zachary Taylor unexpectedly dies</a:t>
            </a:r>
          </a:p>
          <a:p>
            <a:pPr marL="514350" indent="-514350" eaLnBrk="1" hangingPunct="1">
              <a:buFont typeface="Wingdings" pitchFamily="2" charset="2"/>
              <a:buChar char="Ø"/>
            </a:pPr>
            <a:r>
              <a:rPr lang="en-US" dirty="0">
                <a:solidFill>
                  <a:schemeClr val="bg1"/>
                </a:solidFill>
              </a:rPr>
              <a:t>Henry Clay offers Compromise of 1850</a:t>
            </a:r>
          </a:p>
          <a:p>
            <a:pPr marL="514350" indent="-514350" eaLnBrk="1" hangingPunct="1">
              <a:buFont typeface="Wingdings" pitchFamily="2" charset="2"/>
              <a:buChar char="Ø"/>
            </a:pPr>
            <a:endParaRPr lang="en-US" dirty="0">
              <a:solidFill>
                <a:schemeClr val="bg1"/>
              </a:solidFill>
            </a:endParaRPr>
          </a:p>
        </p:txBody>
      </p:sp>
      <p:pic>
        <p:nvPicPr>
          <p:cNvPr id="8194" name="Picture 2" descr="View Image">
            <a:hlinkClick r:id="rId2"/>
          </p:cNvPr>
          <p:cNvPicPr>
            <a:picLocks noChangeAspect="1" noChangeArrowheads="1"/>
          </p:cNvPicPr>
          <p:nvPr/>
        </p:nvPicPr>
        <p:blipFill>
          <a:blip r:embed="rId3"/>
          <a:srcRect/>
          <a:stretch>
            <a:fillRect/>
          </a:stretch>
        </p:blipFill>
        <p:spPr bwMode="auto">
          <a:xfrm>
            <a:off x="2179028" y="3142861"/>
            <a:ext cx="5569328" cy="356437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6" descr="Henry Clay "/>
          <p:cNvPicPr>
            <a:picLocks noChangeAspect="1" noChangeArrowheads="1"/>
          </p:cNvPicPr>
          <p:nvPr/>
        </p:nvPicPr>
        <p:blipFill>
          <a:blip r:embed="rId2"/>
          <a:srcRect/>
          <a:stretch>
            <a:fillRect/>
          </a:stretch>
        </p:blipFill>
        <p:spPr bwMode="auto">
          <a:xfrm>
            <a:off x="6355121" y="4518018"/>
            <a:ext cx="1816100" cy="2189162"/>
          </a:xfrm>
          <a:prstGeom prst="rect">
            <a:avLst/>
          </a:prstGeom>
          <a:noFill/>
          <a:ln w="9525">
            <a:noFill/>
            <a:miter lim="800000"/>
            <a:headEnd/>
            <a:tailEnd/>
          </a:ln>
        </p:spPr>
      </p:pic>
      <p:sp>
        <p:nvSpPr>
          <p:cNvPr id="11266" name="Title 2"/>
          <p:cNvSpPr>
            <a:spLocks noGrp="1"/>
          </p:cNvSpPr>
          <p:nvPr>
            <p:ph type="title"/>
          </p:nvPr>
        </p:nvSpPr>
        <p:spPr/>
        <p:txBody>
          <a:bodyPr/>
          <a:lstStyle/>
          <a:p>
            <a:pPr algn="l" eaLnBrk="1" hangingPunct="1"/>
            <a:r>
              <a:rPr lang="en-US" sz="4800">
                <a:solidFill>
                  <a:schemeClr val="bg1"/>
                </a:solidFill>
              </a:rPr>
              <a:t>Terms of the Compromise</a:t>
            </a:r>
          </a:p>
        </p:txBody>
      </p:sp>
      <p:sp>
        <p:nvSpPr>
          <p:cNvPr id="11267" name="Content Placeholder 3"/>
          <p:cNvSpPr>
            <a:spLocks noGrp="1"/>
          </p:cNvSpPr>
          <p:nvPr>
            <p:ph idx="1"/>
          </p:nvPr>
        </p:nvSpPr>
        <p:spPr>
          <a:xfrm>
            <a:off x="209004" y="1247503"/>
            <a:ext cx="7962217" cy="4525963"/>
          </a:xfrm>
        </p:spPr>
        <p:txBody>
          <a:bodyPr/>
          <a:lstStyle/>
          <a:p>
            <a:pPr marL="0" indent="0" eaLnBrk="1" hangingPunct="1">
              <a:buNone/>
            </a:pPr>
            <a:r>
              <a:rPr lang="en-US" dirty="0">
                <a:solidFill>
                  <a:schemeClr val="bg1"/>
                </a:solidFill>
              </a:rPr>
              <a:t>1. California = free state</a:t>
            </a:r>
          </a:p>
          <a:p>
            <a:pPr marL="0" indent="0" eaLnBrk="1" hangingPunct="1">
              <a:buNone/>
            </a:pPr>
            <a:r>
              <a:rPr lang="en-US" dirty="0">
                <a:solidFill>
                  <a:schemeClr val="bg1"/>
                </a:solidFill>
              </a:rPr>
              <a:t>2. Stronger fugitive slave laws</a:t>
            </a:r>
          </a:p>
          <a:p>
            <a:pPr marL="0" indent="0" eaLnBrk="1" hangingPunct="1">
              <a:buNone/>
            </a:pPr>
            <a:r>
              <a:rPr lang="en-US" dirty="0">
                <a:solidFill>
                  <a:schemeClr val="bg1"/>
                </a:solidFill>
              </a:rPr>
              <a:t>3. Sell of slaves banned in Washington D.C</a:t>
            </a:r>
          </a:p>
          <a:p>
            <a:pPr marL="0" indent="0" eaLnBrk="1" hangingPunct="1">
              <a:buNone/>
            </a:pPr>
            <a:r>
              <a:rPr lang="en-US" dirty="0">
                <a:solidFill>
                  <a:schemeClr val="bg1"/>
                </a:solidFill>
              </a:rPr>
              <a:t>4. Popular sovereignty in NM and Utah</a:t>
            </a:r>
          </a:p>
          <a:p>
            <a:pPr marL="0" indent="0" eaLnBrk="1" hangingPunct="1">
              <a:buNone/>
            </a:pPr>
            <a:r>
              <a:rPr lang="en-US" dirty="0">
                <a:solidFill>
                  <a:schemeClr val="bg1"/>
                </a:solidFill>
              </a:rPr>
              <a:t>	- Residents of territory decide on slavery</a:t>
            </a:r>
          </a:p>
          <a:p>
            <a:pPr marL="0" indent="0" eaLnBrk="1" hangingPunct="1">
              <a:buNone/>
            </a:pPr>
            <a:endParaRPr lang="en-US" dirty="0">
              <a:solidFill>
                <a:schemeClr val="bg1"/>
              </a:solidFill>
            </a:endParaRPr>
          </a:p>
        </p:txBody>
      </p:sp>
      <p:sp>
        <p:nvSpPr>
          <p:cNvPr id="5" name="Rounded Rectangular Callout 4"/>
          <p:cNvSpPr/>
          <p:nvPr/>
        </p:nvSpPr>
        <p:spPr>
          <a:xfrm>
            <a:off x="7877712" y="3154469"/>
            <a:ext cx="1553671" cy="1901628"/>
          </a:xfrm>
          <a:prstGeom prst="wedgeRoundRectCallout">
            <a:avLst>
              <a:gd name="adj1" fmla="val -58556"/>
              <a:gd name="adj2" fmla="val 7440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You know you can’t say no to this face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A Ride for Liberty-Fugitive Slaves"/>
          <p:cNvPicPr>
            <a:picLocks noChangeAspect="1" noChangeArrowheads="1"/>
          </p:cNvPicPr>
          <p:nvPr/>
        </p:nvPicPr>
        <p:blipFill>
          <a:blip r:embed="rId2">
            <a:lum bright="70000" contrast="-70000"/>
          </a:blip>
          <a:srcRect/>
          <a:stretch>
            <a:fillRect/>
          </a:stretch>
        </p:blipFill>
        <p:spPr bwMode="auto">
          <a:xfrm>
            <a:off x="0" y="0"/>
            <a:ext cx="9523413" cy="7142163"/>
          </a:xfrm>
          <a:prstGeom prst="rect">
            <a:avLst/>
          </a:prstGeom>
          <a:noFill/>
          <a:ln w="9525">
            <a:noFill/>
            <a:miter lim="800000"/>
            <a:headEnd/>
            <a:tailEnd/>
          </a:ln>
        </p:spPr>
      </p:pic>
      <p:sp>
        <p:nvSpPr>
          <p:cNvPr id="5123" name="Text Box 2"/>
          <p:cNvSpPr txBox="1">
            <a:spLocks noChangeArrowheads="1"/>
          </p:cNvSpPr>
          <p:nvPr/>
        </p:nvSpPr>
        <p:spPr bwMode="auto">
          <a:xfrm>
            <a:off x="155478" y="1101624"/>
            <a:ext cx="5764454" cy="6247864"/>
          </a:xfrm>
          <a:prstGeom prst="rect">
            <a:avLst/>
          </a:prstGeom>
          <a:noFill/>
          <a:ln w="9525">
            <a:noFill/>
            <a:miter lim="800000"/>
            <a:headEnd/>
            <a:tailEnd/>
          </a:ln>
        </p:spPr>
        <p:txBody>
          <a:bodyPr wrap="square">
            <a:spAutoFit/>
          </a:bodyPr>
          <a:lstStyle/>
          <a:p>
            <a:pPr eaLnBrk="1" hangingPunct="1">
              <a:spcBef>
                <a:spcPct val="50000"/>
              </a:spcBef>
              <a:buFont typeface="Arial" pitchFamily="34" charset="0"/>
              <a:buChar char="•"/>
            </a:pPr>
            <a:r>
              <a:rPr lang="en-US" sz="3200" dirty="0">
                <a:solidFill>
                  <a:schemeClr val="bg1"/>
                </a:solidFill>
              </a:rPr>
              <a:t>No warrant necessary </a:t>
            </a:r>
          </a:p>
          <a:p>
            <a:pPr eaLnBrk="1" hangingPunct="1">
              <a:spcBef>
                <a:spcPct val="50000"/>
              </a:spcBef>
              <a:buFont typeface="Arial" pitchFamily="34" charset="0"/>
              <a:buChar char="•"/>
            </a:pPr>
            <a:endParaRPr lang="en-US" sz="3200" dirty="0">
              <a:solidFill>
                <a:schemeClr val="bg1"/>
              </a:solidFill>
            </a:endParaRPr>
          </a:p>
          <a:p>
            <a:pPr>
              <a:spcBef>
                <a:spcPct val="50000"/>
              </a:spcBef>
              <a:buFont typeface="Arial" pitchFamily="34" charset="0"/>
              <a:buChar char="•"/>
            </a:pPr>
            <a:r>
              <a:rPr lang="en-US" sz="3200" dirty="0">
                <a:solidFill>
                  <a:schemeClr val="bg1"/>
                </a:solidFill>
              </a:rPr>
              <a:t>Judges paid more to rule in favor of slave holder/bounty hunters</a:t>
            </a:r>
          </a:p>
          <a:p>
            <a:pPr>
              <a:spcBef>
                <a:spcPct val="50000"/>
              </a:spcBef>
              <a:buFont typeface="Arial" pitchFamily="34" charset="0"/>
              <a:buChar char="•"/>
            </a:pPr>
            <a:endParaRPr lang="en-US" sz="3200" dirty="0">
              <a:solidFill>
                <a:schemeClr val="bg1"/>
              </a:solidFill>
            </a:endParaRPr>
          </a:p>
          <a:p>
            <a:pPr>
              <a:spcBef>
                <a:spcPct val="50000"/>
              </a:spcBef>
              <a:buFont typeface="Arial" pitchFamily="34" charset="0"/>
              <a:buChar char="•"/>
            </a:pPr>
            <a:r>
              <a:rPr lang="en-US" sz="3200" dirty="0">
                <a:solidFill>
                  <a:schemeClr val="bg1"/>
                </a:solidFill>
              </a:rPr>
              <a:t>Northerners now REQUIRED to assist in the return of run away slaves</a:t>
            </a:r>
          </a:p>
          <a:p>
            <a:pPr eaLnBrk="1" hangingPunct="1">
              <a:spcBef>
                <a:spcPct val="50000"/>
              </a:spcBef>
              <a:buFont typeface="Arial" pitchFamily="34" charset="0"/>
              <a:buChar char="•"/>
            </a:pPr>
            <a:endParaRPr lang="en-US" sz="3200" dirty="0">
              <a:solidFill>
                <a:schemeClr val="bg1"/>
              </a:solidFill>
            </a:endParaRPr>
          </a:p>
        </p:txBody>
      </p:sp>
      <p:pic>
        <p:nvPicPr>
          <p:cNvPr id="19458" name="Picture 2" descr="http://www.altoarizona.com/images/slave-poster.gif"/>
          <p:cNvPicPr>
            <a:picLocks noChangeAspect="1" noChangeArrowheads="1"/>
          </p:cNvPicPr>
          <p:nvPr/>
        </p:nvPicPr>
        <p:blipFill>
          <a:blip r:embed="rId3"/>
          <a:srcRect/>
          <a:stretch>
            <a:fillRect/>
          </a:stretch>
        </p:blipFill>
        <p:spPr bwMode="auto">
          <a:xfrm>
            <a:off x="5776240" y="1364622"/>
            <a:ext cx="3890864" cy="4840235"/>
          </a:xfrm>
          <a:prstGeom prst="rect">
            <a:avLst/>
          </a:prstGeom>
          <a:noFill/>
        </p:spPr>
      </p:pic>
      <p:sp>
        <p:nvSpPr>
          <p:cNvPr id="6" name="Rectangle 5"/>
          <p:cNvSpPr/>
          <p:nvPr/>
        </p:nvSpPr>
        <p:spPr>
          <a:xfrm>
            <a:off x="896719" y="143449"/>
            <a:ext cx="7926308" cy="923330"/>
          </a:xfrm>
          <a:prstGeom prst="rect">
            <a:avLst/>
          </a:prstGeom>
        </p:spPr>
        <p:txBody>
          <a:bodyPr wrap="square">
            <a:spAutoFit/>
          </a:bodyPr>
          <a:lstStyle/>
          <a:p>
            <a:r>
              <a:rPr lang="en-US" sz="5400" u="sng" dirty="0">
                <a:solidFill>
                  <a:srgbClr val="FF0000"/>
                </a:solidFill>
              </a:rPr>
              <a:t>FUGITIVE SLAVE ACT</a:t>
            </a:r>
            <a:r>
              <a:rPr lang="en-US" sz="5400" dirty="0">
                <a:latin typeface="Arial Black" pitchFamily="34" charset="0"/>
              </a:rPr>
              <a:t> </a:t>
            </a:r>
            <a:endParaRPr lang="en-US" sz="5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A reward poster for a runaway slave"/>
          <p:cNvPicPr>
            <a:picLocks noChangeAspect="1" noChangeArrowheads="1"/>
          </p:cNvPicPr>
          <p:nvPr/>
        </p:nvPicPr>
        <p:blipFill>
          <a:blip r:embed="rId2"/>
          <a:srcRect/>
          <a:stretch>
            <a:fillRect/>
          </a:stretch>
        </p:blipFill>
        <p:spPr bwMode="auto">
          <a:xfrm>
            <a:off x="2449513" y="255588"/>
            <a:ext cx="3963987" cy="4941887"/>
          </a:xfrm>
          <a:prstGeom prst="rect">
            <a:avLst/>
          </a:prstGeom>
          <a:noFill/>
          <a:ln w="9525">
            <a:noFill/>
            <a:miter lim="800000"/>
            <a:headEnd/>
            <a:tailEnd/>
          </a:ln>
        </p:spPr>
      </p:pic>
      <p:sp>
        <p:nvSpPr>
          <p:cNvPr id="12291" name="Title 4"/>
          <p:cNvSpPr>
            <a:spLocks noGrp="1"/>
          </p:cNvSpPr>
          <p:nvPr>
            <p:ph type="title"/>
          </p:nvPr>
        </p:nvSpPr>
        <p:spPr>
          <a:xfrm>
            <a:off x="457200" y="5570538"/>
            <a:ext cx="8229600" cy="758825"/>
          </a:xfrm>
        </p:spPr>
        <p:txBody>
          <a:bodyPr/>
          <a:lstStyle/>
          <a:p>
            <a:pPr eaLnBrk="1" hangingPunct="1"/>
            <a:r>
              <a:rPr lang="en-US" sz="4000"/>
              <a:t>Reward poster for runaway slave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ontent.answers.com/main/content/wp/en-commons/thumb/4/40/250px-Slave_kidnap_post_1851_boston.jpg"/>
          <p:cNvPicPr>
            <a:picLocks noChangeAspect="1" noChangeArrowheads="1"/>
          </p:cNvPicPr>
          <p:nvPr/>
        </p:nvPicPr>
        <p:blipFill>
          <a:blip r:embed="rId2" r:link="rId3"/>
          <a:srcRect/>
          <a:stretch>
            <a:fillRect/>
          </a:stretch>
        </p:blipFill>
        <p:spPr bwMode="auto">
          <a:xfrm>
            <a:off x="164914" y="17585"/>
            <a:ext cx="4580821" cy="6810392"/>
          </a:xfrm>
          <a:prstGeom prst="rect">
            <a:avLst/>
          </a:prstGeom>
          <a:noFill/>
          <a:ln w="9525">
            <a:noFill/>
            <a:miter lim="800000"/>
            <a:headEnd/>
            <a:tailEnd/>
          </a:ln>
        </p:spPr>
      </p:pic>
      <p:sp>
        <p:nvSpPr>
          <p:cNvPr id="4" name="Rectangle 3"/>
          <p:cNvSpPr/>
          <p:nvPr/>
        </p:nvSpPr>
        <p:spPr>
          <a:xfrm>
            <a:off x="5102352" y="246888"/>
            <a:ext cx="3886200" cy="6494085"/>
          </a:xfrm>
          <a:prstGeom prst="rect">
            <a:avLst/>
          </a:prstGeom>
        </p:spPr>
        <p:txBody>
          <a:bodyPr wrap="square">
            <a:spAutoFit/>
          </a:bodyPr>
          <a:lstStyle/>
          <a:p>
            <a:pPr>
              <a:buFont typeface="Arial" pitchFamily="34" charset="0"/>
              <a:buChar char="•"/>
            </a:pPr>
            <a:r>
              <a:rPr lang="en-US" sz="3200" dirty="0"/>
              <a:t>The Fugitive Slave Act brought the issue of slavery to the North</a:t>
            </a:r>
          </a:p>
          <a:p>
            <a:pPr>
              <a:buFont typeface="Arial" pitchFamily="34" charset="0"/>
              <a:buChar char="•"/>
            </a:pPr>
            <a:endParaRPr lang="en-US" sz="3200" dirty="0"/>
          </a:p>
          <a:p>
            <a:pPr>
              <a:buFont typeface="Arial" pitchFamily="34" charset="0"/>
              <a:buChar char="•"/>
            </a:pPr>
            <a:endParaRPr lang="en-US" sz="3200" dirty="0"/>
          </a:p>
          <a:p>
            <a:pPr>
              <a:buFont typeface="Arial" pitchFamily="34" charset="0"/>
              <a:buChar char="•"/>
            </a:pPr>
            <a:endParaRPr lang="en-US" sz="3200" dirty="0"/>
          </a:p>
          <a:p>
            <a:pPr>
              <a:buFont typeface="Arial" pitchFamily="34" charset="0"/>
              <a:buChar char="•"/>
            </a:pPr>
            <a:endParaRPr lang="en-US" sz="3200" dirty="0"/>
          </a:p>
          <a:p>
            <a:pPr>
              <a:buFont typeface="Arial" pitchFamily="34" charset="0"/>
              <a:buChar char="•"/>
            </a:pPr>
            <a:endParaRPr lang="en-US" sz="3200" dirty="0"/>
          </a:p>
          <a:p>
            <a:pPr>
              <a:buFont typeface="Arial" pitchFamily="34" charset="0"/>
              <a:buChar char="•"/>
            </a:pPr>
            <a:endParaRPr lang="en-US" sz="3200" dirty="0"/>
          </a:p>
          <a:p>
            <a:pPr>
              <a:buFont typeface="Arial" pitchFamily="34" charset="0"/>
              <a:buChar char="•"/>
            </a:pPr>
            <a:endParaRPr lang="en-US" sz="3200" dirty="0"/>
          </a:p>
          <a:p>
            <a:pPr>
              <a:buFont typeface="Arial" pitchFamily="34" charset="0"/>
              <a:buChar char="•"/>
            </a:pPr>
            <a:r>
              <a:rPr lang="en-US" sz="3200" dirty="0"/>
              <a:t>Northerners sent fugitives to Canada </a:t>
            </a:r>
          </a:p>
        </p:txBody>
      </p:sp>
      <p:pic>
        <p:nvPicPr>
          <p:cNvPr id="1028" name="Picture 4" descr="http://upload.wikimedia.org/wikipedia/en/thumb/b/bb/UndergroundRailroadmonumentWindsor.jpg/220px-UndergroundRailroadmonumentWindsor.jpg"/>
          <p:cNvPicPr>
            <a:picLocks noChangeAspect="1" noChangeArrowheads="1"/>
          </p:cNvPicPr>
          <p:nvPr/>
        </p:nvPicPr>
        <p:blipFill>
          <a:blip r:embed="rId4"/>
          <a:srcRect/>
          <a:stretch>
            <a:fillRect/>
          </a:stretch>
        </p:blipFill>
        <p:spPr bwMode="auto">
          <a:xfrm>
            <a:off x="5779134" y="2302445"/>
            <a:ext cx="2377313" cy="344710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5"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2">
            <a:lum bright="70000" contrast="-70000"/>
          </a:blip>
          <a:srcRect b="7553"/>
          <a:stretch>
            <a:fillRect/>
          </a:stretch>
        </p:blipFill>
        <p:spPr bwMode="auto">
          <a:xfrm>
            <a:off x="-127000" y="-88900"/>
            <a:ext cx="9402763" cy="7292975"/>
          </a:xfrm>
          <a:prstGeom prst="rect">
            <a:avLst/>
          </a:prstGeom>
          <a:noFill/>
          <a:ln w="9525">
            <a:noFill/>
            <a:miter lim="800000"/>
            <a:headEnd/>
            <a:tailEnd/>
          </a:ln>
        </p:spPr>
      </p:pic>
      <p:sp>
        <p:nvSpPr>
          <p:cNvPr id="3075" name="Text Box 4"/>
          <p:cNvSpPr txBox="1">
            <a:spLocks noChangeArrowheads="1"/>
          </p:cNvSpPr>
          <p:nvPr/>
        </p:nvSpPr>
        <p:spPr bwMode="auto">
          <a:xfrm>
            <a:off x="293688" y="150813"/>
            <a:ext cx="8602662" cy="4031873"/>
          </a:xfrm>
          <a:prstGeom prst="rect">
            <a:avLst/>
          </a:prstGeom>
          <a:noFill/>
          <a:ln w="9525">
            <a:noFill/>
            <a:miter lim="800000"/>
            <a:headEnd/>
            <a:tailEnd/>
          </a:ln>
        </p:spPr>
        <p:txBody>
          <a:bodyPr>
            <a:spAutoFit/>
          </a:bodyPr>
          <a:lstStyle/>
          <a:p>
            <a:pPr eaLnBrk="1" hangingPunct="1"/>
            <a:r>
              <a:rPr lang="en-US" sz="3200" u="sng" dirty="0">
                <a:solidFill>
                  <a:srgbClr val="FF0000"/>
                </a:solidFill>
              </a:rPr>
              <a:t>Fugitive Slaves &amp; The Underground Railroad</a:t>
            </a:r>
          </a:p>
          <a:p>
            <a:pPr eaLnBrk="1" hangingPunct="1">
              <a:buFontTx/>
              <a:buChar char="•"/>
            </a:pPr>
            <a:endParaRPr lang="en-US" sz="3200" dirty="0"/>
          </a:p>
          <a:p>
            <a:pPr eaLnBrk="1" hangingPunct="1">
              <a:buFontTx/>
              <a:buChar char="•"/>
            </a:pPr>
            <a:r>
              <a:rPr lang="en-US" sz="3200" dirty="0">
                <a:solidFill>
                  <a:schemeClr val="bg1"/>
                </a:solidFill>
              </a:rPr>
              <a:t>Harriet Tubman &amp; The Underground Railroad</a:t>
            </a:r>
          </a:p>
          <a:p>
            <a:pPr eaLnBrk="1" hangingPunct="1"/>
            <a:r>
              <a:rPr lang="en-US" sz="3200" dirty="0">
                <a:solidFill>
                  <a:schemeClr val="bg1"/>
                </a:solidFill>
              </a:rPr>
              <a:t>   - 19 trips to the South</a:t>
            </a:r>
          </a:p>
          <a:p>
            <a:pPr eaLnBrk="1" hangingPunct="1"/>
            <a:r>
              <a:rPr lang="en-US" sz="3200" dirty="0">
                <a:solidFill>
                  <a:schemeClr val="bg1"/>
                </a:solidFill>
              </a:rPr>
              <a:t>   - helped 300 slaves to freedom</a:t>
            </a:r>
          </a:p>
          <a:p>
            <a:pPr eaLnBrk="1" hangingPunct="1"/>
            <a:endParaRPr lang="en-US" sz="3200" dirty="0">
              <a:solidFill>
                <a:schemeClr val="bg1"/>
              </a:solidFill>
            </a:endParaRPr>
          </a:p>
          <a:p>
            <a:pPr eaLnBrk="1" hangingPunct="1">
              <a:buFont typeface="Arial" pitchFamily="34" charset="0"/>
              <a:buChar char="•"/>
            </a:pPr>
            <a:r>
              <a:rPr lang="en-US" sz="3200" dirty="0">
                <a:solidFill>
                  <a:schemeClr val="bg1"/>
                </a:solidFill>
              </a:rPr>
              <a:t> Estimated that around 1000 slaves escaped per year.</a:t>
            </a:r>
          </a:p>
        </p:txBody>
      </p:sp>
      <p:pic>
        <p:nvPicPr>
          <p:cNvPr id="3076" name="Picture 1046" descr="harriet"/>
          <p:cNvPicPr>
            <a:picLocks noChangeAspect="1" noChangeArrowheads="1"/>
          </p:cNvPicPr>
          <p:nvPr/>
        </p:nvPicPr>
        <p:blipFill>
          <a:blip r:embed="rId3">
            <a:lum bright="-30000" contrast="40000"/>
          </a:blip>
          <a:srcRect/>
          <a:stretch>
            <a:fillRect/>
          </a:stretch>
        </p:blipFill>
        <p:spPr bwMode="auto">
          <a:xfrm>
            <a:off x="6535738" y="3559175"/>
            <a:ext cx="2608262" cy="3556000"/>
          </a:xfrm>
          <a:prstGeom prst="rect">
            <a:avLst/>
          </a:prstGeom>
          <a:noFill/>
          <a:ln w="9525">
            <a:noFill/>
            <a:miter lim="800000"/>
            <a:headEnd/>
            <a:tailEnd/>
          </a:ln>
        </p:spPr>
      </p:pic>
      <p:pic>
        <p:nvPicPr>
          <p:cNvPr id="3077" name="Picture 26" descr="IN00597_"/>
          <p:cNvPicPr>
            <a:picLocks noChangeAspect="1" noChangeArrowheads="1"/>
          </p:cNvPicPr>
          <p:nvPr/>
        </p:nvPicPr>
        <p:blipFill>
          <a:blip r:embed="rId4"/>
          <a:srcRect/>
          <a:stretch>
            <a:fillRect/>
          </a:stretch>
        </p:blipFill>
        <p:spPr bwMode="auto">
          <a:xfrm>
            <a:off x="1039813" y="4149725"/>
            <a:ext cx="4795837" cy="2992438"/>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329-MAP"/>
          <p:cNvPicPr>
            <a:picLocks noChangeAspect="1" noChangeArrowheads="1"/>
          </p:cNvPicPr>
          <p:nvPr/>
        </p:nvPicPr>
        <p:blipFill>
          <a:blip r:embed="rId2"/>
          <a:srcRect r="5263" b="-1242"/>
          <a:stretch>
            <a:fillRect/>
          </a:stretch>
        </p:blipFill>
        <p:spPr bwMode="auto">
          <a:xfrm>
            <a:off x="331304" y="0"/>
            <a:ext cx="8229600" cy="68580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967335"/>
            <a:ext cx="4572000" cy="1200329"/>
          </a:xfrm>
          <a:prstGeom prst="rect">
            <a:avLst/>
          </a:prstGeom>
        </p:spPr>
        <p:txBody>
          <a:bodyPr>
            <a:spAutoFit/>
          </a:bodyPr>
          <a:lstStyle/>
          <a:p>
            <a:r>
              <a:rPr lang="en-US" dirty="0">
                <a:hlinkClick r:id="rId2"/>
              </a:rPr>
              <a:t>http://www.history.com/topics/kansas-nebraska-act/videos#harriet-tubman-and-the-underground-railroad</a:t>
            </a:r>
            <a:endParaRPr lang="en-US" dirty="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6" descr="tubman%20poster"/>
          <p:cNvPicPr>
            <a:picLocks noChangeAspect="1" noChangeArrowheads="1"/>
          </p:cNvPicPr>
          <p:nvPr/>
        </p:nvPicPr>
        <p:blipFill>
          <a:blip r:embed="rId2"/>
          <a:srcRect/>
          <a:stretch>
            <a:fillRect/>
          </a:stretch>
        </p:blipFill>
        <p:spPr bwMode="auto">
          <a:xfrm>
            <a:off x="-31750" y="-31750"/>
            <a:ext cx="9361488" cy="7269163"/>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2"/>
          <a:srcRect/>
          <a:stretch>
            <a:fillRect/>
          </a:stretch>
        </p:blipFill>
        <p:spPr bwMode="auto">
          <a:xfrm>
            <a:off x="-15875" y="-269875"/>
            <a:ext cx="9385300" cy="7874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7" descr="Hidden Room - Click for larger view.">
            <a:hlinkClick r:id="rId2"/>
          </p:cNvPr>
          <p:cNvPicPr>
            <a:picLocks noChangeAspect="1" noChangeArrowheads="1"/>
          </p:cNvPicPr>
          <p:nvPr/>
        </p:nvPicPr>
        <p:blipFill>
          <a:blip r:embed="rId3"/>
          <a:srcRect l="1604" t="8372" r="3630" b="4910"/>
          <a:stretch>
            <a:fillRect/>
          </a:stretch>
        </p:blipFill>
        <p:spPr bwMode="auto">
          <a:xfrm>
            <a:off x="3727450" y="882650"/>
            <a:ext cx="4598988" cy="3148013"/>
          </a:xfrm>
          <a:prstGeom prst="rect">
            <a:avLst/>
          </a:prstGeom>
          <a:noFill/>
          <a:ln w="76200">
            <a:solidFill>
              <a:srgbClr val="FF0000"/>
            </a:solidFill>
            <a:miter lim="800000"/>
            <a:headEnd/>
            <a:tailEnd/>
          </a:ln>
        </p:spPr>
      </p:pic>
      <p:sp>
        <p:nvSpPr>
          <p:cNvPr id="8195" name="Text Box 2"/>
          <p:cNvSpPr txBox="1">
            <a:spLocks noChangeArrowheads="1"/>
          </p:cNvSpPr>
          <p:nvPr/>
        </p:nvSpPr>
        <p:spPr bwMode="auto">
          <a:xfrm>
            <a:off x="0" y="90488"/>
            <a:ext cx="9144000" cy="519112"/>
          </a:xfrm>
          <a:prstGeom prst="rect">
            <a:avLst/>
          </a:prstGeom>
          <a:noFill/>
          <a:ln w="9525">
            <a:noFill/>
            <a:miter lim="800000"/>
            <a:headEnd/>
            <a:tailEnd/>
          </a:ln>
        </p:spPr>
        <p:txBody>
          <a:bodyPr>
            <a:spAutoFit/>
          </a:bodyPr>
          <a:lstStyle/>
          <a:p>
            <a:pPr algn="ctr" eaLnBrk="1" hangingPunct="1"/>
            <a:r>
              <a:rPr lang="en-US" sz="2800">
                <a:latin typeface="Showcard Gothic" pitchFamily="82" charset="0"/>
              </a:rPr>
              <a:t>THE UNDERGROUND RAILROAD – hiding places</a:t>
            </a:r>
          </a:p>
        </p:txBody>
      </p:sp>
      <p:pic>
        <p:nvPicPr>
          <p:cNvPr id="8196" name="Picture 5" descr="Wagon with hiding place.  Click for larger view.">
            <a:hlinkClick r:id="rId4"/>
          </p:cNvPr>
          <p:cNvPicPr>
            <a:picLocks noChangeAspect="1" noChangeArrowheads="1"/>
          </p:cNvPicPr>
          <p:nvPr/>
        </p:nvPicPr>
        <p:blipFill>
          <a:blip r:embed="rId5">
            <a:clrChange>
              <a:clrFrom>
                <a:srgbClr val="FFFFFF"/>
              </a:clrFrom>
              <a:clrTo>
                <a:srgbClr val="FFFFFF">
                  <a:alpha val="0"/>
                </a:srgbClr>
              </a:clrTo>
            </a:clrChange>
          </a:blip>
          <a:srcRect l="2109" r="3383" b="3497"/>
          <a:stretch>
            <a:fillRect/>
          </a:stretch>
        </p:blipFill>
        <p:spPr bwMode="auto">
          <a:xfrm>
            <a:off x="376238" y="1720850"/>
            <a:ext cx="4427537" cy="3805238"/>
          </a:xfrm>
          <a:prstGeom prst="rect">
            <a:avLst/>
          </a:prstGeom>
          <a:noFill/>
          <a:ln w="76200">
            <a:solidFill>
              <a:srgbClr val="FF0000"/>
            </a:solidFill>
            <a:miter lim="800000"/>
            <a:headEnd/>
            <a:tailEnd/>
          </a:ln>
        </p:spPr>
      </p:pic>
      <p:pic>
        <p:nvPicPr>
          <p:cNvPr id="8197" name="Picture 9" descr="Hidden well in basement. - Click for larger view.">
            <a:hlinkClick r:id="rId6"/>
          </p:cNvPr>
          <p:cNvPicPr>
            <a:picLocks noChangeAspect="1" noChangeArrowheads="1"/>
          </p:cNvPicPr>
          <p:nvPr/>
        </p:nvPicPr>
        <p:blipFill>
          <a:blip r:embed="rId7"/>
          <a:srcRect l="3265" t="1118" r="3877" b="24181"/>
          <a:stretch>
            <a:fillRect/>
          </a:stretch>
        </p:blipFill>
        <p:spPr bwMode="auto">
          <a:xfrm>
            <a:off x="6486525" y="3524250"/>
            <a:ext cx="2341563" cy="3206750"/>
          </a:xfrm>
          <a:prstGeom prst="rect">
            <a:avLst/>
          </a:prstGeom>
          <a:noFill/>
          <a:ln w="76200">
            <a:solidFill>
              <a:srgbClr val="FF0000"/>
            </a:solid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196850" y="90488"/>
            <a:ext cx="8202613" cy="519112"/>
          </a:xfrm>
          <a:prstGeom prst="rect">
            <a:avLst/>
          </a:prstGeom>
          <a:noFill/>
          <a:ln w="9525">
            <a:noFill/>
            <a:miter lim="800000"/>
            <a:headEnd/>
            <a:tailEnd/>
          </a:ln>
        </p:spPr>
        <p:txBody>
          <a:bodyPr>
            <a:spAutoFit/>
          </a:bodyPr>
          <a:lstStyle/>
          <a:p>
            <a:pPr eaLnBrk="1" hangingPunct="1"/>
            <a:r>
              <a:rPr lang="en-US" sz="2800">
                <a:solidFill>
                  <a:srgbClr val="000000"/>
                </a:solidFill>
                <a:latin typeface="Showcard Gothic" pitchFamily="82" charset="0"/>
              </a:rPr>
              <a:t>THE</a:t>
            </a:r>
            <a:r>
              <a:rPr lang="en-US" sz="2800">
                <a:solidFill>
                  <a:schemeClr val="bg1"/>
                </a:solidFill>
                <a:latin typeface="Showcard Gothic" pitchFamily="82" charset="0"/>
              </a:rPr>
              <a:t> </a:t>
            </a:r>
            <a:r>
              <a:rPr lang="en-US" sz="2800">
                <a:solidFill>
                  <a:srgbClr val="000000"/>
                </a:solidFill>
                <a:latin typeface="Showcard Gothic" pitchFamily="82" charset="0"/>
              </a:rPr>
              <a:t>UNDERGROUND</a:t>
            </a:r>
            <a:r>
              <a:rPr lang="en-US" sz="2800">
                <a:solidFill>
                  <a:schemeClr val="bg1"/>
                </a:solidFill>
                <a:latin typeface="Showcard Gothic" pitchFamily="82" charset="0"/>
              </a:rPr>
              <a:t> </a:t>
            </a:r>
            <a:r>
              <a:rPr lang="en-US" sz="2800">
                <a:solidFill>
                  <a:srgbClr val="000000"/>
                </a:solidFill>
                <a:latin typeface="Showcard Gothic" pitchFamily="82" charset="0"/>
              </a:rPr>
              <a:t>RAILROAD</a:t>
            </a:r>
          </a:p>
        </p:txBody>
      </p:sp>
      <p:pic>
        <p:nvPicPr>
          <p:cNvPr id="10243" name="Picture 5" descr="map16"/>
          <p:cNvPicPr>
            <a:picLocks noChangeAspect="1" noChangeArrowheads="1"/>
          </p:cNvPicPr>
          <p:nvPr/>
        </p:nvPicPr>
        <p:blipFill>
          <a:blip r:embed="rId2"/>
          <a:srcRect/>
          <a:stretch>
            <a:fillRect/>
          </a:stretch>
        </p:blipFill>
        <p:spPr bwMode="auto">
          <a:xfrm>
            <a:off x="0" y="644525"/>
            <a:ext cx="9144000" cy="621347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2">
            <a:lum bright="70000" contrast="-70000"/>
          </a:blip>
          <a:srcRect l="1350" r="-423" b="11940"/>
          <a:stretch>
            <a:fillRect/>
          </a:stretch>
        </p:blipFill>
        <p:spPr bwMode="auto">
          <a:xfrm>
            <a:off x="-12700" y="-50800"/>
            <a:ext cx="9315450" cy="6946900"/>
          </a:xfrm>
          <a:prstGeom prst="rect">
            <a:avLst/>
          </a:prstGeom>
          <a:noFill/>
          <a:ln w="9525">
            <a:noFill/>
            <a:miter lim="800000"/>
            <a:headEnd/>
            <a:tailEnd/>
          </a:ln>
        </p:spPr>
      </p:pic>
      <p:sp>
        <p:nvSpPr>
          <p:cNvPr id="11267" name="Text Box 4"/>
          <p:cNvSpPr txBox="1">
            <a:spLocks noChangeArrowheads="1"/>
          </p:cNvSpPr>
          <p:nvPr/>
        </p:nvSpPr>
        <p:spPr bwMode="auto">
          <a:xfrm>
            <a:off x="155575" y="0"/>
            <a:ext cx="8661854" cy="830997"/>
          </a:xfrm>
          <a:prstGeom prst="rect">
            <a:avLst/>
          </a:prstGeom>
          <a:noFill/>
          <a:ln w="9525">
            <a:noFill/>
            <a:miter lim="800000"/>
            <a:headEnd/>
            <a:tailEnd/>
          </a:ln>
        </p:spPr>
        <p:txBody>
          <a:bodyPr wrap="square">
            <a:spAutoFit/>
          </a:bodyPr>
          <a:lstStyle/>
          <a:p>
            <a:pPr eaLnBrk="1" hangingPunct="1"/>
            <a:r>
              <a:rPr lang="en-US" sz="4800" u="sng" dirty="0">
                <a:solidFill>
                  <a:srgbClr val="FF0000"/>
                </a:solidFill>
              </a:rPr>
              <a:t>Uncle Tom’s Cabin - 1852 </a:t>
            </a:r>
          </a:p>
        </p:txBody>
      </p:sp>
      <p:sp>
        <p:nvSpPr>
          <p:cNvPr id="11268" name="Rectangle 8"/>
          <p:cNvSpPr>
            <a:spLocks noChangeArrowheads="1"/>
          </p:cNvSpPr>
          <p:nvPr/>
        </p:nvSpPr>
        <p:spPr bwMode="auto">
          <a:xfrm>
            <a:off x="276224" y="1069707"/>
            <a:ext cx="7770496" cy="5078313"/>
          </a:xfrm>
          <a:prstGeom prst="rect">
            <a:avLst/>
          </a:prstGeom>
          <a:noFill/>
          <a:ln w="9525">
            <a:noFill/>
            <a:miter lim="800000"/>
            <a:headEnd/>
            <a:tailEnd/>
          </a:ln>
        </p:spPr>
        <p:txBody>
          <a:bodyPr wrap="square">
            <a:spAutoFit/>
          </a:bodyPr>
          <a:lstStyle/>
          <a:p>
            <a:pPr marL="571500" indent="-571500" eaLnBrk="1" hangingPunct="1">
              <a:buFont typeface="Arial" pitchFamily="34" charset="0"/>
              <a:buChar char="•"/>
            </a:pPr>
            <a:r>
              <a:rPr lang="en-US" sz="3600" dirty="0">
                <a:solidFill>
                  <a:schemeClr val="bg1"/>
                </a:solidFill>
              </a:rPr>
              <a:t>Written by Harriet Beecher Stowe</a:t>
            </a:r>
          </a:p>
          <a:p>
            <a:pPr marL="571500" indent="-571500" eaLnBrk="1" hangingPunct="1">
              <a:buFont typeface="Arial" pitchFamily="34" charset="0"/>
              <a:buChar char="•"/>
            </a:pPr>
            <a:r>
              <a:rPr lang="en-US" sz="3600" dirty="0">
                <a:solidFill>
                  <a:schemeClr val="bg1"/>
                </a:solidFill>
              </a:rPr>
              <a:t>Sold 1,000,000 copies in 2 yrs.</a:t>
            </a:r>
          </a:p>
          <a:p>
            <a:pPr eaLnBrk="1" hangingPunct="1"/>
            <a:endParaRPr lang="en-US" sz="3600" dirty="0">
              <a:solidFill>
                <a:schemeClr val="bg1"/>
              </a:solidFill>
            </a:endParaRPr>
          </a:p>
          <a:p>
            <a:pPr eaLnBrk="1" hangingPunct="1">
              <a:buFontTx/>
              <a:buChar char="•"/>
            </a:pPr>
            <a:r>
              <a:rPr lang="en-US" sz="3600" dirty="0">
                <a:solidFill>
                  <a:schemeClr val="bg1"/>
                </a:solidFill>
              </a:rPr>
              <a:t> South says book gives</a:t>
            </a:r>
          </a:p>
          <a:p>
            <a:pPr eaLnBrk="1" hangingPunct="1"/>
            <a:r>
              <a:rPr lang="en-US" sz="3600" dirty="0">
                <a:solidFill>
                  <a:schemeClr val="bg1"/>
                </a:solidFill>
              </a:rPr>
              <a:t>  slavery a false picture</a:t>
            </a:r>
          </a:p>
          <a:p>
            <a:pPr eaLnBrk="1" hangingPunct="1">
              <a:buFont typeface="Arial" charset="0"/>
              <a:buChar char="•"/>
            </a:pPr>
            <a:endParaRPr lang="en-US" sz="3600" dirty="0">
              <a:solidFill>
                <a:schemeClr val="bg1"/>
              </a:solidFill>
            </a:endParaRPr>
          </a:p>
          <a:p>
            <a:pPr eaLnBrk="1" hangingPunct="1">
              <a:buFont typeface="Arial" charset="0"/>
              <a:buChar char="•"/>
            </a:pPr>
            <a:r>
              <a:rPr lang="en-US" sz="3600" dirty="0">
                <a:solidFill>
                  <a:schemeClr val="bg1"/>
                </a:solidFill>
              </a:rPr>
              <a:t> Book shows slavery as</a:t>
            </a:r>
          </a:p>
          <a:p>
            <a:pPr eaLnBrk="1" hangingPunct="1"/>
            <a:r>
              <a:rPr lang="en-US" sz="3600" dirty="0">
                <a:solidFill>
                  <a:schemeClr val="bg1"/>
                </a:solidFill>
              </a:rPr>
              <a:t>  a moral problem</a:t>
            </a:r>
          </a:p>
          <a:p>
            <a:pPr eaLnBrk="1" hangingPunct="1">
              <a:buFontTx/>
              <a:buChar char="•"/>
            </a:pPr>
            <a:endParaRPr lang="en-US" sz="3600" dirty="0">
              <a:solidFill>
                <a:schemeClr val="bg1"/>
              </a:solidFill>
              <a:latin typeface="Arial Black" pitchFamily="34" charset="0"/>
            </a:endParaRPr>
          </a:p>
        </p:txBody>
      </p:sp>
      <p:pic>
        <p:nvPicPr>
          <p:cNvPr id="11269" name="Picture 16" descr="000000e7"/>
          <p:cNvPicPr>
            <a:picLocks noChangeAspect="1" noChangeArrowheads="1"/>
          </p:cNvPicPr>
          <p:nvPr/>
        </p:nvPicPr>
        <p:blipFill>
          <a:blip r:embed="rId3"/>
          <a:srcRect/>
          <a:stretch>
            <a:fillRect/>
          </a:stretch>
        </p:blipFill>
        <p:spPr bwMode="auto">
          <a:xfrm>
            <a:off x="5563144" y="2361383"/>
            <a:ext cx="3371850" cy="435292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 Ride for Liberty-Fugitive Slaves"/>
          <p:cNvPicPr>
            <a:picLocks noChangeAspect="1" noChangeArrowheads="1"/>
          </p:cNvPicPr>
          <p:nvPr/>
        </p:nvPicPr>
        <p:blipFill>
          <a:blip r:embed="rId2">
            <a:lum bright="70000" contrast="-70000"/>
          </a:blip>
          <a:srcRect/>
          <a:stretch>
            <a:fillRect/>
          </a:stretch>
        </p:blipFill>
        <p:spPr bwMode="auto">
          <a:xfrm>
            <a:off x="0" y="0"/>
            <a:ext cx="9523413" cy="7142163"/>
          </a:xfrm>
          <a:prstGeom prst="rect">
            <a:avLst/>
          </a:prstGeom>
          <a:noFill/>
          <a:ln w="9525">
            <a:noFill/>
            <a:miter lim="800000"/>
            <a:headEnd/>
            <a:tailEnd/>
          </a:ln>
        </p:spPr>
      </p:pic>
      <p:sp>
        <p:nvSpPr>
          <p:cNvPr id="12291" name="Text Box 3"/>
          <p:cNvSpPr txBox="1">
            <a:spLocks noChangeArrowheads="1"/>
          </p:cNvSpPr>
          <p:nvPr/>
        </p:nvSpPr>
        <p:spPr bwMode="auto">
          <a:xfrm>
            <a:off x="246063" y="322263"/>
            <a:ext cx="8897937" cy="2800767"/>
          </a:xfrm>
          <a:prstGeom prst="rect">
            <a:avLst/>
          </a:prstGeom>
          <a:noFill/>
          <a:ln w="9525">
            <a:noFill/>
            <a:miter lim="800000"/>
            <a:headEnd/>
            <a:tailEnd/>
          </a:ln>
        </p:spPr>
        <p:txBody>
          <a:bodyPr>
            <a:spAutoFit/>
          </a:bodyPr>
          <a:lstStyle/>
          <a:p>
            <a:pPr eaLnBrk="1" hangingPunct="1">
              <a:spcBef>
                <a:spcPct val="50000"/>
              </a:spcBef>
              <a:buFont typeface="Arial" charset="0"/>
              <a:buChar char="•"/>
            </a:pPr>
            <a:r>
              <a:rPr lang="en-US" sz="4400" dirty="0"/>
              <a:t> </a:t>
            </a:r>
            <a:r>
              <a:rPr lang="en-US" sz="4400" dirty="0">
                <a:solidFill>
                  <a:schemeClr val="bg1"/>
                </a:solidFill>
              </a:rPr>
              <a:t>President Lincoln once met her and supposedly said "So this is the little lady who started this great war."</a:t>
            </a:r>
            <a:endParaRPr lang="en-US" dirty="0">
              <a:solidFill>
                <a:schemeClr val="bg1"/>
              </a:solidFill>
            </a:endParaRPr>
          </a:p>
        </p:txBody>
      </p:sp>
      <p:pic>
        <p:nvPicPr>
          <p:cNvPr id="12292" name="Picture 8" descr="Abraham-lincoln-thumbnail"/>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802063" y="2301875"/>
            <a:ext cx="4260850" cy="467042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9"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2">
            <a:lum bright="70000" contrast="-70000"/>
          </a:blip>
          <a:srcRect l="1350" r="-423" b="11940"/>
          <a:stretch>
            <a:fillRect/>
          </a:stretch>
        </p:blipFill>
        <p:spPr bwMode="auto">
          <a:xfrm>
            <a:off x="-12700" y="-76947"/>
            <a:ext cx="9315450" cy="6946900"/>
          </a:xfrm>
          <a:prstGeom prst="rect">
            <a:avLst/>
          </a:prstGeom>
          <a:noFill/>
          <a:ln w="9525">
            <a:noFill/>
            <a:miter lim="800000"/>
            <a:headEnd/>
            <a:tailEnd/>
          </a:ln>
        </p:spPr>
      </p:pic>
      <p:pic>
        <p:nvPicPr>
          <p:cNvPr id="11266" name="Picture 2" descr="http://library.thinkquest.org/CR0215469/kansas1.gif"/>
          <p:cNvPicPr>
            <a:picLocks noChangeAspect="1" noChangeArrowheads="1"/>
          </p:cNvPicPr>
          <p:nvPr/>
        </p:nvPicPr>
        <p:blipFill>
          <a:blip r:embed="rId3"/>
          <a:srcRect/>
          <a:stretch>
            <a:fillRect/>
          </a:stretch>
        </p:blipFill>
        <p:spPr bwMode="auto">
          <a:xfrm>
            <a:off x="5457644" y="609681"/>
            <a:ext cx="4883991" cy="3125754"/>
          </a:xfrm>
          <a:prstGeom prst="rect">
            <a:avLst/>
          </a:prstGeom>
          <a:noFill/>
        </p:spPr>
      </p:pic>
      <p:sp>
        <p:nvSpPr>
          <p:cNvPr id="4" name="Rectangle 3"/>
          <p:cNvSpPr/>
          <p:nvPr/>
        </p:nvSpPr>
        <p:spPr>
          <a:xfrm>
            <a:off x="1813644" y="-3406"/>
            <a:ext cx="5545301" cy="646331"/>
          </a:xfrm>
          <a:prstGeom prst="rect">
            <a:avLst/>
          </a:prstGeom>
        </p:spPr>
        <p:txBody>
          <a:bodyPr wrap="none">
            <a:spAutoFit/>
          </a:bodyPr>
          <a:lstStyle/>
          <a:p>
            <a:pPr eaLnBrk="1" hangingPunct="1"/>
            <a:r>
              <a:rPr lang="en-US" sz="3600" dirty="0">
                <a:solidFill>
                  <a:srgbClr val="C00000"/>
                </a:solidFill>
              </a:rPr>
              <a:t>The Kansas-Nebraska Act</a:t>
            </a:r>
          </a:p>
        </p:txBody>
      </p:sp>
      <p:sp>
        <p:nvSpPr>
          <p:cNvPr id="3" name="Content Placeholder 2"/>
          <p:cNvSpPr>
            <a:spLocks noGrp="1"/>
          </p:cNvSpPr>
          <p:nvPr>
            <p:ph idx="1"/>
          </p:nvPr>
        </p:nvSpPr>
        <p:spPr>
          <a:xfrm>
            <a:off x="226738" y="858309"/>
            <a:ext cx="5230906" cy="3125754"/>
          </a:xfrm>
        </p:spPr>
        <p:txBody>
          <a:bodyPr/>
          <a:lstStyle/>
          <a:p>
            <a:pPr marL="0" indent="0">
              <a:buNone/>
            </a:pPr>
            <a:r>
              <a:rPr lang="en-US" sz="2400" dirty="0">
                <a:solidFill>
                  <a:schemeClr val="bg1"/>
                </a:solidFill>
              </a:rPr>
              <a:t>Introduced by </a:t>
            </a:r>
            <a:r>
              <a:rPr lang="en-US" sz="2400" dirty="0">
                <a:solidFill>
                  <a:srgbClr val="C00000"/>
                </a:solidFill>
              </a:rPr>
              <a:t>Stephen A. Douglas</a:t>
            </a:r>
          </a:p>
          <a:p>
            <a:pPr marL="457200" indent="-457200">
              <a:buFont typeface="+mj-lt"/>
              <a:buAutoNum type="arabicPeriod"/>
            </a:pPr>
            <a:endParaRPr lang="en-US" sz="2400" dirty="0">
              <a:solidFill>
                <a:schemeClr val="bg1"/>
              </a:solidFill>
            </a:endParaRPr>
          </a:p>
          <a:p>
            <a:pPr marL="457200" indent="-457200">
              <a:buFont typeface="+mj-lt"/>
              <a:buAutoNum type="arabicPeriod"/>
            </a:pPr>
            <a:r>
              <a:rPr lang="en-US" sz="2400" dirty="0">
                <a:solidFill>
                  <a:schemeClr val="bg1"/>
                </a:solidFill>
              </a:rPr>
              <a:t> Turn the territory into two </a:t>
            </a:r>
          </a:p>
          <a:p>
            <a:pPr marL="857250" lvl="1" indent="-457200"/>
            <a:r>
              <a:rPr lang="en-US" sz="2000" dirty="0">
                <a:solidFill>
                  <a:schemeClr val="bg1"/>
                </a:solidFill>
              </a:rPr>
              <a:t>Kansas &amp; Nebraska</a:t>
            </a:r>
          </a:p>
          <a:p>
            <a:pPr marL="457200" indent="-457200">
              <a:buFont typeface="+mj-lt"/>
              <a:buAutoNum type="arabicPeriod"/>
            </a:pPr>
            <a:r>
              <a:rPr lang="en-US" sz="2400" dirty="0">
                <a:solidFill>
                  <a:schemeClr val="bg1"/>
                </a:solidFill>
              </a:rPr>
              <a:t>Legality of slavery chosen by people</a:t>
            </a:r>
          </a:p>
          <a:p>
            <a:pPr marL="857250" lvl="1" indent="-457200"/>
            <a:r>
              <a:rPr lang="en-US" sz="2000" dirty="0">
                <a:solidFill>
                  <a:srgbClr val="C00000"/>
                </a:solidFill>
              </a:rPr>
              <a:t>Popular sovereignty</a:t>
            </a:r>
          </a:p>
          <a:p>
            <a:pPr marL="857250" lvl="1" indent="-457200"/>
            <a:r>
              <a:rPr lang="en-US" sz="2000" dirty="0">
                <a:solidFill>
                  <a:schemeClr val="bg1"/>
                </a:solidFill>
              </a:rPr>
              <a:t>Would repeal the Missouri Compromise</a:t>
            </a:r>
          </a:p>
          <a:p>
            <a:pPr marL="0" indent="0">
              <a:buNone/>
            </a:pPr>
            <a:endParaRPr lang="en-US" sz="2400" dirty="0">
              <a:solidFill>
                <a:schemeClr val="bg1"/>
              </a:solidFill>
            </a:endParaRPr>
          </a:p>
          <a:p>
            <a:endParaRPr lang="en-US" sz="2400" dirty="0">
              <a:solidFill>
                <a:schemeClr val="bg1"/>
              </a:solidFill>
            </a:endParaRPr>
          </a:p>
          <a:p>
            <a:pPr marL="0" indent="0">
              <a:buNone/>
            </a:pPr>
            <a:endParaRPr lang="en-US" dirty="0">
              <a:solidFill>
                <a:schemeClr val="bg1"/>
              </a:solidFill>
            </a:endParaRPr>
          </a:p>
        </p:txBody>
      </p:sp>
      <p:sp>
        <p:nvSpPr>
          <p:cNvPr id="8" name="Content Placeholder 2"/>
          <p:cNvSpPr txBox="1">
            <a:spLocks/>
          </p:cNvSpPr>
          <p:nvPr/>
        </p:nvSpPr>
        <p:spPr bwMode="auto">
          <a:xfrm>
            <a:off x="5136776" y="3984063"/>
            <a:ext cx="3568333" cy="1295319"/>
          </a:xfrm>
          <a:prstGeom prst="rect">
            <a:avLst/>
          </a:prstGeom>
          <a:solidFill>
            <a:schemeClr val="accent2">
              <a:lumMod val="20000"/>
              <a:lumOff val="80000"/>
            </a:schemeClr>
          </a:solidFill>
          <a:ln w="9525">
            <a:solidFill>
              <a:srgbClr val="C00000"/>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b="1" dirty="0">
                <a:solidFill>
                  <a:schemeClr val="accent2">
                    <a:lumMod val="50000"/>
                  </a:schemeClr>
                </a:solidFill>
              </a:rPr>
              <a:t>Southern View</a:t>
            </a:r>
            <a:r>
              <a:rPr lang="en-US" sz="2400" dirty="0">
                <a:solidFill>
                  <a:schemeClr val="bg1"/>
                </a:solidFill>
              </a:rPr>
              <a:t>: </a:t>
            </a:r>
          </a:p>
          <a:p>
            <a:pPr marL="0" indent="0" algn="ctr">
              <a:buNone/>
            </a:pPr>
            <a:r>
              <a:rPr lang="en-US" sz="2400" dirty="0">
                <a:solidFill>
                  <a:schemeClr val="bg1"/>
                </a:solidFill>
              </a:rPr>
              <a:t>90%  of congressmen voted in favor of the law</a:t>
            </a:r>
          </a:p>
          <a:p>
            <a:endParaRPr lang="en-US" dirty="0">
              <a:solidFill>
                <a:schemeClr val="bg1"/>
              </a:solidFill>
            </a:endParaRPr>
          </a:p>
        </p:txBody>
      </p:sp>
      <p:sp>
        <p:nvSpPr>
          <p:cNvPr id="9" name="Content Placeholder 2"/>
          <p:cNvSpPr txBox="1">
            <a:spLocks/>
          </p:cNvSpPr>
          <p:nvPr/>
        </p:nvSpPr>
        <p:spPr bwMode="auto">
          <a:xfrm>
            <a:off x="574588" y="5698565"/>
            <a:ext cx="8023412" cy="565523"/>
          </a:xfrm>
          <a:prstGeom prst="rect">
            <a:avLst/>
          </a:prstGeom>
          <a:solidFill>
            <a:schemeClr val="tx1">
              <a:lumMod val="95000"/>
            </a:schemeClr>
          </a:solidFill>
          <a:ln w="9525">
            <a:solidFill>
              <a:schemeClr val="bg1">
                <a:lumMod val="95000"/>
                <a:lumOff val="5000"/>
              </a:schemeClr>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solidFill>
                  <a:schemeClr val="bg1"/>
                </a:solidFill>
              </a:rPr>
              <a:t> Leads to the creation of the </a:t>
            </a:r>
            <a:r>
              <a:rPr lang="en-US" b="1" dirty="0">
                <a:solidFill>
                  <a:srgbClr val="C00000"/>
                </a:solidFill>
              </a:rPr>
              <a:t>Republican Party </a:t>
            </a:r>
          </a:p>
          <a:p>
            <a:endParaRPr lang="en-US" dirty="0">
              <a:solidFill>
                <a:schemeClr val="bg1"/>
              </a:solidFill>
            </a:endParaRPr>
          </a:p>
        </p:txBody>
      </p:sp>
      <p:sp>
        <p:nvSpPr>
          <p:cNvPr id="10" name="Content Placeholder 2"/>
          <p:cNvSpPr txBox="1">
            <a:spLocks/>
          </p:cNvSpPr>
          <p:nvPr/>
        </p:nvSpPr>
        <p:spPr bwMode="auto">
          <a:xfrm>
            <a:off x="475129" y="3984064"/>
            <a:ext cx="4231279" cy="1295319"/>
          </a:xfrm>
          <a:prstGeom prst="rect">
            <a:avLst/>
          </a:prstGeom>
          <a:solidFill>
            <a:schemeClr val="bg2">
              <a:lumMod val="20000"/>
              <a:lumOff val="80000"/>
            </a:schemeClr>
          </a:solidFill>
          <a:ln w="9525">
            <a:solidFill>
              <a:schemeClr val="bg2"/>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b="1" dirty="0">
                <a:solidFill>
                  <a:schemeClr val="bg2"/>
                </a:solidFill>
              </a:rPr>
              <a:t>Northern View</a:t>
            </a:r>
            <a:r>
              <a:rPr lang="en-US" sz="2400" dirty="0">
                <a:solidFill>
                  <a:schemeClr val="bg1"/>
                </a:solidFill>
              </a:rPr>
              <a:t>:</a:t>
            </a:r>
          </a:p>
          <a:p>
            <a:pPr marL="0" indent="0" algn="ctr">
              <a:buFont typeface="Arial" pitchFamily="34" charset="0"/>
              <a:buNone/>
            </a:pPr>
            <a:r>
              <a:rPr lang="en-US" sz="2400" dirty="0">
                <a:solidFill>
                  <a:schemeClr val="bg1"/>
                </a:solidFill>
              </a:rPr>
              <a:t>Worried this would turn territory into slave states</a:t>
            </a:r>
          </a:p>
          <a:p>
            <a:pPr marL="0" indent="0">
              <a:buFont typeface="Arial" pitchFamily="34" charset="0"/>
              <a:buNone/>
            </a:pPr>
            <a:endParaRPr lang="en-US" sz="2400" dirty="0">
              <a:solidFill>
                <a:schemeClr val="bg1"/>
              </a:solidFill>
            </a:endParaRPr>
          </a:p>
          <a:p>
            <a:endParaRPr lang="en-US" sz="2400" dirty="0">
              <a:solidFill>
                <a:schemeClr val="bg1"/>
              </a:solidFill>
            </a:endParaRPr>
          </a:p>
          <a:p>
            <a:pPr marL="0" indent="0">
              <a:buFont typeface="Arial" pitchFamily="34" charset="0"/>
              <a:buNone/>
            </a:pPr>
            <a:endParaRPr lang="en-US" b="1" dirty="0">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04862" y="134121"/>
            <a:ext cx="8787468" cy="6468015"/>
          </a:xfrm>
          <a:prstGeom prst="rect">
            <a:avLst/>
          </a:prstGeom>
          <a:noFill/>
          <a:ln>
            <a:noFill/>
          </a:ln>
        </p:spPr>
      </p:pic>
      <p:sp>
        <p:nvSpPr>
          <p:cNvPr id="6" name="Rectangle 5"/>
          <p:cNvSpPr/>
          <p:nvPr/>
        </p:nvSpPr>
        <p:spPr>
          <a:xfrm>
            <a:off x="6191076" y="746620"/>
            <a:ext cx="1795244" cy="33556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t>James Buchanan</a:t>
            </a:r>
          </a:p>
        </p:txBody>
      </p:sp>
    </p:spTree>
    <p:extLst>
      <p:ext uri="{BB962C8B-B14F-4D97-AF65-F5344CB8AC3E}">
        <p14:creationId xmlns:p14="http://schemas.microsoft.com/office/powerpoint/2010/main" val="1207231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A Ride for Liberty-Fugitive Slaves"/>
          <p:cNvPicPr>
            <a:picLocks noChangeAspect="1" noChangeArrowheads="1"/>
          </p:cNvPicPr>
          <p:nvPr/>
        </p:nvPicPr>
        <p:blipFill>
          <a:blip r:embed="rId2">
            <a:lum bright="70000" contrast="-70000"/>
          </a:blip>
          <a:srcRect/>
          <a:stretch>
            <a:fillRect/>
          </a:stretch>
        </p:blipFill>
        <p:spPr bwMode="auto">
          <a:xfrm>
            <a:off x="0" y="0"/>
            <a:ext cx="9523413" cy="7142163"/>
          </a:xfrm>
          <a:prstGeom prst="rect">
            <a:avLst/>
          </a:prstGeom>
          <a:noFill/>
          <a:ln w="9525">
            <a:noFill/>
            <a:miter lim="800000"/>
            <a:headEnd/>
            <a:tailEnd/>
          </a:ln>
        </p:spPr>
      </p:pic>
      <p:sp>
        <p:nvSpPr>
          <p:cNvPr id="55299" name="Text Box 2"/>
          <p:cNvSpPr txBox="1">
            <a:spLocks noChangeArrowheads="1"/>
          </p:cNvSpPr>
          <p:nvPr/>
        </p:nvSpPr>
        <p:spPr bwMode="auto">
          <a:xfrm>
            <a:off x="230806" y="0"/>
            <a:ext cx="8591550" cy="4339650"/>
          </a:xfrm>
          <a:prstGeom prst="rect">
            <a:avLst/>
          </a:prstGeom>
          <a:noFill/>
          <a:ln w="9525">
            <a:noFill/>
            <a:miter lim="800000"/>
            <a:headEnd/>
            <a:tailEnd/>
          </a:ln>
        </p:spPr>
        <p:txBody>
          <a:bodyPr>
            <a:spAutoFit/>
          </a:bodyPr>
          <a:lstStyle/>
          <a:p>
            <a:pPr eaLnBrk="1" hangingPunct="1">
              <a:spcBef>
                <a:spcPct val="50000"/>
              </a:spcBef>
              <a:defRPr/>
            </a:pPr>
            <a:r>
              <a:rPr lang="en-US" sz="4000" dirty="0">
                <a:solidFill>
                  <a:srgbClr val="FF0000"/>
                </a:solidFill>
                <a:latin typeface="+mj-lt"/>
              </a:rPr>
              <a:t>Result:</a:t>
            </a:r>
          </a:p>
          <a:p>
            <a:pPr eaLnBrk="1" hangingPunct="1">
              <a:spcBef>
                <a:spcPct val="50000"/>
              </a:spcBef>
              <a:defRPr/>
            </a:pPr>
            <a:r>
              <a:rPr lang="en-US" sz="4000" dirty="0">
                <a:solidFill>
                  <a:schemeClr val="bg1"/>
                </a:solidFill>
                <a:latin typeface="+mj-lt"/>
              </a:rPr>
              <a:t>People from surrounding states (primarily abolitionists) flock to Kansas to vote</a:t>
            </a:r>
          </a:p>
          <a:p>
            <a:pPr marL="571500" indent="-571500" eaLnBrk="1" hangingPunct="1">
              <a:spcBef>
                <a:spcPct val="50000"/>
              </a:spcBef>
              <a:buFont typeface="Arial" pitchFamily="34" charset="0"/>
              <a:buChar char="•"/>
              <a:defRPr/>
            </a:pPr>
            <a:r>
              <a:rPr lang="en-US" sz="3200" dirty="0">
                <a:solidFill>
                  <a:srgbClr val="C00000"/>
                </a:solidFill>
                <a:latin typeface="+mj-lt"/>
              </a:rPr>
              <a:t>“Border Ruffians”</a:t>
            </a:r>
          </a:p>
          <a:p>
            <a:pPr marL="571500" indent="-571500" eaLnBrk="1" hangingPunct="1">
              <a:spcBef>
                <a:spcPct val="50000"/>
              </a:spcBef>
              <a:buFont typeface="Arial" pitchFamily="34" charset="0"/>
              <a:buChar char="•"/>
              <a:defRPr/>
            </a:pPr>
            <a:r>
              <a:rPr lang="en-US" sz="3200" dirty="0">
                <a:solidFill>
                  <a:srgbClr val="C00000"/>
                </a:solidFill>
                <a:latin typeface="+mj-lt"/>
              </a:rPr>
              <a:t>“Jayhawkers”</a:t>
            </a:r>
            <a:r>
              <a:rPr lang="en-US" sz="3200" dirty="0">
                <a:solidFill>
                  <a:schemeClr val="bg1"/>
                </a:solidFill>
                <a:latin typeface="+mj-lt"/>
              </a:rPr>
              <a:t> </a:t>
            </a:r>
          </a:p>
        </p:txBody>
      </p:sp>
      <p:pic>
        <p:nvPicPr>
          <p:cNvPr id="14340" name="Picture 3" descr="PE03759_"/>
          <p:cNvPicPr>
            <a:picLocks noChangeAspect="1" noChangeArrowheads="1"/>
          </p:cNvPicPr>
          <p:nvPr/>
        </p:nvPicPr>
        <p:blipFill>
          <a:blip r:embed="rId3"/>
          <a:srcRect/>
          <a:stretch>
            <a:fillRect/>
          </a:stretch>
        </p:blipFill>
        <p:spPr bwMode="auto">
          <a:xfrm>
            <a:off x="4791075" y="2860675"/>
            <a:ext cx="3883025" cy="4281488"/>
          </a:xfrm>
          <a:prstGeom prst="rect">
            <a:avLst/>
          </a:prstGeom>
          <a:noFill/>
          <a:ln w="9525">
            <a:noFill/>
            <a:miter lim="800000"/>
            <a:headEnd/>
            <a:tailEnd/>
          </a:ln>
        </p:spPr>
      </p:pic>
      <p:pic>
        <p:nvPicPr>
          <p:cNvPr id="5" name="Picture 3" descr="PE03759_"/>
          <p:cNvPicPr>
            <a:picLocks noChangeAspect="1" noChangeArrowheads="1"/>
          </p:cNvPicPr>
          <p:nvPr/>
        </p:nvPicPr>
        <p:blipFill>
          <a:blip r:embed="rId3"/>
          <a:srcRect/>
          <a:stretch>
            <a:fillRect/>
          </a:stretch>
        </p:blipFill>
        <p:spPr bwMode="auto">
          <a:xfrm>
            <a:off x="2160587" y="4048310"/>
            <a:ext cx="2803525" cy="3091214"/>
          </a:xfrm>
          <a:prstGeom prst="rect">
            <a:avLst/>
          </a:prstGeom>
          <a:noFill/>
          <a:ln w="9525">
            <a:noFill/>
            <a:miter lim="800000"/>
            <a:headEnd/>
            <a:tailEnd/>
          </a:ln>
        </p:spPr>
      </p:pic>
      <p:sp>
        <p:nvSpPr>
          <p:cNvPr id="6" name="Rounded Rectangular Callout 5"/>
          <p:cNvSpPr/>
          <p:nvPr/>
        </p:nvSpPr>
        <p:spPr bwMode="auto">
          <a:xfrm>
            <a:off x="7493000" y="3330142"/>
            <a:ext cx="1651000" cy="990600"/>
          </a:xfrm>
          <a:prstGeom prst="wedgeRoundRectCallou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dirty="0">
                <a:latin typeface="Arial" pitchFamily="34" charset="0"/>
              </a:rPr>
              <a:t>Kansas should be a slave state</a:t>
            </a:r>
            <a:endParaRPr kumimoji="0" lang="en-US" sz="1800" b="0" i="0" u="none" strike="noStrike" cap="none" normalizeH="0" baseline="0" dirty="0">
              <a:ln>
                <a:noFill/>
              </a:ln>
              <a:solidFill>
                <a:schemeClr val="tx1"/>
              </a:solidFill>
              <a:effectLst/>
              <a:latin typeface="Arial" pitchFamily="34" charset="0"/>
            </a:endParaRPr>
          </a:p>
        </p:txBody>
      </p:sp>
      <p:sp>
        <p:nvSpPr>
          <p:cNvPr id="7" name="Rounded Rectangular Callout 6"/>
          <p:cNvSpPr/>
          <p:nvPr/>
        </p:nvSpPr>
        <p:spPr bwMode="auto">
          <a:xfrm>
            <a:off x="4068762" y="3998119"/>
            <a:ext cx="1790700" cy="1003300"/>
          </a:xfrm>
          <a:prstGeom prst="wedgeRoundRectCallou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dirty="0">
                <a:latin typeface="Arial" pitchFamily="34" charset="0"/>
              </a:rPr>
              <a:t>You’re a real jerk. It should be a free state</a:t>
            </a:r>
            <a:endParaRPr kumimoji="0" lang="en-US" sz="1800" b="0" i="0" u="none" strike="noStrike" cap="none" normalizeH="0" baseline="0" dirty="0">
              <a:ln>
                <a:noFill/>
              </a:ln>
              <a:solidFill>
                <a:schemeClr val="tx1"/>
              </a:solidFill>
              <a:effectLst/>
              <a:latin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A Ride for Liberty-Fugitive Slaves"/>
          <p:cNvPicPr>
            <a:picLocks noChangeAspect="1" noChangeArrowheads="1"/>
          </p:cNvPicPr>
          <p:nvPr/>
        </p:nvPicPr>
        <p:blipFill>
          <a:blip r:embed="rId2">
            <a:lum bright="70000" contrast="-70000"/>
          </a:blip>
          <a:srcRect/>
          <a:stretch>
            <a:fillRect/>
          </a:stretch>
        </p:blipFill>
        <p:spPr bwMode="auto">
          <a:xfrm>
            <a:off x="0" y="0"/>
            <a:ext cx="9523413" cy="7142163"/>
          </a:xfrm>
          <a:prstGeom prst="rect">
            <a:avLst/>
          </a:prstGeom>
          <a:noFill/>
          <a:ln w="9525">
            <a:noFill/>
            <a:miter lim="800000"/>
            <a:headEnd/>
            <a:tailEnd/>
          </a:ln>
        </p:spPr>
      </p:pic>
      <p:sp>
        <p:nvSpPr>
          <p:cNvPr id="15363" name="Text Box 2"/>
          <p:cNvSpPr txBox="1">
            <a:spLocks noChangeArrowheads="1"/>
          </p:cNvSpPr>
          <p:nvPr/>
        </p:nvSpPr>
        <p:spPr bwMode="auto">
          <a:xfrm>
            <a:off x="280988" y="322263"/>
            <a:ext cx="8863012" cy="6199187"/>
          </a:xfrm>
          <a:prstGeom prst="rect">
            <a:avLst/>
          </a:prstGeom>
          <a:noFill/>
          <a:ln w="9525">
            <a:noFill/>
            <a:miter lim="800000"/>
            <a:headEnd/>
            <a:tailEnd/>
          </a:ln>
        </p:spPr>
        <p:txBody>
          <a:bodyPr>
            <a:spAutoFit/>
          </a:bodyPr>
          <a:lstStyle/>
          <a:p>
            <a:pPr eaLnBrk="1" hangingPunct="1">
              <a:spcBef>
                <a:spcPct val="50000"/>
              </a:spcBef>
            </a:pPr>
            <a:r>
              <a:rPr lang="en-US" sz="4400">
                <a:latin typeface="Arial Black" pitchFamily="34" charset="0"/>
              </a:rPr>
              <a:t>Many people voted illegally and fights break out in Kansas - this becomes known as “BLEEDING KANSAS”</a:t>
            </a:r>
            <a:endParaRPr lang="en-US" sz="2800">
              <a:latin typeface="Arial Black" pitchFamily="34" charset="0"/>
            </a:endParaRPr>
          </a:p>
          <a:p>
            <a:pPr eaLnBrk="1" hangingPunct="1">
              <a:spcBef>
                <a:spcPct val="50000"/>
              </a:spcBef>
            </a:pPr>
            <a:endParaRPr lang="en-US">
              <a:latin typeface="Arial Black" pitchFamily="34" charset="0"/>
            </a:endParaRPr>
          </a:p>
          <a:p>
            <a:pPr eaLnBrk="1" hangingPunct="1">
              <a:spcBef>
                <a:spcPct val="50000"/>
              </a:spcBef>
            </a:pPr>
            <a:r>
              <a:rPr lang="en-US" sz="4400">
                <a:latin typeface="Arial Black" pitchFamily="34" charset="0"/>
              </a:rPr>
              <a:t>An attack on Lawrence becomes known as the “Sack of Lawrence”</a:t>
            </a:r>
            <a:endParaRPr lang="en-US"/>
          </a:p>
        </p:txBody>
      </p:sp>
      <p:pic>
        <p:nvPicPr>
          <p:cNvPr id="15364" name="Picture 3" descr="MP00318_"/>
          <p:cNvPicPr>
            <a:picLocks noChangeAspect="1" noChangeArrowheads="1"/>
          </p:cNvPicPr>
          <p:nvPr/>
        </p:nvPicPr>
        <p:blipFill>
          <a:blip r:embed="rId3"/>
          <a:srcRect/>
          <a:stretch>
            <a:fillRect/>
          </a:stretch>
        </p:blipFill>
        <p:spPr bwMode="auto">
          <a:xfrm>
            <a:off x="5183188" y="2995613"/>
            <a:ext cx="3846512" cy="1524000"/>
          </a:xfrm>
          <a:prstGeom prst="rect">
            <a:avLst/>
          </a:prstGeom>
          <a:noFill/>
          <a:ln w="9525">
            <a:noFill/>
            <a:miter lim="800000"/>
            <a:headEnd/>
            <a:tailEnd/>
          </a:ln>
        </p:spPr>
      </p:pic>
      <p:sp>
        <p:nvSpPr>
          <p:cNvPr id="793605" name="Rectangle 5"/>
          <p:cNvSpPr>
            <a:spLocks noChangeArrowheads="1"/>
          </p:cNvSpPr>
          <p:nvPr/>
        </p:nvSpPr>
        <p:spPr bwMode="auto">
          <a:xfrm>
            <a:off x="0" y="0"/>
            <a:ext cx="9567863" cy="7178675"/>
          </a:xfrm>
          <a:prstGeom prst="rect">
            <a:avLst/>
          </a:prstGeom>
          <a:solidFill>
            <a:srgbClr val="FF0000"/>
          </a:solidFill>
          <a:ln w="9525">
            <a:solidFill>
              <a:schemeClr val="tx1"/>
            </a:solidFill>
            <a:miter lim="800000"/>
            <a:headEnd/>
            <a:tailEnd/>
          </a:ln>
        </p:spPr>
        <p:txBody>
          <a:bodyPr wrap="none" anchor="ctr"/>
          <a:lstStyle/>
          <a:p>
            <a:pPr algn="ctr" eaLnBrk="1" hangingPunct="1"/>
            <a:r>
              <a:rPr lang="en-US" sz="10600">
                <a:solidFill>
                  <a:schemeClr val="bg1"/>
                </a:solidFill>
                <a:latin typeface="Incised901 NdIt BT"/>
              </a:rPr>
              <a:t>BLEEDING</a:t>
            </a:r>
          </a:p>
          <a:p>
            <a:pPr algn="ctr" eaLnBrk="1" hangingPunct="1"/>
            <a:r>
              <a:rPr lang="en-US" sz="10600">
                <a:solidFill>
                  <a:schemeClr val="bg1"/>
                </a:solidFill>
                <a:latin typeface="Incised901 NdIt BT"/>
              </a:rPr>
              <a:t>KANSAS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grpId="0" nodeType="clickEffect">
                                  <p:stCondLst>
                                    <p:cond delay="0"/>
                                  </p:stCondLst>
                                  <p:childTnLst>
                                    <p:set>
                                      <p:cBhvr>
                                        <p:cTn id="6" dur="1" fill="hold">
                                          <p:stCondLst>
                                            <p:cond delay="0"/>
                                          </p:stCondLst>
                                        </p:cTn>
                                        <p:tgtEl>
                                          <p:spTgt spid="793605"/>
                                        </p:tgtEl>
                                        <p:attrNameLst>
                                          <p:attrName>style.visibility</p:attrName>
                                        </p:attrNameLst>
                                      </p:cBhvr>
                                      <p:to>
                                        <p:strVal val="visible"/>
                                      </p:to>
                                    </p:set>
                                    <p:anim calcmode="lin" valueType="num">
                                      <p:cBhvr additive="base">
                                        <p:cTn id="7" dur="5000" fill="hold"/>
                                        <p:tgtEl>
                                          <p:spTgt spid="793605"/>
                                        </p:tgtEl>
                                        <p:attrNameLst>
                                          <p:attrName>ppt_x</p:attrName>
                                        </p:attrNameLst>
                                      </p:cBhvr>
                                      <p:tavLst>
                                        <p:tav tm="0">
                                          <p:val>
                                            <p:strVal val="#ppt_x"/>
                                          </p:val>
                                        </p:tav>
                                        <p:tav tm="100000">
                                          <p:val>
                                            <p:strVal val="#ppt_x"/>
                                          </p:val>
                                        </p:tav>
                                      </p:tavLst>
                                    </p:anim>
                                    <p:anim calcmode="lin" valueType="num">
                                      <p:cBhvr additive="base">
                                        <p:cTn id="8" dur="5000" fill="hold"/>
                                        <p:tgtEl>
                                          <p:spTgt spid="79360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3605"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2" descr="300px-Battle_of_Lawrence.png"/>
          <p:cNvPicPr>
            <a:picLocks noChangeAspect="1"/>
          </p:cNvPicPr>
          <p:nvPr/>
        </p:nvPicPr>
        <p:blipFill>
          <a:blip r:embed="rId2"/>
          <a:srcRect/>
          <a:stretch>
            <a:fillRect/>
          </a:stretch>
        </p:blipFill>
        <p:spPr bwMode="auto">
          <a:xfrm>
            <a:off x="1935617" y="3126649"/>
            <a:ext cx="5257800" cy="3416300"/>
          </a:xfrm>
          <a:prstGeom prst="rect">
            <a:avLst/>
          </a:prstGeom>
          <a:noFill/>
          <a:ln w="9525">
            <a:noFill/>
            <a:miter lim="800000"/>
            <a:headEnd/>
            <a:tailEnd/>
          </a:ln>
        </p:spPr>
      </p:pic>
      <p:sp>
        <p:nvSpPr>
          <p:cNvPr id="3" name="Title 2"/>
          <p:cNvSpPr>
            <a:spLocks noGrp="1"/>
          </p:cNvSpPr>
          <p:nvPr>
            <p:ph type="title"/>
          </p:nvPr>
        </p:nvSpPr>
        <p:spPr>
          <a:xfrm>
            <a:off x="449717" y="-156755"/>
            <a:ext cx="8229600" cy="1143000"/>
          </a:xfrm>
        </p:spPr>
        <p:txBody>
          <a:bodyPr/>
          <a:lstStyle/>
          <a:p>
            <a:r>
              <a:rPr lang="en-US" dirty="0">
                <a:solidFill>
                  <a:srgbClr val="C00000"/>
                </a:solidFill>
              </a:rPr>
              <a:t>Bleeding Kansas</a:t>
            </a:r>
          </a:p>
        </p:txBody>
      </p:sp>
      <p:sp>
        <p:nvSpPr>
          <p:cNvPr id="4" name="Content Placeholder 3"/>
          <p:cNvSpPr>
            <a:spLocks noGrp="1"/>
          </p:cNvSpPr>
          <p:nvPr>
            <p:ph sz="half" idx="1"/>
          </p:nvPr>
        </p:nvSpPr>
        <p:spPr>
          <a:xfrm>
            <a:off x="462780" y="731521"/>
            <a:ext cx="8203474" cy="2395128"/>
          </a:xfrm>
        </p:spPr>
        <p:txBody>
          <a:bodyPr/>
          <a:lstStyle/>
          <a:p>
            <a:r>
              <a:rPr lang="en-US" dirty="0">
                <a:solidFill>
                  <a:schemeClr val="bg1"/>
                </a:solidFill>
              </a:rPr>
              <a:t>Thousands of Pro Slavery and Anti Slavery Americans rush to Kansas to cast their votes </a:t>
            </a:r>
          </a:p>
          <a:p>
            <a:pPr marL="0" indent="0">
              <a:buNone/>
            </a:pPr>
            <a:endParaRPr lang="en-US" dirty="0">
              <a:solidFill>
                <a:schemeClr val="bg1"/>
              </a:solidFill>
            </a:endParaRPr>
          </a:p>
          <a:p>
            <a:r>
              <a:rPr lang="en-US" dirty="0">
                <a:solidFill>
                  <a:schemeClr val="bg1"/>
                </a:solidFill>
              </a:rPr>
              <a:t>Leads to several instances of violence, destruction of property and murder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330-MAP"/>
          <p:cNvPicPr>
            <a:picLocks noChangeAspect="1" noChangeArrowheads="1"/>
          </p:cNvPicPr>
          <p:nvPr/>
        </p:nvPicPr>
        <p:blipFill>
          <a:blip r:embed="rId2"/>
          <a:srcRect b="23137"/>
          <a:stretch>
            <a:fillRect/>
          </a:stretch>
        </p:blipFill>
        <p:spPr bwMode="auto">
          <a:xfrm>
            <a:off x="0" y="0"/>
            <a:ext cx="8686800" cy="6915150"/>
          </a:xfrm>
          <a:prstGeom prst="rect">
            <a:avLst/>
          </a:prstGeom>
          <a:noFill/>
        </p:spPr>
      </p:pic>
      <p:pic>
        <p:nvPicPr>
          <p:cNvPr id="2050" name="Picture 2" descr="https://upload.wikimedia.org/wikipedia/commons/9/9c/John_Brown_by_Southworth_%26_Hawes%2C_185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541" y="711316"/>
            <a:ext cx="2152690" cy="29966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137" y="-130628"/>
            <a:ext cx="8229600" cy="1143000"/>
          </a:xfrm>
        </p:spPr>
        <p:txBody>
          <a:bodyPr/>
          <a:lstStyle/>
          <a:p>
            <a:r>
              <a:rPr lang="en-US" dirty="0">
                <a:solidFill>
                  <a:schemeClr val="bg1"/>
                </a:solidFill>
              </a:rPr>
              <a:t>Violence in the Senate</a:t>
            </a:r>
          </a:p>
        </p:txBody>
      </p:sp>
      <p:sp>
        <p:nvSpPr>
          <p:cNvPr id="3" name="Content Placeholder 2"/>
          <p:cNvSpPr>
            <a:spLocks noGrp="1"/>
          </p:cNvSpPr>
          <p:nvPr>
            <p:ph sz="half" idx="1"/>
          </p:nvPr>
        </p:nvSpPr>
        <p:spPr>
          <a:xfrm>
            <a:off x="418010" y="711927"/>
            <a:ext cx="8373291" cy="4525963"/>
          </a:xfrm>
        </p:spPr>
        <p:txBody>
          <a:bodyPr/>
          <a:lstStyle/>
          <a:p>
            <a:r>
              <a:rPr lang="en-US" dirty="0"/>
              <a:t>Northern Congressman (Sumner) speaks out against (and makes fun of) the southern way of live and use of slaves. </a:t>
            </a:r>
          </a:p>
          <a:p>
            <a:endParaRPr lang="en-US" dirty="0"/>
          </a:p>
          <a:p>
            <a:endParaRPr lang="en-US" dirty="0"/>
          </a:p>
          <a:p>
            <a:endParaRPr lang="en-US" dirty="0"/>
          </a:p>
          <a:p>
            <a:endParaRPr lang="en-US" dirty="0"/>
          </a:p>
          <a:p>
            <a:endParaRPr lang="en-US" dirty="0"/>
          </a:p>
          <a:p>
            <a:endParaRPr lang="en-US" dirty="0"/>
          </a:p>
          <a:p>
            <a:endParaRPr lang="en-US" dirty="0"/>
          </a:p>
          <a:p>
            <a:r>
              <a:rPr lang="en-US" dirty="0"/>
              <a:t>A Southern Congressman (Brooks) attacks Sumner the next day, beating him until his cane snapped in half</a:t>
            </a:r>
          </a:p>
        </p:txBody>
      </p:sp>
      <p:pic>
        <p:nvPicPr>
          <p:cNvPr id="2050" name="Picture 2" descr="http://upload.wikimedia.org/wikipedia/commons/3/31/Southern_Chival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0944" y="1637619"/>
            <a:ext cx="6232163" cy="4081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0843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3175" y="0"/>
            <a:ext cx="914241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5" descr="dred_portrait"/>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32719" y="2679203"/>
            <a:ext cx="2821058" cy="2924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9581" y="-104503"/>
            <a:ext cx="8229600" cy="1143000"/>
          </a:xfrm>
        </p:spPr>
        <p:txBody>
          <a:bodyPr/>
          <a:lstStyle/>
          <a:p>
            <a:r>
              <a:rPr lang="en-US" dirty="0">
                <a:solidFill>
                  <a:schemeClr val="bg1"/>
                </a:solidFill>
              </a:rPr>
              <a:t>Dred Scott Case</a:t>
            </a:r>
          </a:p>
        </p:txBody>
      </p:sp>
      <p:sp>
        <p:nvSpPr>
          <p:cNvPr id="3" name="Content Placeholder 2"/>
          <p:cNvSpPr>
            <a:spLocks noGrp="1"/>
          </p:cNvSpPr>
          <p:nvPr>
            <p:ph idx="1"/>
          </p:nvPr>
        </p:nvSpPr>
        <p:spPr>
          <a:xfrm>
            <a:off x="3175" y="834231"/>
            <a:ext cx="9140825" cy="4525963"/>
          </a:xfrm>
        </p:spPr>
        <p:txBody>
          <a:bodyPr/>
          <a:lstStyle/>
          <a:p>
            <a:r>
              <a:rPr lang="en-US" dirty="0">
                <a:solidFill>
                  <a:srgbClr val="002060"/>
                </a:solidFill>
              </a:rPr>
              <a:t>Issue </a:t>
            </a:r>
          </a:p>
          <a:p>
            <a:pPr lvl="1"/>
            <a:r>
              <a:rPr lang="en-US" dirty="0">
                <a:solidFill>
                  <a:schemeClr val="bg1"/>
                </a:solidFill>
              </a:rPr>
              <a:t>A slave (Dred Scott) was moved into a “free” territory</a:t>
            </a:r>
          </a:p>
          <a:p>
            <a:pPr lvl="1"/>
            <a:r>
              <a:rPr lang="en-US" dirty="0">
                <a:solidFill>
                  <a:schemeClr val="bg1"/>
                </a:solidFill>
              </a:rPr>
              <a:t>When his owner died, he sued for his freedom </a:t>
            </a:r>
          </a:p>
          <a:p>
            <a:pPr lvl="1"/>
            <a:endParaRPr lang="en-US" sz="1800" dirty="0">
              <a:solidFill>
                <a:schemeClr val="bg1"/>
              </a:solidFill>
            </a:endParaRPr>
          </a:p>
          <a:p>
            <a:r>
              <a:rPr lang="en-US" dirty="0">
                <a:solidFill>
                  <a:srgbClr val="002060"/>
                </a:solidFill>
              </a:rPr>
              <a:t>Questions to be answered</a:t>
            </a:r>
          </a:p>
          <a:p>
            <a:pPr lvl="1"/>
            <a:r>
              <a:rPr lang="en-US" dirty="0">
                <a:solidFill>
                  <a:schemeClr val="bg1"/>
                </a:solidFill>
              </a:rPr>
              <a:t>Can a slave sue?</a:t>
            </a:r>
          </a:p>
          <a:p>
            <a:pPr lvl="1"/>
            <a:endParaRPr lang="en-US" sz="1800" dirty="0">
              <a:solidFill>
                <a:schemeClr val="bg1"/>
              </a:solidFill>
            </a:endParaRPr>
          </a:p>
          <a:p>
            <a:r>
              <a:rPr lang="en-US" dirty="0">
                <a:solidFill>
                  <a:srgbClr val="002060"/>
                </a:solidFill>
              </a:rPr>
              <a:t>Ruling</a:t>
            </a:r>
          </a:p>
          <a:p>
            <a:pPr lvl="1"/>
            <a:r>
              <a:rPr lang="en-US" dirty="0">
                <a:solidFill>
                  <a:schemeClr val="bg1"/>
                </a:solidFill>
              </a:rPr>
              <a:t>A slave is property and,  therefore, cannot sue</a:t>
            </a:r>
          </a:p>
          <a:p>
            <a:pPr lvl="1"/>
            <a:r>
              <a:rPr lang="en-US" dirty="0">
                <a:solidFill>
                  <a:schemeClr val="bg1"/>
                </a:solidFill>
              </a:rPr>
              <a:t>It is unconstitutional to ever make property (slaves) illegal</a:t>
            </a:r>
          </a:p>
          <a:p>
            <a:pPr lvl="1"/>
            <a:r>
              <a:rPr lang="en-US" dirty="0">
                <a:solidFill>
                  <a:schemeClr val="bg1"/>
                </a:solidFill>
              </a:rPr>
              <a:t>Missouri Compromise?</a:t>
            </a:r>
          </a:p>
          <a:p>
            <a:pPr marL="457200" lvl="1" indent="0">
              <a:buNone/>
            </a:pPr>
            <a:endParaRPr lang="en-US" dirty="0">
              <a:solidFill>
                <a:schemeClr val="bg1"/>
              </a:solidFill>
            </a:endParaRPr>
          </a:p>
        </p:txBody>
      </p:sp>
    </p:spTree>
    <p:extLst>
      <p:ext uri="{BB962C8B-B14F-4D97-AF65-F5344CB8AC3E}">
        <p14:creationId xmlns:p14="http://schemas.microsoft.com/office/powerpoint/2010/main" val="3911426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456558" cy="592137"/>
          </a:xfrm>
        </p:spPr>
        <p:txBody>
          <a:bodyPr/>
          <a:lstStyle/>
          <a:p>
            <a:r>
              <a:rPr lang="en-US" dirty="0"/>
              <a:t>Roger B Taney</a:t>
            </a:r>
          </a:p>
        </p:txBody>
      </p:sp>
      <p:sp>
        <p:nvSpPr>
          <p:cNvPr id="3" name="Content Placeholder 2"/>
          <p:cNvSpPr>
            <a:spLocks noGrp="1"/>
          </p:cNvSpPr>
          <p:nvPr>
            <p:ph idx="1"/>
          </p:nvPr>
        </p:nvSpPr>
        <p:spPr>
          <a:xfrm>
            <a:off x="246508" y="1096962"/>
            <a:ext cx="4667250" cy="4525963"/>
          </a:xfrm>
        </p:spPr>
        <p:txBody>
          <a:bodyPr/>
          <a:lstStyle/>
          <a:p>
            <a:pPr marL="0" indent="0">
              <a:buNone/>
            </a:pPr>
            <a:r>
              <a:rPr lang="en-US" sz="2800" i="1" dirty="0"/>
              <a:t>“They had for more than a century before been regarded as beings of an inferior order, and altogether unfit to associate with the white race, either in social or political relations; and so far inferior, that they had no rights which the white man was bound to respect; and that the negro might justly and lawfully be reduced to slavery for his benefit.”</a:t>
            </a:r>
            <a:endParaRPr lang="en-US" sz="2800" dirty="0"/>
          </a:p>
        </p:txBody>
      </p:sp>
      <p:pic>
        <p:nvPicPr>
          <p:cNvPr id="5124" name="Picture 4" descr="Roger B. Taney - Brady-Hand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3758" y="504825"/>
            <a:ext cx="4030217" cy="584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9550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1587" y="0"/>
            <a:ext cx="914241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 Box 3"/>
          <p:cNvSpPr txBox="1">
            <a:spLocks noChangeArrowheads="1"/>
          </p:cNvSpPr>
          <p:nvPr/>
        </p:nvSpPr>
        <p:spPr bwMode="auto">
          <a:xfrm>
            <a:off x="246063" y="309200"/>
            <a:ext cx="5697537" cy="6632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3600" dirty="0">
                <a:solidFill>
                  <a:srgbClr val="FF0000"/>
                </a:solidFill>
                <a:latin typeface="Arial Black" pitchFamily="34" charset="0"/>
              </a:rPr>
              <a:t>ABRAHAM LINCOLN </a:t>
            </a:r>
            <a:r>
              <a:rPr lang="en-US" sz="4400" dirty="0">
                <a:latin typeface="Arial Black" pitchFamily="34" charset="0"/>
              </a:rPr>
              <a:t>–</a:t>
            </a:r>
          </a:p>
          <a:p>
            <a:pPr marL="571500" indent="-571500" eaLnBrk="1" hangingPunct="1">
              <a:spcBef>
                <a:spcPct val="50000"/>
              </a:spcBef>
              <a:buFont typeface="Arial" pitchFamily="34" charset="0"/>
              <a:buChar char="•"/>
            </a:pPr>
            <a:r>
              <a:rPr lang="en-US" sz="2800" dirty="0">
                <a:solidFill>
                  <a:schemeClr val="bg1"/>
                </a:solidFill>
                <a:latin typeface="Arial Black" pitchFamily="34" charset="0"/>
              </a:rPr>
              <a:t>Born poor in Kentucky</a:t>
            </a:r>
          </a:p>
          <a:p>
            <a:pPr marL="457200" indent="-457200" eaLnBrk="1" hangingPunct="1">
              <a:spcBef>
                <a:spcPct val="50000"/>
              </a:spcBef>
              <a:buFont typeface="Arial" pitchFamily="34" charset="0"/>
              <a:buChar char="•"/>
            </a:pPr>
            <a:endParaRPr lang="en-US" sz="1600" dirty="0">
              <a:solidFill>
                <a:schemeClr val="bg1"/>
              </a:solidFill>
              <a:latin typeface="Arial Black" pitchFamily="34" charset="0"/>
            </a:endParaRPr>
          </a:p>
          <a:p>
            <a:pPr marL="457200" indent="-457200" eaLnBrk="1" hangingPunct="1">
              <a:spcBef>
                <a:spcPct val="50000"/>
              </a:spcBef>
              <a:buFont typeface="Arial" pitchFamily="34" charset="0"/>
              <a:buChar char="•"/>
            </a:pPr>
            <a:r>
              <a:rPr lang="en-US" sz="2800" dirty="0">
                <a:solidFill>
                  <a:schemeClr val="bg1"/>
                </a:solidFill>
                <a:latin typeface="Arial Black" pitchFamily="34" charset="0"/>
              </a:rPr>
              <a:t>Little formal education </a:t>
            </a:r>
          </a:p>
          <a:p>
            <a:pPr marL="457200" indent="-457200" eaLnBrk="1" hangingPunct="1">
              <a:spcBef>
                <a:spcPct val="50000"/>
              </a:spcBef>
              <a:buFont typeface="Arial" pitchFamily="34" charset="0"/>
              <a:buChar char="•"/>
            </a:pPr>
            <a:endParaRPr lang="en-US" sz="1200" dirty="0">
              <a:solidFill>
                <a:schemeClr val="bg1"/>
              </a:solidFill>
              <a:latin typeface="Arial Black" pitchFamily="34" charset="0"/>
            </a:endParaRPr>
          </a:p>
          <a:p>
            <a:pPr marL="457200" indent="-457200" eaLnBrk="1" hangingPunct="1">
              <a:spcBef>
                <a:spcPct val="50000"/>
              </a:spcBef>
              <a:buFont typeface="Arial" pitchFamily="34" charset="0"/>
              <a:buChar char="•"/>
            </a:pPr>
            <a:r>
              <a:rPr lang="en-US" sz="2800" dirty="0">
                <a:solidFill>
                  <a:schemeClr val="bg1"/>
                </a:solidFill>
                <a:latin typeface="Arial Black" pitchFamily="34" charset="0"/>
              </a:rPr>
              <a:t>Became successful lawyer</a:t>
            </a:r>
          </a:p>
          <a:p>
            <a:pPr marL="457200" indent="-457200" eaLnBrk="1" hangingPunct="1">
              <a:spcBef>
                <a:spcPct val="50000"/>
              </a:spcBef>
              <a:buFont typeface="Arial" pitchFamily="34" charset="0"/>
              <a:buChar char="•"/>
            </a:pPr>
            <a:endParaRPr lang="en-US" sz="1050" dirty="0">
              <a:solidFill>
                <a:schemeClr val="bg1"/>
              </a:solidFill>
              <a:latin typeface="Arial Black" pitchFamily="34" charset="0"/>
            </a:endParaRPr>
          </a:p>
          <a:p>
            <a:pPr marL="457200" indent="-457200" eaLnBrk="1" hangingPunct="1">
              <a:spcBef>
                <a:spcPct val="50000"/>
              </a:spcBef>
              <a:buFont typeface="Arial" pitchFamily="34" charset="0"/>
              <a:buChar char="•"/>
            </a:pPr>
            <a:r>
              <a:rPr lang="en-US" sz="2800" dirty="0">
                <a:solidFill>
                  <a:schemeClr val="bg1"/>
                </a:solidFill>
                <a:latin typeface="Arial Black" pitchFamily="34" charset="0"/>
              </a:rPr>
              <a:t>Beliefs on slavery led  him into politics</a:t>
            </a:r>
          </a:p>
          <a:p>
            <a:pPr eaLnBrk="1" hangingPunct="1">
              <a:spcBef>
                <a:spcPct val="50000"/>
              </a:spcBef>
            </a:pPr>
            <a:endParaRPr lang="en-US" sz="1400" dirty="0">
              <a:solidFill>
                <a:schemeClr val="bg1"/>
              </a:solidFill>
              <a:latin typeface="Arial Black" pitchFamily="34" charset="0"/>
            </a:endParaRPr>
          </a:p>
          <a:p>
            <a:pPr eaLnBrk="1" hangingPunct="1">
              <a:spcBef>
                <a:spcPct val="50000"/>
              </a:spcBef>
            </a:pPr>
            <a:r>
              <a:rPr lang="en-US" sz="2800" dirty="0">
                <a:solidFill>
                  <a:schemeClr val="bg1"/>
                </a:solidFill>
                <a:latin typeface="Arial Black" pitchFamily="34" charset="0"/>
              </a:rPr>
              <a:t>*Also established vampire killer</a:t>
            </a:r>
          </a:p>
        </p:txBody>
      </p:sp>
      <p:pic>
        <p:nvPicPr>
          <p:cNvPr id="7172" name="Picture 5" descr="A large picture of Abraham Lincoln."/>
          <p:cNvPicPr>
            <a:picLocks noChangeAspect="1" noChangeArrowheads="1"/>
          </p:cNvPicPr>
          <p:nvPr/>
        </p:nvPicPr>
        <p:blipFill>
          <a:blip r:embed="rId3">
            <a:clrChange>
              <a:clrFrom>
                <a:srgbClr val="DEE8DD"/>
              </a:clrFrom>
              <a:clrTo>
                <a:srgbClr val="DEE8DD">
                  <a:alpha val="0"/>
                </a:srgbClr>
              </a:clrTo>
            </a:clrChange>
            <a:extLst>
              <a:ext uri="{28A0092B-C50C-407E-A947-70E740481C1C}">
                <a14:useLocalDpi xmlns:a14="http://schemas.microsoft.com/office/drawing/2010/main" val="0"/>
              </a:ext>
            </a:extLst>
          </a:blip>
          <a:srcRect/>
          <a:stretch>
            <a:fillRect/>
          </a:stretch>
        </p:blipFill>
        <p:spPr bwMode="auto">
          <a:xfrm>
            <a:off x="5534025" y="-2"/>
            <a:ext cx="4087813" cy="665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103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1588" y="-31750"/>
            <a:ext cx="9142412"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994" y="-182880"/>
            <a:ext cx="8229600" cy="1143000"/>
          </a:xfrm>
        </p:spPr>
        <p:txBody>
          <a:bodyPr/>
          <a:lstStyle/>
          <a:p>
            <a:r>
              <a:rPr lang="en-US" dirty="0">
                <a:solidFill>
                  <a:schemeClr val="bg1"/>
                </a:solidFill>
              </a:rPr>
              <a:t>Lincoln-Douglas Debates - 1858</a:t>
            </a:r>
          </a:p>
        </p:txBody>
      </p:sp>
      <p:sp>
        <p:nvSpPr>
          <p:cNvPr id="3" name="Content Placeholder 2"/>
          <p:cNvSpPr>
            <a:spLocks noGrp="1"/>
          </p:cNvSpPr>
          <p:nvPr>
            <p:ph idx="1"/>
          </p:nvPr>
        </p:nvSpPr>
        <p:spPr>
          <a:xfrm>
            <a:off x="118360" y="679269"/>
            <a:ext cx="8908868" cy="5094197"/>
          </a:xfrm>
        </p:spPr>
        <p:txBody>
          <a:bodyPr/>
          <a:lstStyle/>
          <a:p>
            <a:r>
              <a:rPr lang="en-US" dirty="0">
                <a:solidFill>
                  <a:schemeClr val="bg1"/>
                </a:solidFill>
              </a:rPr>
              <a:t>Both are running for Illinois Senate</a:t>
            </a:r>
          </a:p>
          <a:p>
            <a:r>
              <a:rPr lang="en-US" dirty="0">
                <a:solidFill>
                  <a:schemeClr val="bg1"/>
                </a:solidFill>
              </a:rPr>
              <a:t>Both have very different opinions on Slavery</a:t>
            </a:r>
          </a:p>
          <a:p>
            <a:pPr marL="0" indent="0">
              <a:buNone/>
            </a:pPr>
            <a:r>
              <a:rPr lang="en-US" dirty="0">
                <a:solidFill>
                  <a:schemeClr val="bg1"/>
                </a:solidFill>
              </a:rPr>
              <a:t>             </a:t>
            </a:r>
            <a:r>
              <a:rPr lang="en-US" u="sng" dirty="0">
                <a:solidFill>
                  <a:srgbClr val="C00000"/>
                </a:solidFill>
              </a:rPr>
              <a:t>Lincoln</a:t>
            </a:r>
            <a:r>
              <a:rPr lang="en-US" dirty="0">
                <a:solidFill>
                  <a:schemeClr val="bg1"/>
                </a:solidFill>
              </a:rPr>
              <a:t>				</a:t>
            </a:r>
            <a:r>
              <a:rPr lang="en-US" u="sng" dirty="0">
                <a:solidFill>
                  <a:srgbClr val="002060"/>
                </a:solidFill>
              </a:rPr>
              <a:t>Douglas</a:t>
            </a:r>
          </a:p>
          <a:p>
            <a:pPr marL="0" indent="0">
              <a:buNone/>
            </a:pPr>
            <a:r>
              <a:rPr lang="en-US" dirty="0">
                <a:solidFill>
                  <a:schemeClr val="bg1"/>
                </a:solidFill>
              </a:rPr>
              <a:t>        </a:t>
            </a:r>
            <a:r>
              <a:rPr lang="en-US" dirty="0">
                <a:solidFill>
                  <a:srgbClr val="C00000"/>
                </a:solidFill>
              </a:rPr>
              <a:t>Slavery should                  </a:t>
            </a:r>
            <a:r>
              <a:rPr lang="en-US" dirty="0">
                <a:solidFill>
                  <a:srgbClr val="002060"/>
                </a:solidFill>
              </a:rPr>
              <a:t>Issue should be  </a:t>
            </a:r>
          </a:p>
          <a:p>
            <a:pPr marL="0" indent="0">
              <a:buNone/>
            </a:pPr>
            <a:r>
              <a:rPr lang="en-US" dirty="0">
                <a:solidFill>
                  <a:schemeClr val="bg1"/>
                </a:solidFill>
              </a:rPr>
              <a:t>          </a:t>
            </a:r>
            <a:r>
              <a:rPr lang="en-US" dirty="0">
                <a:solidFill>
                  <a:srgbClr val="C00000"/>
                </a:solidFill>
              </a:rPr>
              <a:t>not spread! </a:t>
            </a:r>
            <a:r>
              <a:rPr lang="en-US" dirty="0">
                <a:solidFill>
                  <a:schemeClr val="bg1"/>
                </a:solidFill>
              </a:rPr>
              <a:t>	         </a:t>
            </a:r>
            <a:r>
              <a:rPr lang="en-US" dirty="0">
                <a:solidFill>
                  <a:srgbClr val="002060"/>
                </a:solidFill>
              </a:rPr>
              <a:t>decided by each state</a:t>
            </a:r>
          </a:p>
        </p:txBody>
      </p:sp>
      <p:pic>
        <p:nvPicPr>
          <p:cNvPr id="32770" name="Picture 2" descr="http://lincoln.lib.niu.edu/lincolndouglas/lincdougfirst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235" y="3517628"/>
            <a:ext cx="10084526" cy="4975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979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029" descr="linc-dou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7318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3175" y="0"/>
            <a:ext cx="914241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3"/>
          <p:cNvSpPr txBox="1">
            <a:spLocks noChangeArrowheads="1"/>
          </p:cNvSpPr>
          <p:nvPr/>
        </p:nvSpPr>
        <p:spPr bwMode="auto">
          <a:xfrm>
            <a:off x="246062" y="1210614"/>
            <a:ext cx="4918075" cy="5016758"/>
          </a:xfrm>
          <a:prstGeom prst="rect">
            <a:avLst/>
          </a:prstGeom>
          <a:noFill/>
          <a:ln w="9525">
            <a:noFill/>
            <a:miter lim="800000"/>
            <a:headEnd/>
            <a:tailEnd/>
          </a:ln>
        </p:spPr>
        <p:txBody>
          <a:bodyPr>
            <a:spAutoFit/>
          </a:bodyPr>
          <a:lstStyle/>
          <a:p>
            <a:pPr>
              <a:spcBef>
                <a:spcPct val="50000"/>
              </a:spcBef>
              <a:defRPr/>
            </a:pPr>
            <a:r>
              <a:rPr lang="en-US" sz="4000" b="1" dirty="0">
                <a:solidFill>
                  <a:srgbClr val="C00000"/>
                </a:solidFill>
                <a:latin typeface="+mj-lt"/>
                <a:cs typeface="Arial" pitchFamily="34" charset="0"/>
              </a:rPr>
              <a:t>Douglas wins the election for the Illinois Senate </a:t>
            </a:r>
          </a:p>
          <a:p>
            <a:pPr>
              <a:spcBef>
                <a:spcPct val="50000"/>
              </a:spcBef>
              <a:defRPr/>
            </a:pPr>
            <a:r>
              <a:rPr lang="en-US" sz="4000" b="1" dirty="0">
                <a:solidFill>
                  <a:srgbClr val="C00000"/>
                </a:solidFill>
                <a:latin typeface="+mj-lt"/>
                <a:cs typeface="Arial" pitchFamily="34" charset="0"/>
              </a:rPr>
              <a:t>But….</a:t>
            </a:r>
          </a:p>
          <a:p>
            <a:pPr>
              <a:spcBef>
                <a:spcPct val="50000"/>
              </a:spcBef>
              <a:defRPr/>
            </a:pPr>
            <a:r>
              <a:rPr lang="en-US" sz="4000" b="1" dirty="0">
                <a:solidFill>
                  <a:srgbClr val="C00000"/>
                </a:solidFill>
                <a:latin typeface="+mj-lt"/>
                <a:cs typeface="Arial" pitchFamily="34" charset="0"/>
              </a:rPr>
              <a:t>Lincoln shows he has the potential to win an office in the future</a:t>
            </a:r>
          </a:p>
        </p:txBody>
      </p:sp>
      <p:pic>
        <p:nvPicPr>
          <p:cNvPr id="10244" name="Picture 7" descr="Lincolnnewslette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7013" y="1162050"/>
            <a:ext cx="3603625" cy="546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503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3175" y="0"/>
            <a:ext cx="914241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ext Box 3"/>
          <p:cNvSpPr txBox="1">
            <a:spLocks noChangeArrowheads="1"/>
          </p:cNvSpPr>
          <p:nvPr/>
        </p:nvSpPr>
        <p:spPr bwMode="auto">
          <a:xfrm>
            <a:off x="248443" y="191768"/>
            <a:ext cx="865187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rgbClr val="FF0000"/>
                </a:solidFill>
                <a:latin typeface="Arial Black" pitchFamily="34" charset="0"/>
              </a:rPr>
              <a:t>HARPER’S FERRY </a:t>
            </a:r>
            <a:r>
              <a:rPr lang="en-US" sz="4400" dirty="0">
                <a:latin typeface="Arial Black" pitchFamily="34" charset="0"/>
              </a:rPr>
              <a:t>– a</a:t>
            </a:r>
            <a:endParaRPr lang="en-US" dirty="0"/>
          </a:p>
        </p:txBody>
      </p:sp>
      <p:pic>
        <p:nvPicPr>
          <p:cNvPr id="29698" name="Picture 2" descr="http://pics2.city-data.com/city/maps5/frt610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422" y="961209"/>
            <a:ext cx="6793864" cy="5779614"/>
          </a:xfrm>
          <a:prstGeom prst="rect">
            <a:avLst/>
          </a:prstGeom>
          <a:noFill/>
          <a:extLst>
            <a:ext uri="{909E8E84-426E-40DD-AFC4-6F175D3DCCD1}">
              <a14:hiddenFill xmlns:a14="http://schemas.microsoft.com/office/drawing/2010/main">
                <a:solidFill>
                  <a:srgbClr val="FFFFFF"/>
                </a:solidFill>
              </a14:hiddenFill>
            </a:ext>
          </a:extLst>
        </p:spPr>
      </p:pic>
      <p:grpSp>
        <p:nvGrpSpPr>
          <p:cNvPr id="4" name="SMARTInkShape-Group1"/>
          <p:cNvGrpSpPr/>
          <p:nvPr/>
        </p:nvGrpSpPr>
        <p:grpSpPr>
          <a:xfrm>
            <a:off x="4874720" y="3884644"/>
            <a:ext cx="81211" cy="92487"/>
            <a:chOff x="4874720" y="3884644"/>
            <a:chExt cx="81211" cy="92487"/>
          </a:xfrm>
        </p:grpSpPr>
        <p:sp>
          <p:nvSpPr>
            <p:cNvPr id="2" name="SMARTInkShape-1"/>
            <p:cNvSpPr/>
            <p:nvPr/>
          </p:nvSpPr>
          <p:spPr>
            <a:xfrm>
              <a:off x="4874720" y="3884644"/>
              <a:ext cx="75094" cy="92487"/>
            </a:xfrm>
            <a:custGeom>
              <a:avLst/>
              <a:gdLst/>
              <a:ahLst/>
              <a:cxnLst/>
              <a:rect l="0" t="0" r="0" b="0"/>
              <a:pathLst>
                <a:path w="75094" h="92487">
                  <a:moveTo>
                    <a:pt x="45538" y="44419"/>
                  </a:moveTo>
                  <a:lnTo>
                    <a:pt x="59759" y="53899"/>
                  </a:lnTo>
                  <a:lnTo>
                    <a:pt x="69387" y="66492"/>
                  </a:lnTo>
                  <a:lnTo>
                    <a:pt x="74989" y="79033"/>
                  </a:lnTo>
                  <a:lnTo>
                    <a:pt x="75093" y="82378"/>
                  </a:lnTo>
                  <a:lnTo>
                    <a:pt x="72565" y="87086"/>
                  </a:lnTo>
                  <a:lnTo>
                    <a:pt x="68133" y="92486"/>
                  </a:lnTo>
                  <a:lnTo>
                    <a:pt x="64570" y="92338"/>
                  </a:lnTo>
                  <a:lnTo>
                    <a:pt x="55320" y="86883"/>
                  </a:lnTo>
                  <a:lnTo>
                    <a:pt x="28068" y="60083"/>
                  </a:lnTo>
                  <a:lnTo>
                    <a:pt x="18591" y="43443"/>
                  </a:lnTo>
                  <a:lnTo>
                    <a:pt x="19636" y="37815"/>
                  </a:lnTo>
                  <a:lnTo>
                    <a:pt x="24301" y="34063"/>
                  </a:lnTo>
                  <a:lnTo>
                    <a:pt x="31380" y="31562"/>
                  </a:lnTo>
                  <a:lnTo>
                    <a:pt x="38084" y="31879"/>
                  </a:lnTo>
                  <a:lnTo>
                    <a:pt x="50824" y="37522"/>
                  </a:lnTo>
                  <a:lnTo>
                    <a:pt x="60455" y="49291"/>
                  </a:lnTo>
                  <a:lnTo>
                    <a:pt x="64412" y="56596"/>
                  </a:lnTo>
                  <a:lnTo>
                    <a:pt x="64074" y="61467"/>
                  </a:lnTo>
                  <a:lnTo>
                    <a:pt x="60872" y="64714"/>
                  </a:lnTo>
                  <a:lnTo>
                    <a:pt x="55760" y="66878"/>
                  </a:lnTo>
                  <a:lnTo>
                    <a:pt x="49376" y="66337"/>
                  </a:lnTo>
                  <a:lnTo>
                    <a:pt x="34345" y="60444"/>
                  </a:lnTo>
                  <a:lnTo>
                    <a:pt x="13889" y="45970"/>
                  </a:lnTo>
                  <a:lnTo>
                    <a:pt x="0" y="24373"/>
                  </a:lnTo>
                  <a:lnTo>
                    <a:pt x="297" y="18157"/>
                  </a:lnTo>
                  <a:lnTo>
                    <a:pt x="3471" y="13020"/>
                  </a:lnTo>
                  <a:lnTo>
                    <a:pt x="8564" y="8603"/>
                  </a:lnTo>
                  <a:lnTo>
                    <a:pt x="22159" y="3696"/>
                  </a:lnTo>
                  <a:lnTo>
                    <a:pt x="48910" y="0"/>
                  </a:lnTo>
                  <a:lnTo>
                    <a:pt x="50762" y="915"/>
                  </a:lnTo>
                  <a:lnTo>
                    <a:pt x="51998" y="2518"/>
                  </a:lnTo>
                  <a:lnTo>
                    <a:pt x="54468" y="870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SMARTInkShape-2"/>
            <p:cNvSpPr/>
            <p:nvPr/>
          </p:nvSpPr>
          <p:spPr>
            <a:xfrm>
              <a:off x="4875732" y="3893464"/>
              <a:ext cx="80199" cy="53423"/>
            </a:xfrm>
            <a:custGeom>
              <a:avLst/>
              <a:gdLst/>
              <a:ahLst/>
              <a:cxnLst/>
              <a:rect l="0" t="0" r="0" b="0"/>
              <a:pathLst>
                <a:path w="80199" h="53423">
                  <a:moveTo>
                    <a:pt x="8807" y="8809"/>
                  </a:moveTo>
                  <a:lnTo>
                    <a:pt x="52161" y="8809"/>
                  </a:lnTo>
                  <a:lnTo>
                    <a:pt x="55569" y="8809"/>
                  </a:lnTo>
                  <a:lnTo>
                    <a:pt x="62002" y="11455"/>
                  </a:lnTo>
                  <a:lnTo>
                    <a:pt x="68168" y="14946"/>
                  </a:lnTo>
                  <a:lnTo>
                    <a:pt x="74216" y="16498"/>
                  </a:lnTo>
                  <a:lnTo>
                    <a:pt x="76225" y="17904"/>
                  </a:lnTo>
                  <a:lnTo>
                    <a:pt x="77565" y="19833"/>
                  </a:lnTo>
                  <a:lnTo>
                    <a:pt x="79715" y="25319"/>
                  </a:lnTo>
                  <a:lnTo>
                    <a:pt x="80198" y="38979"/>
                  </a:lnTo>
                  <a:lnTo>
                    <a:pt x="79221" y="40829"/>
                  </a:lnTo>
                  <a:lnTo>
                    <a:pt x="77578" y="42062"/>
                  </a:lnTo>
                  <a:lnTo>
                    <a:pt x="73106" y="44424"/>
                  </a:lnTo>
                  <a:lnTo>
                    <a:pt x="65011" y="50340"/>
                  </a:lnTo>
                  <a:lnTo>
                    <a:pt x="56328" y="52534"/>
                  </a:lnTo>
                  <a:lnTo>
                    <a:pt x="32616" y="53422"/>
                  </a:lnTo>
                  <a:lnTo>
                    <a:pt x="26665" y="50796"/>
                  </a:lnTo>
                  <a:lnTo>
                    <a:pt x="20713" y="47314"/>
                  </a:lnTo>
                  <a:lnTo>
                    <a:pt x="14759" y="45766"/>
                  </a:lnTo>
                  <a:lnTo>
                    <a:pt x="12775" y="44362"/>
                  </a:lnTo>
                  <a:lnTo>
                    <a:pt x="11453" y="42433"/>
                  </a:lnTo>
                  <a:lnTo>
                    <a:pt x="8991" y="37644"/>
                  </a:lnTo>
                  <a:lnTo>
                    <a:pt x="3018" y="29369"/>
                  </a:lnTo>
                  <a:lnTo>
                    <a:pt x="291" y="19467"/>
                  </a:lnTo>
                  <a:lnTo>
                    <a:pt x="0" y="13511"/>
                  </a:lnTo>
                  <a:lnTo>
                    <a:pt x="951" y="11943"/>
                  </a:lnTo>
                  <a:lnTo>
                    <a:pt x="2578" y="10899"/>
                  </a:lnTo>
                  <a:lnTo>
                    <a:pt x="4655" y="10202"/>
                  </a:lnTo>
                  <a:lnTo>
                    <a:pt x="17974" y="1925"/>
                  </a:lnTo>
                  <a:lnTo>
                    <a:pt x="38587" y="0"/>
                  </a:lnTo>
                  <a:lnTo>
                    <a:pt x="44532" y="2579"/>
                  </a:lnTo>
                  <a:lnTo>
                    <a:pt x="47506" y="4655"/>
                  </a:lnTo>
                  <a:lnTo>
                    <a:pt x="50811" y="9609"/>
                  </a:lnTo>
                  <a:lnTo>
                    <a:pt x="51693" y="12319"/>
                  </a:lnTo>
                  <a:lnTo>
                    <a:pt x="53273" y="14126"/>
                  </a:lnTo>
                  <a:lnTo>
                    <a:pt x="65730" y="22004"/>
                  </a:lnTo>
                  <a:lnTo>
                    <a:pt x="68832" y="27241"/>
                  </a:lnTo>
                  <a:lnTo>
                    <a:pt x="70825" y="38688"/>
                  </a:lnTo>
                  <a:lnTo>
                    <a:pt x="69003" y="41627"/>
                  </a:lnTo>
                  <a:lnTo>
                    <a:pt x="61689" y="47538"/>
                  </a:lnTo>
                  <a:lnTo>
                    <a:pt x="54469" y="50827"/>
                  </a:lnTo>
                  <a:lnTo>
                    <a:pt x="35685" y="53227"/>
                  </a:lnTo>
                  <a:lnTo>
                    <a:pt x="32679" y="53304"/>
                  </a:lnTo>
                  <a:lnTo>
                    <a:pt x="26693" y="50743"/>
                  </a:lnTo>
                  <a:lnTo>
                    <a:pt x="20725" y="47290"/>
                  </a:lnTo>
                  <a:lnTo>
                    <a:pt x="14766" y="45756"/>
                  </a:lnTo>
                  <a:lnTo>
                    <a:pt x="12780" y="44355"/>
                  </a:lnTo>
                  <a:lnTo>
                    <a:pt x="11455" y="42428"/>
                  </a:lnTo>
                  <a:lnTo>
                    <a:pt x="8992" y="37642"/>
                  </a:lnTo>
                  <a:lnTo>
                    <a:pt x="3019" y="29369"/>
                  </a:lnTo>
                  <a:lnTo>
                    <a:pt x="1274" y="23569"/>
                  </a:lnTo>
                  <a:lnTo>
                    <a:pt x="1801" y="20634"/>
                  </a:lnTo>
                  <a:lnTo>
                    <a:pt x="5032" y="14726"/>
                  </a:lnTo>
                  <a:lnTo>
                    <a:pt x="7282" y="12754"/>
                  </a:lnTo>
                  <a:lnTo>
                    <a:pt x="26751" y="1972"/>
                  </a:lnTo>
                  <a:lnTo>
                    <a:pt x="47507" y="2"/>
                  </a:lnTo>
                  <a:lnTo>
                    <a:pt x="49490" y="953"/>
                  </a:lnTo>
                  <a:lnTo>
                    <a:pt x="50811" y="2580"/>
                  </a:lnTo>
                  <a:lnTo>
                    <a:pt x="51693" y="4657"/>
                  </a:lnTo>
                  <a:lnTo>
                    <a:pt x="53273" y="6041"/>
                  </a:lnTo>
                  <a:lnTo>
                    <a:pt x="62385" y="8809"/>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679252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1587" y="0"/>
            <a:ext cx="914241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https://upload.wikimedia.org/wikipedia/commons/thumb/e/e3/John_Brown_portrait%2C_1859.jpg/800px-John_Brown_portrait%2C_18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3063" y="0"/>
            <a:ext cx="4960937"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43692" y="747553"/>
            <a:ext cx="5212080" cy="5394644"/>
          </a:xfrm>
        </p:spPr>
        <p:txBody>
          <a:bodyPr/>
          <a:lstStyle/>
          <a:p>
            <a:r>
              <a:rPr lang="en-US" dirty="0">
                <a:solidFill>
                  <a:schemeClr val="bg1"/>
                </a:solidFill>
              </a:rPr>
              <a:t>Organize a large group of slaves and abolitionists </a:t>
            </a:r>
          </a:p>
          <a:p>
            <a:endParaRPr lang="en-US" dirty="0">
              <a:solidFill>
                <a:schemeClr val="bg1"/>
              </a:solidFill>
            </a:endParaRPr>
          </a:p>
          <a:p>
            <a:r>
              <a:rPr lang="en-US" dirty="0">
                <a:solidFill>
                  <a:schemeClr val="bg1"/>
                </a:solidFill>
              </a:rPr>
              <a:t>Raid the Federal Arsenal in Harpers Ferry</a:t>
            </a:r>
          </a:p>
          <a:p>
            <a:endParaRPr lang="en-US" dirty="0">
              <a:solidFill>
                <a:schemeClr val="bg1"/>
              </a:solidFill>
            </a:endParaRPr>
          </a:p>
          <a:p>
            <a:r>
              <a:rPr lang="en-US" dirty="0">
                <a:solidFill>
                  <a:schemeClr val="bg1"/>
                </a:solidFill>
              </a:rPr>
              <a:t>Lead Revolution into the south freeing slaves along the way </a:t>
            </a:r>
          </a:p>
        </p:txBody>
      </p:sp>
      <p:sp>
        <p:nvSpPr>
          <p:cNvPr id="2" name="Title 1"/>
          <p:cNvSpPr>
            <a:spLocks noGrp="1"/>
          </p:cNvSpPr>
          <p:nvPr>
            <p:ph type="title"/>
          </p:nvPr>
        </p:nvSpPr>
        <p:spPr>
          <a:xfrm>
            <a:off x="-1507164" y="-197723"/>
            <a:ext cx="8229600" cy="1143000"/>
          </a:xfrm>
        </p:spPr>
        <p:txBody>
          <a:bodyPr/>
          <a:lstStyle/>
          <a:p>
            <a:r>
              <a:rPr lang="en-US" dirty="0">
                <a:solidFill>
                  <a:srgbClr val="C00000"/>
                </a:solidFill>
              </a:rPr>
              <a:t>John Brown’s Plan</a:t>
            </a:r>
          </a:p>
        </p:txBody>
      </p:sp>
    </p:spTree>
    <p:extLst>
      <p:ext uri="{BB962C8B-B14F-4D97-AF65-F5344CB8AC3E}">
        <p14:creationId xmlns:p14="http://schemas.microsoft.com/office/powerpoint/2010/main" val="20014978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027" descr="johnbrow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0975"/>
            <a:ext cx="9144000" cy="586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 Box 1028"/>
          <p:cNvSpPr txBox="1">
            <a:spLocks noChangeArrowheads="1"/>
          </p:cNvSpPr>
          <p:nvPr/>
        </p:nvSpPr>
        <p:spPr bwMode="auto">
          <a:xfrm>
            <a:off x="0" y="6207125"/>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400">
                <a:solidFill>
                  <a:srgbClr val="FF0000"/>
                </a:solidFill>
                <a:latin typeface="Arial Black" pitchFamily="34" charset="0"/>
              </a:rPr>
              <a:t>JOHN BROWN’S ATTACK AT HARPER’S FERRY</a:t>
            </a:r>
          </a:p>
        </p:txBody>
      </p:sp>
    </p:spTree>
    <p:extLst>
      <p:ext uri="{BB962C8B-B14F-4D97-AF65-F5344CB8AC3E}">
        <p14:creationId xmlns:p14="http://schemas.microsoft.com/office/powerpoint/2010/main" val="3041718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Brown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l="1814" r="3151"/>
          <a:stretch>
            <a:fillRect/>
          </a:stretch>
        </p:blipFill>
        <p:spPr bwMode="auto">
          <a:xfrm>
            <a:off x="3175" y="0"/>
            <a:ext cx="914241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9581" y="-130310"/>
            <a:ext cx="8229600" cy="1143000"/>
          </a:xfrm>
        </p:spPr>
        <p:txBody>
          <a:bodyPr/>
          <a:lstStyle/>
          <a:p>
            <a:r>
              <a:rPr lang="en-US" dirty="0">
                <a:solidFill>
                  <a:schemeClr val="bg1"/>
                </a:solidFill>
              </a:rPr>
              <a:t>Results </a:t>
            </a:r>
          </a:p>
        </p:txBody>
      </p:sp>
      <p:sp>
        <p:nvSpPr>
          <p:cNvPr id="3" name="Content Placeholder 2"/>
          <p:cNvSpPr>
            <a:spLocks noGrp="1"/>
          </p:cNvSpPr>
          <p:nvPr>
            <p:ph idx="1"/>
          </p:nvPr>
        </p:nvSpPr>
        <p:spPr>
          <a:xfrm>
            <a:off x="0" y="744584"/>
            <a:ext cx="9144000" cy="5381580"/>
          </a:xfrm>
        </p:spPr>
        <p:txBody>
          <a:bodyPr/>
          <a:lstStyle/>
          <a:p>
            <a:r>
              <a:rPr lang="en-US" dirty="0">
                <a:solidFill>
                  <a:schemeClr val="bg1"/>
                </a:solidFill>
              </a:rPr>
              <a:t>John Brown’s plan fails </a:t>
            </a:r>
          </a:p>
          <a:p>
            <a:r>
              <a:rPr lang="en-US" dirty="0">
                <a:solidFill>
                  <a:schemeClr val="bg1"/>
                </a:solidFill>
              </a:rPr>
              <a:t>Of the 20 men (16 white, 4 black) 10 are killed</a:t>
            </a:r>
          </a:p>
          <a:p>
            <a:r>
              <a:rPr lang="en-US" dirty="0">
                <a:solidFill>
                  <a:schemeClr val="bg1"/>
                </a:solidFill>
              </a:rPr>
              <a:t>John Brown is arrested, put on trial, and executed for treason</a:t>
            </a:r>
          </a:p>
          <a:p>
            <a:endParaRPr lang="en-US" dirty="0">
              <a:solidFill>
                <a:schemeClr val="bg1"/>
              </a:solidFill>
            </a:endParaRPr>
          </a:p>
          <a:p>
            <a:endParaRPr lang="en-US" dirty="0">
              <a:solidFill>
                <a:schemeClr val="bg1"/>
              </a:solidFill>
            </a:endParaRPr>
          </a:p>
          <a:p>
            <a:endParaRPr lang="en-US" sz="2000" dirty="0">
              <a:solidFill>
                <a:schemeClr val="bg1"/>
              </a:solidFill>
            </a:endParaRPr>
          </a:p>
          <a:p>
            <a:endParaRPr lang="en-US" dirty="0">
              <a:solidFill>
                <a:schemeClr val="bg1"/>
              </a:solidFill>
            </a:endParaRPr>
          </a:p>
          <a:p>
            <a:endParaRPr lang="en-US" dirty="0">
              <a:solidFill>
                <a:schemeClr val="bg1"/>
              </a:solidFill>
            </a:endParaRPr>
          </a:p>
          <a:p>
            <a:pPr marL="0" indent="0">
              <a:buNone/>
            </a:pPr>
            <a:r>
              <a:rPr lang="en-US" dirty="0">
                <a:solidFill>
                  <a:schemeClr val="bg1"/>
                </a:solidFill>
              </a:rPr>
              <a:t>                 </a:t>
            </a:r>
            <a:r>
              <a:rPr lang="en-US" u="sng" dirty="0">
                <a:solidFill>
                  <a:schemeClr val="bg1"/>
                </a:solidFill>
              </a:rPr>
              <a:t>North</a:t>
            </a:r>
            <a:r>
              <a:rPr lang="en-US" dirty="0">
                <a:solidFill>
                  <a:schemeClr val="bg1"/>
                </a:solidFill>
              </a:rPr>
              <a:t>                                            </a:t>
            </a:r>
            <a:r>
              <a:rPr lang="en-US" u="sng" dirty="0">
                <a:solidFill>
                  <a:schemeClr val="bg1"/>
                </a:solidFill>
              </a:rPr>
              <a:t>South</a:t>
            </a:r>
          </a:p>
          <a:p>
            <a:pPr marL="0" indent="0">
              <a:buNone/>
            </a:pPr>
            <a:r>
              <a:rPr lang="en-US" dirty="0">
                <a:solidFill>
                  <a:schemeClr val="bg1"/>
                </a:solidFill>
              </a:rPr>
              <a:t>Views him as a Martyr              Views him as a terrorist</a:t>
            </a:r>
          </a:p>
          <a:p>
            <a:endParaRPr lang="en-US" dirty="0">
              <a:solidFill>
                <a:schemeClr val="bg1"/>
              </a:solidFill>
            </a:endParaRPr>
          </a:p>
        </p:txBody>
      </p:sp>
      <p:pic>
        <p:nvPicPr>
          <p:cNvPr id="26626" name="Picture 2" descr="File:HWFireHouseBrow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1392" y="2437325"/>
            <a:ext cx="4991191" cy="3381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3226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https://upload.wikimedia.org/wikipedia/commons/9/90/John_Brown_-_Treason_broadside%2C_185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025" y="1085850"/>
            <a:ext cx="6457950" cy="468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715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051" descr="Thomas Hovdenden, The Last Moments of John Brown (detail), 188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5984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 Box 2052"/>
          <p:cNvSpPr txBox="1">
            <a:spLocks noChangeArrowheads="1"/>
          </p:cNvSpPr>
          <p:nvPr/>
        </p:nvSpPr>
        <p:spPr bwMode="auto">
          <a:xfrm>
            <a:off x="6502400" y="711200"/>
            <a:ext cx="26416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200">
                <a:solidFill>
                  <a:srgbClr val="FF0000"/>
                </a:solidFill>
                <a:latin typeface="Arial Black" pitchFamily="34" charset="0"/>
              </a:rPr>
              <a:t>LAST MOMENTS OF JOHN BROWN</a:t>
            </a:r>
          </a:p>
        </p:txBody>
      </p:sp>
      <p:sp>
        <p:nvSpPr>
          <p:cNvPr id="15364" name="Rectangle 3"/>
          <p:cNvSpPr>
            <a:spLocks noChangeArrowheads="1"/>
          </p:cNvSpPr>
          <p:nvPr/>
        </p:nvSpPr>
        <p:spPr bwMode="auto">
          <a:xfrm>
            <a:off x="3946525" y="3503613"/>
            <a:ext cx="45720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hlinkClick r:id="rId3"/>
              </a:rPr>
              <a:t>http://www.history.com/topics/bleeding-kansas/videos#john-browns-last-speech</a:t>
            </a:r>
            <a:endParaRPr lang="en-US"/>
          </a:p>
          <a:p>
            <a:endParaRPr lang="en-US"/>
          </a:p>
        </p:txBody>
      </p:sp>
    </p:spTree>
    <p:extLst>
      <p:ext uri="{BB962C8B-B14F-4D97-AF65-F5344CB8AC3E}">
        <p14:creationId xmlns:p14="http://schemas.microsoft.com/office/powerpoint/2010/main" val="22394621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3.bp.blogspot.com/-2KJmZgiiNVg/Up37AuN_6pI/AAAAAAAAAZY/Hp7VbCIQ-44/s1600/JBhang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673" y="-708447"/>
            <a:ext cx="9825873" cy="7566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655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027" descr="curry_the_tragic_prelude_john_brow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0584"/>
            <a:ext cx="9144000"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1028"/>
          <p:cNvSpPr txBox="1">
            <a:spLocks noChangeArrowheads="1"/>
          </p:cNvSpPr>
          <p:nvPr/>
        </p:nvSpPr>
        <p:spPr bwMode="auto">
          <a:xfrm>
            <a:off x="144900" y="0"/>
            <a:ext cx="3714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600" dirty="0">
                <a:solidFill>
                  <a:srgbClr val="FF0000"/>
                </a:solidFill>
                <a:latin typeface="Arial Black" pitchFamily="34" charset="0"/>
              </a:rPr>
              <a:t>JOHN BROWN</a:t>
            </a:r>
          </a:p>
        </p:txBody>
      </p:sp>
      <p:sp>
        <p:nvSpPr>
          <p:cNvPr id="2" name="Rectangle 1"/>
          <p:cNvSpPr/>
          <p:nvPr/>
        </p:nvSpPr>
        <p:spPr>
          <a:xfrm>
            <a:off x="144900" y="5320204"/>
            <a:ext cx="8892331" cy="1200329"/>
          </a:xfrm>
          <a:prstGeom prst="rect">
            <a:avLst/>
          </a:prstGeom>
        </p:spPr>
        <p:txBody>
          <a:bodyPr wrap="square">
            <a:spAutoFit/>
          </a:bodyPr>
          <a:lstStyle/>
          <a:p>
            <a:r>
              <a:rPr lang="en-US" dirty="0"/>
              <a:t>"His zeal in the cause of my race was far greater than mine—it was as the burning sun to my taper light—mine was bounded by time, his stretched away to the boundless shores of eternity. I could live for the slave, but he could die for him.“</a:t>
            </a:r>
          </a:p>
          <a:p>
            <a:r>
              <a:rPr lang="en-US" dirty="0"/>
              <a:t>						- Frederick Douglass</a:t>
            </a:r>
          </a:p>
        </p:txBody>
      </p:sp>
    </p:spTree>
    <p:extLst>
      <p:ext uri="{BB962C8B-B14F-4D97-AF65-F5344CB8AC3E}">
        <p14:creationId xmlns:p14="http://schemas.microsoft.com/office/powerpoint/2010/main" val="19517586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 Box 3"/>
          <p:cNvSpPr txBox="1">
            <a:spLocks noChangeArrowheads="1"/>
          </p:cNvSpPr>
          <p:nvPr/>
        </p:nvSpPr>
        <p:spPr bwMode="auto">
          <a:xfrm>
            <a:off x="260350" y="260350"/>
            <a:ext cx="8651875" cy="524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rgbClr val="FF0000"/>
                </a:solidFill>
                <a:latin typeface="Arial Black" pitchFamily="34" charset="0"/>
              </a:rPr>
              <a:t>Election of 1860</a:t>
            </a:r>
          </a:p>
          <a:p>
            <a:pPr eaLnBrk="1" hangingPunct="1">
              <a:spcBef>
                <a:spcPct val="50000"/>
              </a:spcBef>
            </a:pPr>
            <a:r>
              <a:rPr lang="en-US" sz="4400" dirty="0">
                <a:solidFill>
                  <a:schemeClr val="bg1"/>
                </a:solidFill>
                <a:latin typeface="Arial Black" pitchFamily="34" charset="0"/>
              </a:rPr>
              <a:t>Democrats could not agree on how slavery would be explained in their PLATFORM</a:t>
            </a:r>
          </a:p>
          <a:p>
            <a:pPr eaLnBrk="1" hangingPunct="1">
              <a:spcBef>
                <a:spcPct val="50000"/>
              </a:spcBef>
            </a:pPr>
            <a:endParaRPr lang="en-US" sz="4400" dirty="0">
              <a:latin typeface="Arial Black" pitchFamily="34" charset="0"/>
            </a:endParaRPr>
          </a:p>
          <a:p>
            <a:pPr eaLnBrk="1" hangingPunct="1">
              <a:spcBef>
                <a:spcPct val="50000"/>
              </a:spcBef>
            </a:pPr>
            <a:endParaRPr lang="en-US" dirty="0"/>
          </a:p>
        </p:txBody>
      </p:sp>
      <p:pic>
        <p:nvPicPr>
          <p:cNvPr id="18436" name="Picture 5" descr="BD07123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8363" y="2714625"/>
            <a:ext cx="2873375"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8373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 Box 3"/>
          <p:cNvSpPr txBox="1">
            <a:spLocks noChangeArrowheads="1"/>
          </p:cNvSpPr>
          <p:nvPr/>
        </p:nvSpPr>
        <p:spPr bwMode="auto">
          <a:xfrm>
            <a:off x="0" y="1584325"/>
            <a:ext cx="9144000"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3600" dirty="0">
                <a:solidFill>
                  <a:schemeClr val="bg1"/>
                </a:solidFill>
                <a:latin typeface="Arial Black" pitchFamily="34" charset="0"/>
              </a:rPr>
              <a:t>Republicans </a:t>
            </a:r>
            <a:r>
              <a:rPr lang="en-US" sz="3600" dirty="0">
                <a:latin typeface="Arial Black" pitchFamily="34" charset="0"/>
              </a:rPr>
              <a:t>– </a:t>
            </a:r>
            <a:r>
              <a:rPr lang="en-US" sz="3600" dirty="0">
                <a:solidFill>
                  <a:srgbClr val="FF0000"/>
                </a:solidFill>
                <a:latin typeface="Arial Black" pitchFamily="34" charset="0"/>
              </a:rPr>
              <a:t>Abraham Lincoln</a:t>
            </a:r>
          </a:p>
          <a:p>
            <a:pPr eaLnBrk="1" hangingPunct="1">
              <a:spcBef>
                <a:spcPct val="50000"/>
              </a:spcBef>
            </a:pPr>
            <a:endParaRPr lang="en-US" sz="2000" dirty="0">
              <a:solidFill>
                <a:srgbClr val="FF0000"/>
              </a:solidFill>
              <a:latin typeface="Arial Black" pitchFamily="34" charset="0"/>
            </a:endParaRPr>
          </a:p>
          <a:p>
            <a:pPr eaLnBrk="1" hangingPunct="1">
              <a:spcBef>
                <a:spcPct val="50000"/>
              </a:spcBef>
            </a:pPr>
            <a:r>
              <a:rPr lang="en-US" sz="3600" dirty="0">
                <a:solidFill>
                  <a:schemeClr val="bg1"/>
                </a:solidFill>
                <a:latin typeface="Arial Black" pitchFamily="34" charset="0"/>
              </a:rPr>
              <a:t>Southern Dems </a:t>
            </a:r>
            <a:r>
              <a:rPr lang="en-US" sz="3600" dirty="0">
                <a:latin typeface="Arial Black" pitchFamily="34" charset="0"/>
              </a:rPr>
              <a:t>– </a:t>
            </a:r>
            <a:r>
              <a:rPr lang="en-US" sz="3600" dirty="0">
                <a:solidFill>
                  <a:srgbClr val="FF0000"/>
                </a:solidFill>
                <a:latin typeface="Arial Black" pitchFamily="34" charset="0"/>
              </a:rPr>
              <a:t>John Breckinridge</a:t>
            </a:r>
          </a:p>
          <a:p>
            <a:pPr eaLnBrk="1" hangingPunct="1">
              <a:spcBef>
                <a:spcPct val="50000"/>
              </a:spcBef>
            </a:pPr>
            <a:endParaRPr lang="en-US" sz="2000" dirty="0">
              <a:solidFill>
                <a:schemeClr val="bg1"/>
              </a:solidFill>
              <a:latin typeface="Arial Black" pitchFamily="34" charset="0"/>
            </a:endParaRPr>
          </a:p>
          <a:p>
            <a:pPr eaLnBrk="1" hangingPunct="1">
              <a:spcBef>
                <a:spcPct val="50000"/>
              </a:spcBef>
            </a:pPr>
            <a:r>
              <a:rPr lang="en-US" sz="3600" dirty="0">
                <a:solidFill>
                  <a:schemeClr val="bg1"/>
                </a:solidFill>
                <a:latin typeface="Arial Black" pitchFamily="34" charset="0"/>
              </a:rPr>
              <a:t>Northern Dems </a:t>
            </a:r>
            <a:r>
              <a:rPr lang="en-US" sz="3600" dirty="0">
                <a:latin typeface="Arial Black" pitchFamily="34" charset="0"/>
              </a:rPr>
              <a:t>– </a:t>
            </a:r>
            <a:r>
              <a:rPr lang="en-US" sz="3600" dirty="0">
                <a:solidFill>
                  <a:srgbClr val="FF0000"/>
                </a:solidFill>
                <a:latin typeface="Arial Black" pitchFamily="34" charset="0"/>
              </a:rPr>
              <a:t>Stephen Douglas</a:t>
            </a:r>
          </a:p>
          <a:p>
            <a:pPr eaLnBrk="1" hangingPunct="1">
              <a:spcBef>
                <a:spcPct val="50000"/>
              </a:spcBef>
            </a:pPr>
            <a:endParaRPr lang="en-US" sz="2000" dirty="0">
              <a:solidFill>
                <a:schemeClr val="bg1"/>
              </a:solidFill>
              <a:latin typeface="Arial Black" pitchFamily="34" charset="0"/>
            </a:endParaRPr>
          </a:p>
          <a:p>
            <a:pPr eaLnBrk="1" hangingPunct="1">
              <a:spcBef>
                <a:spcPct val="50000"/>
              </a:spcBef>
            </a:pPr>
            <a:r>
              <a:rPr lang="en-US" sz="3600" dirty="0">
                <a:solidFill>
                  <a:schemeClr val="bg1"/>
                </a:solidFill>
                <a:latin typeface="Arial Black" pitchFamily="34" charset="0"/>
              </a:rPr>
              <a:t>Constitutional Union </a:t>
            </a:r>
            <a:r>
              <a:rPr lang="en-US" sz="3600" dirty="0">
                <a:latin typeface="Arial Black" pitchFamily="34" charset="0"/>
              </a:rPr>
              <a:t>– </a:t>
            </a:r>
            <a:r>
              <a:rPr lang="en-US" sz="3600" dirty="0">
                <a:solidFill>
                  <a:srgbClr val="FF0000"/>
                </a:solidFill>
                <a:latin typeface="Arial Black" pitchFamily="34" charset="0"/>
              </a:rPr>
              <a:t>John Bell</a:t>
            </a:r>
            <a:endParaRPr lang="en-US" sz="1400" dirty="0">
              <a:solidFill>
                <a:srgbClr val="FF0000"/>
              </a:solidFill>
            </a:endParaRPr>
          </a:p>
        </p:txBody>
      </p:sp>
      <p:sp>
        <p:nvSpPr>
          <p:cNvPr id="20484" name="WordArt 5"/>
          <p:cNvSpPr>
            <a:spLocks noChangeArrowheads="1" noChangeShapeType="1" noTextEdit="1"/>
          </p:cNvSpPr>
          <p:nvPr/>
        </p:nvSpPr>
        <p:spPr bwMode="auto">
          <a:xfrm>
            <a:off x="244475" y="203200"/>
            <a:ext cx="8626475" cy="1200150"/>
          </a:xfrm>
          <a:prstGeom prst="rect">
            <a:avLst/>
          </a:prstGeom>
        </p:spPr>
        <p:txBody>
          <a:bodyPr wrap="none" fromWordArt="1">
            <a:prstTxWarp prst="textSlantUp">
              <a:avLst>
                <a:gd name="adj" fmla="val 27514"/>
              </a:avLst>
            </a:prstTxWarp>
          </a:bodyPr>
          <a:lstStyle/>
          <a:p>
            <a:pPr algn="ctr"/>
            <a:r>
              <a:rPr lang="en-US" sz="3600" b="1" kern="10">
                <a:ln w="57150">
                  <a:solidFill>
                    <a:schemeClr val="tx1"/>
                  </a:solidFill>
                  <a:round/>
                  <a:headEnd/>
                  <a:tailEnd/>
                </a:ln>
                <a:gradFill rotWithShape="1">
                  <a:gsLst>
                    <a:gs pos="0">
                      <a:srgbClr val="000066"/>
                    </a:gs>
                    <a:gs pos="50000">
                      <a:srgbClr val="FFFFFF"/>
                    </a:gs>
                    <a:gs pos="100000">
                      <a:srgbClr val="000066"/>
                    </a:gs>
                  </a:gsLst>
                  <a:lin ang="5400000" scaled="1"/>
                </a:gradFill>
                <a:effectLst>
                  <a:outerShdw dist="117088" dir="2436078" algn="ctr" rotWithShape="0">
                    <a:schemeClr val="tx1"/>
                  </a:outerShdw>
                </a:effectLst>
                <a:latin typeface="Showcard Gothic"/>
              </a:rPr>
              <a:t>ELECTION OF 1860</a:t>
            </a:r>
          </a:p>
        </p:txBody>
      </p:sp>
    </p:spTree>
    <p:extLst>
      <p:ext uri="{BB962C8B-B14F-4D97-AF65-F5344CB8AC3E}">
        <p14:creationId xmlns:p14="http://schemas.microsoft.com/office/powerpoint/2010/main" val="3939590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abram lincol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308225" y="0"/>
            <a:ext cx="45259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8101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descr="LincolnElect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63" y="0"/>
            <a:ext cx="72596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6"/>
          <p:cNvSpPr>
            <a:spLocks noChangeArrowheads="1"/>
          </p:cNvSpPr>
          <p:nvPr/>
        </p:nvSpPr>
        <p:spPr bwMode="auto">
          <a:xfrm>
            <a:off x="5441950" y="6613525"/>
            <a:ext cx="37020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000"/>
              <a:t>http://mailbox.univie.ac.at/kurt.mayer/graphics/LincolnElectl.jpg</a:t>
            </a:r>
          </a:p>
        </p:txBody>
      </p:sp>
    </p:spTree>
    <p:extLst>
      <p:ext uri="{BB962C8B-B14F-4D97-AF65-F5344CB8AC3E}">
        <p14:creationId xmlns:p14="http://schemas.microsoft.com/office/powerpoint/2010/main" val="38071367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descr="image31"/>
          <p:cNvPicPr>
            <a:picLocks noChangeAspect="1" noChangeArrowheads="1"/>
          </p:cNvPicPr>
          <p:nvPr/>
        </p:nvPicPr>
        <p:blipFill>
          <a:blip r:embed="rId2">
            <a:extLst>
              <a:ext uri="{28A0092B-C50C-407E-A947-70E740481C1C}">
                <a14:useLocalDpi xmlns:a14="http://schemas.microsoft.com/office/drawing/2010/main" val="0"/>
              </a:ext>
            </a:extLst>
          </a:blip>
          <a:srcRect l="1060" t="2708" r="3181" b="793"/>
          <a:stretch>
            <a:fillRect/>
          </a:stretch>
        </p:blipFill>
        <p:spPr bwMode="auto">
          <a:xfrm>
            <a:off x="269875" y="0"/>
            <a:ext cx="5794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ext Box 7"/>
          <p:cNvSpPr txBox="1">
            <a:spLocks noChangeArrowheads="1"/>
          </p:cNvSpPr>
          <p:nvPr/>
        </p:nvSpPr>
        <p:spPr bwMode="auto">
          <a:xfrm>
            <a:off x="4116388" y="1497013"/>
            <a:ext cx="4754562"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200">
                <a:latin typeface="Incised901 NdIt BT"/>
              </a:rPr>
              <a:t>PRESIDENTIAL ELECTION OF 1860</a:t>
            </a:r>
          </a:p>
        </p:txBody>
      </p:sp>
      <p:sp>
        <p:nvSpPr>
          <p:cNvPr id="22532" name="Rectangle 8"/>
          <p:cNvSpPr>
            <a:spLocks noChangeArrowheads="1"/>
          </p:cNvSpPr>
          <p:nvPr/>
        </p:nvSpPr>
        <p:spPr bwMode="auto">
          <a:xfrm>
            <a:off x="6200775" y="6597650"/>
            <a:ext cx="2895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900"/>
              <a:t>http://www.multied.com/PageMill_Images/image31.gif</a:t>
            </a:r>
          </a:p>
        </p:txBody>
      </p:sp>
    </p:spTree>
    <p:extLst>
      <p:ext uri="{BB962C8B-B14F-4D97-AF65-F5344CB8AC3E}">
        <p14:creationId xmlns:p14="http://schemas.microsoft.com/office/powerpoint/2010/main" val="31342683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ChangeArrowheads="1"/>
          </p:cNvSpPr>
          <p:nvPr/>
        </p:nvSpPr>
        <p:spPr bwMode="auto">
          <a:xfrm>
            <a:off x="5254625" y="6457950"/>
            <a:ext cx="3889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bg1"/>
                </a:solidFill>
              </a:rPr>
              <a:t>http://www.giltroy.com/Courseweb/pres1860.gif</a:t>
            </a:r>
          </a:p>
        </p:txBody>
      </p:sp>
      <p:pic>
        <p:nvPicPr>
          <p:cNvPr id="23555" name="Picture 7" descr="election-18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6575"/>
            <a:ext cx="9144000" cy="548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5014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 Box 3"/>
          <p:cNvSpPr txBox="1">
            <a:spLocks noChangeArrowheads="1"/>
          </p:cNvSpPr>
          <p:nvPr/>
        </p:nvSpPr>
        <p:spPr bwMode="auto">
          <a:xfrm>
            <a:off x="260350" y="355600"/>
            <a:ext cx="4276725" cy="706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Lincoln wins many votes in the North and since the North has a larger population he wins the election</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24580" name="Picture 6" descr="Abraham%20Lincol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192213"/>
            <a:ext cx="4135438" cy="484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Rectangle 7"/>
          <p:cNvSpPr>
            <a:spLocks noChangeArrowheads="1"/>
          </p:cNvSpPr>
          <p:nvPr/>
        </p:nvSpPr>
        <p:spPr bwMode="auto">
          <a:xfrm>
            <a:off x="4319588" y="6142038"/>
            <a:ext cx="44545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t>http://www.wildwestweb.net/cwleaders/Abraham%20Lincoln.jpg</a:t>
            </a:r>
          </a:p>
        </p:txBody>
      </p:sp>
    </p:spTree>
    <p:extLst>
      <p:ext uri="{BB962C8B-B14F-4D97-AF65-F5344CB8AC3E}">
        <p14:creationId xmlns:p14="http://schemas.microsoft.com/office/powerpoint/2010/main" val="37415964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 Box 3"/>
          <p:cNvSpPr txBox="1">
            <a:spLocks noChangeArrowheads="1"/>
          </p:cNvSpPr>
          <p:nvPr/>
        </p:nvSpPr>
        <p:spPr bwMode="auto">
          <a:xfrm>
            <a:off x="260350" y="260350"/>
            <a:ext cx="8651875" cy="367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The South is afraid that Lincoln will now try to abolish slavery in the United States</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25604" name="Picture 6" descr="Slav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2775" y="3038475"/>
            <a:ext cx="4367213"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descr="http://lh5.ggpht.com/_5XvBYfxU_dM/TXP2pV68AYI/AAAAAAAAQ2g/8yeJSHceH4w/Dred%20Scott%20and%20Abe%20Lincoln%201860%20cartoon%20detail-8x6.jpg?imgmax=8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 y="3249612"/>
            <a:ext cx="4572000" cy="308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4977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3"/>
          <p:cNvSpPr txBox="1">
            <a:spLocks noChangeArrowheads="1"/>
          </p:cNvSpPr>
          <p:nvPr/>
        </p:nvSpPr>
        <p:spPr bwMode="auto">
          <a:xfrm>
            <a:off x="260350" y="260350"/>
            <a:ext cx="8651875" cy="652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rgbClr val="FF0000"/>
                </a:solidFill>
                <a:latin typeface="Arial Black" pitchFamily="34" charset="0"/>
              </a:rPr>
              <a:t>SECEDE</a:t>
            </a:r>
            <a:r>
              <a:rPr lang="en-US" sz="4400" dirty="0">
                <a:latin typeface="Arial Black" pitchFamily="34" charset="0"/>
              </a:rPr>
              <a:t> </a:t>
            </a:r>
            <a:r>
              <a:rPr lang="en-US" sz="4400" dirty="0">
                <a:solidFill>
                  <a:schemeClr val="bg1"/>
                </a:solidFill>
                <a:latin typeface="Arial Black" pitchFamily="34" charset="0"/>
              </a:rPr>
              <a:t>– to withdraw from the Union, split with the country</a:t>
            </a:r>
          </a:p>
          <a:p>
            <a:pPr eaLnBrk="1" hangingPunct="1">
              <a:spcBef>
                <a:spcPct val="50000"/>
              </a:spcBef>
            </a:pPr>
            <a:endParaRPr lang="en-US" sz="4400" dirty="0">
              <a:latin typeface="Arial Black" pitchFamily="34" charset="0"/>
            </a:endParaRPr>
          </a:p>
          <a:p>
            <a:pPr eaLnBrk="1" hangingPunct="1">
              <a:spcBef>
                <a:spcPct val="50000"/>
              </a:spcBef>
            </a:pPr>
            <a:endParaRPr lang="en-US" sz="4400" dirty="0">
              <a:latin typeface="Arial Black" pitchFamily="34" charset="0"/>
            </a:endParaRPr>
          </a:p>
          <a:p>
            <a:pPr eaLnBrk="1" hangingPunct="1">
              <a:spcBef>
                <a:spcPct val="50000"/>
              </a:spcBef>
            </a:pPr>
            <a:r>
              <a:rPr lang="en-US" sz="4400" dirty="0">
                <a:solidFill>
                  <a:schemeClr val="bg1"/>
                </a:solidFill>
                <a:latin typeface="Arial Black" pitchFamily="34" charset="0"/>
              </a:rPr>
              <a:t>South Carolina becomes the first to secede on December 20, 1860</a:t>
            </a:r>
            <a:endParaRPr lang="en-US" sz="2000" dirty="0">
              <a:solidFill>
                <a:schemeClr val="bg1"/>
              </a:solidFill>
              <a:latin typeface="Arial Black" pitchFamily="34" charset="0"/>
            </a:endParaRPr>
          </a:p>
        </p:txBody>
      </p:sp>
      <p:pic>
        <p:nvPicPr>
          <p:cNvPr id="26628" name="Picture 6" descr="MP0034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3463" y="1863725"/>
            <a:ext cx="4208462"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726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 Box 3"/>
          <p:cNvSpPr txBox="1">
            <a:spLocks noChangeArrowheads="1"/>
          </p:cNvSpPr>
          <p:nvPr/>
        </p:nvSpPr>
        <p:spPr bwMode="auto">
          <a:xfrm>
            <a:off x="260350" y="260350"/>
            <a:ext cx="8651875" cy="367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In the next six weeks more states secede: Mississippi, Florida, Alabama, Georgia, Louisiana and Texas</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27652" name="Picture 5" descr="secess"/>
          <p:cNvPicPr>
            <a:picLocks noChangeAspect="1" noChangeArrowheads="1"/>
          </p:cNvPicPr>
          <p:nvPr/>
        </p:nvPicPr>
        <p:blipFill>
          <a:blip r:embed="rId3">
            <a:extLst>
              <a:ext uri="{28A0092B-C50C-407E-A947-70E740481C1C}">
                <a14:useLocalDpi xmlns:a14="http://schemas.microsoft.com/office/drawing/2010/main" val="0"/>
              </a:ext>
            </a:extLst>
          </a:blip>
          <a:srcRect l="1045" b="2734"/>
          <a:stretch>
            <a:fillRect/>
          </a:stretch>
        </p:blipFill>
        <p:spPr bwMode="auto">
          <a:xfrm>
            <a:off x="2327275" y="3232150"/>
            <a:ext cx="6229350" cy="341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75087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3"/>
          <p:cNvSpPr txBox="1">
            <a:spLocks noChangeArrowheads="1"/>
          </p:cNvSpPr>
          <p:nvPr/>
        </p:nvSpPr>
        <p:spPr bwMode="auto">
          <a:xfrm>
            <a:off x="260350" y="260350"/>
            <a:ext cx="8651875" cy="36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These states form their own country </a:t>
            </a:r>
            <a:r>
              <a:rPr lang="en-US" sz="4400" dirty="0">
                <a:latin typeface="Arial Black" pitchFamily="34" charset="0"/>
              </a:rPr>
              <a:t>– </a:t>
            </a:r>
            <a:r>
              <a:rPr lang="en-US" sz="4400" dirty="0">
                <a:solidFill>
                  <a:srgbClr val="FF0000"/>
                </a:solidFill>
                <a:latin typeface="Arial Black" pitchFamily="34" charset="0"/>
              </a:rPr>
              <a:t>THE CONFEDERATE STATES OF AMERICA</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28676" name="Picture 5" descr="map10_te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7963" y="3052763"/>
            <a:ext cx="5878512"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172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3"/>
          <p:cNvSpPr txBox="1">
            <a:spLocks noChangeArrowheads="1"/>
          </p:cNvSpPr>
          <p:nvPr/>
        </p:nvSpPr>
        <p:spPr bwMode="auto">
          <a:xfrm>
            <a:off x="260350" y="260350"/>
            <a:ext cx="4067175" cy="638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rgbClr val="FF0000"/>
                </a:solidFill>
                <a:latin typeface="Arial Black" pitchFamily="34" charset="0"/>
              </a:rPr>
              <a:t>JEFFERSON DAVIS </a:t>
            </a:r>
            <a:r>
              <a:rPr lang="en-US" sz="4400" dirty="0">
                <a:solidFill>
                  <a:schemeClr val="bg1"/>
                </a:solidFill>
                <a:latin typeface="Arial Black" pitchFamily="34" charset="0"/>
              </a:rPr>
              <a:t>is elected president of the Confederate States of America</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29700" name="Picture 8" descr="dav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1200" y="449263"/>
            <a:ext cx="4003675" cy="541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Rectangle 9"/>
          <p:cNvSpPr>
            <a:spLocks noChangeArrowheads="1"/>
          </p:cNvSpPr>
          <p:nvPr/>
        </p:nvSpPr>
        <p:spPr bwMode="auto">
          <a:xfrm>
            <a:off x="5376863" y="5964238"/>
            <a:ext cx="27876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t>http://www.military.com/pics/davis1.jpg</a:t>
            </a:r>
          </a:p>
        </p:txBody>
      </p:sp>
    </p:spTree>
    <p:extLst>
      <p:ext uri="{BB962C8B-B14F-4D97-AF65-F5344CB8AC3E}">
        <p14:creationId xmlns:p14="http://schemas.microsoft.com/office/powerpoint/2010/main" val="24871321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3"/>
          <p:cNvSpPr txBox="1">
            <a:spLocks noChangeArrowheads="1"/>
          </p:cNvSpPr>
          <p:nvPr/>
        </p:nvSpPr>
        <p:spPr bwMode="auto">
          <a:xfrm>
            <a:off x="260350" y="260350"/>
            <a:ext cx="8550275" cy="389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Northerners felt that secession was unconstitutional and the South did NOT have the right to leave</a:t>
            </a:r>
            <a:endParaRPr lang="en-US" sz="2000" dirty="0">
              <a:solidFill>
                <a:schemeClr val="bg1"/>
              </a:solidFill>
              <a:latin typeface="Arial Black" pitchFamily="34" charset="0"/>
            </a:endParaRPr>
          </a:p>
          <a:p>
            <a:pPr eaLnBrk="1" hangingPunct="1">
              <a:spcBef>
                <a:spcPct val="50000"/>
              </a:spcBef>
            </a:pPr>
            <a:endParaRPr lang="en-US" dirty="0"/>
          </a:p>
        </p:txBody>
      </p:sp>
      <p:pic>
        <p:nvPicPr>
          <p:cNvPr id="30724" name="Picture 4" descr="j01495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1963" y="3667125"/>
            <a:ext cx="3143250"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 Box 5"/>
          <p:cNvSpPr txBox="1">
            <a:spLocks noChangeArrowheads="1"/>
          </p:cNvSpPr>
          <p:nvPr/>
        </p:nvSpPr>
        <p:spPr bwMode="auto">
          <a:xfrm>
            <a:off x="4516438" y="2447925"/>
            <a:ext cx="4137025"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30000" b="1">
                <a:solidFill>
                  <a:srgbClr val="FF0000"/>
                </a:solidFill>
              </a:rPr>
              <a:t>X</a:t>
            </a:r>
          </a:p>
        </p:txBody>
      </p:sp>
    </p:spTree>
    <p:extLst>
      <p:ext uri="{BB962C8B-B14F-4D97-AF65-F5344CB8AC3E}">
        <p14:creationId xmlns:p14="http://schemas.microsoft.com/office/powerpoint/2010/main" val="3338291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3175"/>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 Box 3"/>
          <p:cNvSpPr txBox="1">
            <a:spLocks noChangeArrowheads="1"/>
          </p:cNvSpPr>
          <p:nvPr/>
        </p:nvSpPr>
        <p:spPr bwMode="auto">
          <a:xfrm>
            <a:off x="260350" y="260350"/>
            <a:ext cx="8551863"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Lincoln becomes the 16</a:t>
            </a:r>
            <a:r>
              <a:rPr lang="en-US" sz="4400" baseline="30000" dirty="0">
                <a:solidFill>
                  <a:schemeClr val="bg1"/>
                </a:solidFill>
                <a:latin typeface="Arial Black" pitchFamily="34" charset="0"/>
              </a:rPr>
              <a:t>th</a:t>
            </a:r>
            <a:r>
              <a:rPr lang="en-US" sz="4400" dirty="0">
                <a:solidFill>
                  <a:schemeClr val="bg1"/>
                </a:solidFill>
                <a:latin typeface="Arial Black" pitchFamily="34" charset="0"/>
              </a:rPr>
              <a:t> president in March of 1861</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31748" name="Picture 5" descr="inaug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0488" y="1876425"/>
            <a:ext cx="6469062" cy="473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8348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5" descr="A909"/>
          <p:cNvPicPr>
            <a:picLocks noChangeAspect="1" noChangeArrowheads="1"/>
          </p:cNvPicPr>
          <p:nvPr/>
        </p:nvPicPr>
        <p:blipFill>
          <a:blip r:embed="rId2">
            <a:extLst>
              <a:ext uri="{28A0092B-C50C-407E-A947-70E740481C1C}">
                <a14:useLocalDpi xmlns:a14="http://schemas.microsoft.com/office/drawing/2010/main" val="0"/>
              </a:ext>
            </a:extLst>
          </a:blip>
          <a:srcRect l="2040" t="2602" r="9137" b="3055"/>
          <a:stretch>
            <a:fillRect/>
          </a:stretch>
        </p:blipFill>
        <p:spPr bwMode="auto">
          <a:xfrm>
            <a:off x="763588" y="0"/>
            <a:ext cx="7616825" cy="695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22391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maps_qx"/>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251" b="4008"/>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 Box 3"/>
          <p:cNvSpPr txBox="1">
            <a:spLocks noChangeArrowheads="1"/>
          </p:cNvSpPr>
          <p:nvPr/>
        </p:nvSpPr>
        <p:spPr bwMode="auto">
          <a:xfrm>
            <a:off x="260350" y="260350"/>
            <a:ext cx="3678238" cy="570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dirty="0">
                <a:solidFill>
                  <a:schemeClr val="bg1"/>
                </a:solidFill>
                <a:latin typeface="Arial Black" pitchFamily="34" charset="0"/>
              </a:rPr>
              <a:t>Lincoln tells the South he does not accept their secession</a:t>
            </a:r>
          </a:p>
          <a:p>
            <a:pPr eaLnBrk="1" hangingPunct="1">
              <a:spcBef>
                <a:spcPct val="50000"/>
              </a:spcBef>
            </a:pPr>
            <a:endParaRPr lang="en-US" sz="2000" dirty="0">
              <a:latin typeface="Arial Black" pitchFamily="34" charset="0"/>
            </a:endParaRPr>
          </a:p>
          <a:p>
            <a:pPr eaLnBrk="1" hangingPunct="1">
              <a:spcBef>
                <a:spcPct val="50000"/>
              </a:spcBef>
            </a:pPr>
            <a:endParaRPr lang="en-US" dirty="0"/>
          </a:p>
        </p:txBody>
      </p:sp>
      <p:pic>
        <p:nvPicPr>
          <p:cNvPr id="33796" name="Picture 4" descr="BD19597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52813" y="1062038"/>
            <a:ext cx="4960937" cy="527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32650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ChangeArrowheads="1"/>
          </p:cNvSpPr>
          <p:nvPr/>
        </p:nvSpPr>
        <p:spPr bwMode="auto">
          <a:xfrm>
            <a:off x="2440781" y="341313"/>
            <a:ext cx="39608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eaLnBrk="0" hangingPunct="0"/>
            <a:r>
              <a:rPr lang="en-US" sz="3600" b="1" dirty="0"/>
              <a:t>Fort Sumter</a:t>
            </a:r>
            <a:endParaRPr lang="en-US" sz="3600" dirty="0"/>
          </a:p>
        </p:txBody>
      </p:sp>
      <p:pic>
        <p:nvPicPr>
          <p:cNvPr id="35844" name="Picture 3" descr="http://upload.wikimedia.org/wikipedia/commons/5/57/Bombardment_of_Fort_Sumter%2C_186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1276391"/>
            <a:ext cx="8162468" cy="47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00452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33_00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8975"/>
            <a:ext cx="9144000" cy="551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WordArt 4"/>
          <p:cNvSpPr>
            <a:spLocks noChangeArrowheads="1" noChangeShapeType="1" noTextEdit="1"/>
          </p:cNvSpPr>
          <p:nvPr/>
        </p:nvSpPr>
        <p:spPr bwMode="auto">
          <a:xfrm>
            <a:off x="3402013" y="5349875"/>
            <a:ext cx="5310187" cy="1200150"/>
          </a:xfrm>
          <a:prstGeom prst="rect">
            <a:avLst/>
          </a:prstGeom>
        </p:spPr>
        <p:txBody>
          <a:bodyPr wrap="none" fromWordArt="1">
            <a:prstTxWarp prst="textSlantUp">
              <a:avLst>
                <a:gd name="adj" fmla="val 27514"/>
              </a:avLst>
            </a:prstTxWarp>
          </a:bodyPr>
          <a:lstStyle/>
          <a:p>
            <a:pPr algn="ctr"/>
            <a:r>
              <a:rPr lang="en-US" sz="3600" b="1" kern="10">
                <a:ln w="57150">
                  <a:solidFill>
                    <a:schemeClr val="tx1"/>
                  </a:solidFill>
                  <a:round/>
                  <a:headEnd/>
                  <a:tailEnd/>
                </a:ln>
                <a:gradFill rotWithShape="1">
                  <a:gsLst>
                    <a:gs pos="0">
                      <a:srgbClr val="000066"/>
                    </a:gs>
                    <a:gs pos="50000">
                      <a:srgbClr val="FFFFFF"/>
                    </a:gs>
                    <a:gs pos="100000">
                      <a:srgbClr val="000066"/>
                    </a:gs>
                  </a:gsLst>
                  <a:lin ang="5400000" scaled="1"/>
                </a:gradFill>
                <a:effectLst>
                  <a:outerShdw dist="117088" dir="2436078" algn="ctr" rotWithShape="0">
                    <a:schemeClr val="tx1"/>
                  </a:outerShdw>
                </a:effectLst>
                <a:latin typeface="Showcard Gothic"/>
              </a:rPr>
              <a:t>THE END</a:t>
            </a:r>
          </a:p>
        </p:txBody>
      </p:sp>
      <p:sp>
        <p:nvSpPr>
          <p:cNvPr id="36868" name="Rectangle 6"/>
          <p:cNvSpPr>
            <a:spLocks noChangeArrowheads="1"/>
          </p:cNvSpPr>
          <p:nvPr/>
        </p:nvSpPr>
        <p:spPr bwMode="auto">
          <a:xfrm>
            <a:off x="1643063" y="16859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Tree>
    <p:extLst>
      <p:ext uri="{BB962C8B-B14F-4D97-AF65-F5344CB8AC3E}">
        <p14:creationId xmlns:p14="http://schemas.microsoft.com/office/powerpoint/2010/main" val="16336709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8991</TotalTime>
  <Words>1215</Words>
  <Application>Microsoft Office PowerPoint</Application>
  <PresentationFormat>On-screen Show (4:3)</PresentationFormat>
  <Paragraphs>222</Paragraphs>
  <Slides>60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Showcard Gothic</vt:lpstr>
      <vt:lpstr>Calibri</vt:lpstr>
      <vt:lpstr>Arial Black</vt:lpstr>
      <vt:lpstr>Incised901 NdIt BT</vt:lpstr>
      <vt:lpstr>Wingdings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Compromise of 1850</vt:lpstr>
      <vt:lpstr>Terms of the Compromise</vt:lpstr>
      <vt:lpstr>PowerPoint Presentation</vt:lpstr>
      <vt:lpstr>Reward poster for runaway slave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Bleeding Kansas</vt:lpstr>
      <vt:lpstr>PowerPoint Presentation</vt:lpstr>
      <vt:lpstr>Violence in the Senate</vt:lpstr>
      <vt:lpstr>Dred Scott Case</vt:lpstr>
      <vt:lpstr>Roger B Taney</vt:lpstr>
      <vt:lpstr>PowerPoint Presentation</vt:lpstr>
      <vt:lpstr>Lincoln-Douglas Debates - 1858</vt:lpstr>
      <vt:lpstr>PowerPoint Presentation</vt:lpstr>
      <vt:lpstr>PowerPoint Presentation</vt:lpstr>
      <vt:lpstr>PowerPoint Presentation</vt:lpstr>
      <vt:lpstr>John Brown’s Plan</vt:lpstr>
      <vt:lpstr>PowerPoint Presentation</vt:lpstr>
      <vt:lpstr>Results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Eric Langhorst</dc:creator>
  <cp:lastModifiedBy>Nicholas Hulyo</cp:lastModifiedBy>
  <cp:revision>423</cp:revision>
  <dcterms:created xsi:type="dcterms:W3CDTF">2002-10-13T19:58:58Z</dcterms:created>
  <dcterms:modified xsi:type="dcterms:W3CDTF">2019-01-28T04:32:57Z</dcterms:modified>
</cp:coreProperties>
</file>