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322" r:id="rId2"/>
    <p:sldId id="256" r:id="rId3"/>
    <p:sldId id="292" r:id="rId4"/>
    <p:sldId id="293" r:id="rId5"/>
    <p:sldId id="294" r:id="rId6"/>
    <p:sldId id="295" r:id="rId7"/>
    <p:sldId id="296" r:id="rId8"/>
    <p:sldId id="297" r:id="rId9"/>
    <p:sldId id="299" r:id="rId10"/>
    <p:sldId id="300" r:id="rId11"/>
    <p:sldId id="301" r:id="rId12"/>
    <p:sldId id="319" r:id="rId13"/>
    <p:sldId id="303" r:id="rId14"/>
    <p:sldId id="323" r:id="rId15"/>
    <p:sldId id="320" r:id="rId16"/>
    <p:sldId id="304" r:id="rId17"/>
    <p:sldId id="324" r:id="rId18"/>
    <p:sldId id="305" r:id="rId19"/>
    <p:sldId id="325" r:id="rId20"/>
    <p:sldId id="321" r:id="rId21"/>
    <p:sldId id="306" r:id="rId22"/>
    <p:sldId id="307" r:id="rId23"/>
    <p:sldId id="328" r:id="rId24"/>
    <p:sldId id="308" r:id="rId25"/>
    <p:sldId id="309" r:id="rId26"/>
    <p:sldId id="311" r:id="rId27"/>
    <p:sldId id="312" r:id="rId28"/>
    <p:sldId id="326" r:id="rId29"/>
    <p:sldId id="327" r:id="rId30"/>
    <p:sldId id="313" r:id="rId31"/>
    <p:sldId id="314" r:id="rId32"/>
    <p:sldId id="315" r:id="rId33"/>
    <p:sldId id="316" r:id="rId34"/>
    <p:sldId id="317"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30" autoAdjust="0"/>
    <p:restoredTop sz="98566" autoAdjust="0"/>
  </p:normalViewPr>
  <p:slideViewPr>
    <p:cSldViewPr>
      <p:cViewPr varScale="1">
        <p:scale>
          <a:sx n="90" d="100"/>
          <a:sy n="90" d="100"/>
        </p:scale>
        <p:origin x="1176" y="78"/>
      </p:cViewPr>
      <p:guideLst>
        <p:guide orient="horz" pos="2160"/>
        <p:guide pos="2880"/>
      </p:guideLst>
    </p:cSldViewPr>
  </p:slideViewPr>
  <p:outlineViewPr>
    <p:cViewPr>
      <p:scale>
        <a:sx n="33" d="100"/>
        <a:sy n="33" d="100"/>
      </p:scale>
      <p:origin x="0" y="-1462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303E13-A286-4FA3-8912-B4475FD8A07E}" type="datetimeFigureOut">
              <a:rPr lang="en-US" smtClean="0"/>
              <a:pPr/>
              <a:t>5/8/2018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68A0E2-2A03-44F4-B7B0-7AFF7D4CA1B2}" type="slidenum">
              <a:rPr lang="en-US" smtClean="0"/>
              <a:pPr/>
              <a:t>‹#›</a:t>
            </a:fld>
            <a:endParaRPr lang="en-US"/>
          </a:p>
        </p:txBody>
      </p:sp>
    </p:spTree>
    <p:extLst>
      <p:ext uri="{BB962C8B-B14F-4D97-AF65-F5344CB8AC3E}">
        <p14:creationId xmlns:p14="http://schemas.microsoft.com/office/powerpoint/2010/main" val="3123225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D2EA3B1-095D-4C62-84EC-6F879B04B2D3}" type="datetimeFigureOut">
              <a:rPr lang="en-US" smtClean="0"/>
              <a:pPr/>
              <a:t>5/8/2018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D54C06-7B06-4E99-B488-FFB2D3521D9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2EA3B1-095D-4C62-84EC-6F879B04B2D3}" type="datetimeFigureOut">
              <a:rPr lang="en-US" smtClean="0"/>
              <a:pPr/>
              <a:t>5/8/2018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D54C06-7B06-4E99-B488-FFB2D3521D9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D2EA3B1-095D-4C62-84EC-6F879B04B2D3}" type="datetimeFigureOut">
              <a:rPr lang="en-US" smtClean="0"/>
              <a:pPr/>
              <a:t>5/8/2018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D54C06-7B06-4E99-B488-FFB2D3521D9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D2EA3B1-095D-4C62-84EC-6F879B04B2D3}" type="datetimeFigureOut">
              <a:rPr lang="en-US" smtClean="0"/>
              <a:pPr/>
              <a:t>5/8/2018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D54C06-7B06-4E99-B488-FFB2D3521D9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D2EA3B1-095D-4C62-84EC-6F879B04B2D3}" type="datetimeFigureOut">
              <a:rPr lang="en-US" smtClean="0"/>
              <a:pPr/>
              <a:t>5/8/2018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D54C06-7B06-4E99-B488-FFB2D3521D9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D2EA3B1-095D-4C62-84EC-6F879B04B2D3}" type="datetimeFigureOut">
              <a:rPr lang="en-US" smtClean="0"/>
              <a:pPr/>
              <a:t>5/8/2018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D54C06-7B06-4E99-B488-FFB2D3521D9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2EA3B1-095D-4C62-84EC-6F879B04B2D3}" type="datetimeFigureOut">
              <a:rPr lang="en-US" smtClean="0"/>
              <a:pPr/>
              <a:t>5/8/2018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5D54C06-7B06-4E99-B488-FFB2D3521D9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2EA3B1-095D-4C62-84EC-6F879B04B2D3}" type="datetimeFigureOut">
              <a:rPr lang="en-US" smtClean="0"/>
              <a:pPr/>
              <a:t>5/8/2018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D54C06-7B06-4E99-B488-FFB2D3521D9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2EA3B1-095D-4C62-84EC-6F879B04B2D3}" type="datetimeFigureOut">
              <a:rPr lang="en-US" smtClean="0"/>
              <a:pPr/>
              <a:t>5/8/2018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D54C06-7B06-4E99-B488-FFB2D3521D9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2EA3B1-095D-4C62-84EC-6F879B04B2D3}" type="datetimeFigureOut">
              <a:rPr lang="en-US" smtClean="0"/>
              <a:pPr/>
              <a:t>5/8/2018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D54C06-7B06-4E99-B488-FFB2D3521D9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2EA3B1-095D-4C62-84EC-6F879B04B2D3}" type="datetimeFigureOut">
              <a:rPr lang="en-US" smtClean="0"/>
              <a:pPr/>
              <a:t>5/8/2018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D54C06-7B06-4E99-B488-FFB2D3521D97}"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6"/>
          <p:cNvSpPr>
            <a:spLocks noGrp="1" noChangeArrowheads="1"/>
          </p:cNvSpPr>
          <p:nvPr>
            <p:ph type="ftr" sz="quarter" idx="10"/>
          </p:nvPr>
        </p:nvSpPr>
        <p:spPr>
          <a:ln/>
        </p:spPr>
        <p:txBody>
          <a:bodyPr/>
          <a:lstStyle>
            <a:lvl1pPr>
              <a:defRPr/>
            </a:lvl1pPr>
          </a:lstStyle>
          <a:p>
            <a:pPr>
              <a:defRPr/>
            </a:pPr>
            <a:endParaRPr lang="en-US"/>
          </a:p>
        </p:txBody>
      </p:sp>
      <p:sp>
        <p:nvSpPr>
          <p:cNvPr id="6" name="Rectangle 27"/>
          <p:cNvSpPr>
            <a:spLocks noGrp="1" noChangeArrowheads="1"/>
          </p:cNvSpPr>
          <p:nvPr>
            <p:ph type="sldNum" sz="quarter" idx="11"/>
          </p:nvPr>
        </p:nvSpPr>
        <p:spPr>
          <a:ln/>
        </p:spPr>
        <p:txBody>
          <a:bodyPr/>
          <a:lstStyle>
            <a:lvl1pPr>
              <a:defRPr/>
            </a:lvl1pPr>
          </a:lstStyle>
          <a:p>
            <a:pPr>
              <a:defRPr/>
            </a:pPr>
            <a:fld id="{C6F3AB3E-9C43-480E-BC1A-48432578B362}" type="slidenum">
              <a:rPr lang="en-US"/>
              <a:pPr>
                <a:defRPr/>
              </a:pPr>
              <a:t>‹#›</a:t>
            </a:fld>
            <a:endParaRPr lang="en-US"/>
          </a:p>
        </p:txBody>
      </p:sp>
      <p:sp>
        <p:nvSpPr>
          <p:cNvPr id="7" name="Rectangle 28"/>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054483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2EA3B1-095D-4C62-84EC-6F879B04B2D3}" type="datetimeFigureOut">
              <a:rPr lang="en-US" smtClean="0"/>
              <a:pPr/>
              <a:t>5/8/2018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D54C06-7B06-4E99-B488-FFB2D3521D97}"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upload.wikimedia.org/wikipedia/commons/1/1e/Andrew_Pickens_Butler_daguerreotype_by_Mathew_Brady_1849.jpg" TargetMode="Externa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upload.wikimedia.org/wikipedia/commons/e/e4/Charles_Sumner_1855_BPL-crop.jpg" TargetMode="Externa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upload.wikimedia.org/wikipedia/commons/d/d1/PBrooks-SC2.jpg" TargetMode="Externa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hyperlink" Target="http://upload.wikimedia.org/wikipedia/commons/9/9a/Confederate_Rebel_Flag.svg" TargetMode="External"/><Relationship Id="rId2" Type="http://schemas.openxmlformats.org/officeDocument/2006/relationships/image" Target="../media/image25.png"/><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001643"/>
          </a:xfrm>
          <a:prstGeom prst="rect">
            <a:avLst/>
          </a:prstGeom>
        </p:spPr>
        <p:txBody>
          <a:bodyPr wrap="square">
            <a:spAutoFit/>
          </a:bodyPr>
          <a:lstStyle/>
          <a:p>
            <a:pPr algn="ctr"/>
            <a:endParaRPr lang="en-US" sz="4800" dirty="0"/>
          </a:p>
          <a:p>
            <a:pPr algn="ctr"/>
            <a:r>
              <a:rPr lang="en-US" sz="4800" dirty="0"/>
              <a:t>“When a reporter asked whether white people could join the OAAU, Malcolm X said, </a:t>
            </a:r>
            <a:r>
              <a:rPr lang="en-US" sz="4800" b="1" dirty="0"/>
              <a:t>"Definitely not."</a:t>
            </a:r>
            <a:r>
              <a:rPr lang="en-US" sz="4800" dirty="0"/>
              <a:t> Then he added, </a:t>
            </a:r>
            <a:r>
              <a:rPr lang="en-US" sz="4800" b="1" dirty="0"/>
              <a:t>"If John Brown were still alive, we might accept him.“</a:t>
            </a:r>
          </a:p>
          <a:p>
            <a:pPr algn="ctr"/>
            <a:endParaRPr lang="en-US" sz="4800" dirty="0"/>
          </a:p>
        </p:txBody>
      </p:sp>
    </p:spTree>
    <p:extLst>
      <p:ext uri="{BB962C8B-B14F-4D97-AF65-F5344CB8AC3E}">
        <p14:creationId xmlns:p14="http://schemas.microsoft.com/office/powerpoint/2010/main" val="4158525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67000"/>
            <a:ext cx="7772400" cy="1470025"/>
          </a:xfrm>
        </p:spPr>
        <p:txBody>
          <a:bodyPr>
            <a:noAutofit/>
          </a:bodyPr>
          <a:lstStyle/>
          <a:p>
            <a:r>
              <a:rPr lang="en-US" sz="8800" b="1" dirty="0"/>
              <a:t>The Antebellum</a:t>
            </a:r>
            <a:br>
              <a:rPr lang="en-US" sz="8800" b="1" dirty="0"/>
            </a:br>
            <a:r>
              <a:rPr lang="en-US" sz="8800" b="1" dirty="0"/>
              <a:t>Presidents:</a:t>
            </a:r>
            <a:br>
              <a:rPr lang="en-US" sz="8800" b="1" dirty="0"/>
            </a:br>
            <a:r>
              <a:rPr lang="en-US" sz="8800" b="1" dirty="0"/>
              <a:t>Part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sz="6000" b="1" dirty="0"/>
              <a:t>Andrew P. </a:t>
            </a:r>
            <a:r>
              <a:rPr lang="en-US" sz="6000" b="1" u="sng" dirty="0"/>
              <a:t>Butler</a:t>
            </a:r>
          </a:p>
        </p:txBody>
      </p:sp>
      <p:sp>
        <p:nvSpPr>
          <p:cNvPr id="36868" name="Rectangle 4"/>
          <p:cNvSpPr>
            <a:spLocks noGrp="1" noChangeArrowheads="1"/>
          </p:cNvSpPr>
          <p:nvPr>
            <p:ph type="body" sz="half" idx="1"/>
          </p:nvPr>
        </p:nvSpPr>
        <p:spPr/>
        <p:txBody>
          <a:bodyPr>
            <a:normAutofit fontScale="92500"/>
          </a:bodyPr>
          <a:lstStyle/>
          <a:p>
            <a:r>
              <a:rPr lang="en-US" sz="2400" dirty="0"/>
              <a:t>1796 – 1857</a:t>
            </a:r>
          </a:p>
          <a:p>
            <a:r>
              <a:rPr lang="en-US" sz="2400" dirty="0"/>
              <a:t>Senator from South Carolina</a:t>
            </a:r>
          </a:p>
          <a:p>
            <a:r>
              <a:rPr lang="en-US" sz="2400" dirty="0"/>
              <a:t>Co-author of the Kansas-Nebraska Act</a:t>
            </a:r>
          </a:p>
          <a:p>
            <a:r>
              <a:rPr lang="en-US" sz="2400" dirty="0"/>
              <a:t>Butler was a strong, outspoken supporter of slavery</a:t>
            </a:r>
          </a:p>
          <a:p>
            <a:r>
              <a:rPr lang="en-US" sz="2400" dirty="0"/>
              <a:t>Butler was verbally attacked in the Senate in 1856 by abolitionist Senator Charles Sumner of Massachusetts over Butler’s support of slavery</a:t>
            </a:r>
          </a:p>
        </p:txBody>
      </p:sp>
      <p:sp>
        <p:nvSpPr>
          <p:cNvPr id="36869" name="Rectangle 5"/>
          <p:cNvSpPr>
            <a:spLocks noGrp="1" noChangeArrowheads="1"/>
          </p:cNvSpPr>
          <p:nvPr>
            <p:ph sz="half" idx="2"/>
          </p:nvPr>
        </p:nvSpPr>
        <p:spPr/>
        <p:txBody>
          <a:bodyPr/>
          <a:lstStyle/>
          <a:p>
            <a:endParaRPr lang="en-US" sz="2400"/>
          </a:p>
        </p:txBody>
      </p:sp>
      <p:pic>
        <p:nvPicPr>
          <p:cNvPr id="36871" name="Picture 7" descr="File:Andrew Pickens Butler daguerreotype by Mathew Brady 1849.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00600" y="1295400"/>
            <a:ext cx="3768725" cy="53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467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sz="6000" b="1" dirty="0"/>
              <a:t>Charles </a:t>
            </a:r>
            <a:r>
              <a:rPr lang="en-US" sz="6000" b="1" u="sng" dirty="0"/>
              <a:t>Sumner</a:t>
            </a:r>
          </a:p>
        </p:txBody>
      </p:sp>
      <p:sp>
        <p:nvSpPr>
          <p:cNvPr id="37892" name="Rectangle 4"/>
          <p:cNvSpPr>
            <a:spLocks noGrp="1" noChangeArrowheads="1"/>
          </p:cNvSpPr>
          <p:nvPr>
            <p:ph type="body" sz="half" idx="1"/>
          </p:nvPr>
        </p:nvSpPr>
        <p:spPr/>
        <p:txBody>
          <a:bodyPr>
            <a:normAutofit/>
          </a:bodyPr>
          <a:lstStyle/>
          <a:p>
            <a:pPr>
              <a:lnSpc>
                <a:spcPct val="80000"/>
              </a:lnSpc>
            </a:pPr>
            <a:r>
              <a:rPr lang="en-US" sz="2400" dirty="0"/>
              <a:t>1811 – 1874</a:t>
            </a:r>
          </a:p>
          <a:p>
            <a:pPr>
              <a:lnSpc>
                <a:spcPct val="80000"/>
              </a:lnSpc>
            </a:pPr>
            <a:r>
              <a:rPr lang="en-US" sz="2400" dirty="0"/>
              <a:t>Senator from Massachusetts</a:t>
            </a:r>
          </a:p>
          <a:p>
            <a:pPr>
              <a:lnSpc>
                <a:spcPct val="80000"/>
              </a:lnSpc>
            </a:pPr>
            <a:r>
              <a:rPr lang="en-US" sz="2400" dirty="0"/>
              <a:t>Opposed the Fugitive Slave Act and the Kansas-Nebraska Act</a:t>
            </a:r>
          </a:p>
          <a:p>
            <a:pPr>
              <a:lnSpc>
                <a:spcPct val="80000"/>
              </a:lnSpc>
            </a:pPr>
            <a:r>
              <a:rPr lang="en-US" sz="2400" dirty="0"/>
              <a:t>In May 1856, Sumner delivered a 3-hour “Crime Against Kansas” speech, which made personal attacks against Sen. Butler, including making fun of Butler’s speech which had been impaired from a stroke</a:t>
            </a:r>
          </a:p>
        </p:txBody>
      </p:sp>
      <p:sp>
        <p:nvSpPr>
          <p:cNvPr id="37893" name="Rectangle 5"/>
          <p:cNvSpPr>
            <a:spLocks noGrp="1" noChangeArrowheads="1"/>
          </p:cNvSpPr>
          <p:nvPr>
            <p:ph sz="half" idx="2"/>
          </p:nvPr>
        </p:nvSpPr>
        <p:spPr/>
        <p:txBody>
          <a:bodyPr/>
          <a:lstStyle/>
          <a:p>
            <a:pPr>
              <a:lnSpc>
                <a:spcPct val="80000"/>
              </a:lnSpc>
            </a:pPr>
            <a:endParaRPr lang="en-US" sz="2400"/>
          </a:p>
        </p:txBody>
      </p:sp>
      <p:pic>
        <p:nvPicPr>
          <p:cNvPr id="37895" name="Picture 7" descr="File:Charles Sumner 1855 BPL-crop.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6800" y="1295400"/>
            <a:ext cx="3538538" cy="53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2586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sz="6000" b="1" dirty="0"/>
              <a:t>Preston </a:t>
            </a:r>
            <a:r>
              <a:rPr lang="en-US" sz="6000" b="1" u="sng" dirty="0"/>
              <a:t>Brooks</a:t>
            </a:r>
          </a:p>
        </p:txBody>
      </p:sp>
      <p:sp>
        <p:nvSpPr>
          <p:cNvPr id="38916" name="Rectangle 4"/>
          <p:cNvSpPr>
            <a:spLocks noGrp="1" noChangeArrowheads="1"/>
          </p:cNvSpPr>
          <p:nvPr>
            <p:ph type="body" sz="half" idx="1"/>
          </p:nvPr>
        </p:nvSpPr>
        <p:spPr/>
        <p:txBody>
          <a:bodyPr>
            <a:normAutofit fontScale="92500" lnSpcReduction="20000"/>
          </a:bodyPr>
          <a:lstStyle/>
          <a:p>
            <a:r>
              <a:rPr lang="en-US" sz="2400" dirty="0"/>
              <a:t>1819 – 1857</a:t>
            </a:r>
          </a:p>
          <a:p>
            <a:r>
              <a:rPr lang="en-US" sz="2400" dirty="0"/>
              <a:t>Representative from South Carolina</a:t>
            </a:r>
          </a:p>
          <a:p>
            <a:r>
              <a:rPr lang="en-US" sz="2400" dirty="0"/>
              <a:t>Nephew of Andrew Butler</a:t>
            </a:r>
          </a:p>
          <a:p>
            <a:r>
              <a:rPr lang="en-US" sz="2400" dirty="0"/>
              <a:t>Enraged by Sumner’s attacks, Brooks decided to act to defend the honor of his disabled uncle and of the state of South Carolina</a:t>
            </a:r>
          </a:p>
          <a:p>
            <a:r>
              <a:rPr lang="en-US" sz="2400" dirty="0"/>
              <a:t>Brooks first considered challenging Sumner to a duel but decided that was too much of an honor and doubted Sumner would even accept the challenge anyway</a:t>
            </a:r>
          </a:p>
        </p:txBody>
      </p:sp>
      <p:sp>
        <p:nvSpPr>
          <p:cNvPr id="38917" name="Rectangle 5"/>
          <p:cNvSpPr>
            <a:spLocks noGrp="1" noChangeArrowheads="1"/>
          </p:cNvSpPr>
          <p:nvPr>
            <p:ph sz="half" idx="2"/>
          </p:nvPr>
        </p:nvSpPr>
        <p:spPr/>
        <p:txBody>
          <a:bodyPr/>
          <a:lstStyle/>
          <a:p>
            <a:endParaRPr lang="en-US" sz="2400"/>
          </a:p>
        </p:txBody>
      </p:sp>
      <p:pic>
        <p:nvPicPr>
          <p:cNvPr id="38919" name="Picture 7" descr="File:PBrooks-SC2.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8200" y="1447800"/>
            <a:ext cx="4318000" cy="495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6635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sz="4400" b="1" dirty="0"/>
              <a:t>The Sumner-Brooks Incident</a:t>
            </a:r>
          </a:p>
        </p:txBody>
      </p:sp>
      <p:sp>
        <p:nvSpPr>
          <p:cNvPr id="17412" name="Rectangle 4"/>
          <p:cNvSpPr>
            <a:spLocks noGrp="1" noChangeArrowheads="1"/>
          </p:cNvSpPr>
          <p:nvPr>
            <p:ph type="body" sz="half" idx="1"/>
          </p:nvPr>
        </p:nvSpPr>
        <p:spPr/>
        <p:txBody>
          <a:bodyPr>
            <a:normAutofit fontScale="92500" lnSpcReduction="20000"/>
          </a:bodyPr>
          <a:lstStyle/>
          <a:p>
            <a:r>
              <a:rPr lang="en-US" sz="2400" dirty="0"/>
              <a:t>May 22, 1856</a:t>
            </a:r>
          </a:p>
          <a:p>
            <a:r>
              <a:rPr lang="en-US" sz="2400" dirty="0"/>
              <a:t>Brooks attacked Sumner with a cane on the floor of the Senate, savagely beating him until the cane broke</a:t>
            </a:r>
          </a:p>
          <a:p>
            <a:r>
              <a:rPr lang="en-US" sz="2400" dirty="0"/>
              <a:t>Sumner took 3 years to recover from his injuries</a:t>
            </a:r>
          </a:p>
          <a:p>
            <a:r>
              <a:rPr lang="en-US" sz="2400" dirty="0"/>
              <a:t>Dozens of proud Southerners sent Brooks new canes in support</a:t>
            </a:r>
          </a:p>
          <a:p>
            <a:r>
              <a:rPr lang="en-US" sz="2400" dirty="0"/>
              <a:t>Brooks would resign his seat and be fined $300 for assault, but went otherwise unpunished (he did, however, die the next year from the flu)</a:t>
            </a:r>
          </a:p>
        </p:txBody>
      </p:sp>
      <p:sp>
        <p:nvSpPr>
          <p:cNvPr id="17413" name="Rectangle 5"/>
          <p:cNvSpPr>
            <a:spLocks noGrp="1" noChangeArrowheads="1"/>
          </p:cNvSpPr>
          <p:nvPr>
            <p:ph sz="half" idx="2"/>
          </p:nvPr>
        </p:nvSpPr>
        <p:spPr/>
        <p:txBody>
          <a:bodyPr/>
          <a:lstStyle/>
          <a:p>
            <a:endParaRPr lang="en-US" sz="2400"/>
          </a:p>
        </p:txBody>
      </p:sp>
      <p:pic>
        <p:nvPicPr>
          <p:cNvPr id="17415" name="Picture 7" descr="sumner_cani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8200" y="2286000"/>
            <a:ext cx="4495800" cy="3028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36808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sz="5400" b="1" dirty="0"/>
              <a:t>The </a:t>
            </a:r>
            <a:r>
              <a:rPr lang="en-US" sz="5400" b="1" u="sng" dirty="0"/>
              <a:t>Republican</a:t>
            </a:r>
            <a:r>
              <a:rPr lang="en-US" sz="5400" b="1" dirty="0"/>
              <a:t> Party</a:t>
            </a:r>
          </a:p>
        </p:txBody>
      </p:sp>
      <p:sp>
        <p:nvSpPr>
          <p:cNvPr id="18436" name="Rectangle 4"/>
          <p:cNvSpPr>
            <a:spLocks noGrp="1" noChangeArrowheads="1"/>
          </p:cNvSpPr>
          <p:nvPr>
            <p:ph type="body" sz="half" idx="1"/>
          </p:nvPr>
        </p:nvSpPr>
        <p:spPr/>
        <p:txBody>
          <a:bodyPr/>
          <a:lstStyle/>
          <a:p>
            <a:r>
              <a:rPr lang="en-US" sz="2400" dirty="0"/>
              <a:t>Founded in 1854 by a mixture of former Whigs, Free </a:t>
            </a:r>
            <a:r>
              <a:rPr lang="en-US" sz="2400" dirty="0" err="1"/>
              <a:t>Soilers</a:t>
            </a:r>
            <a:r>
              <a:rPr lang="en-US" sz="2400" dirty="0"/>
              <a:t>, and anti-slavery Democrats</a:t>
            </a:r>
          </a:p>
          <a:p>
            <a:r>
              <a:rPr lang="en-US" sz="2400" dirty="0"/>
              <a:t>Direct response to the Kansas-Nebraska Act</a:t>
            </a:r>
          </a:p>
          <a:p>
            <a:r>
              <a:rPr lang="en-US" sz="2400" dirty="0"/>
              <a:t>Number one goal became to contain the spread of slavery to the South and not allow it to spread to new states or territories</a:t>
            </a:r>
          </a:p>
        </p:txBody>
      </p:sp>
      <p:sp>
        <p:nvSpPr>
          <p:cNvPr id="18437" name="Rectangle 5"/>
          <p:cNvSpPr>
            <a:spLocks noGrp="1" noChangeArrowheads="1"/>
          </p:cNvSpPr>
          <p:nvPr>
            <p:ph sz="half" idx="2"/>
          </p:nvPr>
        </p:nvSpPr>
        <p:spPr/>
        <p:txBody>
          <a:bodyPr/>
          <a:lstStyle/>
          <a:p>
            <a:endParaRPr lang="en-US" sz="2400"/>
          </a:p>
        </p:txBody>
      </p:sp>
      <p:pic>
        <p:nvPicPr>
          <p:cNvPr id="18439" name="Picture 7" descr="f002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2590800"/>
            <a:ext cx="4225673" cy="27892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0533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sz="6000" b="1" dirty="0"/>
              <a:t>The “Know-Nothings”</a:t>
            </a:r>
          </a:p>
        </p:txBody>
      </p:sp>
      <p:sp>
        <p:nvSpPr>
          <p:cNvPr id="19460" name="Rectangle 4"/>
          <p:cNvSpPr>
            <a:spLocks noGrp="1" noChangeArrowheads="1"/>
          </p:cNvSpPr>
          <p:nvPr>
            <p:ph type="body" sz="half" idx="1"/>
          </p:nvPr>
        </p:nvSpPr>
        <p:spPr/>
        <p:txBody>
          <a:bodyPr/>
          <a:lstStyle/>
          <a:p>
            <a:r>
              <a:rPr lang="en-US" sz="2800" dirty="0"/>
              <a:t>The American Party</a:t>
            </a:r>
          </a:p>
          <a:p>
            <a:r>
              <a:rPr lang="en-US" sz="2800" b="1" u="sng" dirty="0"/>
              <a:t>Nativist </a:t>
            </a:r>
            <a:r>
              <a:rPr lang="en-US" sz="2800" dirty="0"/>
              <a:t>party that opposed immigration and was fiercely anti-Catholic</a:t>
            </a:r>
          </a:p>
          <a:p>
            <a:r>
              <a:rPr lang="en-US" sz="2800" dirty="0"/>
              <a:t>Initially successful, but short-lived since its members were divided over slavery</a:t>
            </a:r>
          </a:p>
        </p:txBody>
      </p:sp>
      <p:sp>
        <p:nvSpPr>
          <p:cNvPr id="19461" name="Rectangle 5"/>
          <p:cNvSpPr>
            <a:spLocks noGrp="1" noChangeArrowheads="1"/>
          </p:cNvSpPr>
          <p:nvPr>
            <p:ph sz="half" idx="2"/>
          </p:nvPr>
        </p:nvSpPr>
        <p:spPr/>
        <p:txBody>
          <a:bodyPr/>
          <a:lstStyle/>
          <a:p>
            <a:endParaRPr lang="en-US" sz="2800"/>
          </a:p>
        </p:txBody>
      </p:sp>
      <p:pic>
        <p:nvPicPr>
          <p:cNvPr id="19463" name="Picture 7" descr="know+nothing+fla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2438400"/>
            <a:ext cx="4142746" cy="2941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7593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sz="6000" b="1" dirty="0"/>
              <a:t>James </a:t>
            </a:r>
            <a:r>
              <a:rPr lang="en-US" sz="6000" b="1" u="sng" dirty="0"/>
              <a:t>Buchanan</a:t>
            </a:r>
          </a:p>
        </p:txBody>
      </p:sp>
      <p:sp>
        <p:nvSpPr>
          <p:cNvPr id="39940" name="Rectangle 4"/>
          <p:cNvSpPr>
            <a:spLocks noGrp="1" noChangeArrowheads="1"/>
          </p:cNvSpPr>
          <p:nvPr>
            <p:ph type="body" sz="half" idx="1"/>
          </p:nvPr>
        </p:nvSpPr>
        <p:spPr/>
        <p:txBody>
          <a:bodyPr/>
          <a:lstStyle/>
          <a:p>
            <a:pPr>
              <a:lnSpc>
                <a:spcPct val="90000"/>
              </a:lnSpc>
            </a:pPr>
            <a:r>
              <a:rPr lang="en-US" sz="2400" dirty="0"/>
              <a:t>1791 – 1868</a:t>
            </a:r>
          </a:p>
          <a:p>
            <a:pPr>
              <a:lnSpc>
                <a:spcPct val="90000"/>
              </a:lnSpc>
            </a:pPr>
            <a:r>
              <a:rPr lang="en-US" sz="2400" dirty="0"/>
              <a:t>15</a:t>
            </a:r>
            <a:r>
              <a:rPr lang="en-US" sz="2400" baseline="30000" dirty="0"/>
              <a:t>th</a:t>
            </a:r>
            <a:r>
              <a:rPr lang="en-US" sz="2400" dirty="0"/>
              <a:t> President (1857-61)</a:t>
            </a:r>
          </a:p>
          <a:p>
            <a:pPr>
              <a:lnSpc>
                <a:spcPct val="90000"/>
              </a:lnSpc>
            </a:pPr>
            <a:r>
              <a:rPr lang="en-US" sz="2400" dirty="0"/>
              <a:t>Only unmarried President</a:t>
            </a:r>
          </a:p>
          <a:p>
            <a:pPr>
              <a:lnSpc>
                <a:spcPct val="90000"/>
              </a:lnSpc>
            </a:pPr>
            <a:r>
              <a:rPr lang="en-US" sz="2400" dirty="0"/>
              <a:t>Believed that South could only be kept in the Union through concessions and compromise, but this infuriated Northern supporters</a:t>
            </a:r>
          </a:p>
          <a:p>
            <a:pPr>
              <a:lnSpc>
                <a:spcPct val="90000"/>
              </a:lnSpc>
            </a:pPr>
            <a:r>
              <a:rPr lang="en-US" sz="2400" dirty="0"/>
              <a:t>Failed to successfully deal with increasingly violent sectionalism</a:t>
            </a:r>
          </a:p>
          <a:p>
            <a:pPr>
              <a:lnSpc>
                <a:spcPct val="90000"/>
              </a:lnSpc>
            </a:pPr>
            <a:endParaRPr lang="en-US" sz="2400" dirty="0"/>
          </a:p>
        </p:txBody>
      </p:sp>
      <p:sp>
        <p:nvSpPr>
          <p:cNvPr id="39941" name="Rectangle 5"/>
          <p:cNvSpPr>
            <a:spLocks noGrp="1" noChangeArrowheads="1"/>
          </p:cNvSpPr>
          <p:nvPr>
            <p:ph sz="half" idx="2"/>
          </p:nvPr>
        </p:nvSpPr>
        <p:spPr/>
        <p:txBody>
          <a:bodyPr/>
          <a:lstStyle/>
          <a:p>
            <a:pPr>
              <a:lnSpc>
                <a:spcPct val="90000"/>
              </a:lnSpc>
            </a:pPr>
            <a:endParaRPr lang="en-US" sz="2400"/>
          </a:p>
        </p:txBody>
      </p:sp>
      <p:pic>
        <p:nvPicPr>
          <p:cNvPr id="39943" name="Picture 7" descr="james-buchanan-0808-lg-1779453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24400" y="1447800"/>
            <a:ext cx="3986213" cy="518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96991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sz="6000" b="1" dirty="0"/>
              <a:t>Dred Scott</a:t>
            </a:r>
          </a:p>
        </p:txBody>
      </p:sp>
      <p:sp>
        <p:nvSpPr>
          <p:cNvPr id="43012" name="Rectangle 4"/>
          <p:cNvSpPr>
            <a:spLocks noGrp="1" noChangeArrowheads="1"/>
          </p:cNvSpPr>
          <p:nvPr>
            <p:ph type="body" sz="half" idx="1"/>
          </p:nvPr>
        </p:nvSpPr>
        <p:spPr/>
        <p:txBody>
          <a:bodyPr/>
          <a:lstStyle/>
          <a:p>
            <a:r>
              <a:rPr lang="en-US" sz="2400" dirty="0"/>
              <a:t>1799 – 1858</a:t>
            </a:r>
          </a:p>
          <a:p>
            <a:r>
              <a:rPr lang="en-US" sz="2400" dirty="0"/>
              <a:t>Slave who sued for his freedom on the grounds that his master, an Army officer, had carried him into states and territories where slavery was illegal</a:t>
            </a:r>
          </a:p>
          <a:p>
            <a:r>
              <a:rPr lang="en-US" sz="2400" dirty="0"/>
              <a:t>Was given freedom by his owner in 1857 after Scott had lost his case in the Supreme Court</a:t>
            </a:r>
          </a:p>
          <a:p>
            <a:endParaRPr lang="en-US" sz="2400" dirty="0"/>
          </a:p>
          <a:p>
            <a:endParaRPr lang="en-US" sz="2400" dirty="0"/>
          </a:p>
        </p:txBody>
      </p:sp>
      <p:sp>
        <p:nvSpPr>
          <p:cNvPr id="43013" name="Rectangle 5"/>
          <p:cNvSpPr>
            <a:spLocks noGrp="1" noChangeArrowheads="1"/>
          </p:cNvSpPr>
          <p:nvPr>
            <p:ph sz="half" idx="2"/>
          </p:nvPr>
        </p:nvSpPr>
        <p:spPr/>
        <p:txBody>
          <a:bodyPr/>
          <a:lstStyle/>
          <a:p>
            <a:endParaRPr lang="en-US" sz="2400"/>
          </a:p>
        </p:txBody>
      </p:sp>
      <p:pic>
        <p:nvPicPr>
          <p:cNvPr id="43015" name="Picture 7" descr="dredscot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1447800"/>
            <a:ext cx="4371975" cy="4991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1200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sz="6000" b="1" dirty="0"/>
              <a:t>The </a:t>
            </a:r>
            <a:r>
              <a:rPr lang="en-US" sz="6000" b="1" u="sng" dirty="0"/>
              <a:t>Dred Scott </a:t>
            </a:r>
            <a:r>
              <a:rPr lang="en-US" sz="6000" b="1" dirty="0"/>
              <a:t>Decision</a:t>
            </a:r>
          </a:p>
        </p:txBody>
      </p:sp>
      <p:sp>
        <p:nvSpPr>
          <p:cNvPr id="21508" name="Rectangle 4"/>
          <p:cNvSpPr>
            <a:spLocks noGrp="1" noChangeArrowheads="1"/>
          </p:cNvSpPr>
          <p:nvPr>
            <p:ph type="body" sz="half" idx="1"/>
          </p:nvPr>
        </p:nvSpPr>
        <p:spPr>
          <a:xfrm>
            <a:off x="0" y="1600200"/>
            <a:ext cx="4648200" cy="5257800"/>
          </a:xfrm>
        </p:spPr>
        <p:txBody>
          <a:bodyPr/>
          <a:lstStyle/>
          <a:p>
            <a:pPr>
              <a:lnSpc>
                <a:spcPct val="80000"/>
              </a:lnSpc>
            </a:pPr>
            <a:r>
              <a:rPr lang="en-US" sz="2000" dirty="0"/>
              <a:t>1857</a:t>
            </a:r>
          </a:p>
          <a:p>
            <a:pPr>
              <a:lnSpc>
                <a:spcPct val="80000"/>
              </a:lnSpc>
            </a:pPr>
            <a:r>
              <a:rPr lang="en-US" sz="2000" i="1" dirty="0"/>
              <a:t>Dred</a:t>
            </a:r>
            <a:r>
              <a:rPr lang="en-US" sz="2000" dirty="0"/>
              <a:t> </a:t>
            </a:r>
            <a:r>
              <a:rPr lang="en-US" sz="2000" i="1" dirty="0"/>
              <a:t>Scott v. </a:t>
            </a:r>
            <a:r>
              <a:rPr lang="en-US" sz="2000" i="1" dirty="0" err="1"/>
              <a:t>Sandford</a:t>
            </a:r>
            <a:endParaRPr lang="en-US" sz="2000" i="1" dirty="0"/>
          </a:p>
          <a:p>
            <a:pPr>
              <a:lnSpc>
                <a:spcPct val="80000"/>
              </a:lnSpc>
            </a:pPr>
            <a:r>
              <a:rPr lang="en-US" sz="2000" dirty="0"/>
              <a:t>Southern-dominated Supreme Court under Chief Justice </a:t>
            </a:r>
            <a:r>
              <a:rPr lang="en-US" sz="2000" b="1" dirty="0"/>
              <a:t>Roger Taney</a:t>
            </a:r>
            <a:r>
              <a:rPr lang="en-US" sz="2000" dirty="0"/>
              <a:t> ruled that since persons of African ancestry were not citizens of the U.S. but were instead private </a:t>
            </a:r>
            <a:r>
              <a:rPr lang="en-US" sz="3600" b="1" u="sng" dirty="0"/>
              <a:t>property, </a:t>
            </a:r>
            <a:r>
              <a:rPr lang="en-US" sz="2000" dirty="0"/>
              <a:t>they were not protected by U.S. laws and could not sue in U.S. courts</a:t>
            </a:r>
          </a:p>
          <a:p>
            <a:pPr>
              <a:lnSpc>
                <a:spcPct val="80000"/>
              </a:lnSpc>
            </a:pPr>
            <a:r>
              <a:rPr lang="en-US" sz="2000" dirty="0"/>
              <a:t>The Court also overturned the Missouri Compromise as </a:t>
            </a:r>
            <a:r>
              <a:rPr lang="en-US" sz="3600" b="1" u="sng" dirty="0"/>
              <a:t>unconstitutional, </a:t>
            </a:r>
            <a:r>
              <a:rPr lang="en-US" sz="2000" dirty="0"/>
              <a:t>ruling that Congress could not pass laws that denied citizens their right to private property (slaves) without “due process” (5</a:t>
            </a:r>
            <a:r>
              <a:rPr lang="en-US" sz="2000" baseline="30000" dirty="0"/>
              <a:t>th</a:t>
            </a:r>
            <a:r>
              <a:rPr lang="en-US" sz="2000" dirty="0"/>
              <a:t> Amendment)</a:t>
            </a:r>
          </a:p>
        </p:txBody>
      </p:sp>
      <p:sp>
        <p:nvSpPr>
          <p:cNvPr id="21509" name="Rectangle 5"/>
          <p:cNvSpPr>
            <a:spLocks noGrp="1" noChangeArrowheads="1"/>
          </p:cNvSpPr>
          <p:nvPr>
            <p:ph sz="half" idx="2"/>
          </p:nvPr>
        </p:nvSpPr>
        <p:spPr/>
        <p:txBody>
          <a:bodyPr/>
          <a:lstStyle/>
          <a:p>
            <a:pPr>
              <a:lnSpc>
                <a:spcPct val="80000"/>
              </a:lnSpc>
            </a:pPr>
            <a:endParaRPr lang="en-US" sz="1800"/>
          </a:p>
        </p:txBody>
      </p:sp>
      <p:pic>
        <p:nvPicPr>
          <p:cNvPr id="21511" name="Picture 7" descr="roger_b_taney_portrait_croppe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800" y="1524000"/>
            <a:ext cx="4014788" cy="4981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84154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Lincoln vs Douglas</a:t>
            </a:r>
          </a:p>
        </p:txBody>
      </p:sp>
      <p:sp>
        <p:nvSpPr>
          <p:cNvPr id="3" name="Subtitle 2"/>
          <p:cNvSpPr>
            <a:spLocks noGrp="1"/>
          </p:cNvSpPr>
          <p:nvPr>
            <p:ph type="subTitle" idx="1"/>
          </p:nvPr>
        </p:nvSpPr>
        <p:spPr/>
        <p:txBody>
          <a:bodyPr/>
          <a:lstStyle/>
          <a:p>
            <a:r>
              <a:rPr lang="en-US" dirty="0"/>
              <a:t>Was Lincoln really a racist?</a:t>
            </a:r>
          </a:p>
        </p:txBody>
      </p:sp>
    </p:spTree>
    <p:extLst>
      <p:ext uri="{BB962C8B-B14F-4D97-AF65-F5344CB8AC3E}">
        <p14:creationId xmlns:p14="http://schemas.microsoft.com/office/powerpoint/2010/main" val="10420276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sz="4800" b="1" dirty="0"/>
              <a:t>The </a:t>
            </a:r>
            <a:r>
              <a:rPr lang="en-US" sz="4800" b="1" u="sng" dirty="0"/>
              <a:t>Lincoln</a:t>
            </a:r>
            <a:r>
              <a:rPr lang="en-US" sz="4800" b="1" dirty="0"/>
              <a:t>-Douglas Debates</a:t>
            </a:r>
          </a:p>
        </p:txBody>
      </p:sp>
      <p:sp>
        <p:nvSpPr>
          <p:cNvPr id="23556" name="Rectangle 4"/>
          <p:cNvSpPr>
            <a:spLocks noGrp="1" noChangeArrowheads="1"/>
          </p:cNvSpPr>
          <p:nvPr>
            <p:ph type="body" sz="half" idx="1"/>
          </p:nvPr>
        </p:nvSpPr>
        <p:spPr>
          <a:xfrm>
            <a:off x="381000" y="1600200"/>
            <a:ext cx="4114800" cy="4876800"/>
          </a:xfrm>
        </p:spPr>
        <p:txBody>
          <a:bodyPr/>
          <a:lstStyle/>
          <a:p>
            <a:pPr>
              <a:lnSpc>
                <a:spcPct val="80000"/>
              </a:lnSpc>
            </a:pPr>
            <a:r>
              <a:rPr lang="en-US" sz="1800" dirty="0"/>
              <a:t>1858</a:t>
            </a:r>
          </a:p>
          <a:p>
            <a:pPr>
              <a:lnSpc>
                <a:spcPct val="80000"/>
              </a:lnSpc>
            </a:pPr>
            <a:r>
              <a:rPr lang="en-US" sz="1800" dirty="0"/>
              <a:t>Republicans ran Abraham Lincoln against Democrat Stephen Douglas for U.S. Senate in Illinois</a:t>
            </a:r>
          </a:p>
          <a:p>
            <a:pPr>
              <a:lnSpc>
                <a:spcPct val="80000"/>
              </a:lnSpc>
            </a:pPr>
            <a:r>
              <a:rPr lang="en-US" sz="1800" dirty="0"/>
              <a:t>The 2 men participated in a series of public debates centered on slavery</a:t>
            </a:r>
          </a:p>
          <a:p>
            <a:pPr>
              <a:lnSpc>
                <a:spcPct val="80000"/>
              </a:lnSpc>
            </a:pPr>
            <a:r>
              <a:rPr lang="en-US" sz="1800" dirty="0"/>
              <a:t>Lincoln opposed the spread of slavery, Douglas promoted popular sovereignty</a:t>
            </a:r>
          </a:p>
          <a:p>
            <a:pPr>
              <a:lnSpc>
                <a:spcPct val="80000"/>
              </a:lnSpc>
            </a:pPr>
            <a:r>
              <a:rPr lang="en-US" sz="1800" dirty="0"/>
              <a:t>Douglas argued the </a:t>
            </a:r>
            <a:r>
              <a:rPr lang="en-US" b="1" u="sng" dirty="0"/>
              <a:t>Freeport</a:t>
            </a:r>
            <a:r>
              <a:rPr lang="en-US" sz="1800" dirty="0"/>
              <a:t> Doctrine – that the Dred Scott decision was correct, but that states wanting to keep slavery out only needed to refuse to pass any laws which would enable slavery</a:t>
            </a:r>
          </a:p>
          <a:p>
            <a:pPr>
              <a:lnSpc>
                <a:spcPct val="80000"/>
              </a:lnSpc>
            </a:pPr>
            <a:r>
              <a:rPr lang="en-US" sz="1800" dirty="0"/>
              <a:t>Douglas won re-election, but Lincoln won national attention for himself &amp; the Republican Party</a:t>
            </a:r>
          </a:p>
        </p:txBody>
      </p:sp>
      <p:sp>
        <p:nvSpPr>
          <p:cNvPr id="23557" name="Rectangle 5"/>
          <p:cNvSpPr>
            <a:spLocks noGrp="1" noChangeArrowheads="1"/>
          </p:cNvSpPr>
          <p:nvPr>
            <p:ph sz="half" idx="2"/>
          </p:nvPr>
        </p:nvSpPr>
        <p:spPr/>
        <p:txBody>
          <a:bodyPr/>
          <a:lstStyle/>
          <a:p>
            <a:pPr>
              <a:lnSpc>
                <a:spcPct val="90000"/>
              </a:lnSpc>
            </a:pPr>
            <a:endParaRPr lang="en-US" sz="1200"/>
          </a:p>
        </p:txBody>
      </p:sp>
      <p:pic>
        <p:nvPicPr>
          <p:cNvPr id="23559" name="Picture 7" descr="browne28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53000" y="1295400"/>
            <a:ext cx="3427413" cy="5372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61608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8" y="762000"/>
            <a:ext cx="9102725"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434304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John Brown &amp; Harper’s Ferry</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1019685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sz="6000" b="1" dirty="0"/>
              <a:t>John Brown</a:t>
            </a:r>
          </a:p>
        </p:txBody>
      </p:sp>
      <p:sp>
        <p:nvSpPr>
          <p:cNvPr id="45060" name="Rectangle 4"/>
          <p:cNvSpPr>
            <a:spLocks noGrp="1" noChangeArrowheads="1"/>
          </p:cNvSpPr>
          <p:nvPr>
            <p:ph type="body" sz="half" idx="1"/>
          </p:nvPr>
        </p:nvSpPr>
        <p:spPr/>
        <p:txBody>
          <a:bodyPr/>
          <a:lstStyle/>
          <a:p>
            <a:pPr>
              <a:lnSpc>
                <a:spcPct val="90000"/>
              </a:lnSpc>
            </a:pPr>
            <a:r>
              <a:rPr lang="en-US" sz="2000" dirty="0"/>
              <a:t>1800 – 1859</a:t>
            </a:r>
          </a:p>
          <a:p>
            <a:pPr>
              <a:lnSpc>
                <a:spcPct val="90000"/>
              </a:lnSpc>
            </a:pPr>
            <a:r>
              <a:rPr lang="en-US" sz="2000" dirty="0"/>
              <a:t>Businessman who experienced bankruptcy, the death of his wife and a number of his children before becoming an ardent abolitionist</a:t>
            </a:r>
          </a:p>
          <a:p>
            <a:pPr>
              <a:lnSpc>
                <a:spcPct val="90000"/>
              </a:lnSpc>
            </a:pPr>
            <a:r>
              <a:rPr lang="en-US" sz="2000" dirty="0"/>
              <a:t>Moved to Kansas in 1856 and participated in the murder of 5 pro-slavery settlers (The Pottawatomie  Massacre) and the more organized fighting between abolitionist and pro-slavery forces</a:t>
            </a:r>
          </a:p>
          <a:p>
            <a:pPr>
              <a:lnSpc>
                <a:spcPct val="90000"/>
              </a:lnSpc>
            </a:pPr>
            <a:r>
              <a:rPr lang="en-US" sz="2000" dirty="0"/>
              <a:t>When fighting died down in Kansas, Brown returned east</a:t>
            </a:r>
          </a:p>
        </p:txBody>
      </p:sp>
      <p:sp>
        <p:nvSpPr>
          <p:cNvPr id="45061" name="Rectangle 5"/>
          <p:cNvSpPr>
            <a:spLocks noGrp="1" noChangeArrowheads="1"/>
          </p:cNvSpPr>
          <p:nvPr>
            <p:ph sz="half" idx="2"/>
          </p:nvPr>
        </p:nvSpPr>
        <p:spPr/>
        <p:txBody>
          <a:bodyPr/>
          <a:lstStyle/>
          <a:p>
            <a:pPr>
              <a:lnSpc>
                <a:spcPct val="90000"/>
              </a:lnSpc>
            </a:pPr>
            <a:endParaRPr lang="en-US" sz="2000"/>
          </a:p>
        </p:txBody>
      </p:sp>
      <p:pic>
        <p:nvPicPr>
          <p:cNvPr id="45063" name="Picture 7" descr="HD_brownJtopic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1295400"/>
            <a:ext cx="4413250" cy="5353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35016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533400"/>
            <a:ext cx="8229600" cy="586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052126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rmAutofit fontScale="90000"/>
          </a:bodyPr>
          <a:lstStyle/>
          <a:p>
            <a:r>
              <a:rPr lang="en-US" sz="4400" b="1" dirty="0"/>
              <a:t>John Brown’s Raid on </a:t>
            </a:r>
            <a:r>
              <a:rPr lang="en-US" sz="4400" b="1" u="sng" dirty="0"/>
              <a:t>Harper’s</a:t>
            </a:r>
            <a:r>
              <a:rPr lang="en-US" sz="4400" b="1" dirty="0"/>
              <a:t> Ferry</a:t>
            </a:r>
          </a:p>
        </p:txBody>
      </p:sp>
      <p:sp>
        <p:nvSpPr>
          <p:cNvPr id="24580" name="Rectangle 4"/>
          <p:cNvSpPr>
            <a:spLocks noGrp="1" noChangeArrowheads="1"/>
          </p:cNvSpPr>
          <p:nvPr>
            <p:ph type="body" sz="half" idx="1"/>
          </p:nvPr>
        </p:nvSpPr>
        <p:spPr>
          <a:xfrm>
            <a:off x="0" y="1600200"/>
            <a:ext cx="4495800" cy="5105400"/>
          </a:xfrm>
        </p:spPr>
        <p:txBody>
          <a:bodyPr>
            <a:normAutofit/>
          </a:bodyPr>
          <a:lstStyle/>
          <a:p>
            <a:pPr>
              <a:lnSpc>
                <a:spcPct val="90000"/>
              </a:lnSpc>
            </a:pPr>
            <a:r>
              <a:rPr lang="en-US" sz="2200" dirty="0"/>
              <a:t>Oct. 16-18, 1859</a:t>
            </a:r>
          </a:p>
          <a:p>
            <a:pPr>
              <a:lnSpc>
                <a:spcPct val="90000"/>
              </a:lnSpc>
            </a:pPr>
            <a:r>
              <a:rPr lang="en-US" sz="2200" dirty="0"/>
              <a:t>Brown mounted an attack on the federal armory at Harper’s Ferry, VA in an effort to seize weapons with which to arm slaves and start a rebellion</a:t>
            </a:r>
          </a:p>
          <a:p>
            <a:pPr>
              <a:lnSpc>
                <a:spcPct val="90000"/>
              </a:lnSpc>
            </a:pPr>
            <a:r>
              <a:rPr lang="en-US" sz="2200" dirty="0"/>
              <a:t>Brown took the armory, but local slaves did not rebel and no support came</a:t>
            </a:r>
          </a:p>
          <a:p>
            <a:pPr>
              <a:lnSpc>
                <a:spcPct val="90000"/>
              </a:lnSpc>
            </a:pPr>
            <a:r>
              <a:rPr lang="en-US" sz="2200" dirty="0"/>
              <a:t>Brown’s forces were defeated by U.S. Marines led by Col. Robert E. </a:t>
            </a:r>
            <a:r>
              <a:rPr lang="en-US" sz="4000" b="1" u="sng" dirty="0"/>
              <a:t>Lee</a:t>
            </a:r>
            <a:r>
              <a:rPr lang="en-US" sz="2200" dirty="0"/>
              <a:t> and Brown was captured, tried and hung for treason</a:t>
            </a:r>
          </a:p>
        </p:txBody>
      </p:sp>
      <p:sp>
        <p:nvSpPr>
          <p:cNvPr id="24581" name="Rectangle 5"/>
          <p:cNvSpPr>
            <a:spLocks noGrp="1" noChangeArrowheads="1"/>
          </p:cNvSpPr>
          <p:nvPr>
            <p:ph sz="half" idx="2"/>
          </p:nvPr>
        </p:nvSpPr>
        <p:spPr/>
        <p:txBody>
          <a:bodyPr/>
          <a:lstStyle/>
          <a:p>
            <a:pPr>
              <a:lnSpc>
                <a:spcPct val="90000"/>
              </a:lnSpc>
            </a:pPr>
            <a:endParaRPr lang="en-US" sz="2000"/>
          </a:p>
        </p:txBody>
      </p:sp>
      <p:pic>
        <p:nvPicPr>
          <p:cNvPr id="24583" name="Picture 7" descr="John_Brown_at_Harper_s_Ferry__public_domain_"/>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8200" y="1905000"/>
            <a:ext cx="4286250" cy="3857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91840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762000"/>
            <a:ext cx="6807200" cy="510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646441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590800"/>
            <a:ext cx="9144000" cy="1470025"/>
          </a:xfrm>
        </p:spPr>
        <p:txBody>
          <a:bodyPr>
            <a:normAutofit fontScale="90000"/>
          </a:bodyPr>
          <a:lstStyle/>
          <a:p>
            <a:r>
              <a:rPr lang="en-US" dirty="0"/>
              <a:t>"I, John Brown, am now quite certain that the crimes of this guilty land can never be purged away but with blood.“</a:t>
            </a:r>
            <a:br>
              <a:rPr lang="en-US" dirty="0"/>
            </a:br>
            <a:br>
              <a:rPr lang="en-US" dirty="0"/>
            </a:br>
            <a:r>
              <a:rPr lang="en-US" dirty="0"/>
              <a:t>—John Brown's last words, written on a note </a:t>
            </a:r>
            <a:br>
              <a:rPr lang="en-US" dirty="0"/>
            </a:br>
            <a:r>
              <a:rPr lang="en-US" dirty="0"/>
              <a:t>handed to a guard just before his hanging</a:t>
            </a:r>
            <a:br>
              <a:rPr lang="en-US" dirty="0"/>
            </a:b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091502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r>
              <a:rPr lang="en-US" sz="3800" b="1" dirty="0"/>
              <a:t>South Turns Against the </a:t>
            </a:r>
            <a:r>
              <a:rPr lang="en-US" sz="3800" b="1" u="sng" dirty="0"/>
              <a:t>Republicans</a:t>
            </a:r>
          </a:p>
        </p:txBody>
      </p:sp>
      <p:sp>
        <p:nvSpPr>
          <p:cNvPr id="101380" name="Rectangle 4"/>
          <p:cNvSpPr>
            <a:spLocks noGrp="1" noChangeArrowheads="1"/>
          </p:cNvSpPr>
          <p:nvPr>
            <p:ph type="body" sz="half" idx="1"/>
          </p:nvPr>
        </p:nvSpPr>
        <p:spPr/>
        <p:txBody>
          <a:bodyPr/>
          <a:lstStyle/>
          <a:p>
            <a:pPr>
              <a:lnSpc>
                <a:spcPct val="80000"/>
              </a:lnSpc>
            </a:pPr>
            <a:r>
              <a:rPr lang="en-US" sz="2400" dirty="0"/>
              <a:t>After John Brown’s Raid, Southerners became convinced that abolitionists were determined to destroy the Southern way of life</a:t>
            </a:r>
          </a:p>
          <a:p>
            <a:pPr>
              <a:lnSpc>
                <a:spcPct val="80000"/>
              </a:lnSpc>
            </a:pPr>
            <a:r>
              <a:rPr lang="en-US" sz="2400" dirty="0"/>
              <a:t>The Republican Party was closely tied to the abolitionist cause</a:t>
            </a:r>
          </a:p>
          <a:p>
            <a:pPr>
              <a:lnSpc>
                <a:spcPct val="80000"/>
              </a:lnSpc>
            </a:pPr>
            <a:r>
              <a:rPr lang="en-US" sz="2400" dirty="0"/>
              <a:t>Southern leaders vowed that they would rather dissolve the Union than tolerate a Republican-led government</a:t>
            </a:r>
          </a:p>
        </p:txBody>
      </p:sp>
      <p:sp>
        <p:nvSpPr>
          <p:cNvPr id="101381" name="Rectangle 5"/>
          <p:cNvSpPr>
            <a:spLocks noGrp="1" noChangeArrowheads="1"/>
          </p:cNvSpPr>
          <p:nvPr>
            <p:ph sz="half" idx="2"/>
          </p:nvPr>
        </p:nvSpPr>
        <p:spPr/>
        <p:txBody>
          <a:bodyPr/>
          <a:lstStyle/>
          <a:p>
            <a:pPr>
              <a:lnSpc>
                <a:spcPct val="80000"/>
              </a:lnSpc>
            </a:pPr>
            <a:endParaRPr lang="en-US" sz="2400"/>
          </a:p>
        </p:txBody>
      </p:sp>
      <p:pic>
        <p:nvPicPr>
          <p:cNvPr id="101383" name="Picture 7" descr="WAP1101600006d5w-76492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0600" y="1219200"/>
            <a:ext cx="3609975" cy="5372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48903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sz="6000" b="1" dirty="0"/>
              <a:t>The Election of 1860</a:t>
            </a:r>
          </a:p>
        </p:txBody>
      </p:sp>
      <p:sp>
        <p:nvSpPr>
          <p:cNvPr id="25604" name="Rectangle 4"/>
          <p:cNvSpPr>
            <a:spLocks noGrp="1" noChangeArrowheads="1"/>
          </p:cNvSpPr>
          <p:nvPr>
            <p:ph type="body" sz="half" idx="1"/>
          </p:nvPr>
        </p:nvSpPr>
        <p:spPr>
          <a:xfrm>
            <a:off x="152400" y="1600200"/>
            <a:ext cx="4343400" cy="4953000"/>
          </a:xfrm>
        </p:spPr>
        <p:txBody>
          <a:bodyPr>
            <a:normAutofit/>
          </a:bodyPr>
          <a:lstStyle/>
          <a:p>
            <a:pPr>
              <a:lnSpc>
                <a:spcPct val="90000"/>
              </a:lnSpc>
            </a:pPr>
            <a:r>
              <a:rPr lang="en-US" sz="2000" dirty="0"/>
              <a:t>Democratic Party Split</a:t>
            </a:r>
          </a:p>
          <a:p>
            <a:pPr>
              <a:lnSpc>
                <a:spcPct val="90000"/>
              </a:lnSpc>
            </a:pPr>
            <a:r>
              <a:rPr lang="en-US" sz="2000" dirty="0"/>
              <a:t>Northern Democrats who favored popular sovereignty nominated Stephen </a:t>
            </a:r>
            <a:r>
              <a:rPr lang="en-US" b="1" u="sng" dirty="0"/>
              <a:t>Douglas</a:t>
            </a:r>
          </a:p>
          <a:p>
            <a:pPr>
              <a:lnSpc>
                <a:spcPct val="90000"/>
              </a:lnSpc>
            </a:pPr>
            <a:r>
              <a:rPr lang="en-US" sz="2000" dirty="0"/>
              <a:t>Southern Democrats who demanded federal protection of slavery nominated John Breckinridge</a:t>
            </a:r>
          </a:p>
          <a:p>
            <a:pPr>
              <a:lnSpc>
                <a:spcPct val="90000"/>
              </a:lnSpc>
            </a:pPr>
            <a:r>
              <a:rPr lang="en-US" sz="2000" dirty="0"/>
              <a:t>Republicans nominated Abraham </a:t>
            </a:r>
            <a:r>
              <a:rPr lang="en-US" b="1" u="sng" dirty="0"/>
              <a:t>Lincoln</a:t>
            </a:r>
          </a:p>
          <a:p>
            <a:pPr>
              <a:lnSpc>
                <a:spcPct val="90000"/>
              </a:lnSpc>
            </a:pPr>
            <a:r>
              <a:rPr lang="en-US" sz="2000" dirty="0"/>
              <a:t>Former Whigs created the Constitutional Party, which argued that the Union could still be preserved through upholding the Constitution, and nominated John Bell</a:t>
            </a:r>
          </a:p>
        </p:txBody>
      </p:sp>
      <p:sp>
        <p:nvSpPr>
          <p:cNvPr id="25605" name="Rectangle 5"/>
          <p:cNvSpPr>
            <a:spLocks noGrp="1" noChangeArrowheads="1"/>
          </p:cNvSpPr>
          <p:nvPr>
            <p:ph sz="half" idx="2"/>
          </p:nvPr>
        </p:nvSpPr>
        <p:spPr/>
        <p:txBody>
          <a:bodyPr/>
          <a:lstStyle/>
          <a:p>
            <a:pPr>
              <a:lnSpc>
                <a:spcPct val="90000"/>
              </a:lnSpc>
            </a:pPr>
            <a:endParaRPr lang="en-US" sz="2000"/>
          </a:p>
        </p:txBody>
      </p:sp>
      <p:pic>
        <p:nvPicPr>
          <p:cNvPr id="25607" name="Picture 7" descr="image3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02163" y="1600200"/>
            <a:ext cx="4163351" cy="419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03179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6857999"/>
          </a:xfrm>
        </p:spPr>
        <p:txBody>
          <a:bodyPr>
            <a:noAutofit/>
          </a:bodyPr>
          <a:lstStyle/>
          <a:p>
            <a:r>
              <a:rPr lang="en-US" sz="3200" dirty="0"/>
              <a:t>We, therefore, the People of South Carolina, by our delegates in Convention assembled, appealing to the Supreme Judge of the world for the rectitude of our intentions, have solemnly declared that the Union heretofore existing between this State and the other States of North America, is dissolved, and that the State of South Carolina has resumed her position among the nations of the world, as a separate and independent State; with full power to levy war, conclude peace, contract alliances, establish commerce, and to do all other acts and things which independent States may of right do.</a:t>
            </a:r>
            <a:br>
              <a:rPr lang="en-US" sz="3200" dirty="0"/>
            </a:br>
            <a:endParaRPr lang="en-US" sz="3200"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0391650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sz="4800" b="1" dirty="0"/>
              <a:t>South Carolina </a:t>
            </a:r>
            <a:r>
              <a:rPr lang="en-US" sz="4800" b="1" u="sng" dirty="0"/>
              <a:t>Secedes</a:t>
            </a:r>
          </a:p>
        </p:txBody>
      </p:sp>
      <p:sp>
        <p:nvSpPr>
          <p:cNvPr id="26628" name="Rectangle 4"/>
          <p:cNvSpPr>
            <a:spLocks noGrp="1" noChangeArrowheads="1"/>
          </p:cNvSpPr>
          <p:nvPr>
            <p:ph type="body" sz="half" idx="1"/>
          </p:nvPr>
        </p:nvSpPr>
        <p:spPr>
          <a:xfrm>
            <a:off x="152400" y="1600200"/>
            <a:ext cx="4343400" cy="5029200"/>
          </a:xfrm>
        </p:spPr>
        <p:txBody>
          <a:bodyPr>
            <a:normAutofit/>
          </a:bodyPr>
          <a:lstStyle/>
          <a:p>
            <a:pPr>
              <a:lnSpc>
                <a:spcPct val="90000"/>
              </a:lnSpc>
            </a:pPr>
            <a:r>
              <a:rPr lang="en-US" sz="2100" dirty="0"/>
              <a:t>When Lincoln won the election, the South was outraged</a:t>
            </a:r>
          </a:p>
          <a:p>
            <a:pPr>
              <a:lnSpc>
                <a:spcPct val="90000"/>
              </a:lnSpc>
            </a:pPr>
            <a:r>
              <a:rPr lang="en-US" sz="2100" dirty="0"/>
              <a:t>On Dec. 20, 1860, South Carolina seceded from the Union</a:t>
            </a:r>
          </a:p>
          <a:p>
            <a:pPr>
              <a:lnSpc>
                <a:spcPct val="90000"/>
              </a:lnSpc>
            </a:pPr>
            <a:r>
              <a:rPr lang="en-US" sz="2100" dirty="0"/>
              <a:t>President Buchanan declared secession to be illegal but hesitated to use military force to stop it</a:t>
            </a:r>
          </a:p>
          <a:p>
            <a:pPr>
              <a:lnSpc>
                <a:spcPct val="90000"/>
              </a:lnSpc>
            </a:pPr>
            <a:r>
              <a:rPr lang="en-US" sz="2100" dirty="0"/>
              <a:t>U.S. forces in South Carolina retreated to the safety of Ft. </a:t>
            </a:r>
            <a:r>
              <a:rPr lang="en-US" sz="3600" b="1" u="sng" dirty="0"/>
              <a:t>Sumter</a:t>
            </a:r>
            <a:r>
              <a:rPr lang="en-US" sz="2100" dirty="0"/>
              <a:t> in Charleston Harbor</a:t>
            </a:r>
          </a:p>
          <a:p>
            <a:pPr>
              <a:lnSpc>
                <a:spcPct val="90000"/>
              </a:lnSpc>
            </a:pPr>
            <a:r>
              <a:rPr lang="en-US" sz="2100" dirty="0"/>
              <a:t>South Carolina was quickly followed in secession by Mississippi, Florida, Alabama, Georgia, Louisiana, and Texas</a:t>
            </a:r>
          </a:p>
        </p:txBody>
      </p:sp>
      <p:sp>
        <p:nvSpPr>
          <p:cNvPr id="26629" name="Rectangle 5"/>
          <p:cNvSpPr>
            <a:spLocks noGrp="1" noChangeArrowheads="1"/>
          </p:cNvSpPr>
          <p:nvPr>
            <p:ph sz="half" idx="2"/>
          </p:nvPr>
        </p:nvSpPr>
        <p:spPr/>
        <p:txBody>
          <a:bodyPr/>
          <a:lstStyle/>
          <a:p>
            <a:pPr>
              <a:lnSpc>
                <a:spcPct val="90000"/>
              </a:lnSpc>
            </a:pPr>
            <a:endParaRPr lang="en-US" sz="2000"/>
          </a:p>
        </p:txBody>
      </p:sp>
      <p:pic>
        <p:nvPicPr>
          <p:cNvPr id="26631" name="Picture 7" descr="te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05400" y="1295400"/>
            <a:ext cx="3179763" cy="5372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94457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sz="6000" b="1" dirty="0"/>
              <a:t>Abraham </a:t>
            </a:r>
            <a:r>
              <a:rPr lang="en-US" sz="6000" b="1" u="sng" dirty="0"/>
              <a:t>Lincoln</a:t>
            </a:r>
          </a:p>
        </p:txBody>
      </p:sp>
      <p:sp>
        <p:nvSpPr>
          <p:cNvPr id="44036" name="Rectangle 4"/>
          <p:cNvSpPr>
            <a:spLocks noGrp="1" noChangeArrowheads="1"/>
          </p:cNvSpPr>
          <p:nvPr>
            <p:ph type="body" sz="half" idx="1"/>
          </p:nvPr>
        </p:nvSpPr>
        <p:spPr/>
        <p:txBody>
          <a:bodyPr>
            <a:normAutofit lnSpcReduction="10000"/>
          </a:bodyPr>
          <a:lstStyle/>
          <a:p>
            <a:pPr>
              <a:lnSpc>
                <a:spcPct val="80000"/>
              </a:lnSpc>
            </a:pPr>
            <a:r>
              <a:rPr lang="en-US" sz="2400" dirty="0"/>
              <a:t>1809 – 1865</a:t>
            </a:r>
          </a:p>
          <a:p>
            <a:pPr>
              <a:lnSpc>
                <a:spcPct val="80000"/>
              </a:lnSpc>
            </a:pPr>
            <a:r>
              <a:rPr lang="en-US" sz="2400" dirty="0"/>
              <a:t>16</a:t>
            </a:r>
            <a:r>
              <a:rPr lang="en-US" sz="2400" baseline="30000" dirty="0"/>
              <a:t>th</a:t>
            </a:r>
            <a:r>
              <a:rPr lang="en-US" sz="2400" dirty="0"/>
              <a:t> President (1861-65)</a:t>
            </a:r>
          </a:p>
          <a:p>
            <a:pPr>
              <a:lnSpc>
                <a:spcPct val="80000"/>
              </a:lnSpc>
            </a:pPr>
            <a:r>
              <a:rPr lang="en-US" sz="2400" dirty="0"/>
              <a:t>Republican</a:t>
            </a:r>
          </a:p>
          <a:p>
            <a:pPr>
              <a:lnSpc>
                <a:spcPct val="80000"/>
              </a:lnSpc>
            </a:pPr>
            <a:r>
              <a:rPr lang="en-US" sz="2400" dirty="0"/>
              <a:t>His election prompted the South to secede; Lincoln had to decide whether to let them leave the U.S. or use military force to make them stay – he chose to fight</a:t>
            </a:r>
          </a:p>
          <a:p>
            <a:pPr>
              <a:lnSpc>
                <a:spcPct val="80000"/>
              </a:lnSpc>
            </a:pPr>
            <a:r>
              <a:rPr lang="en-US" sz="2400" dirty="0"/>
              <a:t>Although anti-slavery, Lincoln was willing to offer protections for Southern slavery to keep the Union whole</a:t>
            </a:r>
          </a:p>
        </p:txBody>
      </p:sp>
      <p:sp>
        <p:nvSpPr>
          <p:cNvPr id="44037" name="Rectangle 5"/>
          <p:cNvSpPr>
            <a:spLocks noGrp="1" noChangeArrowheads="1"/>
          </p:cNvSpPr>
          <p:nvPr>
            <p:ph sz="half" idx="2"/>
          </p:nvPr>
        </p:nvSpPr>
        <p:spPr/>
        <p:txBody>
          <a:bodyPr/>
          <a:lstStyle/>
          <a:p>
            <a:pPr>
              <a:lnSpc>
                <a:spcPct val="80000"/>
              </a:lnSpc>
            </a:pPr>
            <a:endParaRPr lang="en-US" sz="2400"/>
          </a:p>
        </p:txBody>
      </p:sp>
      <p:pic>
        <p:nvPicPr>
          <p:cNvPr id="44039" name="Picture 7" descr="abraham-lincoln-212447803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24400" y="1447800"/>
            <a:ext cx="3990975" cy="5086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96585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sz="6000" b="1" dirty="0"/>
              <a:t>Jefferson </a:t>
            </a:r>
            <a:r>
              <a:rPr lang="en-US" sz="6000" b="1" u="sng" dirty="0"/>
              <a:t>Davis</a:t>
            </a:r>
          </a:p>
        </p:txBody>
      </p:sp>
      <p:sp>
        <p:nvSpPr>
          <p:cNvPr id="46084" name="Rectangle 4"/>
          <p:cNvSpPr>
            <a:spLocks noGrp="1" noChangeArrowheads="1"/>
          </p:cNvSpPr>
          <p:nvPr>
            <p:ph type="body" sz="half" idx="1"/>
          </p:nvPr>
        </p:nvSpPr>
        <p:spPr/>
        <p:txBody>
          <a:bodyPr/>
          <a:lstStyle/>
          <a:p>
            <a:r>
              <a:rPr lang="en-US" sz="2400" dirty="0"/>
              <a:t>Feb. 1861: Secessionist states declared themselves to be an independent nation, the Confederate States of America</a:t>
            </a:r>
          </a:p>
          <a:p>
            <a:r>
              <a:rPr lang="en-US" sz="2400" dirty="0"/>
              <a:t>The Confederates wrote a new constitution and elected former Mississippi senator Jefferson Davis as their President</a:t>
            </a:r>
          </a:p>
        </p:txBody>
      </p:sp>
      <p:sp>
        <p:nvSpPr>
          <p:cNvPr id="46085" name="Rectangle 5"/>
          <p:cNvSpPr>
            <a:spLocks noGrp="1" noChangeArrowheads="1"/>
          </p:cNvSpPr>
          <p:nvPr>
            <p:ph sz="half" idx="2"/>
          </p:nvPr>
        </p:nvSpPr>
        <p:spPr/>
        <p:txBody>
          <a:bodyPr/>
          <a:lstStyle/>
          <a:p>
            <a:endParaRPr lang="en-US" sz="2400"/>
          </a:p>
        </p:txBody>
      </p:sp>
      <p:pic>
        <p:nvPicPr>
          <p:cNvPr id="46087" name="Picture 7" descr="jefferson_davi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24400" y="1371600"/>
            <a:ext cx="4171950" cy="53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64058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sz="6000" b="1" dirty="0"/>
              <a:t>Ft. Sumter</a:t>
            </a:r>
          </a:p>
        </p:txBody>
      </p:sp>
      <p:sp>
        <p:nvSpPr>
          <p:cNvPr id="29700" name="Rectangle 4"/>
          <p:cNvSpPr>
            <a:spLocks noGrp="1" noChangeArrowheads="1"/>
          </p:cNvSpPr>
          <p:nvPr>
            <p:ph type="body" sz="half" idx="1"/>
          </p:nvPr>
        </p:nvSpPr>
        <p:spPr>
          <a:xfrm>
            <a:off x="228600" y="1600200"/>
            <a:ext cx="4267200" cy="4876800"/>
          </a:xfrm>
        </p:spPr>
        <p:txBody>
          <a:bodyPr>
            <a:normAutofit/>
          </a:bodyPr>
          <a:lstStyle/>
          <a:p>
            <a:pPr>
              <a:lnSpc>
                <a:spcPct val="90000"/>
              </a:lnSpc>
            </a:pPr>
            <a:r>
              <a:rPr lang="en-US" sz="2400" dirty="0"/>
              <a:t>April 1861: Lincoln announced that he intended to reinforce and resupply the Union troops at Ft. Sumter</a:t>
            </a:r>
          </a:p>
          <a:p>
            <a:pPr>
              <a:lnSpc>
                <a:spcPct val="90000"/>
              </a:lnSpc>
            </a:pPr>
            <a:r>
              <a:rPr lang="en-US" sz="2400" dirty="0"/>
              <a:t>The South demanded that Ft. Sumter surrender; when the fort refused, it was bombarded with cannon-fire for 33 hours (this marks the </a:t>
            </a:r>
            <a:r>
              <a:rPr lang="en-US" b="1" u="sng" dirty="0"/>
              <a:t>official beginning </a:t>
            </a:r>
            <a:r>
              <a:rPr lang="en-US" sz="2400" dirty="0"/>
              <a:t>of the U.S. Civil War)</a:t>
            </a:r>
          </a:p>
          <a:p>
            <a:pPr>
              <a:lnSpc>
                <a:spcPct val="90000"/>
              </a:lnSpc>
            </a:pPr>
            <a:r>
              <a:rPr lang="en-US" sz="2400" dirty="0"/>
              <a:t>April 13, 1861: Ft. Sumter surrendered to South </a:t>
            </a:r>
          </a:p>
        </p:txBody>
      </p:sp>
      <p:sp>
        <p:nvSpPr>
          <p:cNvPr id="29701" name="Rectangle 5"/>
          <p:cNvSpPr>
            <a:spLocks noGrp="1" noChangeArrowheads="1"/>
          </p:cNvSpPr>
          <p:nvPr>
            <p:ph sz="half" idx="2"/>
          </p:nvPr>
        </p:nvSpPr>
        <p:spPr/>
        <p:txBody>
          <a:bodyPr/>
          <a:lstStyle/>
          <a:p>
            <a:pPr>
              <a:lnSpc>
                <a:spcPct val="90000"/>
              </a:lnSpc>
            </a:pPr>
            <a:endParaRPr lang="en-US" sz="2400"/>
          </a:p>
        </p:txBody>
      </p:sp>
      <p:pic>
        <p:nvPicPr>
          <p:cNvPr id="29703" name="Picture 7" descr="at0042b"/>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2209800"/>
            <a:ext cx="4572000" cy="3328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72127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4800"/>
            <a:ext cx="9139238" cy="6172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24538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688" y="233363"/>
            <a:ext cx="8810625" cy="6391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41151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sz="4800" b="1" dirty="0"/>
              <a:t>The </a:t>
            </a:r>
            <a:r>
              <a:rPr lang="en-US" sz="4800" b="1" u="sng" dirty="0"/>
              <a:t>Upper</a:t>
            </a:r>
            <a:r>
              <a:rPr lang="en-US" sz="4800" b="1" dirty="0"/>
              <a:t> South Secedes</a:t>
            </a:r>
          </a:p>
        </p:txBody>
      </p:sp>
      <p:sp>
        <p:nvSpPr>
          <p:cNvPr id="47108" name="Rectangle 4"/>
          <p:cNvSpPr>
            <a:spLocks noGrp="1" noChangeArrowheads="1"/>
          </p:cNvSpPr>
          <p:nvPr>
            <p:ph type="body" sz="half" idx="1"/>
          </p:nvPr>
        </p:nvSpPr>
        <p:spPr/>
        <p:txBody>
          <a:bodyPr>
            <a:normAutofit lnSpcReduction="10000"/>
          </a:bodyPr>
          <a:lstStyle/>
          <a:p>
            <a:pPr>
              <a:lnSpc>
                <a:spcPct val="90000"/>
              </a:lnSpc>
            </a:pPr>
            <a:r>
              <a:rPr lang="en-US" sz="2800" dirty="0"/>
              <a:t>Lincoln began to build an army to fight the secessionist</a:t>
            </a:r>
          </a:p>
          <a:p>
            <a:pPr>
              <a:lnSpc>
                <a:spcPct val="90000"/>
              </a:lnSpc>
            </a:pPr>
            <a:r>
              <a:rPr lang="en-US" sz="2800" dirty="0"/>
              <a:t>This prompted states in the “Upper South” to secede in support of the Confederacy</a:t>
            </a:r>
          </a:p>
          <a:p>
            <a:pPr>
              <a:lnSpc>
                <a:spcPct val="90000"/>
              </a:lnSpc>
            </a:pPr>
            <a:r>
              <a:rPr lang="en-US" sz="2800" dirty="0"/>
              <a:t>Virginia, Arkansas, North Carolina, &amp; Tennessee all left the Union to join the Confederacy</a:t>
            </a:r>
          </a:p>
        </p:txBody>
      </p:sp>
      <p:sp>
        <p:nvSpPr>
          <p:cNvPr id="47109" name="Rectangle 5"/>
          <p:cNvSpPr>
            <a:spLocks noGrp="1" noChangeArrowheads="1"/>
          </p:cNvSpPr>
          <p:nvPr>
            <p:ph sz="half" idx="2"/>
          </p:nvPr>
        </p:nvSpPr>
        <p:spPr/>
        <p:txBody>
          <a:bodyPr/>
          <a:lstStyle/>
          <a:p>
            <a:pPr>
              <a:lnSpc>
                <a:spcPct val="90000"/>
              </a:lnSpc>
            </a:pPr>
            <a:endParaRPr lang="en-US" sz="2800"/>
          </a:p>
        </p:txBody>
      </p:sp>
      <p:pic>
        <p:nvPicPr>
          <p:cNvPr id="47111" name="Picture 7" descr="seced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19600" y="2155722"/>
            <a:ext cx="4419600" cy="3635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02634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sz="3800" b="1" dirty="0"/>
              <a:t>The </a:t>
            </a:r>
            <a:r>
              <a:rPr lang="en-US" sz="3800" b="1" u="sng" dirty="0"/>
              <a:t>Border</a:t>
            </a:r>
            <a:r>
              <a:rPr lang="en-US" sz="3800" b="1" dirty="0"/>
              <a:t> States Must Decide</a:t>
            </a:r>
          </a:p>
        </p:txBody>
      </p:sp>
      <p:sp>
        <p:nvSpPr>
          <p:cNvPr id="30724" name="Rectangle 4"/>
          <p:cNvSpPr>
            <a:spLocks noGrp="1" noChangeArrowheads="1"/>
          </p:cNvSpPr>
          <p:nvPr>
            <p:ph type="body" sz="half" idx="1"/>
          </p:nvPr>
        </p:nvSpPr>
        <p:spPr/>
        <p:txBody>
          <a:bodyPr>
            <a:normAutofit lnSpcReduction="10000"/>
          </a:bodyPr>
          <a:lstStyle/>
          <a:p>
            <a:pPr>
              <a:lnSpc>
                <a:spcPct val="80000"/>
              </a:lnSpc>
            </a:pPr>
            <a:r>
              <a:rPr lang="en-US" sz="2400" dirty="0"/>
              <a:t>Lincoln needed the remaining 4 slave states (Delaware, Maryland, Kentucky, and Missouri) to stay in the Union</a:t>
            </a:r>
          </a:p>
          <a:p>
            <a:pPr>
              <a:lnSpc>
                <a:spcPct val="80000"/>
              </a:lnSpc>
            </a:pPr>
            <a:r>
              <a:rPr lang="en-US" sz="2400" dirty="0"/>
              <a:t>Delaware freely committed to the North, even voting to abolish slavery</a:t>
            </a:r>
          </a:p>
          <a:p>
            <a:pPr>
              <a:lnSpc>
                <a:spcPct val="80000"/>
              </a:lnSpc>
            </a:pPr>
            <a:r>
              <a:rPr lang="en-US" sz="2400" dirty="0"/>
              <a:t>Lincoln imposed martial law in Maryland (in order to protect Washington D.C.)</a:t>
            </a:r>
          </a:p>
          <a:p>
            <a:pPr>
              <a:lnSpc>
                <a:spcPct val="80000"/>
              </a:lnSpc>
            </a:pPr>
            <a:r>
              <a:rPr lang="en-US" sz="2400" dirty="0"/>
              <a:t>Kentucky sided with the North after Confederate forces invaded the state</a:t>
            </a:r>
          </a:p>
          <a:p>
            <a:pPr>
              <a:lnSpc>
                <a:spcPct val="80000"/>
              </a:lnSpc>
            </a:pPr>
            <a:r>
              <a:rPr lang="en-US" sz="2400" dirty="0"/>
              <a:t>Missouri voted to stay with the North</a:t>
            </a:r>
          </a:p>
        </p:txBody>
      </p:sp>
      <p:sp>
        <p:nvSpPr>
          <p:cNvPr id="30725" name="Rectangle 5"/>
          <p:cNvSpPr>
            <a:spLocks noGrp="1" noChangeArrowheads="1"/>
          </p:cNvSpPr>
          <p:nvPr>
            <p:ph sz="half" idx="2"/>
          </p:nvPr>
        </p:nvSpPr>
        <p:spPr/>
        <p:txBody>
          <a:bodyPr/>
          <a:lstStyle/>
          <a:p>
            <a:pPr>
              <a:lnSpc>
                <a:spcPct val="80000"/>
              </a:lnSpc>
            </a:pPr>
            <a:endParaRPr lang="en-US" sz="2400"/>
          </a:p>
        </p:txBody>
      </p:sp>
      <p:pic>
        <p:nvPicPr>
          <p:cNvPr id="30727" name="Picture 7" descr="seced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95800" y="1905000"/>
            <a:ext cx="4648200" cy="3886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25378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sz="3600" b="1" dirty="0"/>
              <a:t>The Confederate States of America</a:t>
            </a:r>
          </a:p>
        </p:txBody>
      </p:sp>
      <p:sp>
        <p:nvSpPr>
          <p:cNvPr id="28684" name="Rectangle 12"/>
          <p:cNvSpPr>
            <a:spLocks noGrp="1" noChangeArrowheads="1"/>
          </p:cNvSpPr>
          <p:nvPr>
            <p:ph type="body" sz="half" idx="1"/>
          </p:nvPr>
        </p:nvSpPr>
        <p:spPr/>
        <p:txBody>
          <a:bodyPr/>
          <a:lstStyle/>
          <a:p>
            <a:endParaRPr lang="en-US" sz="2800" dirty="0"/>
          </a:p>
          <a:p>
            <a:endParaRPr lang="en-US" sz="2800" dirty="0"/>
          </a:p>
          <a:p>
            <a:endParaRPr lang="en-US" sz="2800" dirty="0"/>
          </a:p>
          <a:p>
            <a:endParaRPr lang="en-US" sz="2800" dirty="0"/>
          </a:p>
          <a:p>
            <a:endParaRPr lang="en-US" sz="2800" dirty="0"/>
          </a:p>
          <a:p>
            <a:endParaRPr lang="en-US" sz="2800" dirty="0"/>
          </a:p>
          <a:p>
            <a:endParaRPr lang="en-US" dirty="0"/>
          </a:p>
          <a:p>
            <a:pPr>
              <a:buFont typeface="Wingdings" panose="05000000000000000000" pitchFamily="2" charset="2"/>
              <a:buNone/>
            </a:pPr>
            <a:r>
              <a:rPr lang="en-US" b="1" dirty="0"/>
              <a:t>NOT THIS -----</a:t>
            </a:r>
            <a:r>
              <a:rPr lang="en-US" b="1" dirty="0">
                <a:sym typeface="Wingdings" panose="05000000000000000000" pitchFamily="2" charset="2"/>
              </a:rPr>
              <a:t></a:t>
            </a:r>
            <a:endParaRPr lang="en-US" b="1" dirty="0"/>
          </a:p>
        </p:txBody>
      </p:sp>
      <p:sp>
        <p:nvSpPr>
          <p:cNvPr id="28685" name="Rectangle 13"/>
          <p:cNvSpPr>
            <a:spLocks noGrp="1" noChangeArrowheads="1"/>
          </p:cNvSpPr>
          <p:nvPr>
            <p:ph type="body" sz="half" idx="2"/>
          </p:nvPr>
        </p:nvSpPr>
        <p:spPr/>
        <p:txBody>
          <a:bodyPr/>
          <a:lstStyle/>
          <a:p>
            <a:r>
              <a:rPr lang="en-US" sz="2800" dirty="0"/>
              <a:t>    </a:t>
            </a:r>
            <a:r>
              <a:rPr lang="en-US" b="1" dirty="0">
                <a:cs typeface="Tahoma" panose="020B0604030504040204" pitchFamily="34" charset="0"/>
                <a:sym typeface="Wingdings" panose="05000000000000000000" pitchFamily="2" charset="2"/>
              </a:rPr>
              <a:t>-----THIS</a:t>
            </a:r>
            <a:endParaRPr lang="en-US" b="1" dirty="0">
              <a:cs typeface="Tahoma" panose="020B0604030504040204" pitchFamily="34" charset="0"/>
            </a:endParaRPr>
          </a:p>
        </p:txBody>
      </p:sp>
      <p:pic>
        <p:nvPicPr>
          <p:cNvPr id="28681" name="Picture 9" descr="STARS%20&amp;%20BAR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219200"/>
            <a:ext cx="5257800" cy="3111500"/>
          </a:xfrm>
          <a:prstGeom prst="rect">
            <a:avLst/>
          </a:prstGeom>
          <a:noFill/>
          <a:extLst>
            <a:ext uri="{909E8E84-426E-40DD-AFC4-6F175D3DCCD1}">
              <a14:hiddenFill xmlns:a14="http://schemas.microsoft.com/office/drawing/2010/main">
                <a:solidFill>
                  <a:srgbClr val="FFFFFF"/>
                </a:solidFill>
              </a14:hiddenFill>
            </a:ext>
          </a:extLst>
        </p:spPr>
      </p:pic>
      <p:pic>
        <p:nvPicPr>
          <p:cNvPr id="28683" name="Picture 11" descr="File:Confederate Rebel Flag.sv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62400" y="3560763"/>
            <a:ext cx="5181600" cy="3297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98949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r>
              <a:rPr lang="en-US" sz="6000" b="1" dirty="0"/>
              <a:t>North vs. South</a:t>
            </a:r>
          </a:p>
        </p:txBody>
      </p:sp>
      <p:sp>
        <p:nvSpPr>
          <p:cNvPr id="100355" name="Rectangle 3"/>
          <p:cNvSpPr>
            <a:spLocks noGrp="1" noChangeArrowheads="1"/>
          </p:cNvSpPr>
          <p:nvPr>
            <p:ph type="body" idx="1"/>
          </p:nvPr>
        </p:nvSpPr>
        <p:spPr/>
        <p:txBody>
          <a:bodyPr/>
          <a:lstStyle/>
          <a:p>
            <a:endParaRPr lang="en-US"/>
          </a:p>
        </p:txBody>
      </p:sp>
      <p:pic>
        <p:nvPicPr>
          <p:cNvPr id="100357" name="Picture 5" descr="north_south_stat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676400"/>
            <a:ext cx="9144000" cy="5000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23309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518" y="2362200"/>
            <a:ext cx="8229600" cy="1143000"/>
          </a:xfrm>
        </p:spPr>
        <p:txBody>
          <a:bodyPr>
            <a:normAutofit fontScale="90000"/>
          </a:bodyPr>
          <a:lstStyle/>
          <a:p>
            <a:r>
              <a:rPr lang="en-US" dirty="0"/>
              <a:t>Was John Brown a Hero or a Terrorist?</a:t>
            </a:r>
          </a:p>
        </p:txBody>
      </p:sp>
      <p:sp>
        <p:nvSpPr>
          <p:cNvPr id="4" name="Content Placeholder 3"/>
          <p:cNvSpPr>
            <a:spLocks noGrp="1"/>
          </p:cNvSpPr>
          <p:nvPr>
            <p:ph idx="1"/>
          </p:nvPr>
        </p:nvSpPr>
        <p:spPr>
          <a:xfrm>
            <a:off x="457200" y="5105400"/>
            <a:ext cx="8229600" cy="1020763"/>
          </a:xfrm>
        </p:spPr>
        <p:txBody>
          <a:bodyPr/>
          <a:lstStyle/>
          <a:p>
            <a:pPr marL="0" indent="0">
              <a:buNone/>
            </a:pPr>
            <a:endParaRPr lang="en-US" b="1" u="sng" dirty="0"/>
          </a:p>
        </p:txBody>
      </p:sp>
    </p:spTree>
    <p:extLst>
      <p:ext uri="{BB962C8B-B14F-4D97-AF65-F5344CB8AC3E}">
        <p14:creationId xmlns:p14="http://schemas.microsoft.com/office/powerpoint/2010/main" val="5618579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652</TotalTime>
  <Words>1439</Words>
  <Application>Microsoft Office PowerPoint</Application>
  <PresentationFormat>On-screen Show (4:3)</PresentationFormat>
  <Paragraphs>122</Paragraphs>
  <Slides>34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Calibri</vt:lpstr>
      <vt:lpstr>Tahoma</vt:lpstr>
      <vt:lpstr>Wingdings</vt:lpstr>
      <vt:lpstr>Office Theme</vt:lpstr>
      <vt:lpstr>PowerPoint Presentation</vt:lpstr>
      <vt:lpstr>The Antebellum Presidents: Part 3</vt:lpstr>
      <vt:lpstr>Andrew P. Butler</vt:lpstr>
      <vt:lpstr>Charles Sumner</vt:lpstr>
      <vt:lpstr>Preston Brooks</vt:lpstr>
      <vt:lpstr>The Sumner-Brooks Incident</vt:lpstr>
      <vt:lpstr>The Republican Party</vt:lpstr>
      <vt:lpstr>The “Know-Nothings”</vt:lpstr>
      <vt:lpstr>James Buchanan</vt:lpstr>
      <vt:lpstr>Dred Scott</vt:lpstr>
      <vt:lpstr>The Dred Scott Decision</vt:lpstr>
      <vt:lpstr>Lincoln vs Douglas</vt:lpstr>
      <vt:lpstr>The Lincoln-Douglas Debates</vt:lpstr>
      <vt:lpstr>PowerPoint Presentation</vt:lpstr>
      <vt:lpstr>John Brown &amp; Harper’s Ferry</vt:lpstr>
      <vt:lpstr>John Brown</vt:lpstr>
      <vt:lpstr>PowerPoint Presentation</vt:lpstr>
      <vt:lpstr>John Brown’s Raid on Harper’s Ferry</vt:lpstr>
      <vt:lpstr>PowerPoint Presentation</vt:lpstr>
      <vt:lpstr>"I, John Brown, am now quite certain that the crimes of this guilty land can never be purged away but with blood.“  —John Brown's last words, written on a note  handed to a guard just before his hanging </vt:lpstr>
      <vt:lpstr>South Turns Against the Republicans</vt:lpstr>
      <vt:lpstr>The Election of 1860</vt:lpstr>
      <vt:lpstr>We, therefore, the People of South Carolina, by our delegates in Convention assembled, appealing to the Supreme Judge of the world for the rectitude of our intentions, have solemnly declared that the Union heretofore existing between this State and the other States of North America, is dissolved, and that the State of South Carolina has resumed her position among the nations of the world, as a separate and independent State; with full power to levy war, conclude peace, contract alliances, establish commerce, and to do all other acts and things which independent States may of right do. </vt:lpstr>
      <vt:lpstr>South Carolina Secedes</vt:lpstr>
      <vt:lpstr>Abraham Lincoln</vt:lpstr>
      <vt:lpstr>Jefferson Davis</vt:lpstr>
      <vt:lpstr>Ft. Sumter</vt:lpstr>
      <vt:lpstr>PowerPoint Presentation</vt:lpstr>
      <vt:lpstr>PowerPoint Presentation</vt:lpstr>
      <vt:lpstr>The Upper South Secedes</vt:lpstr>
      <vt:lpstr>The Border States Must Decide</vt:lpstr>
      <vt:lpstr>The Confederate States of America</vt:lpstr>
      <vt:lpstr>North vs. South</vt:lpstr>
      <vt:lpstr>Was John Brown a Hero or a Terrorist?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Brian</dc:creator>
  <cp:lastModifiedBy>Matthew Lesley</cp:lastModifiedBy>
  <cp:revision>57</cp:revision>
  <dcterms:created xsi:type="dcterms:W3CDTF">2013-11-25T02:32:33Z</dcterms:created>
  <dcterms:modified xsi:type="dcterms:W3CDTF">2018-05-08T17:42:57Z</dcterms:modified>
</cp:coreProperties>
</file>