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322" r:id="rId7"/>
    <p:sldId id="275" r:id="rId8"/>
    <p:sldId id="323" r:id="rId9"/>
    <p:sldId id="320" r:id="rId10"/>
    <p:sldId id="276" r:id="rId11"/>
    <p:sldId id="277" r:id="rId12"/>
    <p:sldId id="278" r:id="rId13"/>
    <p:sldId id="280" r:id="rId14"/>
    <p:sldId id="317" r:id="rId15"/>
    <p:sldId id="281" r:id="rId16"/>
    <p:sldId id="325" r:id="rId17"/>
    <p:sldId id="318" r:id="rId18"/>
    <p:sldId id="282" r:id="rId19"/>
    <p:sldId id="319" r:id="rId20"/>
    <p:sldId id="283" r:id="rId21"/>
    <p:sldId id="284" r:id="rId22"/>
    <p:sldId id="285" r:id="rId23"/>
    <p:sldId id="286" r:id="rId24"/>
    <p:sldId id="287" r:id="rId25"/>
    <p:sldId id="288" r:id="rId26"/>
    <p:sldId id="290" r:id="rId27"/>
    <p:sldId id="289" r:id="rId28"/>
    <p:sldId id="291" r:id="rId29"/>
    <p:sldId id="326" r:id="rId30"/>
    <p:sldId id="32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81" autoAdjust="0"/>
    <p:restoredTop sz="98208" autoAdjust="0"/>
  </p:normalViewPr>
  <p:slideViewPr>
    <p:cSldViewPr>
      <p:cViewPr varScale="1">
        <p:scale>
          <a:sx n="86" d="100"/>
          <a:sy n="86" d="100"/>
        </p:scale>
        <p:origin x="116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2EA3B1-095D-4C62-84EC-6F879B04B2D3}"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EA3B1-095D-4C62-84EC-6F879B04B2D3}"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2EA3B1-095D-4C62-84EC-6F879B04B2D3}"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2EA3B1-095D-4C62-84EC-6F879B04B2D3}" type="datetimeFigureOut">
              <a:rPr lang="en-US" smtClean="0"/>
              <a:pPr/>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2EA3B1-095D-4C62-84EC-6F879B04B2D3}" type="datetimeFigureOut">
              <a:rPr lang="en-US" smtClean="0"/>
              <a:pPr/>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EA3B1-095D-4C62-84EC-6F879B04B2D3}" type="datetimeFigureOut">
              <a:rPr lang="en-US" smtClean="0"/>
              <a:pPr/>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EA3B1-095D-4C62-84EC-6F879B04B2D3}"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EA3B1-095D-4C62-84EC-6F879B04B2D3}"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EA3B1-095D-4C62-84EC-6F879B04B2D3}"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54C06-7B06-4E99-B488-FFB2D3521D9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C6F3AB3E-9C43-480E-BC1A-48432578B362}"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5448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EA3B1-095D-4C62-84EC-6F879B04B2D3}" type="datetimeFigureOut">
              <a:rPr lang="en-US" smtClean="0"/>
              <a:pPr/>
              <a:t>5/7/2018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54C06-7B06-4E99-B488-FFB2D3521D9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3.jpeg"/><Relationship Id="rId2" Type="http://schemas.openxmlformats.org/officeDocument/2006/relationships/hyperlink" Target="http://upload.wikimedia.org/wikipedia/commons/1/14/Henry_Clay_c1850s.jpg" TargetMode="External"/><Relationship Id="rId1" Type="http://schemas.openxmlformats.org/officeDocument/2006/relationships/slideLayout" Target="../slideLayouts/slideLayout4.xml"/><Relationship Id="rId6" Type="http://schemas.openxmlformats.org/officeDocument/2006/relationships/hyperlink" Target="http://en.wikipedia.org/wiki/File:John_C_Calhoun_by_Mathew_Brady,_March_1849-crop.jpg" TargetMode="External"/><Relationship Id="rId5" Type="http://schemas.openxmlformats.org/officeDocument/2006/relationships/image" Target="../media/image22.jpeg"/><Relationship Id="rId4" Type="http://schemas.openxmlformats.org/officeDocument/2006/relationships/hyperlink" Target="http://en.wikipedia.org/wiki/File:DanielWebster_ca1847_Whipple_2403624668-crop.jp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7000"/>
            <a:ext cx="7772400" cy="1470025"/>
          </a:xfrm>
        </p:spPr>
        <p:txBody>
          <a:bodyPr>
            <a:noAutofit/>
          </a:bodyPr>
          <a:lstStyle/>
          <a:p>
            <a:r>
              <a:rPr lang="en-US" sz="8800" b="1" dirty="0"/>
              <a:t>Causes of The Civil War:</a:t>
            </a:r>
            <a:br>
              <a:rPr lang="en-US" sz="8800" b="1" dirty="0"/>
            </a:br>
            <a:r>
              <a:rPr lang="en-US" sz="8800" b="1" dirty="0"/>
              <a:t>Part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eaLnBrk="1" hangingPunct="1">
              <a:defRPr/>
            </a:pPr>
            <a:r>
              <a:rPr lang="en-US" sz="4800" b="1" dirty="0"/>
              <a:t>The Mexican War (1846-48)</a:t>
            </a:r>
          </a:p>
        </p:txBody>
      </p:sp>
      <p:sp>
        <p:nvSpPr>
          <p:cNvPr id="24580" name="Rectangle 4"/>
          <p:cNvSpPr>
            <a:spLocks noGrp="1" noChangeArrowheads="1"/>
          </p:cNvSpPr>
          <p:nvPr>
            <p:ph type="body" sz="half" idx="1"/>
          </p:nvPr>
        </p:nvSpPr>
        <p:spPr>
          <a:xfrm>
            <a:off x="0" y="1600200"/>
            <a:ext cx="4495800" cy="5257800"/>
          </a:xfrm>
        </p:spPr>
        <p:txBody>
          <a:bodyPr>
            <a:noAutofit/>
          </a:bodyPr>
          <a:lstStyle/>
          <a:p>
            <a:pPr eaLnBrk="1" hangingPunct="1">
              <a:lnSpc>
                <a:spcPct val="90000"/>
              </a:lnSpc>
              <a:defRPr/>
            </a:pPr>
            <a:r>
              <a:rPr lang="en-US" sz="2400" dirty="0"/>
              <a:t>In response to Mexico’s refusal to receive Slidell, Polk ordered U.S. troops under the command of Gen. Zachary </a:t>
            </a:r>
            <a:r>
              <a:rPr lang="en-US" sz="3600" b="1" u="sng" dirty="0"/>
              <a:t>Taylor</a:t>
            </a:r>
            <a:r>
              <a:rPr lang="en-US" sz="2400" dirty="0"/>
              <a:t> to secure the Texas border at the Rio Grande</a:t>
            </a:r>
          </a:p>
          <a:p>
            <a:pPr eaLnBrk="1" hangingPunct="1">
              <a:lnSpc>
                <a:spcPct val="90000"/>
              </a:lnSpc>
              <a:defRPr/>
            </a:pPr>
            <a:r>
              <a:rPr lang="en-US" sz="2400" dirty="0"/>
              <a:t>Mexico considered this an invasion of Mexican territory and an act of </a:t>
            </a:r>
            <a:r>
              <a:rPr lang="en-US" sz="4000" b="1" u="sng" dirty="0"/>
              <a:t>war</a:t>
            </a:r>
          </a:p>
          <a:p>
            <a:pPr eaLnBrk="1" hangingPunct="1">
              <a:lnSpc>
                <a:spcPct val="90000"/>
              </a:lnSpc>
              <a:defRPr/>
            </a:pPr>
            <a:r>
              <a:rPr lang="en-US" sz="2400" dirty="0"/>
              <a:t>The Mexican army attacked Taylor’s forces, leading the U.S. to declare war on May 13, 1846</a:t>
            </a:r>
          </a:p>
        </p:txBody>
      </p:sp>
      <p:sp>
        <p:nvSpPr>
          <p:cNvPr id="24581" name="Rectangle 5"/>
          <p:cNvSpPr>
            <a:spLocks noGrp="1" noChangeArrowheads="1"/>
          </p:cNvSpPr>
          <p:nvPr>
            <p:ph sz="half" idx="2"/>
          </p:nvPr>
        </p:nvSpPr>
        <p:spPr>
          <a:xfrm>
            <a:off x="4648200" y="1905000"/>
            <a:ext cx="4038600" cy="4530725"/>
          </a:xfrm>
        </p:spPr>
        <p:txBody>
          <a:bodyPr>
            <a:normAutofit fontScale="92500" lnSpcReduction="10000"/>
          </a:bodyPr>
          <a:lstStyle/>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en-US" sz="2800" dirty="0"/>
          </a:p>
          <a:p>
            <a:pPr algn="ctr" eaLnBrk="1" hangingPunct="1">
              <a:lnSpc>
                <a:spcPct val="90000"/>
              </a:lnSpc>
              <a:defRPr/>
            </a:pPr>
            <a:r>
              <a:rPr lang="en-US" sz="2800" dirty="0"/>
              <a:t>Gen. Zachary Taylor</a:t>
            </a:r>
          </a:p>
        </p:txBody>
      </p:sp>
      <p:pic>
        <p:nvPicPr>
          <p:cNvPr id="16389" name="Picture 7" descr="Zachary_Tay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1600200"/>
            <a:ext cx="3468687" cy="426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58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en-US" b="1" dirty="0"/>
              <a:t>The Mexican War (1846-48)</a:t>
            </a:r>
          </a:p>
        </p:txBody>
      </p:sp>
      <p:sp>
        <p:nvSpPr>
          <p:cNvPr id="73731" name="Rectangle 3"/>
          <p:cNvSpPr>
            <a:spLocks noGrp="1" noChangeArrowheads="1"/>
          </p:cNvSpPr>
          <p:nvPr>
            <p:ph type="body" idx="1"/>
          </p:nvPr>
        </p:nvSpPr>
        <p:spPr/>
        <p:txBody>
          <a:bodyPr/>
          <a:lstStyle/>
          <a:p>
            <a:pPr eaLnBrk="1" hangingPunct="1">
              <a:defRPr/>
            </a:pPr>
            <a:endParaRPr lang="en-US"/>
          </a:p>
        </p:txBody>
      </p:sp>
      <p:pic>
        <p:nvPicPr>
          <p:cNvPr id="17412" name="Picture 5" descr="map?id=mh00125&amp;pid=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89050"/>
            <a:ext cx="845820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971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b="1" dirty="0"/>
              <a:t>Treaty of </a:t>
            </a:r>
            <a:r>
              <a:rPr lang="en-US" b="1" u="sng" dirty="0"/>
              <a:t>Guadalupe-Hidalgo</a:t>
            </a:r>
          </a:p>
        </p:txBody>
      </p:sp>
      <p:sp>
        <p:nvSpPr>
          <p:cNvPr id="27652" name="Rectangle 4"/>
          <p:cNvSpPr>
            <a:spLocks noGrp="1" noChangeArrowheads="1"/>
          </p:cNvSpPr>
          <p:nvPr>
            <p:ph type="body" sz="half" idx="1"/>
          </p:nvPr>
        </p:nvSpPr>
        <p:spPr>
          <a:xfrm>
            <a:off x="228600" y="1600200"/>
            <a:ext cx="4267200" cy="5029200"/>
          </a:xfrm>
        </p:spPr>
        <p:txBody>
          <a:bodyPr>
            <a:normAutofit/>
          </a:bodyPr>
          <a:lstStyle/>
          <a:p>
            <a:pPr eaLnBrk="1" hangingPunct="1">
              <a:lnSpc>
                <a:spcPct val="90000"/>
              </a:lnSpc>
              <a:defRPr/>
            </a:pPr>
            <a:r>
              <a:rPr lang="en-US" sz="1900" dirty="0"/>
              <a:t>The war lasted for two very bloody years before Mexico finally surrendered after U.S. forces captured Mexico City</a:t>
            </a:r>
          </a:p>
          <a:p>
            <a:pPr eaLnBrk="1" hangingPunct="1">
              <a:lnSpc>
                <a:spcPct val="90000"/>
              </a:lnSpc>
              <a:defRPr/>
            </a:pPr>
            <a:r>
              <a:rPr lang="en-US" sz="1900" dirty="0"/>
              <a:t>The two sides signed the Treaty of Guadalupe-Hidalgo in February 1848</a:t>
            </a:r>
          </a:p>
          <a:p>
            <a:pPr eaLnBrk="1" hangingPunct="1">
              <a:lnSpc>
                <a:spcPct val="90000"/>
              </a:lnSpc>
              <a:defRPr/>
            </a:pPr>
            <a:r>
              <a:rPr lang="en-US" sz="1900" dirty="0"/>
              <a:t>Mexico ceded 500,000 sq. miles of territory (California, Utah, Arizona, Nevada, New Mexico)</a:t>
            </a:r>
          </a:p>
          <a:p>
            <a:pPr eaLnBrk="1" hangingPunct="1">
              <a:lnSpc>
                <a:spcPct val="90000"/>
              </a:lnSpc>
              <a:defRPr/>
            </a:pPr>
            <a:r>
              <a:rPr lang="en-US" sz="1900" dirty="0"/>
              <a:t>Mexico accepted </a:t>
            </a:r>
            <a:r>
              <a:rPr lang="en-US" sz="2800" b="1" u="sng" dirty="0"/>
              <a:t>Rio Grande </a:t>
            </a:r>
            <a:r>
              <a:rPr lang="en-US" sz="1900" dirty="0"/>
              <a:t>as southern border of Texas</a:t>
            </a:r>
          </a:p>
          <a:p>
            <a:pPr eaLnBrk="1" hangingPunct="1">
              <a:lnSpc>
                <a:spcPct val="90000"/>
              </a:lnSpc>
              <a:defRPr/>
            </a:pPr>
            <a:r>
              <a:rPr lang="en-US" sz="1900" dirty="0"/>
              <a:t>In return, the U.S. paid Mexico $15 million and assumed $3.25 million in debts Mexico owed to American citizens</a:t>
            </a:r>
          </a:p>
        </p:txBody>
      </p:sp>
      <p:sp>
        <p:nvSpPr>
          <p:cNvPr id="27653" name="Rectangle 5"/>
          <p:cNvSpPr>
            <a:spLocks noGrp="1" noChangeArrowheads="1"/>
          </p:cNvSpPr>
          <p:nvPr>
            <p:ph sz="half" idx="2"/>
          </p:nvPr>
        </p:nvSpPr>
        <p:spPr/>
        <p:txBody>
          <a:bodyPr/>
          <a:lstStyle/>
          <a:p>
            <a:pPr eaLnBrk="1" hangingPunct="1">
              <a:lnSpc>
                <a:spcPct val="90000"/>
              </a:lnSpc>
              <a:defRPr/>
            </a:pPr>
            <a:endParaRPr lang="en-US" sz="2000"/>
          </a:p>
        </p:txBody>
      </p:sp>
      <p:pic>
        <p:nvPicPr>
          <p:cNvPr id="18437" name="Picture 7" descr="treaty_Guadalupe_Hidal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295400"/>
            <a:ext cx="3709988"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012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sz="6000" b="1" dirty="0"/>
              <a:t>The Mexican Cession</a:t>
            </a:r>
          </a:p>
        </p:txBody>
      </p:sp>
      <p:sp>
        <p:nvSpPr>
          <p:cNvPr id="28675" name="Rectangle 3"/>
          <p:cNvSpPr>
            <a:spLocks noGrp="1" noChangeArrowheads="1"/>
          </p:cNvSpPr>
          <p:nvPr>
            <p:ph type="body" idx="1"/>
          </p:nvPr>
        </p:nvSpPr>
        <p:spPr/>
        <p:txBody>
          <a:bodyPr/>
          <a:lstStyle/>
          <a:p>
            <a:pPr eaLnBrk="1" hangingPunct="1">
              <a:defRPr/>
            </a:pPr>
            <a:endParaRPr lang="en-US"/>
          </a:p>
        </p:txBody>
      </p:sp>
      <p:pic>
        <p:nvPicPr>
          <p:cNvPr id="19460" name="Picture 5" descr="Wpdms_mexican_cess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371600"/>
            <a:ext cx="6019800"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212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z="5400" b="1" dirty="0"/>
              <a:t>Annexation of Oregon</a:t>
            </a:r>
          </a:p>
        </p:txBody>
      </p:sp>
      <p:sp>
        <p:nvSpPr>
          <p:cNvPr id="22532" name="Rectangle 4"/>
          <p:cNvSpPr>
            <a:spLocks noGrp="1" noChangeArrowheads="1"/>
          </p:cNvSpPr>
          <p:nvPr>
            <p:ph type="body" sz="half" idx="1"/>
          </p:nvPr>
        </p:nvSpPr>
        <p:spPr/>
        <p:txBody>
          <a:bodyPr>
            <a:normAutofit fontScale="92500" lnSpcReduction="20000"/>
          </a:bodyPr>
          <a:lstStyle/>
          <a:p>
            <a:pPr eaLnBrk="1" hangingPunct="1">
              <a:defRPr/>
            </a:pPr>
            <a:r>
              <a:rPr lang="en-US" sz="2400" dirty="0"/>
              <a:t>June 1846</a:t>
            </a:r>
          </a:p>
          <a:p>
            <a:pPr eaLnBrk="1" hangingPunct="1">
              <a:defRPr/>
            </a:pPr>
            <a:r>
              <a:rPr lang="en-US" sz="2400" dirty="0"/>
              <a:t>In the end, Britain and the U.S. peacefully resolved their dispute over where the boundary should lie between the U.S. and Canada in the Oregon Territory, splitting the region along the 49</a:t>
            </a:r>
            <a:r>
              <a:rPr lang="en-US" sz="2400" baseline="30000" dirty="0"/>
              <a:t>th</a:t>
            </a:r>
            <a:r>
              <a:rPr lang="en-US" sz="2400" dirty="0"/>
              <a:t> degree of latitude</a:t>
            </a:r>
          </a:p>
          <a:p>
            <a:pPr eaLnBrk="1" hangingPunct="1">
              <a:defRPr/>
            </a:pPr>
            <a:r>
              <a:rPr lang="en-US" sz="2400" dirty="0"/>
              <a:t>President Polk hoped that adding the </a:t>
            </a:r>
            <a:r>
              <a:rPr lang="en-US" sz="3900" b="1" u="sng" dirty="0"/>
              <a:t>slave-free</a:t>
            </a:r>
            <a:r>
              <a:rPr lang="en-US" sz="2400" dirty="0"/>
              <a:t> Oregon Territory would balance the addition of pro-slavery territories in Texas and the Mexican Cession</a:t>
            </a:r>
          </a:p>
        </p:txBody>
      </p:sp>
      <p:sp>
        <p:nvSpPr>
          <p:cNvPr id="22533" name="Rectangle 5"/>
          <p:cNvSpPr>
            <a:spLocks noGrp="1" noChangeArrowheads="1"/>
          </p:cNvSpPr>
          <p:nvPr>
            <p:ph sz="half" idx="2"/>
          </p:nvPr>
        </p:nvSpPr>
        <p:spPr/>
        <p:txBody>
          <a:bodyPr/>
          <a:lstStyle/>
          <a:p>
            <a:pPr eaLnBrk="1" hangingPunct="1">
              <a:defRPr/>
            </a:pPr>
            <a:endParaRPr lang="en-US" sz="2800"/>
          </a:p>
        </p:txBody>
      </p:sp>
      <p:pic>
        <p:nvPicPr>
          <p:cNvPr id="24581" name="Picture 7" descr="Wpdms_oregon_territory_18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2209800"/>
            <a:ext cx="4391025" cy="33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77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sz="6600" b="1" dirty="0"/>
              <a:t>The Wilmot </a:t>
            </a:r>
            <a:r>
              <a:rPr lang="en-US" sz="6600" b="1" u="sng" dirty="0"/>
              <a:t>Proviso</a:t>
            </a:r>
          </a:p>
        </p:txBody>
      </p:sp>
      <p:sp>
        <p:nvSpPr>
          <p:cNvPr id="5124" name="Rectangle 4"/>
          <p:cNvSpPr>
            <a:spLocks noGrp="1" noChangeArrowheads="1"/>
          </p:cNvSpPr>
          <p:nvPr>
            <p:ph type="body" sz="half" idx="1"/>
          </p:nvPr>
        </p:nvSpPr>
        <p:spPr/>
        <p:txBody>
          <a:bodyPr>
            <a:normAutofit fontScale="92500" lnSpcReduction="10000"/>
          </a:bodyPr>
          <a:lstStyle/>
          <a:p>
            <a:pPr>
              <a:lnSpc>
                <a:spcPct val="90000"/>
              </a:lnSpc>
            </a:pPr>
            <a:r>
              <a:rPr lang="en-US" sz="2200" dirty="0"/>
              <a:t>The Wilmot Proviso was proposed in 1846 by Rep. David Wilmot of Pennsylvania; he argued for a complete ban on </a:t>
            </a:r>
            <a:r>
              <a:rPr lang="en-US" sz="3500" b="1" u="sng" dirty="0"/>
              <a:t>slavery</a:t>
            </a:r>
            <a:r>
              <a:rPr lang="en-US" sz="2200" dirty="0"/>
              <a:t> in any new territories the U.S. might acquire from Mexico</a:t>
            </a:r>
          </a:p>
          <a:p>
            <a:pPr>
              <a:lnSpc>
                <a:spcPct val="90000"/>
              </a:lnSpc>
            </a:pPr>
            <a:r>
              <a:rPr lang="en-US" sz="2200" dirty="0"/>
              <a:t>Sen. John C. Calhoun of South Carolina countered that the states own U.S. territories in common and Congress holds no authority to ban slavery in the territories</a:t>
            </a:r>
          </a:p>
          <a:p>
            <a:pPr>
              <a:lnSpc>
                <a:spcPct val="90000"/>
              </a:lnSpc>
            </a:pPr>
            <a:r>
              <a:rPr lang="en-US" sz="2200" dirty="0"/>
              <a:t>The U.S. Senate refused to vote on the Wilmot Proviso, but its proposal angered slavery supporters across the South</a:t>
            </a:r>
          </a:p>
        </p:txBody>
      </p:sp>
      <p:sp>
        <p:nvSpPr>
          <p:cNvPr id="5125" name="Rectangle 5"/>
          <p:cNvSpPr>
            <a:spLocks noGrp="1" noChangeArrowheads="1"/>
          </p:cNvSpPr>
          <p:nvPr>
            <p:ph sz="half" idx="2"/>
          </p:nvPr>
        </p:nvSpPr>
        <p:spPr/>
        <p:txBody>
          <a:bodyPr/>
          <a:lstStyle/>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nSpc>
                <a:spcPct val="90000"/>
              </a:lnSpc>
            </a:pPr>
            <a:endParaRPr lang="en-US" sz="2000" dirty="0"/>
          </a:p>
          <a:p>
            <a:pPr algn="ctr">
              <a:lnSpc>
                <a:spcPct val="90000"/>
              </a:lnSpc>
            </a:pPr>
            <a:r>
              <a:rPr lang="en-US" sz="2000" dirty="0"/>
              <a:t>David Wilmot</a:t>
            </a:r>
          </a:p>
        </p:txBody>
      </p:sp>
      <p:pic>
        <p:nvPicPr>
          <p:cNvPr id="5127" name="Picture 7" descr="wilm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487815"/>
            <a:ext cx="3429000" cy="413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495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The question of slavery in the territories will become a major long term cause of the Civil War</a:t>
            </a:r>
          </a:p>
        </p:txBody>
      </p:sp>
      <p:sp>
        <p:nvSpPr>
          <p:cNvPr id="3" name="Subtitle 2"/>
          <p:cNvSpPr>
            <a:spLocks noGrp="1"/>
          </p:cNvSpPr>
          <p:nvPr>
            <p:ph type="subTitle" idx="1"/>
          </p:nvPr>
        </p:nvSpPr>
        <p:spPr>
          <a:xfrm>
            <a:off x="1371600" y="4343400"/>
            <a:ext cx="6400800" cy="1752600"/>
          </a:xfrm>
        </p:spPr>
        <p:txBody>
          <a:bodyPr/>
          <a:lstStyle/>
          <a:p>
            <a:r>
              <a:rPr lang="en-US" dirty="0"/>
              <a:t>-Southerners begin to defend slavery</a:t>
            </a:r>
          </a:p>
        </p:txBody>
      </p:sp>
    </p:spTree>
    <p:extLst>
      <p:ext uri="{BB962C8B-B14F-4D97-AF65-F5344CB8AC3E}">
        <p14:creationId xmlns:p14="http://schemas.microsoft.com/office/powerpoint/2010/main" val="378043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p:txBody>
          <a:bodyPr/>
          <a:lstStyle/>
          <a:p>
            <a:r>
              <a:rPr lang="en-US" sz="3600" b="1" dirty="0"/>
              <a:t>Hardening Attitudes About Slavery</a:t>
            </a:r>
          </a:p>
        </p:txBody>
      </p:sp>
      <p:sp>
        <p:nvSpPr>
          <p:cNvPr id="105477" name="Rectangle 5"/>
          <p:cNvSpPr>
            <a:spLocks noGrp="1" noChangeArrowheads="1"/>
          </p:cNvSpPr>
          <p:nvPr>
            <p:ph type="body" sz="half" idx="1"/>
          </p:nvPr>
        </p:nvSpPr>
        <p:spPr/>
        <p:txBody>
          <a:bodyPr>
            <a:normAutofit fontScale="92500"/>
          </a:bodyPr>
          <a:lstStyle/>
          <a:p>
            <a:pPr>
              <a:lnSpc>
                <a:spcPct val="90000"/>
              </a:lnSpc>
            </a:pPr>
            <a:r>
              <a:rPr lang="en-US" sz="2800" dirty="0"/>
              <a:t>John Calhoun even began to argue that slavery was not a “necessary evil” as had long been the South’s stance, but rather it was a </a:t>
            </a:r>
            <a:r>
              <a:rPr lang="en-US" sz="3600" b="1" u="sng" dirty="0"/>
              <a:t>“positive good” </a:t>
            </a:r>
            <a:r>
              <a:rPr lang="en-US" sz="2800" dirty="0"/>
              <a:t>because white slave owners provided care for their slaves and introduced them to Christianity, thereby saving their souls</a:t>
            </a:r>
          </a:p>
        </p:txBody>
      </p:sp>
      <p:sp>
        <p:nvSpPr>
          <p:cNvPr id="105478" name="Rectangle 6"/>
          <p:cNvSpPr>
            <a:spLocks noGrp="1" noChangeArrowheads="1"/>
          </p:cNvSpPr>
          <p:nvPr>
            <p:ph sz="half" idx="2"/>
          </p:nvPr>
        </p:nvSpPr>
        <p:spPr>
          <a:xfrm>
            <a:off x="4648200" y="1905000"/>
            <a:ext cx="4038600" cy="4530725"/>
          </a:xfrm>
        </p:spPr>
        <p:txBody>
          <a:bodyPr>
            <a:normAutofit lnSpcReduction="10000"/>
          </a:bodyPr>
          <a:lstStyle/>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gn="ctr">
              <a:lnSpc>
                <a:spcPct val="90000"/>
              </a:lnSpc>
            </a:pPr>
            <a:r>
              <a:rPr lang="en-US" sz="2800" dirty="0"/>
              <a:t>John C. Calhoun</a:t>
            </a:r>
          </a:p>
        </p:txBody>
      </p:sp>
      <p:pic>
        <p:nvPicPr>
          <p:cNvPr id="105479" name="Picture 7" descr="JohnCCalhou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587500"/>
            <a:ext cx="3200400" cy="408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57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6000" b="1" u="sng" dirty="0"/>
              <a:t>“Popular Sovereignty”</a:t>
            </a:r>
          </a:p>
        </p:txBody>
      </p:sp>
      <p:sp>
        <p:nvSpPr>
          <p:cNvPr id="6147" name="Rectangle 3"/>
          <p:cNvSpPr>
            <a:spLocks noGrp="1" noChangeArrowheads="1"/>
          </p:cNvSpPr>
          <p:nvPr>
            <p:ph type="body" sz="half" idx="1"/>
          </p:nvPr>
        </p:nvSpPr>
        <p:spPr/>
        <p:txBody>
          <a:bodyPr>
            <a:normAutofit lnSpcReduction="10000"/>
          </a:bodyPr>
          <a:lstStyle/>
          <a:p>
            <a:r>
              <a:rPr lang="en-US" sz="2400" dirty="0"/>
              <a:t>Idea proposed by Sen. Lewis Cass of Michigan</a:t>
            </a:r>
          </a:p>
          <a:p>
            <a:r>
              <a:rPr lang="en-US" sz="2400" dirty="0"/>
              <a:t>Citizens of each new territory should be allowed to decide for themselves on whether to allow slavery there, rather than the federal government making a decision </a:t>
            </a:r>
          </a:p>
          <a:p>
            <a:r>
              <a:rPr lang="en-US" sz="2400" dirty="0"/>
              <a:t>Cass’s idea became popular because it kept Congress from having to make any decision about slavery</a:t>
            </a:r>
          </a:p>
        </p:txBody>
      </p:sp>
      <p:sp>
        <p:nvSpPr>
          <p:cNvPr id="6148" name="Rectangle 4"/>
          <p:cNvSpPr>
            <a:spLocks noGrp="1" noChangeArrowheads="1"/>
          </p:cNvSpPr>
          <p:nvPr>
            <p:ph sz="half" idx="2"/>
          </p:nvPr>
        </p:nvSpPr>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pPr algn="ctr"/>
            <a:r>
              <a:rPr lang="en-US" sz="2400" dirty="0"/>
              <a:t>Lewis Cass</a:t>
            </a:r>
          </a:p>
        </p:txBody>
      </p:sp>
      <p:pic>
        <p:nvPicPr>
          <p:cNvPr id="6150" name="Picture 6" descr="LewisCas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7300" y="1417638"/>
            <a:ext cx="3200400" cy="411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166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4800" b="1" dirty="0"/>
              <a:t>Split in the </a:t>
            </a:r>
            <a:r>
              <a:rPr lang="en-US" sz="4800" b="1" u="sng" dirty="0"/>
              <a:t>Whig</a:t>
            </a:r>
            <a:r>
              <a:rPr lang="en-US" sz="4800" b="1" dirty="0"/>
              <a:t> Party</a:t>
            </a:r>
          </a:p>
        </p:txBody>
      </p:sp>
      <p:sp>
        <p:nvSpPr>
          <p:cNvPr id="8196" name="Rectangle 4"/>
          <p:cNvSpPr>
            <a:spLocks noGrp="1" noChangeArrowheads="1"/>
          </p:cNvSpPr>
          <p:nvPr>
            <p:ph type="body" sz="half" idx="1"/>
          </p:nvPr>
        </p:nvSpPr>
        <p:spPr/>
        <p:txBody>
          <a:bodyPr/>
          <a:lstStyle/>
          <a:p>
            <a:pPr>
              <a:lnSpc>
                <a:spcPct val="90000"/>
              </a:lnSpc>
            </a:pPr>
            <a:r>
              <a:rPr lang="en-US" sz="2800" dirty="0"/>
              <a:t>The slavery issue began to divide Whigs from the North into “Conscience Whigs” who opposed slavery and “Cotton Whigs” who supported slavery because Southern cotton fed their northern textile factories</a:t>
            </a:r>
          </a:p>
        </p:txBody>
      </p:sp>
      <p:sp>
        <p:nvSpPr>
          <p:cNvPr id="8197" name="Rectangle 5"/>
          <p:cNvSpPr>
            <a:spLocks noGrp="1" noChangeArrowheads="1"/>
          </p:cNvSpPr>
          <p:nvPr>
            <p:ph sz="half" idx="2"/>
          </p:nvPr>
        </p:nvSpPr>
        <p:spPr/>
        <p:txBody>
          <a:bodyPr/>
          <a:lstStyle/>
          <a:p>
            <a:pPr>
              <a:lnSpc>
                <a:spcPct val="90000"/>
              </a:lnSpc>
            </a:pPr>
            <a:endParaRPr lang="en-US" sz="2800"/>
          </a:p>
        </p:txBody>
      </p:sp>
      <p:pic>
        <p:nvPicPr>
          <p:cNvPr id="8199" name="Picture 7" descr="f00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410988"/>
            <a:ext cx="4267200" cy="2816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060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400" b="1" dirty="0"/>
              <a:t>Rise of the </a:t>
            </a:r>
            <a:r>
              <a:rPr lang="en-US" sz="4400" b="1" u="sng" dirty="0"/>
              <a:t>Free Soil </a:t>
            </a:r>
            <a:r>
              <a:rPr lang="en-US" sz="4400" b="1" dirty="0"/>
              <a:t>Party</a:t>
            </a:r>
          </a:p>
        </p:txBody>
      </p:sp>
      <p:sp>
        <p:nvSpPr>
          <p:cNvPr id="9220" name="Rectangle 4"/>
          <p:cNvSpPr>
            <a:spLocks noGrp="1" noChangeArrowheads="1"/>
          </p:cNvSpPr>
          <p:nvPr>
            <p:ph type="body" sz="half" idx="1"/>
          </p:nvPr>
        </p:nvSpPr>
        <p:spPr/>
        <p:txBody>
          <a:bodyPr/>
          <a:lstStyle/>
          <a:p>
            <a:pPr>
              <a:lnSpc>
                <a:spcPct val="90000"/>
              </a:lnSpc>
            </a:pPr>
            <a:r>
              <a:rPr lang="en-US" sz="2400" dirty="0"/>
              <a:t>After pro-slavery Zachary Taylor became the Whig nominee for president in 1848, Conscience Whigs quit the Whig Party and joined themselves with northern anti-slavery Democrats</a:t>
            </a:r>
          </a:p>
          <a:p>
            <a:pPr>
              <a:lnSpc>
                <a:spcPct val="90000"/>
              </a:lnSpc>
            </a:pPr>
            <a:r>
              <a:rPr lang="en-US" sz="2400" dirty="0"/>
              <a:t>This new party was called the Free Soil Party (they opposed expanding slavery to the “free soil” of the West).</a:t>
            </a:r>
          </a:p>
        </p:txBody>
      </p:sp>
      <p:sp>
        <p:nvSpPr>
          <p:cNvPr id="9221" name="Rectangle 5"/>
          <p:cNvSpPr>
            <a:spLocks noGrp="1" noChangeArrowheads="1"/>
          </p:cNvSpPr>
          <p:nvPr>
            <p:ph sz="half" idx="2"/>
          </p:nvPr>
        </p:nvSpPr>
        <p:spPr/>
        <p:txBody>
          <a:bodyPr/>
          <a:lstStyle/>
          <a:p>
            <a:pPr>
              <a:lnSpc>
                <a:spcPct val="90000"/>
              </a:lnSpc>
            </a:pPr>
            <a:endParaRPr lang="en-US" sz="2400"/>
          </a:p>
        </p:txBody>
      </p:sp>
      <p:pic>
        <p:nvPicPr>
          <p:cNvPr id="9223" name="Picture 7" descr="f0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0100" y="2362200"/>
            <a:ext cx="4114800" cy="2716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91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6000" b="1" dirty="0"/>
              <a:t>Zachary </a:t>
            </a:r>
            <a:r>
              <a:rPr lang="en-US" sz="6000" b="1" u="sng" dirty="0"/>
              <a:t>Taylor</a:t>
            </a:r>
          </a:p>
        </p:txBody>
      </p:sp>
      <p:sp>
        <p:nvSpPr>
          <p:cNvPr id="31748" name="Rectangle 4"/>
          <p:cNvSpPr>
            <a:spLocks noGrp="1" noChangeArrowheads="1"/>
          </p:cNvSpPr>
          <p:nvPr>
            <p:ph type="body" sz="half" idx="1"/>
          </p:nvPr>
        </p:nvSpPr>
        <p:spPr/>
        <p:txBody>
          <a:bodyPr>
            <a:normAutofit lnSpcReduction="10000"/>
          </a:bodyPr>
          <a:lstStyle/>
          <a:p>
            <a:r>
              <a:rPr lang="en-US" sz="2400" dirty="0"/>
              <a:t>1784 – 1850</a:t>
            </a:r>
          </a:p>
          <a:p>
            <a:r>
              <a:rPr lang="en-US" sz="2400" dirty="0"/>
              <a:t>12</a:t>
            </a:r>
            <a:r>
              <a:rPr lang="en-US" sz="2400" baseline="30000" dirty="0"/>
              <a:t>th</a:t>
            </a:r>
            <a:r>
              <a:rPr lang="en-US" sz="2400" dirty="0"/>
              <a:t> President (1849–50) </a:t>
            </a:r>
          </a:p>
          <a:p>
            <a:r>
              <a:rPr lang="en-US" sz="2400" dirty="0"/>
              <a:t>“Old Rough and Ready”</a:t>
            </a:r>
          </a:p>
          <a:p>
            <a:r>
              <a:rPr lang="en-US" sz="2400" dirty="0"/>
              <a:t>Slave owner, but believed slavery wouldn’t work in the West because of the climate</a:t>
            </a:r>
          </a:p>
          <a:p>
            <a:r>
              <a:rPr lang="en-US" sz="2400" dirty="0"/>
              <a:t>A hero of the Mexican War, Taylor had never held an elected office before being elected president</a:t>
            </a:r>
          </a:p>
          <a:p>
            <a:r>
              <a:rPr lang="en-US" sz="2400" dirty="0"/>
              <a:t>Died in office from an intestinal illness</a:t>
            </a:r>
          </a:p>
          <a:p>
            <a:endParaRPr lang="en-US" sz="2400" dirty="0"/>
          </a:p>
        </p:txBody>
      </p:sp>
      <p:sp>
        <p:nvSpPr>
          <p:cNvPr id="31749" name="Rectangle 5"/>
          <p:cNvSpPr>
            <a:spLocks noGrp="1" noChangeArrowheads="1"/>
          </p:cNvSpPr>
          <p:nvPr>
            <p:ph sz="half" idx="2"/>
          </p:nvPr>
        </p:nvSpPr>
        <p:spPr/>
        <p:txBody>
          <a:bodyPr/>
          <a:lstStyle/>
          <a:p>
            <a:endParaRPr lang="en-US" sz="2400"/>
          </a:p>
        </p:txBody>
      </p:sp>
      <p:pic>
        <p:nvPicPr>
          <p:cNvPr id="31751" name="Picture 7" descr="Zachary_Tay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4713" y="1447800"/>
            <a:ext cx="4287837" cy="526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662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sz="6600" b="1" u="sng" dirty="0"/>
              <a:t>Gold</a:t>
            </a:r>
            <a:r>
              <a:rPr lang="en-US" sz="6600" b="1" dirty="0"/>
              <a:t> Rush of 1849</a:t>
            </a:r>
          </a:p>
        </p:txBody>
      </p:sp>
      <p:sp>
        <p:nvSpPr>
          <p:cNvPr id="30724" name="Rectangle 4"/>
          <p:cNvSpPr>
            <a:spLocks noGrp="1" noChangeArrowheads="1"/>
          </p:cNvSpPr>
          <p:nvPr>
            <p:ph type="body" sz="half" idx="1"/>
          </p:nvPr>
        </p:nvSpPr>
        <p:spPr>
          <a:xfrm>
            <a:off x="228600" y="1600200"/>
            <a:ext cx="4267200" cy="5029200"/>
          </a:xfrm>
        </p:spPr>
        <p:txBody>
          <a:bodyPr>
            <a:normAutofit fontScale="92500"/>
          </a:bodyPr>
          <a:lstStyle/>
          <a:p>
            <a:pPr eaLnBrk="1" hangingPunct="1">
              <a:lnSpc>
                <a:spcPct val="90000"/>
              </a:lnSpc>
              <a:defRPr/>
            </a:pPr>
            <a:r>
              <a:rPr lang="en-US" sz="2800" dirty="0"/>
              <a:t>Gold was discovered in Sutter’s Mill, California in 1848</a:t>
            </a:r>
          </a:p>
          <a:p>
            <a:pPr>
              <a:lnSpc>
                <a:spcPct val="90000"/>
              </a:lnSpc>
              <a:defRPr/>
            </a:pPr>
            <a:r>
              <a:rPr lang="en-US" sz="2800" dirty="0"/>
              <a:t>This led to a surge of 80,000 new settlers (called </a:t>
            </a:r>
            <a:r>
              <a:rPr lang="en-US" sz="3900" b="1" u="sng" dirty="0"/>
              <a:t>’49ers</a:t>
            </a:r>
            <a:r>
              <a:rPr lang="en-US" sz="2800" dirty="0"/>
              <a:t>) who flooded California in 1849, hoping to get rich quick</a:t>
            </a:r>
          </a:p>
          <a:p>
            <a:pPr eaLnBrk="1" hangingPunct="1">
              <a:lnSpc>
                <a:spcPct val="90000"/>
              </a:lnSpc>
              <a:defRPr/>
            </a:pPr>
            <a:r>
              <a:rPr lang="en-US" sz="2800" dirty="0"/>
              <a:t>This growth in population led California to quickly apply for statehood, but as a free state, rather than a slave state</a:t>
            </a:r>
          </a:p>
        </p:txBody>
      </p:sp>
      <p:sp>
        <p:nvSpPr>
          <p:cNvPr id="30725" name="Rectangle 5"/>
          <p:cNvSpPr>
            <a:spLocks noGrp="1" noChangeArrowheads="1"/>
          </p:cNvSpPr>
          <p:nvPr>
            <p:ph sz="half" idx="2"/>
          </p:nvPr>
        </p:nvSpPr>
        <p:spPr/>
        <p:txBody>
          <a:bodyPr/>
          <a:lstStyle/>
          <a:p>
            <a:pPr eaLnBrk="1" hangingPunct="1">
              <a:lnSpc>
                <a:spcPct val="90000"/>
              </a:lnSpc>
              <a:defRPr/>
            </a:pPr>
            <a:endParaRPr lang="en-US" sz="2800"/>
          </a:p>
        </p:txBody>
      </p:sp>
      <p:pic>
        <p:nvPicPr>
          <p:cNvPr id="37893" name="Picture 7" descr="old_min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447800"/>
            <a:ext cx="381793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161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6000" b="1" dirty="0"/>
              <a:t>Millard </a:t>
            </a:r>
            <a:r>
              <a:rPr lang="en-US" sz="6000" b="1" u="sng" dirty="0"/>
              <a:t>Fillmore</a:t>
            </a:r>
          </a:p>
        </p:txBody>
      </p:sp>
      <p:sp>
        <p:nvSpPr>
          <p:cNvPr id="40964" name="Rectangle 4"/>
          <p:cNvSpPr>
            <a:spLocks noGrp="1" noChangeArrowheads="1"/>
          </p:cNvSpPr>
          <p:nvPr>
            <p:ph type="body" sz="half" idx="1"/>
          </p:nvPr>
        </p:nvSpPr>
        <p:spPr>
          <a:xfrm>
            <a:off x="152400" y="1600200"/>
            <a:ext cx="4343400" cy="4991100"/>
          </a:xfrm>
        </p:spPr>
        <p:txBody>
          <a:bodyPr>
            <a:normAutofit/>
          </a:bodyPr>
          <a:lstStyle/>
          <a:p>
            <a:pPr>
              <a:lnSpc>
                <a:spcPct val="80000"/>
              </a:lnSpc>
            </a:pPr>
            <a:r>
              <a:rPr lang="en-US" sz="2400" dirty="0"/>
              <a:t>1800 – 1874</a:t>
            </a:r>
          </a:p>
          <a:p>
            <a:pPr>
              <a:lnSpc>
                <a:spcPct val="80000"/>
              </a:lnSpc>
            </a:pPr>
            <a:r>
              <a:rPr lang="en-US" sz="2400" dirty="0"/>
              <a:t>13</a:t>
            </a:r>
            <a:r>
              <a:rPr lang="en-US" sz="2400" baseline="30000" dirty="0"/>
              <a:t>th</a:t>
            </a:r>
            <a:r>
              <a:rPr lang="en-US" sz="2400" dirty="0"/>
              <a:t> President (1850-53)</a:t>
            </a:r>
          </a:p>
          <a:p>
            <a:pPr>
              <a:lnSpc>
                <a:spcPct val="80000"/>
              </a:lnSpc>
            </a:pPr>
            <a:r>
              <a:rPr lang="en-US" sz="2400" dirty="0"/>
              <a:t>Whig (later switched to the American, or “Know Nothing” Party after leaving office)</a:t>
            </a:r>
          </a:p>
          <a:p>
            <a:pPr>
              <a:lnSpc>
                <a:spcPct val="80000"/>
              </a:lnSpc>
            </a:pPr>
            <a:r>
              <a:rPr lang="en-US" sz="2400" dirty="0"/>
              <a:t>Fillmore opposed slavery, but believed that it was necessary to protect it in order to keep the South happy and the Union whole</a:t>
            </a:r>
          </a:p>
          <a:p>
            <a:pPr>
              <a:lnSpc>
                <a:spcPct val="80000"/>
              </a:lnSpc>
            </a:pPr>
            <a:r>
              <a:rPr lang="en-US" sz="2400" dirty="0"/>
              <a:t>Endorsed the Compromise of 1850 and signed it into law</a:t>
            </a:r>
          </a:p>
          <a:p>
            <a:pPr>
              <a:lnSpc>
                <a:spcPct val="80000"/>
              </a:lnSpc>
            </a:pPr>
            <a:r>
              <a:rPr lang="en-US" sz="2400" dirty="0"/>
              <a:t>Was not nominated for president by the Whigs in 1852</a:t>
            </a:r>
          </a:p>
        </p:txBody>
      </p:sp>
      <p:sp>
        <p:nvSpPr>
          <p:cNvPr id="40965" name="Rectangle 5"/>
          <p:cNvSpPr>
            <a:spLocks noGrp="1" noChangeArrowheads="1"/>
          </p:cNvSpPr>
          <p:nvPr>
            <p:ph sz="half" idx="2"/>
          </p:nvPr>
        </p:nvSpPr>
        <p:spPr/>
        <p:txBody>
          <a:bodyPr/>
          <a:lstStyle/>
          <a:p>
            <a:pPr>
              <a:lnSpc>
                <a:spcPct val="80000"/>
              </a:lnSpc>
            </a:pPr>
            <a:endParaRPr lang="en-US" sz="2000"/>
          </a:p>
        </p:txBody>
      </p:sp>
      <p:pic>
        <p:nvPicPr>
          <p:cNvPr id="40967" name="Picture 7" descr="millard_fillm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371600"/>
            <a:ext cx="3914775" cy="521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800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California has applied for free Statehood. What will need to happen to keep the union together?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56385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US" sz="4800" b="1" dirty="0"/>
              <a:t>The Compromise of </a:t>
            </a:r>
            <a:r>
              <a:rPr lang="en-US" sz="4800" b="1" u="sng" dirty="0"/>
              <a:t>1850</a:t>
            </a:r>
          </a:p>
        </p:txBody>
      </p:sp>
      <p:sp>
        <p:nvSpPr>
          <p:cNvPr id="31748" name="Rectangle 4"/>
          <p:cNvSpPr>
            <a:spLocks noGrp="1" noChangeArrowheads="1"/>
          </p:cNvSpPr>
          <p:nvPr>
            <p:ph type="body" sz="half" idx="1"/>
          </p:nvPr>
        </p:nvSpPr>
        <p:spPr>
          <a:xfrm>
            <a:off x="152400" y="1295400"/>
            <a:ext cx="4343400" cy="5410200"/>
          </a:xfrm>
        </p:spPr>
        <p:txBody>
          <a:bodyPr>
            <a:normAutofit fontScale="92500"/>
          </a:bodyPr>
          <a:lstStyle/>
          <a:p>
            <a:pPr eaLnBrk="1" hangingPunct="1">
              <a:lnSpc>
                <a:spcPct val="90000"/>
              </a:lnSpc>
              <a:defRPr/>
            </a:pPr>
            <a:r>
              <a:rPr lang="en-US" sz="2400" dirty="0"/>
              <a:t>When California asked to join the Union as a free state, Congress hesitated because their entry would upset the balance between free and slave states in the Senate</a:t>
            </a:r>
          </a:p>
          <a:p>
            <a:pPr eaLnBrk="1" hangingPunct="1">
              <a:lnSpc>
                <a:spcPct val="90000"/>
              </a:lnSpc>
              <a:defRPr/>
            </a:pPr>
            <a:r>
              <a:rPr lang="en-US" sz="2400" dirty="0"/>
              <a:t>Henry Clay of Kentucky, working with Stephen </a:t>
            </a:r>
            <a:r>
              <a:rPr lang="en-US" sz="3500" b="1" u="sng" dirty="0"/>
              <a:t>Douglas</a:t>
            </a:r>
            <a:r>
              <a:rPr lang="en-US" sz="2400" dirty="0"/>
              <a:t> of Illinois, proposed a series of compromises between North and South that would allow California to join the Union</a:t>
            </a:r>
          </a:p>
          <a:p>
            <a:pPr eaLnBrk="1" hangingPunct="1">
              <a:lnSpc>
                <a:spcPct val="90000"/>
              </a:lnSpc>
              <a:defRPr/>
            </a:pPr>
            <a:r>
              <a:rPr lang="en-US" sz="2400" dirty="0"/>
              <a:t>Clay’s plan was opposed by John C. Calhoun of South Carolina, but supported by the powerful Daniel Webster of Massachusetts</a:t>
            </a:r>
          </a:p>
        </p:txBody>
      </p:sp>
      <p:sp>
        <p:nvSpPr>
          <p:cNvPr id="31749" name="Rectangle 5"/>
          <p:cNvSpPr>
            <a:spLocks noGrp="1" noChangeArrowheads="1"/>
          </p:cNvSpPr>
          <p:nvPr>
            <p:ph sz="half" idx="2"/>
          </p:nvPr>
        </p:nvSpPr>
        <p:spPr/>
        <p:txBody>
          <a:bodyPr/>
          <a:lstStyle/>
          <a:p>
            <a:pPr eaLnBrk="1" hangingPunct="1">
              <a:lnSpc>
                <a:spcPct val="90000"/>
              </a:lnSpc>
              <a:defRPr/>
            </a:pPr>
            <a:endParaRPr lang="en-US" sz="2400"/>
          </a:p>
        </p:txBody>
      </p:sp>
      <p:pic>
        <p:nvPicPr>
          <p:cNvPr id="38917" name="Picture 7" descr="ANd9GcRw6nG-MgCPsrO39cWuO0_vdDNTH7-7PasCmXnV6Tn8jQ7twnA&amp;t=1&amp;usg=__LQpsmqa6RkqIB_9nBPEMAgXseG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295400"/>
            <a:ext cx="23272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9" descr="calhou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7513" y="2057400"/>
            <a:ext cx="2185987"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11" descr="DanielWebs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810000"/>
            <a:ext cx="237331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64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5400" b="1" dirty="0"/>
              <a:t>The Compromise of 1850</a:t>
            </a:r>
          </a:p>
        </p:txBody>
      </p:sp>
      <p:sp>
        <p:nvSpPr>
          <p:cNvPr id="10244" name="Rectangle 4"/>
          <p:cNvSpPr>
            <a:spLocks noGrp="1" noChangeArrowheads="1"/>
          </p:cNvSpPr>
          <p:nvPr>
            <p:ph type="body" sz="half" idx="1"/>
          </p:nvPr>
        </p:nvSpPr>
        <p:spPr>
          <a:xfrm>
            <a:off x="0" y="1600200"/>
            <a:ext cx="4495800" cy="5257800"/>
          </a:xfrm>
        </p:spPr>
        <p:txBody>
          <a:bodyPr>
            <a:normAutofit/>
          </a:bodyPr>
          <a:lstStyle/>
          <a:p>
            <a:pPr>
              <a:lnSpc>
                <a:spcPct val="80000"/>
              </a:lnSpc>
            </a:pPr>
            <a:r>
              <a:rPr lang="en-US" sz="1900" dirty="0"/>
              <a:t>5 separate bills were pushed through Congress by Clay, Douglas,  and Webster over the opposition of Calhoun:</a:t>
            </a:r>
          </a:p>
          <a:p>
            <a:pPr>
              <a:lnSpc>
                <a:spcPct val="80000"/>
              </a:lnSpc>
            </a:pPr>
            <a:r>
              <a:rPr lang="en-US" sz="1900" dirty="0"/>
              <a:t>1) California was admitted as a </a:t>
            </a:r>
            <a:r>
              <a:rPr lang="en-US" b="1" u="sng" dirty="0"/>
              <a:t>free</a:t>
            </a:r>
            <a:r>
              <a:rPr lang="en-US" sz="1900" dirty="0"/>
              <a:t> state</a:t>
            </a:r>
          </a:p>
          <a:p>
            <a:pPr>
              <a:lnSpc>
                <a:spcPct val="80000"/>
              </a:lnSpc>
            </a:pPr>
            <a:r>
              <a:rPr lang="en-US" sz="1900" dirty="0"/>
              <a:t>2) The slave trade (but not slave ownership) was banned in Washington D.C.</a:t>
            </a:r>
          </a:p>
          <a:p>
            <a:pPr>
              <a:lnSpc>
                <a:spcPct val="80000"/>
              </a:lnSpc>
            </a:pPr>
            <a:r>
              <a:rPr lang="en-US" sz="1900" dirty="0"/>
              <a:t>3) The New Mexico Territory and </a:t>
            </a:r>
            <a:r>
              <a:rPr lang="en-US" b="1" u="sng" dirty="0"/>
              <a:t>Utah</a:t>
            </a:r>
            <a:r>
              <a:rPr lang="en-US" sz="1900" dirty="0"/>
              <a:t> Territory were created and would be allowed to decide the slavery issue for themselves (popular sovereignty)</a:t>
            </a:r>
          </a:p>
          <a:p>
            <a:pPr>
              <a:lnSpc>
                <a:spcPct val="80000"/>
              </a:lnSpc>
            </a:pPr>
            <a:r>
              <a:rPr lang="en-US" sz="1900" dirty="0"/>
              <a:t>4) Texas was paid $10 million in return for giving up its claims to lands in the New Mexico Territory</a:t>
            </a:r>
          </a:p>
          <a:p>
            <a:pPr>
              <a:lnSpc>
                <a:spcPct val="80000"/>
              </a:lnSpc>
            </a:pPr>
            <a:r>
              <a:rPr lang="en-US" sz="1900" dirty="0"/>
              <a:t>5) The Fugitive Slave Act forced the return of </a:t>
            </a:r>
            <a:r>
              <a:rPr lang="en-US" sz="3600" b="1" u="sng" dirty="0"/>
              <a:t>runaway</a:t>
            </a:r>
            <a:r>
              <a:rPr lang="en-US" sz="1900" dirty="0"/>
              <a:t> slaves</a:t>
            </a:r>
          </a:p>
        </p:txBody>
      </p:sp>
      <p:sp>
        <p:nvSpPr>
          <p:cNvPr id="10245" name="Rectangle 5"/>
          <p:cNvSpPr>
            <a:spLocks noGrp="1" noChangeArrowheads="1"/>
          </p:cNvSpPr>
          <p:nvPr>
            <p:ph sz="half" idx="2"/>
          </p:nvPr>
        </p:nvSpPr>
        <p:spPr/>
        <p:txBody>
          <a:bodyPr/>
          <a:lstStyle/>
          <a:p>
            <a:pPr>
              <a:lnSpc>
                <a:spcPct val="80000"/>
              </a:lnSpc>
            </a:pPr>
            <a:endParaRPr lang="en-US" sz="900"/>
          </a:p>
        </p:txBody>
      </p:sp>
      <p:pic>
        <p:nvPicPr>
          <p:cNvPr id="10247" name="Picture 7"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2646" y="2362200"/>
            <a:ext cx="4881354"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54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sz="4800" b="1" dirty="0"/>
              <a:t>Compromise of 1850</a:t>
            </a:r>
          </a:p>
        </p:txBody>
      </p:sp>
      <p:sp>
        <p:nvSpPr>
          <p:cNvPr id="78854" name="Rectangle 6"/>
          <p:cNvSpPr>
            <a:spLocks noGrp="1" noChangeArrowheads="1"/>
          </p:cNvSpPr>
          <p:nvPr>
            <p:ph type="body" idx="1"/>
          </p:nvPr>
        </p:nvSpPr>
        <p:spPr>
          <a:xfrm>
            <a:off x="444500" y="1476375"/>
            <a:ext cx="4040188" cy="639762"/>
          </a:xfrm>
        </p:spPr>
        <p:txBody>
          <a:bodyPr>
            <a:normAutofit fontScale="40000" lnSpcReduction="20000"/>
          </a:bodyPr>
          <a:lstStyle/>
          <a:p>
            <a:pPr eaLnBrk="1" hangingPunct="1">
              <a:lnSpc>
                <a:spcPct val="90000"/>
              </a:lnSpc>
              <a:defRPr/>
            </a:pPr>
            <a:endParaRPr lang="en-US" dirty="0"/>
          </a:p>
          <a:p>
            <a:pPr algn="ctr" eaLnBrk="1" hangingPunct="1">
              <a:lnSpc>
                <a:spcPct val="90000"/>
              </a:lnSpc>
              <a:defRPr/>
            </a:pPr>
            <a:r>
              <a:rPr lang="en-US" sz="7600" dirty="0"/>
              <a:t>Northerners got:</a:t>
            </a:r>
          </a:p>
        </p:txBody>
      </p:sp>
      <p:sp>
        <p:nvSpPr>
          <p:cNvPr id="2" name="Content Placeholder 1"/>
          <p:cNvSpPr>
            <a:spLocks noGrp="1"/>
          </p:cNvSpPr>
          <p:nvPr>
            <p:ph sz="half" idx="2"/>
          </p:nvPr>
        </p:nvSpPr>
        <p:spPr/>
        <p:txBody>
          <a:bodyPr/>
          <a:lstStyle/>
          <a:p>
            <a:pPr>
              <a:lnSpc>
                <a:spcPct val="90000"/>
              </a:lnSpc>
              <a:defRPr/>
            </a:pPr>
            <a:r>
              <a:rPr lang="en-US" dirty="0"/>
              <a:t>California was admitted as a free state</a:t>
            </a:r>
          </a:p>
          <a:p>
            <a:pPr>
              <a:lnSpc>
                <a:spcPct val="90000"/>
              </a:lnSpc>
              <a:defRPr/>
            </a:pPr>
            <a:r>
              <a:rPr lang="en-US" dirty="0"/>
              <a:t>New Mexico won territory from Texas, limiting Texas’ size (and spread of slavery)</a:t>
            </a:r>
          </a:p>
          <a:p>
            <a:pPr>
              <a:lnSpc>
                <a:spcPct val="90000"/>
              </a:lnSpc>
              <a:defRPr/>
            </a:pPr>
            <a:r>
              <a:rPr lang="en-US" dirty="0"/>
              <a:t>The slave trade in Washington D.C. was banned</a:t>
            </a:r>
          </a:p>
          <a:p>
            <a:endParaRPr lang="en-US" dirty="0"/>
          </a:p>
        </p:txBody>
      </p:sp>
      <p:sp>
        <p:nvSpPr>
          <p:cNvPr id="78855" name="Rectangle 7"/>
          <p:cNvSpPr>
            <a:spLocks noGrp="1" noChangeArrowheads="1"/>
          </p:cNvSpPr>
          <p:nvPr>
            <p:ph type="body" sz="quarter" idx="3"/>
          </p:nvPr>
        </p:nvSpPr>
        <p:spPr/>
        <p:txBody>
          <a:bodyPr>
            <a:normAutofit/>
          </a:bodyPr>
          <a:lstStyle/>
          <a:p>
            <a:pPr algn="ctr" eaLnBrk="1" hangingPunct="1">
              <a:lnSpc>
                <a:spcPct val="90000"/>
              </a:lnSpc>
              <a:defRPr/>
            </a:pPr>
            <a:r>
              <a:rPr lang="en-US" sz="3000" dirty="0"/>
              <a:t>Southerners got:</a:t>
            </a:r>
          </a:p>
        </p:txBody>
      </p:sp>
      <p:sp>
        <p:nvSpPr>
          <p:cNvPr id="3" name="Content Placeholder 2"/>
          <p:cNvSpPr>
            <a:spLocks noGrp="1"/>
          </p:cNvSpPr>
          <p:nvPr>
            <p:ph sz="quarter" idx="4"/>
          </p:nvPr>
        </p:nvSpPr>
        <p:spPr/>
        <p:txBody>
          <a:bodyPr>
            <a:normAutofit fontScale="92500" lnSpcReduction="20000"/>
          </a:bodyPr>
          <a:lstStyle/>
          <a:p>
            <a:pPr>
              <a:lnSpc>
                <a:spcPct val="90000"/>
              </a:lnSpc>
              <a:defRPr/>
            </a:pPr>
            <a:r>
              <a:rPr lang="en-US" dirty="0"/>
              <a:t>“Popular sovereignty”: each future state would get to decide for itself on slavery</a:t>
            </a:r>
          </a:p>
          <a:p>
            <a:pPr>
              <a:lnSpc>
                <a:spcPct val="90000"/>
              </a:lnSpc>
              <a:defRPr/>
            </a:pPr>
            <a:r>
              <a:rPr lang="en-US" dirty="0"/>
              <a:t>Texas’ debts to southerners would be paid off</a:t>
            </a:r>
          </a:p>
          <a:p>
            <a:pPr>
              <a:lnSpc>
                <a:spcPct val="90000"/>
              </a:lnSpc>
              <a:defRPr/>
            </a:pPr>
            <a:r>
              <a:rPr lang="en-US" dirty="0"/>
              <a:t>Slave ownership in Washington D.C. remained legal</a:t>
            </a:r>
          </a:p>
          <a:p>
            <a:pPr>
              <a:lnSpc>
                <a:spcPct val="90000"/>
              </a:lnSpc>
              <a:defRPr/>
            </a:pPr>
            <a:r>
              <a:rPr lang="en-US" dirty="0"/>
              <a:t>Congress would not be allowed to interfere in the domestic slave trade</a:t>
            </a:r>
          </a:p>
          <a:p>
            <a:pPr>
              <a:lnSpc>
                <a:spcPct val="90000"/>
              </a:lnSpc>
              <a:defRPr/>
            </a:pPr>
            <a:r>
              <a:rPr lang="en-US" dirty="0"/>
              <a:t>Strong Fugitive slave laws allowed southerners to recover runaway slaves in the north</a:t>
            </a:r>
          </a:p>
          <a:p>
            <a:endParaRPr lang="en-US" dirty="0"/>
          </a:p>
        </p:txBody>
      </p:sp>
    </p:spTree>
    <p:extLst>
      <p:ext uri="{BB962C8B-B14F-4D97-AF65-F5344CB8AC3E}">
        <p14:creationId xmlns:p14="http://schemas.microsoft.com/office/powerpoint/2010/main" val="4086589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5400" b="1" dirty="0"/>
              <a:t>The Fugitive Slave Act</a:t>
            </a:r>
          </a:p>
        </p:txBody>
      </p:sp>
      <p:sp>
        <p:nvSpPr>
          <p:cNvPr id="11268" name="Rectangle 4"/>
          <p:cNvSpPr>
            <a:spLocks noGrp="1" noChangeArrowheads="1"/>
          </p:cNvSpPr>
          <p:nvPr>
            <p:ph type="body" sz="half" idx="1"/>
          </p:nvPr>
        </p:nvSpPr>
        <p:spPr>
          <a:xfrm>
            <a:off x="457200" y="1447800"/>
            <a:ext cx="4038600" cy="4953000"/>
          </a:xfrm>
        </p:spPr>
        <p:txBody>
          <a:bodyPr>
            <a:normAutofit lnSpcReduction="10000"/>
          </a:bodyPr>
          <a:lstStyle/>
          <a:p>
            <a:pPr>
              <a:lnSpc>
                <a:spcPct val="80000"/>
              </a:lnSpc>
            </a:pPr>
            <a:r>
              <a:rPr lang="en-US" sz="2000" dirty="0"/>
              <a:t>Law enforcement anywhere in the U.S. were required to arrest runaway slaves and return them to their owners</a:t>
            </a:r>
          </a:p>
          <a:p>
            <a:pPr>
              <a:lnSpc>
                <a:spcPct val="80000"/>
              </a:lnSpc>
            </a:pPr>
            <a:r>
              <a:rPr lang="en-US" sz="2000" dirty="0"/>
              <a:t>Anyone harboring a fugitive slave or refusing to help apprehend one was subject to fine and prison</a:t>
            </a:r>
          </a:p>
          <a:p>
            <a:pPr>
              <a:lnSpc>
                <a:spcPct val="80000"/>
              </a:lnSpc>
            </a:pPr>
            <a:r>
              <a:rPr lang="en-US" sz="2000" dirty="0"/>
              <a:t>Slaves were identified solely by the word of their owner or the owner’s representative and those accused of being a runaway received no </a:t>
            </a:r>
            <a:r>
              <a:rPr lang="en-US" sz="3600" b="1" u="sng" dirty="0"/>
              <a:t>trial</a:t>
            </a:r>
          </a:p>
          <a:p>
            <a:pPr>
              <a:lnSpc>
                <a:spcPct val="80000"/>
              </a:lnSpc>
            </a:pPr>
            <a:r>
              <a:rPr lang="en-US" sz="2000" dirty="0"/>
              <a:t>As a result, any free black was in danger – all it took was a claim that they were a runaway and they were arrested and sent into slavery</a:t>
            </a:r>
          </a:p>
          <a:p>
            <a:pPr>
              <a:lnSpc>
                <a:spcPct val="80000"/>
              </a:lnSpc>
              <a:buFont typeface="Wingdings" panose="05000000000000000000" pitchFamily="2" charset="2"/>
              <a:buNone/>
            </a:pPr>
            <a:r>
              <a:rPr lang="en-US" sz="1600" dirty="0"/>
              <a:t> </a:t>
            </a:r>
          </a:p>
        </p:txBody>
      </p:sp>
      <p:sp>
        <p:nvSpPr>
          <p:cNvPr id="11269" name="Rectangle 5"/>
          <p:cNvSpPr>
            <a:spLocks noGrp="1" noChangeArrowheads="1"/>
          </p:cNvSpPr>
          <p:nvPr>
            <p:ph sz="half" idx="2"/>
          </p:nvPr>
        </p:nvSpPr>
        <p:spPr/>
        <p:txBody>
          <a:bodyPr/>
          <a:lstStyle/>
          <a:p>
            <a:pPr>
              <a:lnSpc>
                <a:spcPct val="80000"/>
              </a:lnSpc>
            </a:pPr>
            <a:endParaRPr lang="en-US" sz="1000"/>
          </a:p>
        </p:txBody>
      </p:sp>
      <p:pic>
        <p:nvPicPr>
          <p:cNvPr id="11271" name="Picture 7" descr="blatt_fig01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5130" y="1435100"/>
            <a:ext cx="393167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81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sz="6600" b="1" i="1" dirty="0"/>
              <a:t>Uncle Tom’s Cabin</a:t>
            </a:r>
          </a:p>
        </p:txBody>
      </p:sp>
      <p:sp>
        <p:nvSpPr>
          <p:cNvPr id="12292" name="Rectangle 4"/>
          <p:cNvSpPr>
            <a:spLocks noGrp="1" noChangeArrowheads="1"/>
          </p:cNvSpPr>
          <p:nvPr>
            <p:ph type="body" sz="half" idx="1"/>
          </p:nvPr>
        </p:nvSpPr>
        <p:spPr/>
        <p:txBody>
          <a:bodyPr>
            <a:normAutofit fontScale="85000" lnSpcReduction="20000"/>
          </a:bodyPr>
          <a:lstStyle/>
          <a:p>
            <a:r>
              <a:rPr lang="en-US" sz="2400" dirty="0"/>
              <a:t>Novel written by Harriet Beecher </a:t>
            </a:r>
            <a:r>
              <a:rPr lang="en-US" sz="3900" b="1" u="sng" dirty="0"/>
              <a:t>Stowe</a:t>
            </a:r>
          </a:p>
          <a:p>
            <a:r>
              <a:rPr lang="en-US" sz="2400" dirty="0"/>
              <a:t>Published in 1852, the novel was written in direct response to the Fugitive Slave Act</a:t>
            </a:r>
          </a:p>
          <a:p>
            <a:r>
              <a:rPr lang="en-US" sz="2400" i="1" dirty="0"/>
              <a:t>Uncle Tom </a:t>
            </a:r>
            <a:r>
              <a:rPr lang="en-US" sz="2400" dirty="0"/>
              <a:t>Sold 300,000 copies in its first year of publication</a:t>
            </a:r>
          </a:p>
          <a:p>
            <a:r>
              <a:rPr lang="en-US" sz="2400" dirty="0"/>
              <a:t>The novel brought the suffering of slaves to life for many readers and helped increase the abolitionist ranks</a:t>
            </a:r>
          </a:p>
          <a:p>
            <a:r>
              <a:rPr lang="en-US" sz="2400" dirty="0"/>
              <a:t>President Lincoln would later credit </a:t>
            </a:r>
            <a:r>
              <a:rPr lang="en-US" sz="2400" i="1" dirty="0"/>
              <a:t>Uncle Tom’s Cabin </a:t>
            </a:r>
            <a:r>
              <a:rPr lang="en-US" sz="2400" dirty="0"/>
              <a:t>with being one of the causes of the Civil War</a:t>
            </a:r>
          </a:p>
        </p:txBody>
      </p:sp>
      <p:sp>
        <p:nvSpPr>
          <p:cNvPr id="12293" name="Rectangle 5"/>
          <p:cNvSpPr>
            <a:spLocks noGrp="1" noChangeArrowheads="1"/>
          </p:cNvSpPr>
          <p:nvPr>
            <p:ph sz="half" idx="2"/>
          </p:nvPr>
        </p:nvSpPr>
        <p:spPr/>
        <p:txBody>
          <a:bodyPr/>
          <a:lstStyle/>
          <a:p>
            <a:endParaRPr lang="en-US" sz="2400"/>
          </a:p>
        </p:txBody>
      </p:sp>
      <p:pic>
        <p:nvPicPr>
          <p:cNvPr id="12295" name="Picture 7" descr="ANd9GcRR3m-ZIpqQMMcAyMuDJd7rXnMO1VnoL5EtIxFz6ye50mjtkHc&amp;t=1&amp;usg=__CSIeTHEwDP4IkW9Um3T1qymvfF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362200"/>
            <a:ext cx="4177472" cy="3227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38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4800" b="1" dirty="0"/>
              <a:t>The Underground </a:t>
            </a:r>
            <a:r>
              <a:rPr lang="en-US" sz="4800" b="1" u="sng" dirty="0"/>
              <a:t>Railroad</a:t>
            </a:r>
          </a:p>
        </p:txBody>
      </p:sp>
      <p:sp>
        <p:nvSpPr>
          <p:cNvPr id="13316" name="Rectangle 4"/>
          <p:cNvSpPr>
            <a:spLocks noGrp="1" noChangeArrowheads="1"/>
          </p:cNvSpPr>
          <p:nvPr>
            <p:ph type="body" sz="half" idx="1"/>
          </p:nvPr>
        </p:nvSpPr>
        <p:spPr/>
        <p:txBody>
          <a:bodyPr>
            <a:normAutofit fontScale="85000" lnSpcReduction="20000"/>
          </a:bodyPr>
          <a:lstStyle/>
          <a:p>
            <a:pPr>
              <a:lnSpc>
                <a:spcPct val="90000"/>
              </a:lnSpc>
            </a:pPr>
            <a:r>
              <a:rPr lang="en-US" sz="2800" dirty="0"/>
              <a:t>Abolitionists organized a network of individuals who helped hide and move runaway slaves</a:t>
            </a:r>
          </a:p>
          <a:p>
            <a:pPr>
              <a:lnSpc>
                <a:spcPct val="90000"/>
              </a:lnSpc>
            </a:pPr>
            <a:r>
              <a:rPr lang="en-US" sz="2800" dirty="0"/>
              <a:t>The Underground Railroad moved thousands of slaves to freedom in Canada, since just getting them into the North was no longer sufficient due to the Fugitive Slave Act</a:t>
            </a:r>
          </a:p>
          <a:p>
            <a:pPr>
              <a:lnSpc>
                <a:spcPct val="90000"/>
              </a:lnSpc>
            </a:pPr>
            <a:r>
              <a:rPr lang="en-US" sz="2800" dirty="0"/>
              <a:t>These people risked imprisonment and lynching (hanging without a trial) to help these slaves escape </a:t>
            </a:r>
          </a:p>
        </p:txBody>
      </p:sp>
      <p:sp>
        <p:nvSpPr>
          <p:cNvPr id="13317" name="Rectangle 5"/>
          <p:cNvSpPr>
            <a:spLocks noGrp="1" noChangeArrowheads="1"/>
          </p:cNvSpPr>
          <p:nvPr>
            <p:ph sz="half" idx="2"/>
          </p:nvPr>
        </p:nvSpPr>
        <p:spPr/>
        <p:txBody>
          <a:bodyPr/>
          <a:lstStyle/>
          <a:p>
            <a:pPr>
              <a:lnSpc>
                <a:spcPct val="90000"/>
              </a:lnSpc>
            </a:pPr>
            <a:endParaRPr lang="en-US" sz="2800"/>
          </a:p>
        </p:txBody>
      </p:sp>
      <p:pic>
        <p:nvPicPr>
          <p:cNvPr id="13319" name="Picture 7" descr="underground_railr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524000"/>
            <a:ext cx="441007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23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6000" b="1" dirty="0"/>
              <a:t>Harriet </a:t>
            </a:r>
            <a:r>
              <a:rPr lang="en-US" sz="6000" b="1" u="sng" dirty="0"/>
              <a:t>Tubman</a:t>
            </a:r>
          </a:p>
        </p:txBody>
      </p:sp>
      <p:sp>
        <p:nvSpPr>
          <p:cNvPr id="34820" name="Rectangle 4"/>
          <p:cNvSpPr>
            <a:spLocks noGrp="1" noChangeArrowheads="1"/>
          </p:cNvSpPr>
          <p:nvPr>
            <p:ph type="body" sz="half" idx="1"/>
          </p:nvPr>
        </p:nvSpPr>
        <p:spPr/>
        <p:txBody>
          <a:bodyPr>
            <a:normAutofit fontScale="92500" lnSpcReduction="10000"/>
          </a:bodyPr>
          <a:lstStyle/>
          <a:p>
            <a:pPr>
              <a:lnSpc>
                <a:spcPct val="90000"/>
              </a:lnSpc>
            </a:pPr>
            <a:r>
              <a:rPr lang="en-US" sz="2400" dirty="0"/>
              <a:t>1820 – 1913</a:t>
            </a:r>
          </a:p>
          <a:p>
            <a:pPr>
              <a:lnSpc>
                <a:spcPct val="90000"/>
              </a:lnSpc>
            </a:pPr>
            <a:r>
              <a:rPr lang="en-US" sz="2400" dirty="0"/>
              <a:t>The most famous of the “conductors” on the Underground Railroad</a:t>
            </a:r>
          </a:p>
          <a:p>
            <a:pPr>
              <a:lnSpc>
                <a:spcPct val="90000"/>
              </a:lnSpc>
            </a:pPr>
            <a:r>
              <a:rPr lang="en-US" sz="2400" dirty="0"/>
              <a:t>Tubman was an escaped slave who risked herself by returning to the South over and over to guide runaways along the Underground Railroad, despite being an epileptic herself</a:t>
            </a:r>
          </a:p>
          <a:p>
            <a:pPr>
              <a:lnSpc>
                <a:spcPct val="90000"/>
              </a:lnSpc>
            </a:pPr>
            <a:r>
              <a:rPr lang="en-US" sz="2400" dirty="0"/>
              <a:t>Later worked as a spy for the Union Army during the Civil War and as a women’s rights activist following the Civil War</a:t>
            </a:r>
          </a:p>
        </p:txBody>
      </p:sp>
      <p:sp>
        <p:nvSpPr>
          <p:cNvPr id="34821" name="Rectangle 5"/>
          <p:cNvSpPr>
            <a:spLocks noGrp="1" noChangeArrowheads="1"/>
          </p:cNvSpPr>
          <p:nvPr>
            <p:ph sz="half" idx="2"/>
          </p:nvPr>
        </p:nvSpPr>
        <p:spPr/>
        <p:txBody>
          <a:bodyPr/>
          <a:lstStyle/>
          <a:p>
            <a:pPr>
              <a:lnSpc>
                <a:spcPct val="90000"/>
              </a:lnSpc>
            </a:pPr>
            <a:endParaRPr lang="en-US" sz="2400"/>
          </a:p>
        </p:txBody>
      </p:sp>
      <p:pic>
        <p:nvPicPr>
          <p:cNvPr id="34823" name="Picture 7" descr="Harriet-Tubman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371600"/>
            <a:ext cx="3978275"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63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r>
              <a:rPr lang="en-US" sz="5400" b="1" dirty="0"/>
              <a:t>A Changing of the Guard</a:t>
            </a:r>
          </a:p>
        </p:txBody>
      </p:sp>
      <p:sp>
        <p:nvSpPr>
          <p:cNvPr id="98314" name="Rectangle 10"/>
          <p:cNvSpPr>
            <a:spLocks noGrp="1" noChangeArrowheads="1"/>
          </p:cNvSpPr>
          <p:nvPr>
            <p:ph sz="half" idx="1"/>
          </p:nvPr>
        </p:nvSpPr>
        <p:spPr>
          <a:xfrm>
            <a:off x="457200" y="1600200"/>
            <a:ext cx="4038600" cy="4945565"/>
          </a:xfrm>
        </p:spPr>
        <p:txBody>
          <a:bodyPr>
            <a:normAutofit fontScale="77500" lnSpcReduction="20000"/>
          </a:bodyPr>
          <a:lstStyle/>
          <a:p>
            <a:pPr algn="l"/>
            <a:r>
              <a:rPr lang="en-US" dirty="0"/>
              <a:t>John C. Calhoun died at age 68 in 1850 after 39 years of serving in Washington</a:t>
            </a:r>
          </a:p>
          <a:p>
            <a:pPr algn="l"/>
            <a:r>
              <a:rPr lang="en-US" dirty="0"/>
              <a:t>Henry Clay died at age 75 in 1852 after 46 years of serving in Washington</a:t>
            </a:r>
          </a:p>
          <a:p>
            <a:pPr algn="l"/>
            <a:r>
              <a:rPr lang="en-US" dirty="0"/>
              <a:t>Daniel Webster died at age 70 after 39 years of serving in Washington </a:t>
            </a:r>
          </a:p>
          <a:p>
            <a:pPr algn="l"/>
            <a:r>
              <a:rPr lang="en-US" dirty="0"/>
              <a:t>The deaths of these longtime Congressional leaders left a younger, angrier generation of Senators to debate the slavery issue; these new leaders proved less willing to strike </a:t>
            </a:r>
            <a:r>
              <a:rPr lang="en-US" sz="4100" b="1" u="sng" dirty="0"/>
              <a:t>compromises</a:t>
            </a:r>
            <a:r>
              <a:rPr lang="en-US" dirty="0"/>
              <a:t>  </a:t>
            </a:r>
          </a:p>
          <a:p>
            <a:pPr marL="0" indent="0" algn="l">
              <a:buNone/>
            </a:pPr>
            <a:endParaRPr lang="en-US" dirty="0"/>
          </a:p>
        </p:txBody>
      </p:sp>
      <p:sp>
        <p:nvSpPr>
          <p:cNvPr id="2" name="Content Placeholder 1"/>
          <p:cNvSpPr>
            <a:spLocks noGrp="1"/>
          </p:cNvSpPr>
          <p:nvPr>
            <p:ph sz="half" idx="2"/>
          </p:nvPr>
        </p:nvSpPr>
        <p:spPr/>
        <p:txBody>
          <a:bodyPr>
            <a:normAutofit/>
          </a:bodyPr>
          <a:lstStyle/>
          <a:p>
            <a:endParaRPr lang="en-US"/>
          </a:p>
        </p:txBody>
      </p:sp>
      <p:pic>
        <p:nvPicPr>
          <p:cNvPr id="98311" name="Picture 7" descr="File:Henry Clay c1850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9306" y="1163166"/>
            <a:ext cx="2286000" cy="3436723"/>
          </a:xfrm>
          <a:prstGeom prst="rect">
            <a:avLst/>
          </a:prstGeom>
          <a:noFill/>
          <a:extLst>
            <a:ext uri="{909E8E84-426E-40DD-AFC4-6F175D3DCCD1}">
              <a14:hiddenFill xmlns:a14="http://schemas.microsoft.com/office/drawing/2010/main">
                <a:solidFill>
                  <a:srgbClr val="FFFFFF"/>
                </a:solidFill>
              </a14:hiddenFill>
            </a:ext>
          </a:extLst>
        </p:spPr>
      </p:pic>
      <p:pic>
        <p:nvPicPr>
          <p:cNvPr id="98313" name="Picture 9" descr="245px-DanielWebster_ca1847_Whipple_2403624668-crop">
            <a:hlinkClick r:id="rId4" tooltip="Daniel Webster"/>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2365" y="3526340"/>
            <a:ext cx="2026894" cy="3019425"/>
          </a:xfrm>
          <a:prstGeom prst="rect">
            <a:avLst/>
          </a:prstGeom>
          <a:noFill/>
          <a:extLst>
            <a:ext uri="{909E8E84-426E-40DD-AFC4-6F175D3DCCD1}">
              <a14:hiddenFill xmlns:a14="http://schemas.microsoft.com/office/drawing/2010/main">
                <a:solidFill>
                  <a:srgbClr val="FFFFFF"/>
                </a:solidFill>
              </a14:hiddenFill>
            </a:ext>
          </a:extLst>
        </p:spPr>
      </p:pic>
      <p:pic>
        <p:nvPicPr>
          <p:cNvPr id="98309" name="Picture 5" descr="240px-John_C_Calhoun_by_Mathew_Brady%2C_March_1849-crop">
            <a:hlinkClick r:id="rId6" tooltip="John C. Calhoun"/>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95801" y="3526340"/>
            <a:ext cx="2378966" cy="306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981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6000" b="1" dirty="0"/>
              <a:t>Franklin Pierce</a:t>
            </a:r>
          </a:p>
        </p:txBody>
      </p:sp>
      <p:sp>
        <p:nvSpPr>
          <p:cNvPr id="41988" name="Rectangle 4"/>
          <p:cNvSpPr>
            <a:spLocks noGrp="1" noChangeArrowheads="1"/>
          </p:cNvSpPr>
          <p:nvPr>
            <p:ph type="body" sz="half" idx="1"/>
          </p:nvPr>
        </p:nvSpPr>
        <p:spPr>
          <a:xfrm>
            <a:off x="228600" y="1600200"/>
            <a:ext cx="4038600" cy="5029200"/>
          </a:xfrm>
        </p:spPr>
        <p:txBody>
          <a:bodyPr>
            <a:normAutofit/>
          </a:bodyPr>
          <a:lstStyle/>
          <a:p>
            <a:pPr>
              <a:lnSpc>
                <a:spcPct val="90000"/>
              </a:lnSpc>
            </a:pPr>
            <a:r>
              <a:rPr lang="en-US" sz="2800" dirty="0"/>
              <a:t>1804 – 1869</a:t>
            </a:r>
          </a:p>
          <a:p>
            <a:pPr>
              <a:lnSpc>
                <a:spcPct val="90000"/>
              </a:lnSpc>
            </a:pPr>
            <a:r>
              <a:rPr lang="en-US" sz="2800" dirty="0"/>
              <a:t>14</a:t>
            </a:r>
            <a:r>
              <a:rPr lang="en-US" sz="2800" baseline="30000" dirty="0"/>
              <a:t>th</a:t>
            </a:r>
            <a:r>
              <a:rPr lang="en-US" sz="2800" dirty="0"/>
              <a:t> President (1853-1857)</a:t>
            </a:r>
          </a:p>
          <a:p>
            <a:pPr>
              <a:lnSpc>
                <a:spcPct val="90000"/>
              </a:lnSpc>
            </a:pPr>
            <a:r>
              <a:rPr lang="en-US" sz="2800" dirty="0"/>
              <a:t>Democrat</a:t>
            </a:r>
          </a:p>
          <a:p>
            <a:pPr>
              <a:lnSpc>
                <a:spcPct val="90000"/>
              </a:lnSpc>
            </a:pPr>
            <a:r>
              <a:rPr lang="en-US" sz="2800" dirty="0"/>
              <a:t>Due to scandal and his support of the Kansas-Nebraska Act,  Pierce was not nominated for a second term by his party in 1856</a:t>
            </a:r>
          </a:p>
        </p:txBody>
      </p:sp>
      <p:sp>
        <p:nvSpPr>
          <p:cNvPr id="41989" name="Rectangle 5"/>
          <p:cNvSpPr>
            <a:spLocks noGrp="1" noChangeArrowheads="1"/>
          </p:cNvSpPr>
          <p:nvPr>
            <p:ph sz="half" idx="2"/>
          </p:nvPr>
        </p:nvSpPr>
        <p:spPr/>
        <p:txBody>
          <a:bodyPr/>
          <a:lstStyle/>
          <a:p>
            <a:pPr>
              <a:lnSpc>
                <a:spcPct val="80000"/>
              </a:lnSpc>
            </a:pPr>
            <a:endParaRPr lang="en-US" sz="1800"/>
          </a:p>
        </p:txBody>
      </p:sp>
      <p:pic>
        <p:nvPicPr>
          <p:cNvPr id="41991" name="Picture 7" descr="franklin-pier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371600"/>
            <a:ext cx="4068763"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998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5400" b="1" dirty="0"/>
              <a:t>Stephen A. </a:t>
            </a:r>
            <a:r>
              <a:rPr lang="en-US" sz="5400" b="1" u="sng" dirty="0"/>
              <a:t>Douglas</a:t>
            </a:r>
          </a:p>
        </p:txBody>
      </p:sp>
      <p:sp>
        <p:nvSpPr>
          <p:cNvPr id="35844" name="Rectangle 4"/>
          <p:cNvSpPr>
            <a:spLocks noGrp="1" noChangeArrowheads="1"/>
          </p:cNvSpPr>
          <p:nvPr>
            <p:ph type="body" sz="half" idx="1"/>
          </p:nvPr>
        </p:nvSpPr>
        <p:spPr/>
        <p:txBody>
          <a:bodyPr/>
          <a:lstStyle/>
          <a:p>
            <a:pPr>
              <a:lnSpc>
                <a:spcPct val="80000"/>
              </a:lnSpc>
            </a:pPr>
            <a:r>
              <a:rPr lang="en-US" sz="2400" dirty="0"/>
              <a:t>1813 – 1861</a:t>
            </a:r>
          </a:p>
          <a:p>
            <a:pPr>
              <a:lnSpc>
                <a:spcPct val="80000"/>
              </a:lnSpc>
            </a:pPr>
            <a:r>
              <a:rPr lang="en-US" sz="2400" dirty="0"/>
              <a:t>Senator from Illinois nicknamed the “Little Giant”</a:t>
            </a:r>
          </a:p>
          <a:p>
            <a:pPr>
              <a:lnSpc>
                <a:spcPct val="80000"/>
              </a:lnSpc>
            </a:pPr>
            <a:r>
              <a:rPr lang="en-US" sz="2400" dirty="0"/>
              <a:t>Helped draft the Compromise of 1850 and was the author of the Kansas-Nebraska Act</a:t>
            </a:r>
          </a:p>
          <a:p>
            <a:pPr>
              <a:lnSpc>
                <a:spcPct val="80000"/>
              </a:lnSpc>
            </a:pPr>
            <a:r>
              <a:rPr lang="en-US" sz="2400" dirty="0"/>
              <a:t>Douglas was a strong believer in democracy and the will of the people – so he supported the idea of using popular sovereignty to decide the slavery issue</a:t>
            </a:r>
          </a:p>
        </p:txBody>
      </p:sp>
      <p:sp>
        <p:nvSpPr>
          <p:cNvPr id="35845" name="Rectangle 5"/>
          <p:cNvSpPr>
            <a:spLocks noGrp="1" noChangeArrowheads="1"/>
          </p:cNvSpPr>
          <p:nvPr>
            <p:ph sz="half" idx="2"/>
          </p:nvPr>
        </p:nvSpPr>
        <p:spPr/>
        <p:txBody>
          <a:bodyPr/>
          <a:lstStyle/>
          <a:p>
            <a:pPr>
              <a:lnSpc>
                <a:spcPct val="80000"/>
              </a:lnSpc>
            </a:pPr>
            <a:endParaRPr lang="en-US" sz="2400"/>
          </a:p>
        </p:txBody>
      </p:sp>
      <p:pic>
        <p:nvPicPr>
          <p:cNvPr id="35847" name="Picture 7" descr="stephen-a-douglas-3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524000"/>
            <a:ext cx="3978275" cy="515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482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5400" b="1" dirty="0"/>
              <a:t>The </a:t>
            </a:r>
            <a:r>
              <a:rPr lang="en-US" sz="5400" b="1" u="sng" dirty="0"/>
              <a:t>Kansas-Nebraska</a:t>
            </a:r>
            <a:r>
              <a:rPr lang="en-US" sz="5400" b="1" dirty="0"/>
              <a:t> Act</a:t>
            </a:r>
          </a:p>
        </p:txBody>
      </p:sp>
      <p:sp>
        <p:nvSpPr>
          <p:cNvPr id="15364" name="Rectangle 4"/>
          <p:cNvSpPr>
            <a:spLocks noGrp="1" noChangeArrowheads="1"/>
          </p:cNvSpPr>
          <p:nvPr>
            <p:ph type="body" sz="half" idx="1"/>
          </p:nvPr>
        </p:nvSpPr>
        <p:spPr>
          <a:xfrm>
            <a:off x="0" y="1600200"/>
            <a:ext cx="3352800" cy="5257800"/>
          </a:xfrm>
        </p:spPr>
        <p:txBody>
          <a:bodyPr>
            <a:normAutofit/>
          </a:bodyPr>
          <a:lstStyle/>
          <a:p>
            <a:r>
              <a:rPr lang="en-US" sz="2400" dirty="0"/>
              <a:t>Passed in 1854</a:t>
            </a:r>
          </a:p>
          <a:p>
            <a:r>
              <a:rPr lang="en-US" sz="2400" dirty="0"/>
              <a:t>Act of Congress which created two new territories out of the Great Plains – Kansas and Nebraska</a:t>
            </a:r>
          </a:p>
          <a:p>
            <a:r>
              <a:rPr lang="en-US" sz="2400" dirty="0"/>
              <a:t>The act repealed the Missouri Compromise and allowed the 2 new territories to exercise popular sovereignty to decide the issue of slavery</a:t>
            </a:r>
          </a:p>
        </p:txBody>
      </p:sp>
      <p:sp>
        <p:nvSpPr>
          <p:cNvPr id="15365" name="Rectangle 5"/>
          <p:cNvSpPr>
            <a:spLocks noGrp="1" noChangeArrowheads="1"/>
          </p:cNvSpPr>
          <p:nvPr>
            <p:ph sz="half" idx="2"/>
          </p:nvPr>
        </p:nvSpPr>
        <p:spPr/>
        <p:txBody>
          <a:bodyPr/>
          <a:lstStyle/>
          <a:p>
            <a:endParaRPr lang="en-US" sz="2400"/>
          </a:p>
        </p:txBody>
      </p:sp>
      <p:pic>
        <p:nvPicPr>
          <p:cNvPr id="15367" name="Picture 7" descr="kansasnebraskaac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3286" y="1752600"/>
            <a:ext cx="5250714"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692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6000" b="1" dirty="0"/>
              <a:t>“</a:t>
            </a:r>
            <a:r>
              <a:rPr lang="en-US" sz="6000" b="1" u="sng" dirty="0"/>
              <a:t>Bleeding</a:t>
            </a:r>
            <a:r>
              <a:rPr lang="en-US" sz="6000" b="1" dirty="0"/>
              <a:t> Kansas”</a:t>
            </a:r>
          </a:p>
        </p:txBody>
      </p:sp>
      <p:sp>
        <p:nvSpPr>
          <p:cNvPr id="16388" name="Rectangle 4"/>
          <p:cNvSpPr>
            <a:spLocks noGrp="1" noChangeArrowheads="1"/>
          </p:cNvSpPr>
          <p:nvPr>
            <p:ph type="body" sz="half" idx="1"/>
          </p:nvPr>
        </p:nvSpPr>
        <p:spPr/>
        <p:txBody>
          <a:bodyPr/>
          <a:lstStyle/>
          <a:p>
            <a:pPr>
              <a:lnSpc>
                <a:spcPct val="90000"/>
              </a:lnSpc>
            </a:pPr>
            <a:r>
              <a:rPr lang="en-US" sz="2400" dirty="0"/>
              <a:t>Settlers moving into the Kansas Territory from Missouri brought their slaves with them</a:t>
            </a:r>
          </a:p>
          <a:p>
            <a:pPr>
              <a:lnSpc>
                <a:spcPct val="90000"/>
              </a:lnSpc>
            </a:pPr>
            <a:r>
              <a:rPr lang="en-US" sz="2400" dirty="0"/>
              <a:t>The New England Emigrant Aid Company began organizing and equipping northern settlers to move to Kansas and oppose slavery</a:t>
            </a:r>
          </a:p>
          <a:p>
            <a:pPr>
              <a:lnSpc>
                <a:spcPct val="90000"/>
              </a:lnSpc>
            </a:pPr>
            <a:r>
              <a:rPr lang="en-US" sz="2400" dirty="0"/>
              <a:t>Both sides were armed and willing to fight and periods of serious violence ensued</a:t>
            </a:r>
          </a:p>
        </p:txBody>
      </p:sp>
      <p:sp>
        <p:nvSpPr>
          <p:cNvPr id="16389" name="Rectangle 5"/>
          <p:cNvSpPr>
            <a:spLocks noGrp="1" noChangeArrowheads="1"/>
          </p:cNvSpPr>
          <p:nvPr>
            <p:ph sz="half" idx="2"/>
          </p:nvPr>
        </p:nvSpPr>
        <p:spPr/>
        <p:txBody>
          <a:bodyPr/>
          <a:lstStyle/>
          <a:p>
            <a:pPr>
              <a:lnSpc>
                <a:spcPct val="90000"/>
              </a:lnSpc>
            </a:pPr>
            <a:endParaRPr lang="en-US" sz="2400"/>
          </a:p>
        </p:txBody>
      </p:sp>
      <p:pic>
        <p:nvPicPr>
          <p:cNvPr id="16391" name="Picture 7" descr="asset_upload_file38_1205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676400"/>
            <a:ext cx="44196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530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7843-0E40-4B1C-BB05-8252EC7C6D3A}"/>
              </a:ext>
            </a:extLst>
          </p:cNvPr>
          <p:cNvSpPr>
            <a:spLocks noGrp="1"/>
          </p:cNvSpPr>
          <p:nvPr>
            <p:ph type="ctrTitle"/>
          </p:nvPr>
        </p:nvSpPr>
        <p:spPr/>
        <p:txBody>
          <a:bodyPr/>
          <a:lstStyle/>
          <a:p>
            <a:r>
              <a:rPr lang="en-US" dirty="0"/>
              <a:t>Was Abraham Lincoln </a:t>
            </a:r>
            <a:r>
              <a:rPr lang="en-US"/>
              <a:t>A Racist?</a:t>
            </a:r>
          </a:p>
        </p:txBody>
      </p:sp>
      <p:sp>
        <p:nvSpPr>
          <p:cNvPr id="3" name="Subtitle 2">
            <a:extLst>
              <a:ext uri="{FF2B5EF4-FFF2-40B4-BE49-F238E27FC236}">
                <a16:creationId xmlns:a16="http://schemas.microsoft.com/office/drawing/2014/main" id="{0435EEE9-CBC4-498B-99DD-4F4EA0AD58A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36429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066800"/>
          </a:xfrm>
        </p:spPr>
        <p:txBody>
          <a:bodyPr/>
          <a:lstStyle/>
          <a:p>
            <a:r>
              <a:rPr lang="en-US" dirty="0"/>
              <a:t>Attitudes on Slavery: Research</a:t>
            </a:r>
          </a:p>
        </p:txBody>
      </p:sp>
      <p:sp>
        <p:nvSpPr>
          <p:cNvPr id="7" name="Content Placeholder 6"/>
          <p:cNvSpPr>
            <a:spLocks noGrp="1"/>
          </p:cNvSpPr>
          <p:nvPr>
            <p:ph idx="1"/>
          </p:nvPr>
        </p:nvSpPr>
        <p:spPr>
          <a:xfrm>
            <a:off x="152400" y="1295400"/>
            <a:ext cx="8839200" cy="5181600"/>
          </a:xfrm>
        </p:spPr>
        <p:txBody>
          <a:bodyPr>
            <a:normAutofit lnSpcReduction="10000"/>
          </a:bodyPr>
          <a:lstStyle/>
          <a:p>
            <a:pPr marL="514350" indent="-514350">
              <a:buAutoNum type="arabicPeriod"/>
            </a:pPr>
            <a:r>
              <a:rPr lang="en-US" dirty="0"/>
              <a:t>Why did Abolitionists oppose slavery? Provide at least two specific examples. Cite your sources.</a:t>
            </a:r>
          </a:p>
          <a:p>
            <a:pPr marL="514350" indent="-514350">
              <a:buAutoNum type="arabicPeriod"/>
            </a:pPr>
            <a:r>
              <a:rPr lang="en-US" dirty="0"/>
              <a:t>How did Southerners attempt to defend the institution of slavery? Provide at least two specific examples? Cite your sources.</a:t>
            </a:r>
          </a:p>
          <a:p>
            <a:pPr marL="514350" indent="-514350">
              <a:buAutoNum type="arabicPeriod"/>
            </a:pPr>
            <a:r>
              <a:rPr lang="en-US" dirty="0"/>
              <a:t>If YOU were an Abolitionist in 1850, explain why YOU would oppose the institution of slavery? Be specific</a:t>
            </a:r>
          </a:p>
          <a:p>
            <a:pPr marL="514350" indent="-514350">
              <a:buAutoNum type="arabicPeriod"/>
            </a:pPr>
            <a:endParaRPr lang="en-US" dirty="0"/>
          </a:p>
          <a:p>
            <a:pPr marL="0" indent="0" algn="ctr">
              <a:buNone/>
            </a:pPr>
            <a:r>
              <a:rPr lang="en-US"/>
              <a:t>100 words minimum</a:t>
            </a:r>
            <a:endParaRPr lang="en-US" dirty="0"/>
          </a:p>
        </p:txBody>
      </p:sp>
    </p:spTree>
    <p:extLst>
      <p:ext uri="{BB962C8B-B14F-4D97-AF65-F5344CB8AC3E}">
        <p14:creationId xmlns:p14="http://schemas.microsoft.com/office/powerpoint/2010/main" val="1379815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TotalTime>
  <Words>1730</Words>
  <Application>Microsoft Office PowerPoint</Application>
  <PresentationFormat>On-screen Show (4:3)</PresentationFormat>
  <Paragraphs>171</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Wingdings</vt:lpstr>
      <vt:lpstr>Office Theme</vt:lpstr>
      <vt:lpstr>Causes of The Civil War: Part 1</vt:lpstr>
      <vt:lpstr>The Mexican War (1846-48)</vt:lpstr>
      <vt:lpstr>The Mexican War (1846-48)</vt:lpstr>
      <vt:lpstr>Treaty of Guadalupe-Hidalgo</vt:lpstr>
      <vt:lpstr>The Mexican Cession</vt:lpstr>
      <vt:lpstr>Annexation of Oregon</vt:lpstr>
      <vt:lpstr>The Wilmot Proviso</vt:lpstr>
      <vt:lpstr>The question of slavery in the territories will become a major long term cause of the Civil War</vt:lpstr>
      <vt:lpstr>Hardening Attitudes About Slavery</vt:lpstr>
      <vt:lpstr>“Popular Sovereignty”</vt:lpstr>
      <vt:lpstr>Split in the Whig Party</vt:lpstr>
      <vt:lpstr>Rise of the Free Soil Party</vt:lpstr>
      <vt:lpstr>Zachary Taylor</vt:lpstr>
      <vt:lpstr>Gold Rush of 1849</vt:lpstr>
      <vt:lpstr>Millard Fillmore</vt:lpstr>
      <vt:lpstr>California has applied for free Statehood. What will need to happen to keep the union together?</vt:lpstr>
      <vt:lpstr>The Compromise of 1850</vt:lpstr>
      <vt:lpstr>The Compromise of 1850</vt:lpstr>
      <vt:lpstr>Compromise of 1850</vt:lpstr>
      <vt:lpstr>The Fugitive Slave Act</vt:lpstr>
      <vt:lpstr>Uncle Tom’s Cabin</vt:lpstr>
      <vt:lpstr>The Underground Railroad</vt:lpstr>
      <vt:lpstr>Harriet Tubman</vt:lpstr>
      <vt:lpstr>A Changing of the Guard</vt:lpstr>
      <vt:lpstr>Franklin Pierce</vt:lpstr>
      <vt:lpstr>Stephen A. Douglas</vt:lpstr>
      <vt:lpstr>The Kansas-Nebraska Act</vt:lpstr>
      <vt:lpstr>“Bleeding Kansas”</vt:lpstr>
      <vt:lpstr>Was Abraham Lincoln A Racist?</vt:lpstr>
      <vt:lpstr>Attitudes on Slavery: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Matthew Lesley</cp:lastModifiedBy>
  <cp:revision>41</cp:revision>
  <dcterms:created xsi:type="dcterms:W3CDTF">2013-11-25T02:32:33Z</dcterms:created>
  <dcterms:modified xsi:type="dcterms:W3CDTF">2018-05-07T13:06:24Z</dcterms:modified>
</cp:coreProperties>
</file>