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60" r:id="rId3"/>
    <p:sldId id="258" r:id="rId4"/>
    <p:sldId id="262" r:id="rId5"/>
    <p:sldId id="263" r:id="rId6"/>
    <p:sldId id="264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336" y="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706B9-A572-4E71-9F07-C94E68E06A03}" type="datetimeFigureOut">
              <a:rPr lang="en-US" smtClean="0"/>
              <a:t>2/11/2015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B6C7390-0ABF-4ED2-8C5C-6576D4D3A5D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706B9-A572-4E71-9F07-C94E68E06A03}" type="datetimeFigureOut">
              <a:rPr lang="en-US" smtClean="0"/>
              <a:t>2/11/2015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C7390-0ABF-4ED2-8C5C-6576D4D3A5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706B9-A572-4E71-9F07-C94E68E06A03}" type="datetimeFigureOut">
              <a:rPr lang="en-US" smtClean="0"/>
              <a:t>2/11/2015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C7390-0ABF-4ED2-8C5C-6576D4D3A5D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706B9-A572-4E71-9F07-C94E68E06A03}" type="datetimeFigureOut">
              <a:rPr lang="en-US" smtClean="0"/>
              <a:t>2/11/2015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C7390-0ABF-4ED2-8C5C-6576D4D3A5D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706B9-A572-4E71-9F07-C94E68E06A03}" type="datetimeFigureOut">
              <a:rPr lang="en-US" smtClean="0"/>
              <a:t>2/11/2015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C7390-0ABF-4ED2-8C5C-6576D4D3A5DE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706B9-A572-4E71-9F07-C94E68E06A03}" type="datetimeFigureOut">
              <a:rPr lang="en-US" smtClean="0"/>
              <a:t>2/11/2015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C7390-0ABF-4ED2-8C5C-6576D4D3A5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706B9-A572-4E71-9F07-C94E68E06A03}" type="datetimeFigureOut">
              <a:rPr lang="en-US" smtClean="0"/>
              <a:t>2/11/2015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C7390-0ABF-4ED2-8C5C-6576D4D3A5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706B9-A572-4E71-9F07-C94E68E06A03}" type="datetimeFigureOut">
              <a:rPr lang="en-US" smtClean="0"/>
              <a:t>2/11/2015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C7390-0ABF-4ED2-8C5C-6576D4D3A5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706B9-A572-4E71-9F07-C94E68E06A03}" type="datetimeFigureOut">
              <a:rPr lang="en-US" smtClean="0"/>
              <a:t>2/11/2015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C7390-0ABF-4ED2-8C5C-6576D4D3A5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706B9-A572-4E71-9F07-C94E68E06A03}" type="datetimeFigureOut">
              <a:rPr lang="en-US" smtClean="0"/>
              <a:t>2/11/2015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C7390-0ABF-4ED2-8C5C-6576D4D3A5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706B9-A572-4E71-9F07-C94E68E06A03}" type="datetimeFigureOut">
              <a:rPr lang="en-US" smtClean="0"/>
              <a:t>2/11/2015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C7390-0ABF-4ED2-8C5C-6576D4D3A5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CA3706B9-A572-4E71-9F07-C94E68E06A03}" type="datetimeFigureOut">
              <a:rPr lang="en-US" smtClean="0"/>
              <a:t>2/11/2015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9B6C7390-0ABF-4ED2-8C5C-6576D4D3A5D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u.edu/career/students/choose-a-major/explore/holland-codes.html" TargetMode="External"/><Relationship Id="rId2" Type="http://schemas.openxmlformats.org/officeDocument/2006/relationships/hyperlink" Target="http://www.onetonline.org/find/descriptor/browse/Interests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1.cfnc.org/Plan/For_A_Career/_default.asp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228600"/>
            <a:ext cx="8458200" cy="1143000"/>
          </a:xfrm>
        </p:spPr>
        <p:txBody>
          <a:bodyPr/>
          <a:lstStyle/>
          <a:p>
            <a:pPr algn="ctr"/>
            <a:r>
              <a:rPr lang="en-US" sz="5400" b="1" dirty="0" smtClean="0"/>
              <a:t>Holland Code</a:t>
            </a:r>
            <a:endParaRPr lang="en-US" sz="54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1676400"/>
            <a:ext cx="6248400" cy="5181600"/>
          </a:xfrm>
        </p:spPr>
        <p:txBody>
          <a:bodyPr>
            <a:normAutofit/>
          </a:bodyPr>
          <a:lstStyle/>
          <a:p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</a:rPr>
              <a:t>One Career theory to help students give a framework to their career exploration…..</a:t>
            </a:r>
          </a:p>
          <a:p>
            <a:endParaRPr lang="en-US" sz="18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</a:rPr>
              <a:t>Based on 6 personality types and on the evidence based research that people with the same interests gravitate and are successful in the same careers</a:t>
            </a:r>
          </a:p>
          <a:p>
            <a:endParaRPr lang="en-US" sz="16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</a:rPr>
              <a:t>6 Personality types are:</a:t>
            </a:r>
          </a:p>
          <a:p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</a:rPr>
              <a:t>Realistic		 Investigative</a:t>
            </a:r>
          </a:p>
          <a:p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</a:rPr>
              <a:t>Artistic		 Social</a:t>
            </a:r>
          </a:p>
          <a:p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</a:rPr>
              <a:t>Enterprising	Conventional</a:t>
            </a:r>
          </a:p>
          <a:p>
            <a:endParaRPr lang="en-US" sz="16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5758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DIRECTIONS FOR ACTIVITY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57200" y="2105456"/>
            <a:ext cx="85344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Imagine walking into a room in which the six groups of people are already interacting. Using the next slide, read the descriptions of each group.</a:t>
            </a:r>
          </a:p>
          <a:p>
            <a:r>
              <a:rPr lang="en-US" dirty="0" smtClean="0"/>
              <a:t> </a:t>
            </a:r>
          </a:p>
          <a:p>
            <a:r>
              <a:rPr lang="en-US" dirty="0" smtClean="0"/>
              <a:t>List the letter of the group you would be drawn to first. </a:t>
            </a:r>
            <a:endParaRPr lang="en-US" dirty="0"/>
          </a:p>
          <a:p>
            <a:r>
              <a:rPr lang="en-US" dirty="0" smtClean="0"/>
              <a:t>Then your second choice.</a:t>
            </a:r>
          </a:p>
          <a:p>
            <a:r>
              <a:rPr lang="en-US" dirty="0" smtClean="0"/>
              <a:t>Finally your third choice.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The Holland code can combine up to 3 letters, representing the person’s top 3 personality types.  Example: ASI (Artistic, Social, Investigative)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396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676400"/>
            <a:ext cx="3505200" cy="312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733799" y="2897502"/>
            <a:ext cx="12192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haroni" panose="02010803020104030203" pitchFamily="2" charset="-79"/>
                <a:cs typeface="Aharoni" panose="02010803020104030203" pitchFamily="2" charset="-79"/>
              </a:rPr>
              <a:t>The Party</a:t>
            </a:r>
            <a:endParaRPr lang="en-US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295400"/>
            <a:ext cx="365125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295400"/>
            <a:ext cx="3603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3437" y="2886905"/>
            <a:ext cx="365125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0638" y="4724400"/>
            <a:ext cx="365125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4724400"/>
            <a:ext cx="365125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3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0618" y="2847218"/>
            <a:ext cx="3603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5465763" y="378527"/>
            <a:ext cx="2971800" cy="11233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 smtClean="0"/>
              <a:t>Investigative (Analytic) </a:t>
            </a:r>
            <a:r>
              <a:rPr lang="en-US" sz="1100" dirty="0" smtClean="0"/>
              <a:t>- Like to observe, learn, evaluate, or solve problems. This type is associated with scientific/academic pursuits. Prefer to analyze a problem, evaluate options and data, set a plan of action, and analyze the results.</a:t>
            </a:r>
            <a:endParaRPr lang="en-US" sz="1100" dirty="0"/>
          </a:p>
        </p:txBody>
      </p:sp>
      <p:sp>
        <p:nvSpPr>
          <p:cNvPr id="4" name="Rectangle 3"/>
          <p:cNvSpPr/>
          <p:nvPr/>
        </p:nvSpPr>
        <p:spPr>
          <a:xfrm>
            <a:off x="6351123" y="2429357"/>
            <a:ext cx="2713038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 smtClean="0"/>
              <a:t>Artistic (Creative</a:t>
            </a:r>
            <a:r>
              <a:rPr lang="en-US" sz="1200" dirty="0" smtClean="0"/>
              <a:t>) -</a:t>
            </a:r>
            <a:r>
              <a:rPr lang="en-US" sz="1100" dirty="0" smtClean="0"/>
              <a:t>Interested in artistic expression. Like to work in unstructured situations using imagination and creativity. Prefer creative approach to problem-solving and planning which relies heavily on intuition and imagination.</a:t>
            </a:r>
            <a:endParaRPr lang="en-US" sz="1100" dirty="0"/>
          </a:p>
        </p:txBody>
      </p:sp>
      <p:sp>
        <p:nvSpPr>
          <p:cNvPr id="5" name="Rectangle 4"/>
          <p:cNvSpPr/>
          <p:nvPr/>
        </p:nvSpPr>
        <p:spPr>
          <a:xfrm>
            <a:off x="5638800" y="4747404"/>
            <a:ext cx="304800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 smtClean="0"/>
              <a:t>Social (Helping</a:t>
            </a:r>
            <a:r>
              <a:rPr lang="en-US" sz="1200" dirty="0" smtClean="0"/>
              <a:t>) - </a:t>
            </a:r>
            <a:r>
              <a:rPr lang="en-US" sz="1100" dirty="0" smtClean="0"/>
              <a:t>Like to work with people in some helping capacity — informing, teaching, developing, curing people. Prefer to gather data from all involved parties before generating an action plan.  Will try to find solutions equitable for all concerned. Adept at networking with people.</a:t>
            </a:r>
            <a:endParaRPr lang="en-US" sz="1100" dirty="0"/>
          </a:p>
        </p:txBody>
      </p:sp>
      <p:sp>
        <p:nvSpPr>
          <p:cNvPr id="6" name="Rectangle 5"/>
          <p:cNvSpPr/>
          <p:nvPr/>
        </p:nvSpPr>
        <p:spPr>
          <a:xfrm>
            <a:off x="527359" y="4668129"/>
            <a:ext cx="2686289" cy="18004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 smtClean="0"/>
              <a:t>Enterprising (Influencing</a:t>
            </a:r>
            <a:r>
              <a:rPr lang="en-US" sz="1200" dirty="0" smtClean="0"/>
              <a:t>) </a:t>
            </a:r>
            <a:r>
              <a:rPr lang="en-US" sz="1100" dirty="0" smtClean="0"/>
              <a:t>- Like to work with people in a leadership capacity — managing, performing, persuading, influencing, often for organizational or political goals or economic gain. Prefer to investigate a direct plan of action to be carried out by others. Focus on achieving the goal, not concerned with minor details. Like to keep big picture in mind</a:t>
            </a:r>
            <a:endParaRPr lang="en-US" sz="1100" dirty="0"/>
          </a:p>
        </p:txBody>
      </p:sp>
      <p:sp>
        <p:nvSpPr>
          <p:cNvPr id="7" name="Rectangle 6"/>
          <p:cNvSpPr/>
          <p:nvPr/>
        </p:nvSpPr>
        <p:spPr>
          <a:xfrm>
            <a:off x="312506" y="2332233"/>
            <a:ext cx="2182018" cy="21390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 smtClean="0"/>
              <a:t>Conventional (Organizing</a:t>
            </a:r>
            <a:r>
              <a:rPr lang="en-US" sz="1200" dirty="0" smtClean="0"/>
              <a:t>) - </a:t>
            </a:r>
            <a:r>
              <a:rPr lang="en-US" sz="1100" dirty="0" smtClean="0"/>
              <a:t>Like to work with data, numbers, more than people. Like detail, tangible products, and have little tolerance for ambiguity. Like following others; instructions rather than being in charge. Prefer to follow a defined structured plan of action. Attentive to detail. Enjoy putting all the pieces of a plan together.</a:t>
            </a:r>
            <a:endParaRPr lang="en-US" sz="1100" dirty="0"/>
          </a:p>
        </p:txBody>
      </p:sp>
      <p:sp>
        <p:nvSpPr>
          <p:cNvPr id="8" name="Rectangle 7"/>
          <p:cNvSpPr/>
          <p:nvPr/>
        </p:nvSpPr>
        <p:spPr>
          <a:xfrm>
            <a:off x="692391" y="378527"/>
            <a:ext cx="2518913" cy="16466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 smtClean="0"/>
              <a:t>Realistic (Adventuring/Producing</a:t>
            </a:r>
            <a:r>
              <a:rPr lang="en-US" sz="1200" dirty="0" smtClean="0"/>
              <a:t>) </a:t>
            </a:r>
            <a:r>
              <a:rPr lang="en-US" sz="1100" dirty="0" smtClean="0"/>
              <a:t>Interested in athletics, good with their hands, prefer to work with objects, machines, plants or animals rather than people.  Prefer to do the job without a lot of talk or argument, do it right the first time, get to the point.</a:t>
            </a:r>
            <a:endParaRPr lang="en-US" sz="1100" dirty="0"/>
          </a:p>
        </p:txBody>
      </p:sp>
      <p:sp>
        <p:nvSpPr>
          <p:cNvPr id="11" name="TextBox 10"/>
          <p:cNvSpPr txBox="1"/>
          <p:nvPr/>
        </p:nvSpPr>
        <p:spPr>
          <a:xfrm>
            <a:off x="3733799" y="5532234"/>
            <a:ext cx="12192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1st  _________</a:t>
            </a:r>
          </a:p>
          <a:p>
            <a:endParaRPr lang="en-US" sz="1200" b="1" dirty="0"/>
          </a:p>
          <a:p>
            <a:r>
              <a:rPr lang="en-US" sz="1200" b="1" dirty="0" smtClean="0"/>
              <a:t>2</a:t>
            </a:r>
            <a:r>
              <a:rPr lang="en-US" sz="1200" b="1" baseline="30000" dirty="0" smtClean="0"/>
              <a:t>nd</a:t>
            </a:r>
            <a:r>
              <a:rPr lang="en-US" sz="1200" b="1" dirty="0" smtClean="0"/>
              <a:t>  _________</a:t>
            </a:r>
          </a:p>
          <a:p>
            <a:endParaRPr lang="en-US" sz="1200" b="1" dirty="0"/>
          </a:p>
          <a:p>
            <a:r>
              <a:rPr lang="en-US" sz="1200" b="1" dirty="0" smtClean="0"/>
              <a:t>3</a:t>
            </a:r>
            <a:r>
              <a:rPr lang="en-US" sz="1200" b="1" baseline="30000" dirty="0" smtClean="0"/>
              <a:t>rd</a:t>
            </a:r>
            <a:r>
              <a:rPr lang="en-US" sz="1200" b="1" dirty="0" smtClean="0"/>
              <a:t>  _________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1474263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75"/>
            <a:ext cx="8229600" cy="1600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3600" dirty="0" smtClean="0"/>
              <a:t>Careers Sorted by Holland Code Type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2000" dirty="0" smtClean="0"/>
              <a:t>You can be interested in a career for different reasons so you will see occupations can fall under more than one category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sz="1050" b="1" dirty="0">
                <a:solidFill>
                  <a:schemeClr val="tx2">
                    <a:lumMod val="75000"/>
                  </a:schemeClr>
                </a:solidFill>
              </a:rPr>
              <a:t>S-Social</a:t>
            </a:r>
          </a:p>
          <a:p>
            <a:r>
              <a:rPr lang="en-US" sz="1050" dirty="0">
                <a:solidFill>
                  <a:schemeClr val="tx2">
                    <a:lumMod val="75000"/>
                  </a:schemeClr>
                </a:solidFill>
              </a:rPr>
              <a:t>Arts, A/V technology and communications</a:t>
            </a:r>
          </a:p>
          <a:p>
            <a:r>
              <a:rPr lang="en-US" sz="1050" dirty="0">
                <a:solidFill>
                  <a:schemeClr val="tx2">
                    <a:lumMod val="75000"/>
                  </a:schemeClr>
                </a:solidFill>
              </a:rPr>
              <a:t>Education and training</a:t>
            </a:r>
          </a:p>
          <a:p>
            <a:r>
              <a:rPr lang="en-US" sz="1050" dirty="0">
                <a:solidFill>
                  <a:schemeClr val="tx2">
                    <a:lumMod val="75000"/>
                  </a:schemeClr>
                </a:solidFill>
              </a:rPr>
              <a:t>Government and public administration</a:t>
            </a:r>
          </a:p>
          <a:p>
            <a:r>
              <a:rPr lang="en-US" sz="1050" dirty="0">
                <a:solidFill>
                  <a:schemeClr val="tx2">
                    <a:lumMod val="75000"/>
                  </a:schemeClr>
                </a:solidFill>
              </a:rPr>
              <a:t>Health science</a:t>
            </a:r>
          </a:p>
          <a:p>
            <a:r>
              <a:rPr lang="en-US" sz="1050" dirty="0">
                <a:solidFill>
                  <a:schemeClr val="tx2">
                    <a:lumMod val="75000"/>
                  </a:schemeClr>
                </a:solidFill>
              </a:rPr>
              <a:t>Human services</a:t>
            </a:r>
          </a:p>
          <a:p>
            <a:r>
              <a:rPr lang="en-US" sz="1050" dirty="0">
                <a:solidFill>
                  <a:schemeClr val="tx2">
                    <a:lumMod val="75000"/>
                  </a:schemeClr>
                </a:solidFill>
              </a:rPr>
              <a:t>Law, public safety, corrections and security</a:t>
            </a:r>
          </a:p>
          <a:p>
            <a:r>
              <a:rPr lang="en-US" sz="1050" dirty="0">
                <a:solidFill>
                  <a:schemeClr val="tx2">
                    <a:lumMod val="75000"/>
                  </a:schemeClr>
                </a:solidFill>
              </a:rPr>
              <a:t>Marketing, sales and </a:t>
            </a:r>
            <a:r>
              <a:rPr lang="en-US" sz="1050" dirty="0" smtClean="0">
                <a:solidFill>
                  <a:schemeClr val="tx2">
                    <a:lumMod val="75000"/>
                  </a:schemeClr>
                </a:solidFill>
              </a:rPr>
              <a:t>service</a:t>
            </a:r>
          </a:p>
          <a:p>
            <a:endParaRPr lang="en-US" sz="105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sz="1050" b="1" dirty="0">
                <a:solidFill>
                  <a:schemeClr val="tx2">
                    <a:lumMod val="75000"/>
                  </a:schemeClr>
                </a:solidFill>
              </a:rPr>
              <a:t>E-Enterprising</a:t>
            </a:r>
          </a:p>
          <a:p>
            <a:r>
              <a:rPr lang="en-US" sz="1050" dirty="0">
                <a:solidFill>
                  <a:schemeClr val="tx2">
                    <a:lumMod val="75000"/>
                  </a:schemeClr>
                </a:solidFill>
              </a:rPr>
              <a:t>Arts, A/V technology and communications</a:t>
            </a:r>
          </a:p>
          <a:p>
            <a:r>
              <a:rPr lang="en-US" sz="1050" dirty="0">
                <a:solidFill>
                  <a:schemeClr val="tx2">
                    <a:lumMod val="75000"/>
                  </a:schemeClr>
                </a:solidFill>
              </a:rPr>
              <a:t>Business, management and administration</a:t>
            </a:r>
          </a:p>
          <a:p>
            <a:r>
              <a:rPr lang="en-US" sz="1050" dirty="0">
                <a:solidFill>
                  <a:schemeClr val="tx2">
                    <a:lumMod val="75000"/>
                  </a:schemeClr>
                </a:solidFill>
              </a:rPr>
              <a:t>Finance</a:t>
            </a:r>
          </a:p>
          <a:p>
            <a:r>
              <a:rPr lang="en-US" sz="1050" dirty="0">
                <a:solidFill>
                  <a:schemeClr val="tx2">
                    <a:lumMod val="75000"/>
                  </a:schemeClr>
                </a:solidFill>
              </a:rPr>
              <a:t>Government and public administration</a:t>
            </a:r>
          </a:p>
          <a:p>
            <a:r>
              <a:rPr lang="en-US" sz="1050" dirty="0">
                <a:solidFill>
                  <a:schemeClr val="tx2">
                    <a:lumMod val="75000"/>
                  </a:schemeClr>
                </a:solidFill>
              </a:rPr>
              <a:t>Hospitality and tourism</a:t>
            </a:r>
          </a:p>
          <a:p>
            <a:r>
              <a:rPr lang="en-US" sz="1050" dirty="0">
                <a:solidFill>
                  <a:schemeClr val="tx2">
                    <a:lumMod val="75000"/>
                  </a:schemeClr>
                </a:solidFill>
              </a:rPr>
              <a:t>Law, public safety, corrections and security</a:t>
            </a:r>
          </a:p>
          <a:p>
            <a:r>
              <a:rPr lang="en-US" sz="1050" dirty="0">
                <a:solidFill>
                  <a:schemeClr val="tx2">
                    <a:lumMod val="75000"/>
                  </a:schemeClr>
                </a:solidFill>
              </a:rPr>
              <a:t>Marketing, sales </a:t>
            </a:r>
            <a:r>
              <a:rPr lang="en-US" sz="1050" dirty="0" smtClean="0">
                <a:solidFill>
                  <a:schemeClr val="tx2">
                    <a:lumMod val="75000"/>
                  </a:schemeClr>
                </a:solidFill>
              </a:rPr>
              <a:t>and service</a:t>
            </a:r>
          </a:p>
          <a:p>
            <a:endParaRPr lang="en-US" sz="105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sz="1050" b="1" dirty="0">
                <a:solidFill>
                  <a:schemeClr val="tx2">
                    <a:lumMod val="75000"/>
                  </a:schemeClr>
                </a:solidFill>
              </a:rPr>
              <a:t>C-Conventional</a:t>
            </a:r>
          </a:p>
          <a:p>
            <a:r>
              <a:rPr lang="en-US" sz="1050" dirty="0">
                <a:solidFill>
                  <a:schemeClr val="tx2">
                    <a:lumMod val="75000"/>
                  </a:schemeClr>
                </a:solidFill>
              </a:rPr>
              <a:t>Architecture and construction</a:t>
            </a:r>
          </a:p>
          <a:p>
            <a:r>
              <a:rPr lang="en-US" sz="1050" dirty="0">
                <a:solidFill>
                  <a:schemeClr val="tx2">
                    <a:lumMod val="75000"/>
                  </a:schemeClr>
                </a:solidFill>
              </a:rPr>
              <a:t>Business, management and administration</a:t>
            </a:r>
          </a:p>
          <a:p>
            <a:r>
              <a:rPr lang="en-US" sz="1050" dirty="0">
                <a:solidFill>
                  <a:schemeClr val="tx2">
                    <a:lumMod val="75000"/>
                  </a:schemeClr>
                </a:solidFill>
              </a:rPr>
              <a:t>Finance</a:t>
            </a:r>
          </a:p>
          <a:p>
            <a:r>
              <a:rPr lang="en-US" sz="1050" dirty="0">
                <a:solidFill>
                  <a:schemeClr val="tx2">
                    <a:lumMod val="75000"/>
                  </a:schemeClr>
                </a:solidFill>
              </a:rPr>
              <a:t>Health science</a:t>
            </a:r>
          </a:p>
          <a:p>
            <a:r>
              <a:rPr lang="en-US" sz="1050" dirty="0">
                <a:solidFill>
                  <a:schemeClr val="tx2">
                    <a:lumMod val="75000"/>
                  </a:schemeClr>
                </a:solidFill>
              </a:rPr>
              <a:t>Manufacturing</a:t>
            </a:r>
          </a:p>
          <a:p>
            <a:r>
              <a:rPr lang="en-US" sz="1050" dirty="0">
                <a:solidFill>
                  <a:schemeClr val="tx2">
                    <a:lumMod val="75000"/>
                  </a:schemeClr>
                </a:solidFill>
              </a:rPr>
              <a:t>Marketing, sales and service</a:t>
            </a:r>
          </a:p>
          <a:p>
            <a:r>
              <a:rPr lang="en-US" sz="1050" dirty="0">
                <a:solidFill>
                  <a:schemeClr val="tx2">
                    <a:lumMod val="75000"/>
                  </a:schemeClr>
                </a:solidFill>
              </a:rPr>
              <a:t>Transportation, distribution and logistics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304800" y="1905000"/>
            <a:ext cx="4041648" cy="4526280"/>
          </a:xfrm>
        </p:spPr>
        <p:txBody>
          <a:bodyPr>
            <a:normAutofit lnSpcReduction="10000"/>
          </a:bodyPr>
          <a:lstStyle/>
          <a:p>
            <a:r>
              <a:rPr lang="en-US" sz="1050" b="1" dirty="0">
                <a:solidFill>
                  <a:schemeClr val="tx2">
                    <a:lumMod val="75000"/>
                  </a:schemeClr>
                </a:solidFill>
              </a:rPr>
              <a:t>R-Realistic</a:t>
            </a:r>
          </a:p>
          <a:p>
            <a:r>
              <a:rPr lang="en-US" sz="1050" dirty="0">
                <a:solidFill>
                  <a:schemeClr val="tx2">
                    <a:lumMod val="75000"/>
                  </a:schemeClr>
                </a:solidFill>
              </a:rPr>
              <a:t>Agriculture, food and natural resources</a:t>
            </a:r>
          </a:p>
          <a:p>
            <a:r>
              <a:rPr lang="en-US" sz="1050" dirty="0">
                <a:solidFill>
                  <a:schemeClr val="tx2">
                    <a:lumMod val="75000"/>
                  </a:schemeClr>
                </a:solidFill>
              </a:rPr>
              <a:t>Architecture and construction</a:t>
            </a:r>
          </a:p>
          <a:p>
            <a:r>
              <a:rPr lang="en-US" sz="1050" dirty="0">
                <a:solidFill>
                  <a:schemeClr val="tx2">
                    <a:lumMod val="75000"/>
                  </a:schemeClr>
                </a:solidFill>
              </a:rPr>
              <a:t>Arts, A/V technology and communications</a:t>
            </a:r>
          </a:p>
          <a:p>
            <a:r>
              <a:rPr lang="en-US" sz="1050" dirty="0">
                <a:solidFill>
                  <a:schemeClr val="tx2">
                    <a:lumMod val="75000"/>
                  </a:schemeClr>
                </a:solidFill>
              </a:rPr>
              <a:t>Health science</a:t>
            </a:r>
          </a:p>
          <a:p>
            <a:r>
              <a:rPr lang="en-US" sz="1050" dirty="0">
                <a:solidFill>
                  <a:schemeClr val="tx2">
                    <a:lumMod val="75000"/>
                  </a:schemeClr>
                </a:solidFill>
              </a:rPr>
              <a:t>Hospitality and tourism</a:t>
            </a:r>
          </a:p>
          <a:p>
            <a:r>
              <a:rPr lang="en-US" sz="1050" dirty="0">
                <a:solidFill>
                  <a:schemeClr val="tx2">
                    <a:lumMod val="75000"/>
                  </a:schemeClr>
                </a:solidFill>
              </a:rPr>
              <a:t>Information technology</a:t>
            </a:r>
          </a:p>
          <a:p>
            <a:r>
              <a:rPr lang="en-US" sz="1050" dirty="0">
                <a:solidFill>
                  <a:schemeClr val="tx2">
                    <a:lumMod val="75000"/>
                  </a:schemeClr>
                </a:solidFill>
              </a:rPr>
              <a:t>Law, public safety, corrections and security</a:t>
            </a:r>
          </a:p>
          <a:p>
            <a:r>
              <a:rPr lang="en-US" sz="1050" dirty="0">
                <a:solidFill>
                  <a:schemeClr val="tx2">
                    <a:lumMod val="75000"/>
                  </a:schemeClr>
                </a:solidFill>
              </a:rPr>
              <a:t>Manufacturing</a:t>
            </a:r>
          </a:p>
          <a:p>
            <a:r>
              <a:rPr lang="en-US" sz="1050" dirty="0">
                <a:solidFill>
                  <a:schemeClr val="tx2">
                    <a:lumMod val="75000"/>
                  </a:schemeClr>
                </a:solidFill>
              </a:rPr>
              <a:t>Science, technology, engineering and mathematics</a:t>
            </a:r>
          </a:p>
          <a:p>
            <a:r>
              <a:rPr lang="en-US" sz="1050" dirty="0" smtClean="0">
                <a:solidFill>
                  <a:schemeClr val="tx2">
                    <a:lumMod val="75000"/>
                  </a:schemeClr>
                </a:solidFill>
              </a:rPr>
              <a:t>Transportation</a:t>
            </a:r>
            <a:r>
              <a:rPr lang="en-US" sz="1050" dirty="0">
                <a:solidFill>
                  <a:schemeClr val="tx2">
                    <a:lumMod val="75000"/>
                  </a:schemeClr>
                </a:solidFill>
              </a:rPr>
              <a:t>, distribution and </a:t>
            </a:r>
            <a:r>
              <a:rPr lang="en-US" sz="1050" dirty="0" smtClean="0">
                <a:solidFill>
                  <a:schemeClr val="tx2">
                    <a:lumMod val="75000"/>
                  </a:schemeClr>
                </a:solidFill>
              </a:rPr>
              <a:t>logistics</a:t>
            </a:r>
          </a:p>
          <a:p>
            <a:endParaRPr lang="en-US" sz="105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sz="1050" b="1" dirty="0">
                <a:solidFill>
                  <a:schemeClr val="tx2">
                    <a:lumMod val="75000"/>
                  </a:schemeClr>
                </a:solidFill>
              </a:rPr>
              <a:t>I-Investigative</a:t>
            </a:r>
          </a:p>
          <a:p>
            <a:r>
              <a:rPr lang="en-US" sz="1050" dirty="0">
                <a:solidFill>
                  <a:schemeClr val="tx2">
                    <a:lumMod val="75000"/>
                  </a:schemeClr>
                </a:solidFill>
              </a:rPr>
              <a:t>Health science</a:t>
            </a:r>
          </a:p>
          <a:p>
            <a:r>
              <a:rPr lang="en-US" sz="1050" dirty="0">
                <a:solidFill>
                  <a:schemeClr val="tx2">
                    <a:lumMod val="75000"/>
                  </a:schemeClr>
                </a:solidFill>
              </a:rPr>
              <a:t>Information technology</a:t>
            </a:r>
          </a:p>
          <a:p>
            <a:r>
              <a:rPr lang="en-US" sz="1050" dirty="0">
                <a:solidFill>
                  <a:schemeClr val="tx2">
                    <a:lumMod val="75000"/>
                  </a:schemeClr>
                </a:solidFill>
              </a:rPr>
              <a:t>Law, public safety, corrections and security</a:t>
            </a:r>
          </a:p>
          <a:p>
            <a:r>
              <a:rPr lang="en-US" sz="1050" dirty="0">
                <a:solidFill>
                  <a:schemeClr val="tx2">
                    <a:lumMod val="75000"/>
                  </a:schemeClr>
                </a:solidFill>
              </a:rPr>
              <a:t>Science, technology, engineering and </a:t>
            </a:r>
            <a:r>
              <a:rPr lang="en-US" sz="1050" dirty="0" smtClean="0">
                <a:solidFill>
                  <a:schemeClr val="tx2">
                    <a:lumMod val="75000"/>
                  </a:schemeClr>
                </a:solidFill>
              </a:rPr>
              <a:t>mathematics</a:t>
            </a:r>
          </a:p>
          <a:p>
            <a:endParaRPr lang="en-US" sz="105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sz="1050" b="1" dirty="0">
                <a:solidFill>
                  <a:schemeClr val="tx2">
                    <a:lumMod val="75000"/>
                  </a:schemeClr>
                </a:solidFill>
              </a:rPr>
              <a:t>A-Artistic</a:t>
            </a:r>
          </a:p>
          <a:p>
            <a:r>
              <a:rPr lang="en-US" sz="1050" dirty="0">
                <a:solidFill>
                  <a:schemeClr val="tx2">
                    <a:lumMod val="75000"/>
                  </a:schemeClr>
                </a:solidFill>
              </a:rPr>
              <a:t>Arts, A/V technology and communications</a:t>
            </a:r>
          </a:p>
          <a:p>
            <a:r>
              <a:rPr lang="en-US" sz="1050" dirty="0">
                <a:solidFill>
                  <a:schemeClr val="tx2">
                    <a:lumMod val="75000"/>
                  </a:schemeClr>
                </a:solidFill>
              </a:rPr>
              <a:t>Education and training</a:t>
            </a:r>
          </a:p>
          <a:p>
            <a:r>
              <a:rPr lang="en-US" sz="1050" dirty="0">
                <a:solidFill>
                  <a:schemeClr val="tx2">
                    <a:lumMod val="75000"/>
                  </a:schemeClr>
                </a:solidFill>
              </a:rPr>
              <a:t>Hospitality and tourism</a:t>
            </a:r>
          </a:p>
          <a:p>
            <a:r>
              <a:rPr lang="en-US" sz="1050" dirty="0">
                <a:solidFill>
                  <a:schemeClr val="tx2">
                    <a:lumMod val="75000"/>
                  </a:schemeClr>
                </a:solidFill>
              </a:rPr>
              <a:t>Human services</a:t>
            </a:r>
          </a:p>
          <a:p>
            <a:r>
              <a:rPr lang="en-US" sz="1050" dirty="0">
                <a:solidFill>
                  <a:schemeClr val="tx2">
                    <a:lumMod val="75000"/>
                  </a:schemeClr>
                </a:solidFill>
              </a:rPr>
              <a:t>Marketing, sales and service</a:t>
            </a:r>
          </a:p>
        </p:txBody>
      </p:sp>
    </p:spTree>
    <p:extLst>
      <p:ext uri="{BB962C8B-B14F-4D97-AF65-F5344CB8AC3E}">
        <p14:creationId xmlns:p14="http://schemas.microsoft.com/office/powerpoint/2010/main" val="3667890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sz="3200" dirty="0" smtClean="0"/>
              <a:t>Some Combination Holland Codes</a:t>
            </a:r>
            <a:br>
              <a:rPr lang="en-US" sz="3200" dirty="0" smtClean="0"/>
            </a:br>
            <a:r>
              <a:rPr lang="en-US" sz="2000" dirty="0" smtClean="0"/>
              <a:t>Some people are equally attracted to two types of peoples.  Below are some common combination types and career possibilities.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297363"/>
          </a:xfrm>
        </p:spPr>
        <p:txBody>
          <a:bodyPr>
            <a:normAutofit/>
          </a:bodyPr>
          <a:lstStyle/>
          <a:p>
            <a:r>
              <a:rPr lang="en-US" sz="1050" b="1" dirty="0">
                <a:solidFill>
                  <a:schemeClr val="tx2">
                    <a:lumMod val="75000"/>
                  </a:schemeClr>
                </a:solidFill>
              </a:rPr>
              <a:t>I and S - Investigative and Social</a:t>
            </a:r>
          </a:p>
          <a:p>
            <a:r>
              <a:rPr lang="en-US" sz="1050" dirty="0">
                <a:solidFill>
                  <a:schemeClr val="tx2">
                    <a:lumMod val="75000"/>
                  </a:schemeClr>
                </a:solidFill>
              </a:rPr>
              <a:t>Health </a:t>
            </a:r>
            <a:r>
              <a:rPr lang="en-US" sz="1050" dirty="0" smtClean="0">
                <a:solidFill>
                  <a:schemeClr val="tx2">
                    <a:lumMod val="75000"/>
                  </a:schemeClr>
                </a:solidFill>
              </a:rPr>
              <a:t>science</a:t>
            </a:r>
          </a:p>
          <a:p>
            <a:endParaRPr lang="en-US" sz="105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sz="1050" b="1" dirty="0">
                <a:solidFill>
                  <a:schemeClr val="tx2">
                    <a:lumMod val="75000"/>
                  </a:schemeClr>
                </a:solidFill>
              </a:rPr>
              <a:t>A and S - Artistic and Social</a:t>
            </a:r>
          </a:p>
          <a:p>
            <a:r>
              <a:rPr lang="en-US" sz="1050" dirty="0">
                <a:solidFill>
                  <a:schemeClr val="tx2">
                    <a:lumMod val="75000"/>
                  </a:schemeClr>
                </a:solidFill>
              </a:rPr>
              <a:t>Education and </a:t>
            </a:r>
            <a:r>
              <a:rPr lang="en-US" sz="1050" dirty="0" smtClean="0">
                <a:solidFill>
                  <a:schemeClr val="tx2">
                    <a:lumMod val="75000"/>
                  </a:schemeClr>
                </a:solidFill>
              </a:rPr>
              <a:t>training</a:t>
            </a:r>
          </a:p>
          <a:p>
            <a:endParaRPr lang="en-US" sz="105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sz="1050" b="1" dirty="0">
                <a:solidFill>
                  <a:schemeClr val="tx2">
                    <a:lumMod val="75000"/>
                  </a:schemeClr>
                </a:solidFill>
              </a:rPr>
              <a:t>A and E - Artistic and Enterprising</a:t>
            </a:r>
          </a:p>
          <a:p>
            <a:r>
              <a:rPr lang="en-US" sz="1050" dirty="0">
                <a:solidFill>
                  <a:schemeClr val="tx2">
                    <a:lumMod val="75000"/>
                  </a:schemeClr>
                </a:solidFill>
              </a:rPr>
              <a:t>Arts, A/V technology and </a:t>
            </a:r>
            <a:r>
              <a:rPr lang="en-US" sz="1050" dirty="0" smtClean="0">
                <a:solidFill>
                  <a:schemeClr val="tx2">
                    <a:lumMod val="75000"/>
                  </a:schemeClr>
                </a:solidFill>
              </a:rPr>
              <a:t>communications</a:t>
            </a:r>
          </a:p>
          <a:p>
            <a:endParaRPr lang="en-US" sz="105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sz="1050" b="1" dirty="0">
                <a:solidFill>
                  <a:schemeClr val="tx2">
                    <a:lumMod val="75000"/>
                  </a:schemeClr>
                </a:solidFill>
              </a:rPr>
              <a:t>S and E - Social and Enterprising</a:t>
            </a:r>
          </a:p>
          <a:p>
            <a:r>
              <a:rPr lang="en-US" sz="1050" dirty="0">
                <a:solidFill>
                  <a:schemeClr val="tx2">
                    <a:lumMod val="75000"/>
                  </a:schemeClr>
                </a:solidFill>
              </a:rPr>
              <a:t>Government and public administration</a:t>
            </a:r>
          </a:p>
          <a:p>
            <a:r>
              <a:rPr lang="en-US" sz="1050" dirty="0">
                <a:solidFill>
                  <a:schemeClr val="tx2">
                    <a:lumMod val="75000"/>
                  </a:schemeClr>
                </a:solidFill>
              </a:rPr>
              <a:t>Law, public safety, corrections and security</a:t>
            </a:r>
          </a:p>
          <a:p>
            <a:r>
              <a:rPr lang="en-US" sz="1050" dirty="0">
                <a:solidFill>
                  <a:schemeClr val="tx2">
                    <a:lumMod val="75000"/>
                  </a:schemeClr>
                </a:solidFill>
              </a:rPr>
              <a:t>Marketing, sales and </a:t>
            </a:r>
            <a:r>
              <a:rPr lang="en-US" sz="1050" dirty="0" smtClean="0">
                <a:solidFill>
                  <a:schemeClr val="tx2">
                    <a:lumMod val="75000"/>
                  </a:schemeClr>
                </a:solidFill>
              </a:rPr>
              <a:t>service</a:t>
            </a:r>
          </a:p>
          <a:p>
            <a:endParaRPr lang="en-US" sz="105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sz="1050" b="1" dirty="0">
                <a:solidFill>
                  <a:schemeClr val="tx2">
                    <a:lumMod val="75000"/>
                  </a:schemeClr>
                </a:solidFill>
              </a:rPr>
              <a:t>E and C - Enterprising and Conventional</a:t>
            </a:r>
          </a:p>
          <a:p>
            <a:r>
              <a:rPr lang="en-US" sz="1050" dirty="0">
                <a:solidFill>
                  <a:schemeClr val="tx2">
                    <a:lumMod val="75000"/>
                  </a:schemeClr>
                </a:solidFill>
              </a:rPr>
              <a:t>Finance</a:t>
            </a:r>
          </a:p>
          <a:p>
            <a:r>
              <a:rPr lang="en-US" sz="1050" dirty="0">
                <a:solidFill>
                  <a:schemeClr val="tx2">
                    <a:lumMod val="75000"/>
                  </a:schemeClr>
                </a:solidFill>
              </a:rPr>
              <a:t>Health science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365760" y="1828800"/>
            <a:ext cx="4041648" cy="4297680"/>
          </a:xfrm>
        </p:spPr>
        <p:txBody>
          <a:bodyPr>
            <a:normAutofit/>
          </a:bodyPr>
          <a:lstStyle/>
          <a:p>
            <a:r>
              <a:rPr lang="en-US" sz="1050" b="1" dirty="0">
                <a:solidFill>
                  <a:schemeClr val="tx2">
                    <a:lumMod val="75000"/>
                  </a:schemeClr>
                </a:solidFill>
              </a:rPr>
              <a:t>R and I - Realistic and Investigative</a:t>
            </a:r>
          </a:p>
          <a:p>
            <a:r>
              <a:rPr lang="en-US" sz="1050" dirty="0">
                <a:solidFill>
                  <a:schemeClr val="tx2">
                    <a:lumMod val="75000"/>
                  </a:schemeClr>
                </a:solidFill>
              </a:rPr>
              <a:t>Health science</a:t>
            </a:r>
          </a:p>
          <a:p>
            <a:r>
              <a:rPr lang="en-US" sz="1050" dirty="0">
                <a:solidFill>
                  <a:schemeClr val="tx2">
                    <a:lumMod val="75000"/>
                  </a:schemeClr>
                </a:solidFill>
              </a:rPr>
              <a:t>Information technology</a:t>
            </a:r>
          </a:p>
          <a:p>
            <a:r>
              <a:rPr lang="en-US" sz="1050" dirty="0" smtClean="0">
                <a:solidFill>
                  <a:schemeClr val="tx2">
                    <a:lumMod val="75000"/>
                  </a:schemeClr>
                </a:solidFill>
              </a:rPr>
              <a:t>Science</a:t>
            </a:r>
            <a:r>
              <a:rPr lang="en-US" sz="1050" dirty="0">
                <a:solidFill>
                  <a:schemeClr val="tx2">
                    <a:lumMod val="75000"/>
                  </a:schemeClr>
                </a:solidFill>
              </a:rPr>
              <a:t>, technology, engineering and </a:t>
            </a:r>
            <a:r>
              <a:rPr lang="en-US" sz="1050" dirty="0" smtClean="0">
                <a:solidFill>
                  <a:schemeClr val="tx2">
                    <a:lumMod val="75000"/>
                  </a:schemeClr>
                </a:solidFill>
              </a:rPr>
              <a:t>mathematic</a:t>
            </a:r>
          </a:p>
          <a:p>
            <a:endParaRPr lang="en-US" sz="105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sz="1050" b="1" dirty="0">
                <a:solidFill>
                  <a:schemeClr val="tx2">
                    <a:lumMod val="75000"/>
                  </a:schemeClr>
                </a:solidFill>
              </a:rPr>
              <a:t>R and A - Realistic and Artistic</a:t>
            </a:r>
          </a:p>
          <a:p>
            <a:r>
              <a:rPr lang="en-US" sz="1050" dirty="0">
                <a:solidFill>
                  <a:schemeClr val="tx2">
                    <a:lumMod val="75000"/>
                  </a:schemeClr>
                </a:solidFill>
              </a:rPr>
              <a:t>Arts, </a:t>
            </a:r>
            <a:r>
              <a:rPr lang="en-US" sz="1050" dirty="0" smtClean="0">
                <a:solidFill>
                  <a:schemeClr val="tx2">
                    <a:lumMod val="75000"/>
                  </a:schemeClr>
                </a:solidFill>
              </a:rPr>
              <a:t>A/V </a:t>
            </a:r>
            <a:r>
              <a:rPr lang="en-US" sz="1050" dirty="0">
                <a:solidFill>
                  <a:schemeClr val="tx2">
                    <a:lumMod val="75000"/>
                  </a:schemeClr>
                </a:solidFill>
              </a:rPr>
              <a:t>technology and </a:t>
            </a:r>
            <a:r>
              <a:rPr lang="en-US" sz="1050" dirty="0" smtClean="0">
                <a:solidFill>
                  <a:schemeClr val="tx2">
                    <a:lumMod val="75000"/>
                  </a:schemeClr>
                </a:solidFill>
              </a:rPr>
              <a:t>communications</a:t>
            </a:r>
          </a:p>
          <a:p>
            <a:endParaRPr lang="en-US" sz="105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sz="1050" b="1" dirty="0">
                <a:solidFill>
                  <a:schemeClr val="tx2">
                    <a:lumMod val="75000"/>
                  </a:schemeClr>
                </a:solidFill>
              </a:rPr>
              <a:t>R and S - Realistic and Social</a:t>
            </a:r>
          </a:p>
          <a:p>
            <a:r>
              <a:rPr lang="en-US" sz="1050" dirty="0">
                <a:solidFill>
                  <a:schemeClr val="tx2">
                    <a:lumMod val="75000"/>
                  </a:schemeClr>
                </a:solidFill>
              </a:rPr>
              <a:t>Health science</a:t>
            </a:r>
          </a:p>
          <a:p>
            <a:r>
              <a:rPr lang="en-US" sz="1050" dirty="0">
                <a:solidFill>
                  <a:schemeClr val="tx2">
                    <a:lumMod val="75000"/>
                  </a:schemeClr>
                </a:solidFill>
              </a:rPr>
              <a:t>Human services</a:t>
            </a:r>
          </a:p>
          <a:p>
            <a:r>
              <a:rPr lang="en-US" sz="1050" dirty="0">
                <a:solidFill>
                  <a:schemeClr val="tx2">
                    <a:lumMod val="75000"/>
                  </a:schemeClr>
                </a:solidFill>
              </a:rPr>
              <a:t>Law, public </a:t>
            </a:r>
            <a:r>
              <a:rPr lang="en-US" sz="1050" dirty="0" smtClean="0">
                <a:solidFill>
                  <a:schemeClr val="tx2">
                    <a:lumMod val="75000"/>
                  </a:schemeClr>
                </a:solidFill>
              </a:rPr>
              <a:t>safety</a:t>
            </a:r>
            <a:r>
              <a:rPr lang="en-US" sz="1050" dirty="0">
                <a:solidFill>
                  <a:schemeClr val="tx2">
                    <a:lumMod val="75000"/>
                  </a:schemeClr>
                </a:solidFill>
              </a:rPr>
              <a:t>, corrections and </a:t>
            </a:r>
            <a:r>
              <a:rPr lang="en-US" sz="1050" dirty="0" smtClean="0">
                <a:solidFill>
                  <a:schemeClr val="tx2">
                    <a:lumMod val="75000"/>
                  </a:schemeClr>
                </a:solidFill>
              </a:rPr>
              <a:t>security</a:t>
            </a:r>
          </a:p>
          <a:p>
            <a:endParaRPr lang="en-US" sz="105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sz="1050" b="1" dirty="0">
                <a:solidFill>
                  <a:schemeClr val="tx2">
                    <a:lumMod val="75000"/>
                  </a:schemeClr>
                </a:solidFill>
              </a:rPr>
              <a:t>R and E - Realistic and Enterprising</a:t>
            </a:r>
          </a:p>
          <a:p>
            <a:r>
              <a:rPr lang="en-US" sz="1050" dirty="0">
                <a:solidFill>
                  <a:schemeClr val="tx2">
                    <a:lumMod val="75000"/>
                  </a:schemeClr>
                </a:solidFill>
              </a:rPr>
              <a:t>Arts, A/V technology and communications</a:t>
            </a:r>
          </a:p>
          <a:p>
            <a:r>
              <a:rPr lang="en-US" sz="1050" dirty="0">
                <a:solidFill>
                  <a:schemeClr val="tx2">
                    <a:lumMod val="75000"/>
                  </a:schemeClr>
                </a:solidFill>
              </a:rPr>
              <a:t>Hospitality and </a:t>
            </a:r>
            <a:r>
              <a:rPr lang="en-US" sz="1050" dirty="0" smtClean="0">
                <a:solidFill>
                  <a:schemeClr val="tx2">
                    <a:lumMod val="75000"/>
                  </a:schemeClr>
                </a:solidFill>
              </a:rPr>
              <a:t>tourism</a:t>
            </a:r>
          </a:p>
          <a:p>
            <a:endParaRPr lang="en-US" sz="105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sz="1050" b="1" dirty="0">
                <a:solidFill>
                  <a:schemeClr val="tx2">
                    <a:lumMod val="75000"/>
                  </a:schemeClr>
                </a:solidFill>
              </a:rPr>
              <a:t>R and C - Realistic and Conventional</a:t>
            </a:r>
          </a:p>
          <a:p>
            <a:r>
              <a:rPr lang="en-US" sz="1050" dirty="0">
                <a:solidFill>
                  <a:schemeClr val="tx2">
                    <a:lumMod val="75000"/>
                  </a:schemeClr>
                </a:solidFill>
              </a:rPr>
              <a:t>Architecture and construction</a:t>
            </a:r>
          </a:p>
          <a:p>
            <a:r>
              <a:rPr lang="en-US" sz="1050" dirty="0">
                <a:solidFill>
                  <a:schemeClr val="tx2">
                    <a:lumMod val="75000"/>
                  </a:schemeClr>
                </a:solidFill>
              </a:rPr>
              <a:t>Manufacturing</a:t>
            </a:r>
          </a:p>
          <a:p>
            <a:r>
              <a:rPr lang="en-US" sz="1050" dirty="0">
                <a:solidFill>
                  <a:schemeClr val="tx2">
                    <a:lumMod val="75000"/>
                  </a:schemeClr>
                </a:solidFill>
              </a:rPr>
              <a:t>Transportation, distribution and logistics</a:t>
            </a:r>
          </a:p>
        </p:txBody>
      </p:sp>
    </p:spTree>
    <p:extLst>
      <p:ext uri="{BB962C8B-B14F-4D97-AF65-F5344CB8AC3E}">
        <p14:creationId xmlns:p14="http://schemas.microsoft.com/office/powerpoint/2010/main" val="870466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19200"/>
          </a:xfrm>
        </p:spPr>
        <p:txBody>
          <a:bodyPr/>
          <a:lstStyle/>
          <a:p>
            <a:r>
              <a:rPr lang="en-US" dirty="0" smtClean="0"/>
              <a:t>More 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1816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>
                <a:hlinkClick r:id="rId2"/>
              </a:rPr>
              <a:t>http://www.onetonline.org/find/descriptor/browse/Interests</a:t>
            </a:r>
            <a:r>
              <a:rPr lang="en-US" dirty="0" smtClean="0">
                <a:hlinkClick r:id="rId2"/>
              </a:rPr>
              <a:t>/</a:t>
            </a:r>
            <a:endParaRPr lang="en-US" dirty="0" smtClean="0"/>
          </a:p>
          <a:p>
            <a:pPr marL="0" indent="0">
              <a:buNone/>
            </a:pPr>
            <a:r>
              <a:rPr lang="en-US" sz="2000" dirty="0" smtClean="0"/>
              <a:t>O Net has active links for the 6 personality types. When you click the type, it takes you to a list of occupations most associated with the type.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2000" dirty="0">
                <a:hlinkClick r:id="rId3"/>
              </a:rPr>
              <a:t>https://</a:t>
            </a:r>
            <a:r>
              <a:rPr lang="en-US" sz="2000" dirty="0" smtClean="0">
                <a:hlinkClick r:id="rId3"/>
              </a:rPr>
              <a:t>www.ou.edu/career/students/choose-a-major/explore/holland-codes.html</a:t>
            </a: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Lists college majors grouped by Holland code.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>
                <a:hlinkClick r:id="rId4"/>
              </a:rPr>
              <a:t>https://www1.cfnc.org/Plan/For_A_Career/_</a:t>
            </a:r>
            <a:r>
              <a:rPr lang="en-US" sz="2000" dirty="0" smtClean="0">
                <a:hlinkClick r:id="rId4"/>
              </a:rPr>
              <a:t>default.aspx</a:t>
            </a: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CFNC/College Foundation of NC. Link to Career page. Can use many of the features without logging into an account.  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94164733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136</TotalTime>
  <Words>864</Words>
  <Application>Microsoft Office PowerPoint</Application>
  <PresentationFormat>On-screen Show (4:3)</PresentationFormat>
  <Paragraphs>130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Executive</vt:lpstr>
      <vt:lpstr>Holland Code</vt:lpstr>
      <vt:lpstr>DIRECTIONS FOR ACTIVITY</vt:lpstr>
      <vt:lpstr>PowerPoint Presentation</vt:lpstr>
      <vt:lpstr>Careers Sorted by Holland Code Type You can be interested in a career for different reasons so you will see occupations can fall under more than one category</vt:lpstr>
      <vt:lpstr>Some Combination Holland Codes Some people are equally attracted to two types of peoples.  Below are some common combination types and career possibilities.</vt:lpstr>
      <vt:lpstr>More Resources</vt:lpstr>
    </vt:vector>
  </TitlesOfParts>
  <Company>Cabarrus County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Holland code</dc:title>
  <dc:creator>sysop</dc:creator>
  <cp:lastModifiedBy>Windows User</cp:lastModifiedBy>
  <cp:revision>17</cp:revision>
  <dcterms:created xsi:type="dcterms:W3CDTF">2015-02-02T19:38:53Z</dcterms:created>
  <dcterms:modified xsi:type="dcterms:W3CDTF">2015-02-11T19:48:11Z</dcterms:modified>
</cp:coreProperties>
</file>