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0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77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0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4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2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94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4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6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0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1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7D4F3-C673-44DE-9142-CA76BE7BEE9A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36FB5-1D01-4FBF-98DE-C28CE1744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1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6418" y="76200"/>
            <a:ext cx="7848600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ADV OT/NT - THE FORMATION OF THE CANON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Take notes on your own paper or on computer 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490" y="844689"/>
            <a:ext cx="863831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prstClr val="black"/>
                </a:solidFill>
              </a:rPr>
              <a:t>DEFINE -  “CANON”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*Explain why is it used to refer to the “list of Bible books”, i.e. “Hebrew canon” or 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 “New Testament canon”?</a:t>
            </a:r>
          </a:p>
          <a:p>
            <a:pPr marL="457200" indent="-457200">
              <a:buFontTx/>
              <a:buAutoNum type="arabicPeriod"/>
            </a:pPr>
            <a:endParaRPr lang="en-US" sz="2000" dirty="0">
              <a:solidFill>
                <a:prstClr val="black"/>
              </a:solidFill>
            </a:endParaRPr>
          </a:p>
          <a:p>
            <a:r>
              <a:rPr lang="en-US" sz="1600" i="1" dirty="0">
                <a:solidFill>
                  <a:prstClr val="black"/>
                </a:solidFill>
              </a:rPr>
              <a:t>ANSWER THESE ONLY FOR YOUR CLASS (ADV OT or ADV NT) – Cite your sources!</a:t>
            </a:r>
          </a:p>
          <a:p>
            <a:r>
              <a:rPr lang="en-US" sz="2000" dirty="0">
                <a:solidFill>
                  <a:prstClr val="black"/>
                </a:solidFill>
              </a:rPr>
              <a:t>2. When were the first books written down?  When were the last books written? 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3.  Which part of the Hebrew Bible the first to be written down? (be specific!)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     Which books of the New Testament were the first to be written?  </a:t>
            </a:r>
          </a:p>
          <a:p>
            <a:r>
              <a:rPr lang="en-US" sz="2000" dirty="0">
                <a:solidFill>
                  <a:prstClr val="black"/>
                </a:solidFill>
              </a:rPr>
              <a:t>    *Explain why that part/those books were the first to be written?</a:t>
            </a:r>
          </a:p>
          <a:p>
            <a:pPr marL="457200" indent="-457200">
              <a:buFontTx/>
              <a:buAutoNum type="arabicPeriod" startAt="2"/>
            </a:pPr>
            <a:endParaRPr lang="en-US" sz="2000" dirty="0">
              <a:solidFill>
                <a:prstClr val="black"/>
              </a:solidFill>
            </a:endParaRPr>
          </a:p>
          <a:p>
            <a:pPr marL="457200" indent="-457200">
              <a:buAutoNum type="arabicPeriod" startAt="4"/>
            </a:pPr>
            <a:r>
              <a:rPr lang="en-US" sz="2000" dirty="0">
                <a:solidFill>
                  <a:prstClr val="black"/>
                </a:solidFill>
              </a:rPr>
              <a:t>What was the criteria for books being accepted into the Hebrew canon?  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What was the criteria for books to be accepted into the Greek canon (NT)?</a:t>
            </a:r>
          </a:p>
          <a:p>
            <a:pPr marL="457200" indent="-457200">
              <a:buAutoNum type="arabicPeriod" startAt="4"/>
            </a:pPr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5.  When/Where was the Hebrew Canon (Bible) list finalized?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     When/Where was the Greek Canon (NT) list finalized?</a:t>
            </a:r>
            <a:br>
              <a:rPr lang="en-US" sz="2000" dirty="0">
                <a:solidFill>
                  <a:prstClr val="black"/>
                </a:solidFill>
              </a:rPr>
            </a:b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4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6418" y="196334"/>
            <a:ext cx="7848600" cy="40011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ADV OT - THE HEBREW CANON – OUTLINE &amp; FUN FACTS!!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490" y="762000"/>
            <a:ext cx="84097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prstClr val="black"/>
                </a:solidFill>
              </a:rPr>
              <a:t>What is the name of the Hebrew Bible?</a:t>
            </a:r>
          </a:p>
          <a:p>
            <a:r>
              <a:rPr lang="en-US" sz="2000" dirty="0">
                <a:solidFill>
                  <a:prstClr val="black"/>
                </a:solidFill>
              </a:rPr>
              <a:t>         * What is the meaning of it?</a:t>
            </a:r>
          </a:p>
          <a:p>
            <a:pPr marL="457200" indent="-457200">
              <a:buAutoNum type="arabicPeriod" startAt="2"/>
            </a:pPr>
            <a:r>
              <a:rPr lang="en-US" sz="2000" dirty="0">
                <a:solidFill>
                  <a:prstClr val="black"/>
                </a:solidFill>
              </a:rPr>
              <a:t>Why was the Hebrew Bible named this?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b="1" u="sng" dirty="0">
                <a:solidFill>
                  <a:prstClr val="black"/>
                </a:solidFill>
              </a:rPr>
              <a:t>HEBREW BIBLE GRAPHIC NOTESHEET </a:t>
            </a:r>
            <a:r>
              <a:rPr lang="en-US" sz="2000" dirty="0">
                <a:solidFill>
                  <a:prstClr val="black"/>
                </a:solidFill>
              </a:rPr>
              <a:t>(</a:t>
            </a:r>
            <a:r>
              <a:rPr lang="en-US" sz="2000" i="1" dirty="0">
                <a:solidFill>
                  <a:prstClr val="black"/>
                </a:solidFill>
              </a:rPr>
              <a:t>i.e. a POSTER! with info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prstClr val="black"/>
                </a:solidFill>
              </a:rPr>
              <a:t>Make a poster/handout/graphic note sheet about the Hebrew Bible.  Be creative, include pics as well as information.  Keep the info short and concise (i.e. labels, headings, 1-2 lines). Use Prezi, Google (</a:t>
            </a:r>
            <a:r>
              <a:rPr lang="en-US" sz="2000" dirty="0" err="1">
                <a:solidFill>
                  <a:prstClr val="black"/>
                </a:solidFill>
              </a:rPr>
              <a:t>drawing,doc</a:t>
            </a:r>
            <a:r>
              <a:rPr lang="en-US" sz="2000" dirty="0">
                <a:solidFill>
                  <a:prstClr val="black"/>
                </a:solidFill>
              </a:rPr>
              <a:t>, etc.) </a:t>
            </a:r>
            <a:r>
              <a:rPr lang="en-US" sz="2000" u="sng" dirty="0">
                <a:solidFill>
                  <a:prstClr val="black"/>
                </a:solidFill>
              </a:rPr>
              <a:t>Include</a:t>
            </a:r>
            <a:r>
              <a:rPr lang="en-US" sz="2000" dirty="0">
                <a:solidFill>
                  <a:prstClr val="black"/>
                </a:solidFill>
              </a:rPr>
              <a:t>:</a:t>
            </a:r>
          </a:p>
          <a:p>
            <a:r>
              <a:rPr lang="en-US" sz="2000" dirty="0">
                <a:solidFill>
                  <a:prstClr val="black"/>
                </a:solidFill>
              </a:rPr>
              <a:t> 	*Title (Name in English &amp; Hebrew + meaning)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*Decorate with Hebrew symbols, letters, pics, etc.</a:t>
            </a:r>
          </a:p>
          <a:p>
            <a:r>
              <a:rPr lang="en-US" sz="2000" dirty="0">
                <a:solidFill>
                  <a:prstClr val="black"/>
                </a:solidFill>
              </a:rPr>
              <a:t>	*Outline - the 3 category headings in English &amp; HEBREW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*the OT books in each category</a:t>
            </a:r>
          </a:p>
          <a:p>
            <a:r>
              <a:rPr lang="en-US" sz="2000" dirty="0">
                <a:solidFill>
                  <a:prstClr val="black"/>
                </a:solidFill>
              </a:rPr>
              <a:t>	*Pic of a scroll of each category (3 pics!)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*FUN FACTS! about the Hebrew Bible or the Hebrew Language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     -# of books and Why?	- Years of writing from first book to last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     - What was Hebrew missing originally?  -  Direction read/written?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     - ETC. (find other fun facts on your own)</a:t>
            </a:r>
          </a:p>
        </p:txBody>
      </p:sp>
    </p:spTree>
    <p:extLst>
      <p:ext uri="{BB962C8B-B14F-4D97-AF65-F5344CB8AC3E}">
        <p14:creationId xmlns:p14="http://schemas.microsoft.com/office/powerpoint/2010/main" val="4035931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6418" y="196334"/>
            <a:ext cx="7848600" cy="40011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ADV NT - THE GREEK CANON – OUTLINE &amp; FUN FACTS!!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490" y="762000"/>
            <a:ext cx="84097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prstClr val="black"/>
                </a:solidFill>
              </a:rPr>
              <a:t>NEW TESTAMENT GRAPHIC NOTESHEET</a:t>
            </a:r>
            <a:endParaRPr lang="en-US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prstClr val="black"/>
                </a:solidFill>
              </a:rPr>
              <a:t>Make a poster/handout/graphic note sheet about the New Testament.  Be creative, include pics as well as information.  Keep the info short and concise (i.e. labels, headings, 1-2 lines). Use Prezi or Google doc, drawing, etc. </a:t>
            </a:r>
          </a:p>
          <a:p>
            <a:pPr marL="342900" indent="-342900">
              <a:buFontTx/>
              <a:buChar char="-"/>
            </a:pPr>
            <a:r>
              <a:rPr lang="en-US" sz="2000" u="sng" dirty="0">
                <a:solidFill>
                  <a:prstClr val="black"/>
                </a:solidFill>
              </a:rPr>
              <a:t>Include</a:t>
            </a:r>
            <a:r>
              <a:rPr lang="en-US" sz="2000" dirty="0">
                <a:solidFill>
                  <a:prstClr val="black"/>
                </a:solidFill>
              </a:rPr>
              <a:t>:</a:t>
            </a:r>
          </a:p>
          <a:p>
            <a:r>
              <a:rPr lang="en-US" sz="2000" dirty="0">
                <a:solidFill>
                  <a:prstClr val="black"/>
                </a:solidFill>
              </a:rPr>
              <a:t> 	*Title (Name in English &amp; GREEK + meaning of Greek name)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*Decorate with GREEK/NT symbols, letters, pics, etc.</a:t>
            </a:r>
          </a:p>
          <a:p>
            <a:r>
              <a:rPr lang="en-US" sz="2000" dirty="0">
                <a:solidFill>
                  <a:prstClr val="black"/>
                </a:solidFill>
              </a:rPr>
              <a:t>	*Summary paragraph of how the NT Canon was put together and 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                 finalized. (Include year)</a:t>
            </a:r>
          </a:p>
          <a:p>
            <a:r>
              <a:rPr lang="en-US" sz="2000" dirty="0">
                <a:solidFill>
                  <a:prstClr val="black"/>
                </a:solidFill>
              </a:rPr>
              <a:t> 	*list of the Greek alphabet (Greek letters and English equivalent)</a:t>
            </a:r>
          </a:p>
          <a:p>
            <a:r>
              <a:rPr lang="en-US" sz="2000" dirty="0">
                <a:solidFill>
                  <a:prstClr val="black"/>
                </a:solidFill>
              </a:rPr>
              <a:t>	*Pic of NT books scrolls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*FUN FACTS! about the Greek Canon/NT or the Greek Language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     -Greek grammar rules?	      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     - Years of writing from first book to last</a:t>
            </a:r>
            <a:br>
              <a:rPr lang="en-US" sz="2000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</a:rPr>
              <a:t> 	     - ETC. (find 3 other fun facts on your own)</a:t>
            </a:r>
          </a:p>
        </p:txBody>
      </p:sp>
    </p:spTree>
    <p:extLst>
      <p:ext uri="{BB962C8B-B14F-4D97-AF65-F5344CB8AC3E}">
        <p14:creationId xmlns:p14="http://schemas.microsoft.com/office/powerpoint/2010/main" val="164152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rc_mi" descr="http://theonlinebibleschool.net/assets/old_moodle_files/OT_Hebrew_Order.jpg.gif">
            <a:extLst>
              <a:ext uri="{FF2B5EF4-FFF2-40B4-BE49-F238E27FC236}">
                <a16:creationId xmlns:a16="http://schemas.microsoft.com/office/drawing/2014/main" id="{F78A44A7-F7C6-48A5-8AD4-1C65B9E4CB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560" y="1334523"/>
            <a:ext cx="5521529" cy="3555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rc_mi" descr="http://nccg.org/3tier_canon.jpg">
            <a:extLst>
              <a:ext uri="{FF2B5EF4-FFF2-40B4-BE49-F238E27FC236}">
                <a16:creationId xmlns:a16="http://schemas.microsoft.com/office/drawing/2014/main" id="{7C5F3503-AED9-45DC-BBCB-28F7A08FC49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3" y="2302718"/>
            <a:ext cx="1905000" cy="1784863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pic>
        <p:nvPicPr>
          <p:cNvPr id="12" name="irc_mi" descr="http://www.truthnet.org/Bible-Origins/5_Old-Testament-Books/Tanakh_Meaning.jpg">
            <a:extLst>
              <a:ext uri="{FF2B5EF4-FFF2-40B4-BE49-F238E27FC236}">
                <a16:creationId xmlns:a16="http://schemas.microsoft.com/office/drawing/2014/main" id="{6BF546A2-B421-474C-BFD5-7F1EB5E7777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294" y="339217"/>
            <a:ext cx="4190999" cy="103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rc_mi" descr="http://www.free-online-bible-study.org/images/Aleppo_codex_Josh_1-1.jpg">
            <a:extLst>
              <a:ext uri="{FF2B5EF4-FFF2-40B4-BE49-F238E27FC236}">
                <a16:creationId xmlns:a16="http://schemas.microsoft.com/office/drawing/2014/main" id="{47D236AF-D62F-4427-A8FC-4FAEC60B9B8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298334"/>
            <a:ext cx="4036495" cy="125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rc_mi" descr="http://www.d.umn.edu/lib/bible/images/scroll.jpg">
            <a:extLst>
              <a:ext uri="{FF2B5EF4-FFF2-40B4-BE49-F238E27FC236}">
                <a16:creationId xmlns:a16="http://schemas.microsoft.com/office/drawing/2014/main" id="{D1B0DEF0-4429-4A46-94A6-0F5196DA2D7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0202">
            <a:off x="367590" y="514979"/>
            <a:ext cx="1204876" cy="1336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rc_mi" descr="http://mormonbeliefs.org/files/2008/06/moses-and-the-ten-commandments.jpg">
            <a:extLst>
              <a:ext uri="{FF2B5EF4-FFF2-40B4-BE49-F238E27FC236}">
                <a16:creationId xmlns:a16="http://schemas.microsoft.com/office/drawing/2014/main" id="{7CC587BA-7AD5-4F14-B282-E8AF129FAFE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352" y="4889668"/>
            <a:ext cx="1968032" cy="160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rc_mi" descr="https://zrhaydon1.files.wordpress.com/2012/07/scroll.jpg">
            <a:extLst>
              <a:ext uri="{FF2B5EF4-FFF2-40B4-BE49-F238E27FC236}">
                <a16:creationId xmlns:a16="http://schemas.microsoft.com/office/drawing/2014/main" id="{0EEE860B-4BE4-4BE2-9F85-C00C86141D77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291" y="307129"/>
            <a:ext cx="2421166" cy="1066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rc_mi" descr="https://s-media-cache-ak0.pinimg.com/236x/5c/f5/ea/5cf5ea40e852985eb583dfae3729459d.jpg">
            <a:extLst>
              <a:ext uri="{FF2B5EF4-FFF2-40B4-BE49-F238E27FC236}">
                <a16:creationId xmlns:a16="http://schemas.microsoft.com/office/drawing/2014/main" id="{9FD6B83B-A382-4E85-A129-FFE29F7C77BE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46" y="4305371"/>
            <a:ext cx="2196632" cy="2292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71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204</Words>
  <Application>Microsoft Office PowerPoint</Application>
  <PresentationFormat>On-screen Show (4:3)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Cabarrus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Michael Dye</cp:lastModifiedBy>
  <cp:revision>16</cp:revision>
  <dcterms:created xsi:type="dcterms:W3CDTF">2015-01-30T20:07:39Z</dcterms:created>
  <dcterms:modified xsi:type="dcterms:W3CDTF">2018-09-10T19:33:19Z</dcterms:modified>
</cp:coreProperties>
</file>