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0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8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9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20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1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2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4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5" r:id="rId3"/>
    <p:sldMasterId id="2147483688" r:id="rId4"/>
    <p:sldMasterId id="2147483701" r:id="rId5"/>
    <p:sldMasterId id="2147483714" r:id="rId6"/>
    <p:sldMasterId id="2147483727" r:id="rId7"/>
    <p:sldMasterId id="2147483740" r:id="rId8"/>
    <p:sldMasterId id="2147483753" r:id="rId9"/>
    <p:sldMasterId id="2147483766" r:id="rId10"/>
    <p:sldMasterId id="2147483779" r:id="rId11"/>
    <p:sldMasterId id="2147483792" r:id="rId12"/>
    <p:sldMasterId id="2147483805" r:id="rId13"/>
    <p:sldMasterId id="2147483818" r:id="rId14"/>
    <p:sldMasterId id="2147483831" r:id="rId15"/>
    <p:sldMasterId id="2147483844" r:id="rId16"/>
    <p:sldMasterId id="2147483857" r:id="rId17"/>
    <p:sldMasterId id="2147483870" r:id="rId18"/>
    <p:sldMasterId id="2147483883" r:id="rId19"/>
    <p:sldMasterId id="2147483896" r:id="rId20"/>
    <p:sldMasterId id="2147483909" r:id="rId21"/>
    <p:sldMasterId id="2147483921" r:id="rId22"/>
    <p:sldMasterId id="2147483933" r:id="rId23"/>
    <p:sldMasterId id="2147483945" r:id="rId24"/>
    <p:sldMasterId id="2147483957" r:id="rId25"/>
  </p:sldMasterIdLst>
  <p:notesMasterIdLst>
    <p:notesMasterId r:id="rId106"/>
  </p:notesMasterIdLst>
  <p:sldIdLst>
    <p:sldId id="257" r:id="rId26"/>
    <p:sldId id="258" r:id="rId27"/>
    <p:sldId id="259" r:id="rId28"/>
    <p:sldId id="260" r:id="rId29"/>
    <p:sldId id="271" r:id="rId30"/>
    <p:sldId id="272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7" r:id="rId42"/>
    <p:sldId id="278" r:id="rId43"/>
    <p:sldId id="279" r:id="rId44"/>
    <p:sldId id="280" r:id="rId45"/>
    <p:sldId id="281" r:id="rId46"/>
    <p:sldId id="282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300" r:id="rId60"/>
    <p:sldId id="299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  <p:sldId id="321" r:id="rId82"/>
    <p:sldId id="322" r:id="rId83"/>
    <p:sldId id="323" r:id="rId84"/>
    <p:sldId id="324" r:id="rId85"/>
    <p:sldId id="325" r:id="rId86"/>
    <p:sldId id="326" r:id="rId87"/>
    <p:sldId id="327" r:id="rId88"/>
    <p:sldId id="328" r:id="rId89"/>
    <p:sldId id="329" r:id="rId90"/>
    <p:sldId id="330" r:id="rId91"/>
    <p:sldId id="331" r:id="rId92"/>
    <p:sldId id="332" r:id="rId93"/>
    <p:sldId id="333" r:id="rId94"/>
    <p:sldId id="334" r:id="rId95"/>
    <p:sldId id="335" r:id="rId96"/>
    <p:sldId id="336" r:id="rId97"/>
    <p:sldId id="273" r:id="rId98"/>
    <p:sldId id="274" r:id="rId99"/>
    <p:sldId id="275" r:id="rId100"/>
    <p:sldId id="276" r:id="rId101"/>
    <p:sldId id="283" r:id="rId102"/>
    <p:sldId id="284" r:id="rId103"/>
    <p:sldId id="285" r:id="rId104"/>
    <p:sldId id="286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63" Type="http://schemas.openxmlformats.org/officeDocument/2006/relationships/slide" Target="slides/slide38.xml"/><Relationship Id="rId68" Type="http://schemas.openxmlformats.org/officeDocument/2006/relationships/slide" Target="slides/slide43.xml"/><Relationship Id="rId84" Type="http://schemas.openxmlformats.org/officeDocument/2006/relationships/slide" Target="slides/slide59.xml"/><Relationship Id="rId89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4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66" Type="http://schemas.openxmlformats.org/officeDocument/2006/relationships/slide" Target="slides/slide41.xml"/><Relationship Id="rId74" Type="http://schemas.openxmlformats.org/officeDocument/2006/relationships/slide" Target="slides/slide49.xml"/><Relationship Id="rId79" Type="http://schemas.openxmlformats.org/officeDocument/2006/relationships/slide" Target="slides/slide54.xml"/><Relationship Id="rId87" Type="http://schemas.openxmlformats.org/officeDocument/2006/relationships/slide" Target="slides/slide62.xml"/><Relationship Id="rId102" Type="http://schemas.openxmlformats.org/officeDocument/2006/relationships/slide" Target="slides/slide77.xml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6.xml"/><Relationship Id="rId82" Type="http://schemas.openxmlformats.org/officeDocument/2006/relationships/slide" Target="slides/slide57.xml"/><Relationship Id="rId90" Type="http://schemas.openxmlformats.org/officeDocument/2006/relationships/slide" Target="slides/slide65.xml"/><Relationship Id="rId95" Type="http://schemas.openxmlformats.org/officeDocument/2006/relationships/slide" Target="slides/slide7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56" Type="http://schemas.openxmlformats.org/officeDocument/2006/relationships/slide" Target="slides/slide31.xml"/><Relationship Id="rId64" Type="http://schemas.openxmlformats.org/officeDocument/2006/relationships/slide" Target="slides/slide39.xml"/><Relationship Id="rId69" Type="http://schemas.openxmlformats.org/officeDocument/2006/relationships/slide" Target="slides/slide44.xml"/><Relationship Id="rId77" Type="http://schemas.openxmlformats.org/officeDocument/2006/relationships/slide" Target="slides/slide52.xml"/><Relationship Id="rId100" Type="http://schemas.openxmlformats.org/officeDocument/2006/relationships/slide" Target="slides/slide75.xml"/><Relationship Id="rId105" Type="http://schemas.openxmlformats.org/officeDocument/2006/relationships/slide" Target="slides/slide8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72" Type="http://schemas.openxmlformats.org/officeDocument/2006/relationships/slide" Target="slides/slide47.xml"/><Relationship Id="rId80" Type="http://schemas.openxmlformats.org/officeDocument/2006/relationships/slide" Target="slides/slide55.xml"/><Relationship Id="rId85" Type="http://schemas.openxmlformats.org/officeDocument/2006/relationships/slide" Target="slides/slide60.xml"/><Relationship Id="rId93" Type="http://schemas.openxmlformats.org/officeDocument/2006/relationships/slide" Target="slides/slide68.xml"/><Relationship Id="rId98" Type="http://schemas.openxmlformats.org/officeDocument/2006/relationships/slide" Target="slides/slide7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slide" Target="slides/slide42.xml"/><Relationship Id="rId103" Type="http://schemas.openxmlformats.org/officeDocument/2006/relationships/slide" Target="slides/slide78.xml"/><Relationship Id="rId108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slide" Target="slides/slide37.xml"/><Relationship Id="rId70" Type="http://schemas.openxmlformats.org/officeDocument/2006/relationships/slide" Target="slides/slide45.xml"/><Relationship Id="rId75" Type="http://schemas.openxmlformats.org/officeDocument/2006/relationships/slide" Target="slides/slide50.xml"/><Relationship Id="rId83" Type="http://schemas.openxmlformats.org/officeDocument/2006/relationships/slide" Target="slides/slide58.xml"/><Relationship Id="rId88" Type="http://schemas.openxmlformats.org/officeDocument/2006/relationships/slide" Target="slides/slide63.xml"/><Relationship Id="rId91" Type="http://schemas.openxmlformats.org/officeDocument/2006/relationships/slide" Target="slides/slide66.xml"/><Relationship Id="rId96" Type="http://schemas.openxmlformats.org/officeDocument/2006/relationships/slide" Target="slides/slide71.xml"/><Relationship Id="rId11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10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slide" Target="slides/slide40.xml"/><Relationship Id="rId73" Type="http://schemas.openxmlformats.org/officeDocument/2006/relationships/slide" Target="slides/slide48.xml"/><Relationship Id="rId78" Type="http://schemas.openxmlformats.org/officeDocument/2006/relationships/slide" Target="slides/slide53.xml"/><Relationship Id="rId81" Type="http://schemas.openxmlformats.org/officeDocument/2006/relationships/slide" Target="slides/slide56.xml"/><Relationship Id="rId86" Type="http://schemas.openxmlformats.org/officeDocument/2006/relationships/slide" Target="slides/slide61.xml"/><Relationship Id="rId94" Type="http://schemas.openxmlformats.org/officeDocument/2006/relationships/slide" Target="slides/slide69.xml"/><Relationship Id="rId99" Type="http://schemas.openxmlformats.org/officeDocument/2006/relationships/slide" Target="slides/slide74.xml"/><Relationship Id="rId101" Type="http://schemas.openxmlformats.org/officeDocument/2006/relationships/slide" Target="slides/slide7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Relationship Id="rId109" Type="http://schemas.openxmlformats.org/officeDocument/2006/relationships/theme" Target="theme/theme1.xml"/><Relationship Id="rId34" Type="http://schemas.openxmlformats.org/officeDocument/2006/relationships/slide" Target="slides/slide9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76" Type="http://schemas.openxmlformats.org/officeDocument/2006/relationships/slide" Target="slides/slide51.xml"/><Relationship Id="rId97" Type="http://schemas.openxmlformats.org/officeDocument/2006/relationships/slide" Target="slides/slide72.xml"/><Relationship Id="rId104" Type="http://schemas.openxmlformats.org/officeDocument/2006/relationships/slide" Target="slides/slide7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6.xml"/><Relationship Id="rId92" Type="http://schemas.openxmlformats.org/officeDocument/2006/relationships/slide" Target="slides/slide6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C295A-5492-4F1A-9D16-DD91C000BC8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E0859-BB8D-44F1-94F5-4AF56E4AA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3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125" name="Shape 12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1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3877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171" name="Shape 17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7522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178" name="Shape 17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230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01" name="Shape 20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6285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08" name="Shape 20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682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61" name="Shape 26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19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68" name="Shape 26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8259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0888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41" name="Shape 34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184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64" name="Shape 36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3298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71" name="Shape 37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4754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93" name="Shape 39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7805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00" name="Shape 40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7332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08" name="Shape 40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1527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4" name="Shape 4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15" name="Shape 41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9069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23" name="Shape 42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3324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30" name="Shape 43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7439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38" name="Shape 43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33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7547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45" name="Shape 44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34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3628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501" name="Shape 50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2542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508" name="Shape 50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36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1080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34" name="Shape 5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535" name="Shape 53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37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98059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542" name="Shape 542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ker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000000"/>
                </a:buClr>
                <a:buSzPct val="25000"/>
                <a:buFont typeface="Times New Roman"/>
                <a:buNone/>
              </a:pPr>
              <a:t>38</a:t>
            </a:fld>
            <a:endParaRPr lang="en-US" sz="2400" ker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4407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885340-D2CB-4692-B9D9-8B0074BDE562}" type="slidenum">
              <a:rPr lang="en-US" altLang="en-US" sz="1200" smtClean="0"/>
              <a:pPr/>
              <a:t>41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915483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32F621-9D44-43AB-9088-F4D8E9B6ECE5}" type="slidenum">
              <a:rPr lang="en-US" altLang="en-US" sz="1200" smtClean="0"/>
              <a:pPr/>
              <a:t>42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95772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CB7678-B0EB-4B65-9637-05C0C1C118FB}" type="slidenum">
              <a:rPr lang="en-US" altLang="en-US" sz="1200" smtClean="0"/>
              <a:pPr/>
              <a:t>45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10454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2E7240-B664-4BA2-A649-E328D225694D}" type="slidenum">
              <a:rPr lang="en-US" altLang="en-US" sz="1200" smtClean="0"/>
              <a:pPr/>
              <a:t>46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259787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CF99937-DB76-4054-B5E4-824377492E43}" type="slidenum">
              <a:rPr lang="en-US" altLang="en-US" sz="1200" smtClean="0"/>
              <a:pPr/>
              <a:t>47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805030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1E30A8D-067D-4E40-82D1-331D4965C10E}" type="slidenum">
              <a:rPr lang="en-US" altLang="en-US" sz="1200" smtClean="0"/>
              <a:pPr/>
              <a:t>48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008081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8D3570-AABA-4DE0-B65A-BD359C2D977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53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448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0F0454-58FB-4BB6-B8CF-B1F3B8491CD7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4262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B81096-B7BF-44D8-993E-436C8793BC8A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2721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E7D3CE-10F2-41EA-8B8B-977CF12C9646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043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435FAF-C062-403B-BEC7-61638DCB568D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74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E31D00-DBEE-4E1F-844C-82AD15BE1FFE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99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A9F81F-CCB2-4289-982F-E6B3C5C19CE4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433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5BE780-C89E-453F-A435-8FC410F8FFF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054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D259E0-442F-444E-BEA6-A2402937C2D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951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B2C915-17AF-4AD7-86D7-8442EF2F0603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900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2AA83A-307D-4311-A99E-D27199735C8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63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7354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B3A820-EB26-4B1B-8922-63B3490169C6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52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5165BD-48D9-4241-88D5-37AF0A47F3D0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093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B6B8E2-25AA-48DF-82ED-6756BC3B8D82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66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053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5F8647-C53F-41C7-B3E4-646EFD004145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10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57392D-4620-4985-AE90-9759ED526A24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68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77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841CB8-B88D-4BD3-919A-AB01E8484360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69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7668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D6D810-8A44-49F9-8AC9-C98D9F46DAE1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70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182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67079E-5EAF-44D7-B2CE-2D1D2C898A3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71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0219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8704E4-F4B7-4648-839E-1764059A3CE2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5292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76" name="Shape 27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77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34361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283" name="Shape 28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78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086279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04" name="Shape 30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79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714077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0" name="Shape 3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11" name="Shape 31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80</a:t>
            </a:fld>
            <a:endParaRPr lang="en-US" sz="2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2468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3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853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9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6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2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4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1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43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8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5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0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52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72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22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24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65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587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382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5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12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64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007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90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80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548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69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3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672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02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776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10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10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40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706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2367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509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871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6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3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36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554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22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60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1114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194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5425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087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929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353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542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13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537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54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382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25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112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104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324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9603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116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067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8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881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082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265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219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4009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797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059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0302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5919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102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0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4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2494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323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428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062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375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589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199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00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044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426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9027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2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9129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649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086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1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5827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5932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729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68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717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5108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374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21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467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278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5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797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940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848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5991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73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2213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496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4523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8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4568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391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6950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238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291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756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891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382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8209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775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033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1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045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4725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592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9302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12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224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44042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339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7583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0857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452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34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6314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469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82312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871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782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085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44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452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9875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240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1190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3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819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7082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8023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14955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913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1668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945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15229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7887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7584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1117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8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652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952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04188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5258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5793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2592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70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3758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2663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0518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2051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63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9833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5440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20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3774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0719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324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277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834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2904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84972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07128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15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0384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06590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0074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57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78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9428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7589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4927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1608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6144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7705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6896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4849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11929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8475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618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067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93278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849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864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522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923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05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1167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1325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9354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5162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43943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8876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5118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9961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389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54839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70339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F155-20E8-4714-B823-11EBF87283C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20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28D9-D82C-493E-ACE3-CAD882C4D4E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4275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2F01-A4F9-40E4-BD4B-DC278839AA8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4503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51FE-EB8E-48C0-BB9C-DE12A49EBBE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4679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3C1F-3E2F-4CAC-8763-AAF46166884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379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E6240-D6D7-4CD7-A021-17FBE73A65E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1636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748-B381-42A2-8A0D-280BF25E3F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6626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17E77-4F17-467D-9C12-BAF4790FF95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2137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1060D-F48F-4D93-98C4-94DA5B5DEF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3294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E7BE5-81F8-49D6-B388-BFD7E512FFD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301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F6B3D-EF7E-4209-A5BC-286254DDA17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95958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32B71-43E1-4E7A-9822-2D3B8009A1B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53819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419890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140834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751719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 rot="5400000">
            <a:off x="7239001" y="2057399"/>
            <a:ext cx="5486399" cy="25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955801" y="-431801"/>
            <a:ext cx="5486399" cy="75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332779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4038599" y="-1143001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298226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190149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940869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607391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4235388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9144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61976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711572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000929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217283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948945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674751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 rot="5400000">
            <a:off x="7239001" y="2057399"/>
            <a:ext cx="5486399" cy="25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955801" y="-431801"/>
            <a:ext cx="5486399" cy="75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790334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4038599" y="-1143001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02192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659140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754681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238037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844942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9144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61976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938019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124559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21191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089237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27137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 rot="5400000">
            <a:off x="7239001" y="2057399"/>
            <a:ext cx="5486399" cy="25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955801" y="-431801"/>
            <a:ext cx="5486399" cy="75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39440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4038599" y="-1143001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821783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891153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443059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918926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59240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9144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61976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261075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610909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333447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6277892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675418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 rot="5400000">
            <a:off x="7239001" y="2057399"/>
            <a:ext cx="5486399" cy="25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955801" y="-431801"/>
            <a:ext cx="5486399" cy="75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89729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4038599" y="-1143001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034742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104664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063507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303361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29681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9144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61976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558060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526885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089042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071896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145026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 rot="5400000">
            <a:off x="7239001" y="2057399"/>
            <a:ext cx="5486399" cy="25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955801" y="-431801"/>
            <a:ext cx="5486399" cy="75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4806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4038599" y="-1143001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932384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0310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4869882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258412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277686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9144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6197601" y="1981200"/>
            <a:ext cx="507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774318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289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8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Shape 1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906336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0451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2520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4028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0777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750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0906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291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968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9512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874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9719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642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872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0272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044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766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735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5924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11745384" y="0"/>
            <a:ext cx="446616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7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6 h 1492"/>
              <a:gd name="T2" fmla="*/ 0 w 3625"/>
              <a:gd name="T3" fmla="*/ 0 h 1492"/>
              <a:gd name="T4" fmla="*/ 2147483646 w 3625"/>
              <a:gd name="T5" fmla="*/ 2147483646 h 1492"/>
              <a:gd name="T6" fmla="*/ 2147483646 w 3625"/>
              <a:gd name="T7" fmla="*/ 2147483646 h 1492"/>
              <a:gd name="T8" fmla="*/ 2147483646 w 3625"/>
              <a:gd name="T9" fmla="*/ 2147483646 h 1492"/>
              <a:gd name="T10" fmla="*/ 2147483646 w 3625"/>
              <a:gd name="T11" fmla="*/ 2147483646 h 1492"/>
              <a:gd name="T12" fmla="*/ 2147483646 w 3625"/>
              <a:gd name="T13" fmla="*/ 2147483646 h 1492"/>
              <a:gd name="T14" fmla="*/ 2147483646 w 3625"/>
              <a:gd name="T15" fmla="*/ 2147483646 h 1492"/>
              <a:gd name="T16" fmla="*/ 2147483646 w 3625"/>
              <a:gd name="T17" fmla="*/ 2147483646 h 1492"/>
              <a:gd name="T18" fmla="*/ 2147483646 w 3625"/>
              <a:gd name="T19" fmla="*/ 2147483646 h 1492"/>
              <a:gd name="T20" fmla="*/ 2147483646 w 3625"/>
              <a:gd name="T21" fmla="*/ 2147483646 h 1492"/>
              <a:gd name="T22" fmla="*/ 2147483646 w 3625"/>
              <a:gd name="T23" fmla="*/ 2147483646 h 1492"/>
              <a:gd name="T24" fmla="*/ 2147483646 w 3625"/>
              <a:gd name="T25" fmla="*/ 2147483646 h 1492"/>
              <a:gd name="T26" fmla="*/ 2147483646 w 3625"/>
              <a:gd name="T27" fmla="*/ 2147483646 h 1492"/>
              <a:gd name="T28" fmla="*/ 2147483646 w 3625"/>
              <a:gd name="T29" fmla="*/ 2147483646 h 1492"/>
              <a:gd name="T30" fmla="*/ 2147483646 w 3625"/>
              <a:gd name="T31" fmla="*/ 2147483646 h 1492"/>
              <a:gd name="T32" fmla="*/ 2147483646 w 3625"/>
              <a:gd name="T33" fmla="*/ 2147483646 h 1492"/>
              <a:gd name="T34" fmla="*/ 2147483646 w 3625"/>
              <a:gd name="T35" fmla="*/ 2147483646 h 1492"/>
              <a:gd name="T36" fmla="*/ 2147483646 w 3625"/>
              <a:gd name="T37" fmla="*/ 2147483646 h 1492"/>
              <a:gd name="T38" fmla="*/ 2147483646 w 3625"/>
              <a:gd name="T39" fmla="*/ 2147483646 h 1492"/>
              <a:gd name="T40" fmla="*/ 2147483646 w 3625"/>
              <a:gd name="T41" fmla="*/ 2147483646 h 1492"/>
              <a:gd name="T42" fmla="*/ 2147483646 w 3625"/>
              <a:gd name="T43" fmla="*/ 2147483646 h 1492"/>
              <a:gd name="T44" fmla="*/ 2147483646 w 3625"/>
              <a:gd name="T45" fmla="*/ 2147483646 h 1492"/>
              <a:gd name="T46" fmla="*/ 2147483646 w 3625"/>
              <a:gd name="T47" fmla="*/ 2147483646 h 1492"/>
              <a:gd name="T48" fmla="*/ 2147483646 w 3625"/>
              <a:gd name="T49" fmla="*/ 2147483646 h 1492"/>
              <a:gd name="T50" fmla="*/ 2147483646 w 3625"/>
              <a:gd name="T51" fmla="*/ 2147483646 h 1492"/>
              <a:gd name="T52" fmla="*/ 0 w 3625"/>
              <a:gd name="T53" fmla="*/ 2147483646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8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6 w 5143"/>
              <a:gd name="T1" fmla="*/ 2147483646 h 1902"/>
              <a:gd name="T2" fmla="*/ 2147483646 w 5143"/>
              <a:gd name="T3" fmla="*/ 2147483646 h 1902"/>
              <a:gd name="T4" fmla="*/ 2147483646 w 5143"/>
              <a:gd name="T5" fmla="*/ 2147483646 h 1902"/>
              <a:gd name="T6" fmla="*/ 2147483646 w 5143"/>
              <a:gd name="T7" fmla="*/ 2147483646 h 1902"/>
              <a:gd name="T8" fmla="*/ 2147483646 w 5143"/>
              <a:gd name="T9" fmla="*/ 2147483646 h 1902"/>
              <a:gd name="T10" fmla="*/ 2147483646 w 5143"/>
              <a:gd name="T11" fmla="*/ 2147483646 h 1902"/>
              <a:gd name="T12" fmla="*/ 2147483646 w 5143"/>
              <a:gd name="T13" fmla="*/ 2147483646 h 1902"/>
              <a:gd name="T14" fmla="*/ 2147483646 w 5143"/>
              <a:gd name="T15" fmla="*/ 2147483646 h 1902"/>
              <a:gd name="T16" fmla="*/ 2147483646 w 5143"/>
              <a:gd name="T17" fmla="*/ 2147483646 h 1902"/>
              <a:gd name="T18" fmla="*/ 2147483646 w 5143"/>
              <a:gd name="T19" fmla="*/ 2147483646 h 1902"/>
              <a:gd name="T20" fmla="*/ 2147483646 w 5143"/>
              <a:gd name="T21" fmla="*/ 2147483646 h 1902"/>
              <a:gd name="T22" fmla="*/ 0 w 5143"/>
              <a:gd name="T23" fmla="*/ 0 h 1902"/>
              <a:gd name="T24" fmla="*/ 0 w 5143"/>
              <a:gd name="T25" fmla="*/ 2147483646 h 1902"/>
              <a:gd name="T26" fmla="*/ 0 w 5143"/>
              <a:gd name="T27" fmla="*/ 2147483646 h 1902"/>
              <a:gd name="T28" fmla="*/ 0 w 5143"/>
              <a:gd name="T29" fmla="*/ 2147483646 h 1902"/>
              <a:gd name="T30" fmla="*/ 0 w 5143"/>
              <a:gd name="T31" fmla="*/ 2147483646 h 1902"/>
              <a:gd name="T32" fmla="*/ 2147483646 w 5143"/>
              <a:gd name="T33" fmla="*/ 2147483646 h 1902"/>
              <a:gd name="T34" fmla="*/ 2147483646 w 5143"/>
              <a:gd name="T35" fmla="*/ 2147483646 h 1902"/>
              <a:gd name="T36" fmla="*/ 2147483646 w 5143"/>
              <a:gd name="T37" fmla="*/ 2147483646 h 1902"/>
              <a:gd name="T38" fmla="*/ 2147483646 w 5143"/>
              <a:gd name="T39" fmla="*/ 2147483646 h 1902"/>
              <a:gd name="T40" fmla="*/ 2147483646 w 5143"/>
              <a:gd name="T41" fmla="*/ 2147483646 h 1902"/>
              <a:gd name="T42" fmla="*/ 2147483646 w 5143"/>
              <a:gd name="T43" fmla="*/ 2147483646 h 1902"/>
              <a:gd name="T44" fmla="*/ 2147483646 w 5143"/>
              <a:gd name="T45" fmla="*/ 2147483646 h 1902"/>
              <a:gd name="T46" fmla="*/ 2147483646 w 5143"/>
              <a:gd name="T47" fmla="*/ 2147483646 h 1902"/>
              <a:gd name="T48" fmla="*/ 2147483646 w 5143"/>
              <a:gd name="T49" fmla="*/ 2147483646 h 1902"/>
              <a:gd name="T50" fmla="*/ 2147483646 w 5143"/>
              <a:gd name="T51" fmla="*/ 2147483646 h 1902"/>
              <a:gd name="T52" fmla="*/ 2147483646 w 5143"/>
              <a:gd name="T53" fmla="*/ 2147483646 h 1902"/>
              <a:gd name="T54" fmla="*/ 2147483646 w 5143"/>
              <a:gd name="T55" fmla="*/ 2147483646 h 1902"/>
              <a:gd name="T56" fmla="*/ 2147483646 w 5143"/>
              <a:gd name="T57" fmla="*/ 2147483646 h 1902"/>
              <a:gd name="T58" fmla="*/ 2147483646 w 5143"/>
              <a:gd name="T59" fmla="*/ 2147483646 h 1902"/>
              <a:gd name="T60" fmla="*/ 2147483646 w 5143"/>
              <a:gd name="T61" fmla="*/ 2147483646 h 1902"/>
              <a:gd name="T62" fmla="*/ 2147483646 w 5143"/>
              <a:gd name="T63" fmla="*/ 2147483646 h 1902"/>
              <a:gd name="T64" fmla="*/ 2147483646 w 5143"/>
              <a:gd name="T65" fmla="*/ 2147483646 h 1902"/>
              <a:gd name="T66" fmla="*/ 2147483646 w 5143"/>
              <a:gd name="T67" fmla="*/ 2147483646 h 1902"/>
              <a:gd name="T68" fmla="*/ 2147483646 w 5143"/>
              <a:gd name="T69" fmla="*/ 2147483646 h 1902"/>
              <a:gd name="T70" fmla="*/ 2147483646 w 5143"/>
              <a:gd name="T71" fmla="*/ 2147483646 h 1902"/>
              <a:gd name="T72" fmla="*/ 2147483646 w 5143"/>
              <a:gd name="T73" fmla="*/ 2147483646 h 1902"/>
              <a:gd name="T74" fmla="*/ 2147483646 w 5143"/>
              <a:gd name="T75" fmla="*/ 2147483646 h 1902"/>
              <a:gd name="T76" fmla="*/ 2147483646 w 5143"/>
              <a:gd name="T77" fmla="*/ 2147483646 h 1902"/>
              <a:gd name="T78" fmla="*/ 2147483646 w 5143"/>
              <a:gd name="T79" fmla="*/ 2147483646 h 1902"/>
              <a:gd name="T80" fmla="*/ 2147483646 w 5143"/>
              <a:gd name="T81" fmla="*/ 2147483646 h 1902"/>
              <a:gd name="T82" fmla="*/ 2147483646 w 5143"/>
              <a:gd name="T83" fmla="*/ 2147483646 h 1902"/>
              <a:gd name="T84" fmla="*/ 2147483646 w 5143"/>
              <a:gd name="T85" fmla="*/ 2147483646 h 1902"/>
              <a:gd name="T86" fmla="*/ 2147483646 w 5143"/>
              <a:gd name="T87" fmla="*/ 2147483646 h 1902"/>
              <a:gd name="T88" fmla="*/ 2147483646 w 5143"/>
              <a:gd name="T89" fmla="*/ 2147483646 h 1902"/>
              <a:gd name="T90" fmla="*/ 2147483646 w 5143"/>
              <a:gd name="T91" fmla="*/ 2147483646 h 1902"/>
              <a:gd name="T92" fmla="*/ 2147483646 w 5143"/>
              <a:gd name="T93" fmla="*/ 2147483646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29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6 h 2325"/>
              <a:gd name="T4" fmla="*/ 2147483646 w 5760"/>
              <a:gd name="T5" fmla="*/ 2147483646 h 2325"/>
              <a:gd name="T6" fmla="*/ 2147483646 w 5760"/>
              <a:gd name="T7" fmla="*/ 2147483646 h 2325"/>
              <a:gd name="T8" fmla="*/ 2147483646 w 5760"/>
              <a:gd name="T9" fmla="*/ 2147483646 h 2325"/>
              <a:gd name="T10" fmla="*/ 2147483646 w 5760"/>
              <a:gd name="T11" fmla="*/ 2147483646 h 2325"/>
              <a:gd name="T12" fmla="*/ 2147483646 w 5760"/>
              <a:gd name="T13" fmla="*/ 2147483646 h 2325"/>
              <a:gd name="T14" fmla="*/ 2147483646 w 5760"/>
              <a:gd name="T15" fmla="*/ 2147483646 h 2325"/>
              <a:gd name="T16" fmla="*/ 2147483646 w 5760"/>
              <a:gd name="T17" fmla="*/ 2147483646 h 2325"/>
              <a:gd name="T18" fmla="*/ 2147483646 w 5760"/>
              <a:gd name="T19" fmla="*/ 2147483646 h 2325"/>
              <a:gd name="T20" fmla="*/ 2147483646 w 5760"/>
              <a:gd name="T21" fmla="*/ 2147483646 h 2325"/>
              <a:gd name="T22" fmla="*/ 2147483646 w 5760"/>
              <a:gd name="T23" fmla="*/ 2147483646 h 2325"/>
              <a:gd name="T24" fmla="*/ 2147483646 w 5760"/>
              <a:gd name="T25" fmla="*/ 2147483646 h 2325"/>
              <a:gd name="T26" fmla="*/ 2147483646 w 5760"/>
              <a:gd name="T27" fmla="*/ 2147483646 h 2325"/>
              <a:gd name="T28" fmla="*/ 2147483646 w 5760"/>
              <a:gd name="T29" fmla="*/ 2147483646 h 2325"/>
              <a:gd name="T30" fmla="*/ 2147483646 w 5760"/>
              <a:gd name="T31" fmla="*/ 2147483646 h 2325"/>
              <a:gd name="T32" fmla="*/ 2147483646 w 5760"/>
              <a:gd name="T33" fmla="*/ 2147483646 h 2325"/>
              <a:gd name="T34" fmla="*/ 2147483646 w 5760"/>
              <a:gd name="T35" fmla="*/ 2147483646 h 2325"/>
              <a:gd name="T36" fmla="*/ 2147483646 w 5760"/>
              <a:gd name="T37" fmla="*/ 2147483646 h 2325"/>
              <a:gd name="T38" fmla="*/ 2147483646 w 5760"/>
              <a:gd name="T39" fmla="*/ 2147483646 h 2325"/>
              <a:gd name="T40" fmla="*/ 2147483646 w 5760"/>
              <a:gd name="T41" fmla="*/ 2147483646 h 2325"/>
              <a:gd name="T42" fmla="*/ 2147483646 w 5760"/>
              <a:gd name="T43" fmla="*/ 2147483646 h 2325"/>
              <a:gd name="T44" fmla="*/ 2147483646 w 5760"/>
              <a:gd name="T45" fmla="*/ 2147483646 h 2325"/>
              <a:gd name="T46" fmla="*/ 2147483646 w 5760"/>
              <a:gd name="T47" fmla="*/ 2147483646 h 2325"/>
              <a:gd name="T48" fmla="*/ 2147483646 w 5760"/>
              <a:gd name="T49" fmla="*/ 2147483646 h 2325"/>
              <a:gd name="T50" fmla="*/ 2147483646 w 5760"/>
              <a:gd name="T51" fmla="*/ 2147483646 h 2325"/>
              <a:gd name="T52" fmla="*/ 2147483646 w 5760"/>
              <a:gd name="T53" fmla="*/ 2147483646 h 2325"/>
              <a:gd name="T54" fmla="*/ 2147483646 w 5760"/>
              <a:gd name="T55" fmla="*/ 2147483646 h 2325"/>
              <a:gd name="T56" fmla="*/ 2147483646 w 5760"/>
              <a:gd name="T57" fmla="*/ 2147483646 h 2325"/>
              <a:gd name="T58" fmla="*/ 2147483646 w 5760"/>
              <a:gd name="T59" fmla="*/ 2147483646 h 2325"/>
              <a:gd name="T60" fmla="*/ 2147483646 w 5760"/>
              <a:gd name="T61" fmla="*/ 2147483646 h 2325"/>
              <a:gd name="T62" fmla="*/ 2147483646 w 5760"/>
              <a:gd name="T63" fmla="*/ 2147483646 h 2325"/>
              <a:gd name="T64" fmla="*/ 2147483646 w 5760"/>
              <a:gd name="T65" fmla="*/ 2147483646 h 2325"/>
              <a:gd name="T66" fmla="*/ 2147483646 w 5760"/>
              <a:gd name="T67" fmla="*/ 2147483646 h 2325"/>
              <a:gd name="T68" fmla="*/ 2147483646 w 5760"/>
              <a:gd name="T69" fmla="*/ 2147483646 h 2325"/>
              <a:gd name="T70" fmla="*/ 2147483646 w 5760"/>
              <a:gd name="T71" fmla="*/ 2147483646 h 2325"/>
              <a:gd name="T72" fmla="*/ 2147483646 w 5760"/>
              <a:gd name="T73" fmla="*/ 2147483646 h 2325"/>
              <a:gd name="T74" fmla="*/ 2147483646 w 5760"/>
              <a:gd name="T75" fmla="*/ 2147483646 h 2325"/>
              <a:gd name="T76" fmla="*/ 2147483646 w 5760"/>
              <a:gd name="T77" fmla="*/ 2147483646 h 2325"/>
              <a:gd name="T78" fmla="*/ 2147483646 w 5760"/>
              <a:gd name="T79" fmla="*/ 2147483646 h 2325"/>
              <a:gd name="T80" fmla="*/ 2147483646 w 5760"/>
              <a:gd name="T81" fmla="*/ 2147483646 h 2325"/>
              <a:gd name="T82" fmla="*/ 2147483646 w 5760"/>
              <a:gd name="T83" fmla="*/ 2147483646 h 2325"/>
              <a:gd name="T84" fmla="*/ 2147483646 w 5760"/>
              <a:gd name="T85" fmla="*/ 2147483646 h 2325"/>
              <a:gd name="T86" fmla="*/ 2147483646 w 5760"/>
              <a:gd name="T87" fmla="*/ 2147483646 h 2325"/>
              <a:gd name="T88" fmla="*/ 2147483646 w 5760"/>
              <a:gd name="T89" fmla="*/ 2147483646 h 2325"/>
              <a:gd name="T90" fmla="*/ 2147483646 w 5760"/>
              <a:gd name="T91" fmla="*/ 2147483646 h 2325"/>
              <a:gd name="T92" fmla="*/ 2147483646 w 5760"/>
              <a:gd name="T93" fmla="*/ 2147483646 h 2325"/>
              <a:gd name="T94" fmla="*/ 2147483646 w 5760"/>
              <a:gd name="T95" fmla="*/ 2147483646 h 2325"/>
              <a:gd name="T96" fmla="*/ 2147483646 w 5760"/>
              <a:gd name="T97" fmla="*/ 2147483646 h 2325"/>
              <a:gd name="T98" fmla="*/ 2147483646 w 5760"/>
              <a:gd name="T99" fmla="*/ 2147483646 h 2325"/>
              <a:gd name="T100" fmla="*/ 2147483646 w 5760"/>
              <a:gd name="T101" fmla="*/ 2147483646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6 h 1573"/>
              <a:gd name="T4" fmla="*/ 2147483646 w 5760"/>
              <a:gd name="T5" fmla="*/ 2147483646 h 1573"/>
              <a:gd name="T6" fmla="*/ 2147483646 w 5760"/>
              <a:gd name="T7" fmla="*/ 2147483646 h 1573"/>
              <a:gd name="T8" fmla="*/ 2147483646 w 5760"/>
              <a:gd name="T9" fmla="*/ 2147483646 h 1573"/>
              <a:gd name="T10" fmla="*/ 2147483646 w 5760"/>
              <a:gd name="T11" fmla="*/ 2147483646 h 1573"/>
              <a:gd name="T12" fmla="*/ 2147483646 w 5760"/>
              <a:gd name="T13" fmla="*/ 2147483646 h 1573"/>
              <a:gd name="T14" fmla="*/ 2147483646 w 5760"/>
              <a:gd name="T15" fmla="*/ 2147483646 h 1573"/>
              <a:gd name="T16" fmla="*/ 2147483646 w 5760"/>
              <a:gd name="T17" fmla="*/ 2147483646 h 1573"/>
              <a:gd name="T18" fmla="*/ 2147483646 w 5760"/>
              <a:gd name="T19" fmla="*/ 2147483646 h 1573"/>
              <a:gd name="T20" fmla="*/ 2147483646 w 5760"/>
              <a:gd name="T21" fmla="*/ 2147483646 h 1573"/>
              <a:gd name="T22" fmla="*/ 2147483646 w 5760"/>
              <a:gd name="T23" fmla="*/ 2147483646 h 1573"/>
              <a:gd name="T24" fmla="*/ 2147483646 w 5760"/>
              <a:gd name="T25" fmla="*/ 2147483646 h 1573"/>
              <a:gd name="T26" fmla="*/ 2147483646 w 5760"/>
              <a:gd name="T27" fmla="*/ 2147483646 h 1573"/>
              <a:gd name="T28" fmla="*/ 2147483646 w 5760"/>
              <a:gd name="T29" fmla="*/ 2147483646 h 1573"/>
              <a:gd name="T30" fmla="*/ 2147483646 w 5760"/>
              <a:gd name="T31" fmla="*/ 2147483646 h 1573"/>
              <a:gd name="T32" fmla="*/ 2147483646 w 5760"/>
              <a:gd name="T33" fmla="*/ 2147483646 h 1573"/>
              <a:gd name="T34" fmla="*/ 2147483646 w 5760"/>
              <a:gd name="T35" fmla="*/ 2147483646 h 1573"/>
              <a:gd name="T36" fmla="*/ 2147483646 w 5760"/>
              <a:gd name="T37" fmla="*/ 2147483646 h 1573"/>
              <a:gd name="T38" fmla="*/ 2147483646 w 5760"/>
              <a:gd name="T39" fmla="*/ 2147483646 h 1573"/>
              <a:gd name="T40" fmla="*/ 2147483646 w 5760"/>
              <a:gd name="T41" fmla="*/ 2147483646 h 1573"/>
              <a:gd name="T42" fmla="*/ 2147483646 w 5760"/>
              <a:gd name="T43" fmla="*/ 2147483646 h 1573"/>
              <a:gd name="T44" fmla="*/ 2147483646 w 5760"/>
              <a:gd name="T45" fmla="*/ 2147483646 h 1573"/>
              <a:gd name="T46" fmla="*/ 2147483646 w 5760"/>
              <a:gd name="T47" fmla="*/ 2147483646 h 1573"/>
              <a:gd name="T48" fmla="*/ 2147483646 w 5760"/>
              <a:gd name="T49" fmla="*/ 2147483646 h 1573"/>
              <a:gd name="T50" fmla="*/ 2147483646 w 5760"/>
              <a:gd name="T51" fmla="*/ 2147483646 h 1573"/>
              <a:gd name="T52" fmla="*/ 2147483646 w 5760"/>
              <a:gd name="T53" fmla="*/ 2147483646 h 1573"/>
              <a:gd name="T54" fmla="*/ 2147483646 w 5760"/>
              <a:gd name="T55" fmla="*/ 2147483646 h 1573"/>
              <a:gd name="T56" fmla="*/ 2147483646 w 5760"/>
              <a:gd name="T57" fmla="*/ 2147483646 h 1573"/>
              <a:gd name="T58" fmla="*/ 2147483646 w 5760"/>
              <a:gd name="T59" fmla="*/ 2147483646 h 1573"/>
              <a:gd name="T60" fmla="*/ 2147483646 w 5760"/>
              <a:gd name="T61" fmla="*/ 2147483646 h 1573"/>
              <a:gd name="T62" fmla="*/ 2147483646 w 5760"/>
              <a:gd name="T63" fmla="*/ 2147483646 h 1573"/>
              <a:gd name="T64" fmla="*/ 2147483646 w 5760"/>
              <a:gd name="T65" fmla="*/ 2147483646 h 1573"/>
              <a:gd name="T66" fmla="*/ 2147483646 w 5760"/>
              <a:gd name="T67" fmla="*/ 2147483646 h 1573"/>
              <a:gd name="T68" fmla="*/ 2147483646 w 5760"/>
              <a:gd name="T69" fmla="*/ 2147483646 h 1573"/>
              <a:gd name="T70" fmla="*/ 2147483646 w 5760"/>
              <a:gd name="T71" fmla="*/ 2147483646 h 1573"/>
              <a:gd name="T72" fmla="*/ 2147483646 w 5760"/>
              <a:gd name="T73" fmla="*/ 2147483646 h 1573"/>
              <a:gd name="T74" fmla="*/ 2147483646 w 5760"/>
              <a:gd name="T75" fmla="*/ 2147483646 h 1573"/>
              <a:gd name="T76" fmla="*/ 2147483646 w 5760"/>
              <a:gd name="T77" fmla="*/ 2147483646 h 1573"/>
              <a:gd name="T78" fmla="*/ 2147483646 w 5760"/>
              <a:gd name="T79" fmla="*/ 2147483646 h 1573"/>
              <a:gd name="T80" fmla="*/ 2147483646 w 5760"/>
              <a:gd name="T81" fmla="*/ 2147483646 h 1573"/>
              <a:gd name="T82" fmla="*/ 2147483646 w 5760"/>
              <a:gd name="T83" fmla="*/ 2147483646 h 1573"/>
              <a:gd name="T84" fmla="*/ 2147483646 w 5760"/>
              <a:gd name="T85" fmla="*/ 2147483646 h 1573"/>
              <a:gd name="T86" fmla="*/ 2147483646 w 5760"/>
              <a:gd name="T87" fmla="*/ 2147483646 h 1573"/>
              <a:gd name="T88" fmla="*/ 2147483646 w 5760"/>
              <a:gd name="T89" fmla="*/ 2147483646 h 1573"/>
              <a:gd name="T90" fmla="*/ 2147483646 w 5760"/>
              <a:gd name="T91" fmla="*/ 2147483646 h 1573"/>
              <a:gd name="T92" fmla="*/ 2147483646 w 5760"/>
              <a:gd name="T93" fmla="*/ 2147483646 h 1573"/>
              <a:gd name="T94" fmla="*/ 2147483646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6 h 970"/>
              <a:gd name="T4" fmla="*/ 2147483646 w 5760"/>
              <a:gd name="T5" fmla="*/ 2147483646 h 970"/>
              <a:gd name="T6" fmla="*/ 2147483646 w 5760"/>
              <a:gd name="T7" fmla="*/ 2147483646 h 970"/>
              <a:gd name="T8" fmla="*/ 2147483646 w 5760"/>
              <a:gd name="T9" fmla="*/ 2147483646 h 970"/>
              <a:gd name="T10" fmla="*/ 2147483646 w 5760"/>
              <a:gd name="T11" fmla="*/ 2147483646 h 970"/>
              <a:gd name="T12" fmla="*/ 2147483646 w 5760"/>
              <a:gd name="T13" fmla="*/ 2147483646 h 970"/>
              <a:gd name="T14" fmla="*/ 2147483646 w 5760"/>
              <a:gd name="T15" fmla="*/ 2147483646 h 970"/>
              <a:gd name="T16" fmla="*/ 2147483646 w 5760"/>
              <a:gd name="T17" fmla="*/ 2147483646 h 970"/>
              <a:gd name="T18" fmla="*/ 2147483646 w 5760"/>
              <a:gd name="T19" fmla="*/ 2147483646 h 970"/>
              <a:gd name="T20" fmla="*/ 2147483646 w 5760"/>
              <a:gd name="T21" fmla="*/ 2147483646 h 970"/>
              <a:gd name="T22" fmla="*/ 2147483646 w 5760"/>
              <a:gd name="T23" fmla="*/ 2147483646 h 970"/>
              <a:gd name="T24" fmla="*/ 2147483646 w 5760"/>
              <a:gd name="T25" fmla="*/ 2147483646 h 970"/>
              <a:gd name="T26" fmla="*/ 2147483646 w 5760"/>
              <a:gd name="T27" fmla="*/ 2147483646 h 970"/>
              <a:gd name="T28" fmla="*/ 2147483646 w 5760"/>
              <a:gd name="T29" fmla="*/ 2147483646 h 970"/>
              <a:gd name="T30" fmla="*/ 2147483646 w 5760"/>
              <a:gd name="T31" fmla="*/ 2147483646 h 970"/>
              <a:gd name="T32" fmla="*/ 2147483646 w 5760"/>
              <a:gd name="T33" fmla="*/ 2147483646 h 970"/>
              <a:gd name="T34" fmla="*/ 2147483646 w 5760"/>
              <a:gd name="T35" fmla="*/ 2147483646 h 970"/>
              <a:gd name="T36" fmla="*/ 2147483646 w 5760"/>
              <a:gd name="T37" fmla="*/ 2147483646 h 970"/>
              <a:gd name="T38" fmla="*/ 2147483646 w 5760"/>
              <a:gd name="T39" fmla="*/ 2147483646 h 970"/>
              <a:gd name="T40" fmla="*/ 2147483646 w 5760"/>
              <a:gd name="T41" fmla="*/ 2147483646 h 970"/>
              <a:gd name="T42" fmla="*/ 2147483646 w 5760"/>
              <a:gd name="T43" fmla="*/ 2147483646 h 970"/>
              <a:gd name="T44" fmla="*/ 2147483646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6 h 1060"/>
              <a:gd name="T2" fmla="*/ 0 w 5760"/>
              <a:gd name="T3" fmla="*/ 2147483646 h 1060"/>
              <a:gd name="T4" fmla="*/ 2147483646 w 5760"/>
              <a:gd name="T5" fmla="*/ 2147483646 h 1060"/>
              <a:gd name="T6" fmla="*/ 2147483646 w 5760"/>
              <a:gd name="T7" fmla="*/ 0 h 1060"/>
              <a:gd name="T8" fmla="*/ 2147483646 w 5760"/>
              <a:gd name="T9" fmla="*/ 0 h 1060"/>
              <a:gd name="T10" fmla="*/ 2147483646 w 5760"/>
              <a:gd name="T11" fmla="*/ 2147483646 h 1060"/>
              <a:gd name="T12" fmla="*/ 2147483646 w 5760"/>
              <a:gd name="T13" fmla="*/ 2147483646 h 1060"/>
              <a:gd name="T14" fmla="*/ 2147483646 w 5760"/>
              <a:gd name="T15" fmla="*/ 2147483646 h 1060"/>
              <a:gd name="T16" fmla="*/ 2147483646 w 5760"/>
              <a:gd name="T17" fmla="*/ 2147483646 h 1060"/>
              <a:gd name="T18" fmla="*/ 2147483646 w 5760"/>
              <a:gd name="T19" fmla="*/ 2147483646 h 1060"/>
              <a:gd name="T20" fmla="*/ 2147483646 w 5760"/>
              <a:gd name="T21" fmla="*/ 2147483646 h 1060"/>
              <a:gd name="T22" fmla="*/ 2147483646 w 5760"/>
              <a:gd name="T23" fmla="*/ 2147483646 h 1060"/>
              <a:gd name="T24" fmla="*/ 2147483646 w 5760"/>
              <a:gd name="T25" fmla="*/ 2147483646 h 1060"/>
              <a:gd name="T26" fmla="*/ 2147483646 w 5760"/>
              <a:gd name="T27" fmla="*/ 2147483646 h 1060"/>
              <a:gd name="T28" fmla="*/ 2147483646 w 5760"/>
              <a:gd name="T29" fmla="*/ 2147483646 h 1060"/>
              <a:gd name="T30" fmla="*/ 2147483646 w 5760"/>
              <a:gd name="T31" fmla="*/ 2147483646 h 1060"/>
              <a:gd name="T32" fmla="*/ 2147483646 w 5760"/>
              <a:gd name="T33" fmla="*/ 2147483646 h 1060"/>
              <a:gd name="T34" fmla="*/ 2147483646 w 5760"/>
              <a:gd name="T35" fmla="*/ 2147483646 h 1060"/>
              <a:gd name="T36" fmla="*/ 2147483646 w 5760"/>
              <a:gd name="T37" fmla="*/ 2147483646 h 1060"/>
              <a:gd name="T38" fmla="*/ 2147483646 w 5760"/>
              <a:gd name="T39" fmla="*/ 2147483646 h 1060"/>
              <a:gd name="T40" fmla="*/ 2147483646 w 5760"/>
              <a:gd name="T41" fmla="*/ 2147483646 h 1060"/>
              <a:gd name="T42" fmla="*/ 2147483646 w 5760"/>
              <a:gd name="T43" fmla="*/ 2147483646 h 1060"/>
              <a:gd name="T44" fmla="*/ 2147483646 w 5760"/>
              <a:gd name="T45" fmla="*/ 2147483646 h 1060"/>
              <a:gd name="T46" fmla="*/ 2147483646 w 5760"/>
              <a:gd name="T47" fmla="*/ 2147483646 h 1060"/>
              <a:gd name="T48" fmla="*/ 2147483646 w 5760"/>
              <a:gd name="T49" fmla="*/ 2147483646 h 1060"/>
              <a:gd name="T50" fmla="*/ 2147483646 w 5760"/>
              <a:gd name="T51" fmla="*/ 2147483646 h 1060"/>
              <a:gd name="T52" fmla="*/ 2147483646 w 5760"/>
              <a:gd name="T53" fmla="*/ 2147483646 h 1060"/>
              <a:gd name="T54" fmla="*/ 0 w 5760"/>
              <a:gd name="T55" fmla="*/ 2147483646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6 h 673"/>
              <a:gd name="T2" fmla="*/ 0 w 5284"/>
              <a:gd name="T3" fmla="*/ 2147483646 h 673"/>
              <a:gd name="T4" fmla="*/ 2147483646 w 5284"/>
              <a:gd name="T5" fmla="*/ 2147483646 h 673"/>
              <a:gd name="T6" fmla="*/ 2147483646 w 5284"/>
              <a:gd name="T7" fmla="*/ 2147483646 h 673"/>
              <a:gd name="T8" fmla="*/ 2147483646 w 5284"/>
              <a:gd name="T9" fmla="*/ 2147483646 h 673"/>
              <a:gd name="T10" fmla="*/ 2147483646 w 5284"/>
              <a:gd name="T11" fmla="*/ 2147483646 h 673"/>
              <a:gd name="T12" fmla="*/ 2147483646 w 5284"/>
              <a:gd name="T13" fmla="*/ 2147483646 h 673"/>
              <a:gd name="T14" fmla="*/ 2147483646 w 5284"/>
              <a:gd name="T15" fmla="*/ 2147483646 h 673"/>
              <a:gd name="T16" fmla="*/ 2147483646 w 5284"/>
              <a:gd name="T17" fmla="*/ 2147483646 h 673"/>
              <a:gd name="T18" fmla="*/ 2147483646 w 5284"/>
              <a:gd name="T19" fmla="*/ 2147483646 h 673"/>
              <a:gd name="T20" fmla="*/ 2147483646 w 5284"/>
              <a:gd name="T21" fmla="*/ 2147483646 h 673"/>
              <a:gd name="T22" fmla="*/ 2147483646 w 5284"/>
              <a:gd name="T23" fmla="*/ 2147483646 h 673"/>
              <a:gd name="T24" fmla="*/ 2147483646 w 5284"/>
              <a:gd name="T25" fmla="*/ 2147483646 h 673"/>
              <a:gd name="T26" fmla="*/ 2147483646 w 5284"/>
              <a:gd name="T27" fmla="*/ 2147483646 h 673"/>
              <a:gd name="T28" fmla="*/ 2147483646 w 5284"/>
              <a:gd name="T29" fmla="*/ 2147483646 h 673"/>
              <a:gd name="T30" fmla="*/ 2147483646 w 5284"/>
              <a:gd name="T31" fmla="*/ 2147483646 h 673"/>
              <a:gd name="T32" fmla="*/ 2147483646 w 5284"/>
              <a:gd name="T33" fmla="*/ 2147483646 h 673"/>
              <a:gd name="T34" fmla="*/ 2147483646 w 5284"/>
              <a:gd name="T35" fmla="*/ 2147483646 h 673"/>
              <a:gd name="T36" fmla="*/ 2147483646 w 5284"/>
              <a:gd name="T37" fmla="*/ 2147483646 h 673"/>
              <a:gd name="T38" fmla="*/ 2147483646 w 5284"/>
              <a:gd name="T39" fmla="*/ 2147483646 h 673"/>
              <a:gd name="T40" fmla="*/ 2147483646 w 5284"/>
              <a:gd name="T41" fmla="*/ 2147483646 h 673"/>
              <a:gd name="T42" fmla="*/ 2147483646 w 5284"/>
              <a:gd name="T43" fmla="*/ 2147483646 h 673"/>
              <a:gd name="T44" fmla="*/ 2147483646 w 5284"/>
              <a:gd name="T45" fmla="*/ 2147483646 h 673"/>
              <a:gd name="T46" fmla="*/ 2147483646 w 5284"/>
              <a:gd name="T47" fmla="*/ 2147483646 h 673"/>
              <a:gd name="T48" fmla="*/ 2147483646 w 5284"/>
              <a:gd name="T49" fmla="*/ 2147483646 h 673"/>
              <a:gd name="T50" fmla="*/ 2147483646 w 5284"/>
              <a:gd name="T51" fmla="*/ 2147483646 h 673"/>
              <a:gd name="T52" fmla="*/ 2147483646 w 5284"/>
              <a:gd name="T53" fmla="*/ 0 h 673"/>
              <a:gd name="T54" fmla="*/ 2147483646 w 5284"/>
              <a:gd name="T55" fmla="*/ 0 h 673"/>
              <a:gd name="T56" fmla="*/ 2147483646 w 5284"/>
              <a:gd name="T57" fmla="*/ 2147483646 h 673"/>
              <a:gd name="T58" fmla="*/ 2147483646 w 5284"/>
              <a:gd name="T59" fmla="*/ 2147483646 h 673"/>
              <a:gd name="T60" fmla="*/ 2147483646 w 5284"/>
              <a:gd name="T61" fmla="*/ 2147483646 h 673"/>
              <a:gd name="T62" fmla="*/ 2147483646 w 5284"/>
              <a:gd name="T63" fmla="*/ 2147483646 h 673"/>
              <a:gd name="T64" fmla="*/ 2147483646 w 5284"/>
              <a:gd name="T65" fmla="*/ 2147483646 h 673"/>
              <a:gd name="T66" fmla="*/ 2147483646 w 5284"/>
              <a:gd name="T67" fmla="*/ 2147483646 h 673"/>
              <a:gd name="T68" fmla="*/ 2147483646 w 5284"/>
              <a:gd name="T69" fmla="*/ 2147483646 h 673"/>
              <a:gd name="T70" fmla="*/ 2147483646 w 5284"/>
              <a:gd name="T71" fmla="*/ 2147483646 h 673"/>
              <a:gd name="T72" fmla="*/ 2147483646 w 5284"/>
              <a:gd name="T73" fmla="*/ 2147483646 h 673"/>
              <a:gd name="T74" fmla="*/ 2147483646 w 5284"/>
              <a:gd name="T75" fmla="*/ 2147483646 h 673"/>
              <a:gd name="T76" fmla="*/ 2147483646 w 5284"/>
              <a:gd name="T77" fmla="*/ 2147483646 h 673"/>
              <a:gd name="T78" fmla="*/ 2147483646 w 5284"/>
              <a:gd name="T79" fmla="*/ 2147483646 h 673"/>
              <a:gd name="T80" fmla="*/ 2147483646 w 5284"/>
              <a:gd name="T81" fmla="*/ 2147483646 h 673"/>
              <a:gd name="T82" fmla="*/ 2147483646 w 5284"/>
              <a:gd name="T83" fmla="*/ 2147483646 h 673"/>
              <a:gd name="T84" fmla="*/ 2147483646 w 5284"/>
              <a:gd name="T85" fmla="*/ 2147483646 h 673"/>
              <a:gd name="T86" fmla="*/ 0 w 5284"/>
              <a:gd name="T87" fmla="*/ 2147483646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6 h 286"/>
              <a:gd name="T4" fmla="*/ 2147483646 w 2884"/>
              <a:gd name="T5" fmla="*/ 2147483646 h 286"/>
              <a:gd name="T6" fmla="*/ 2147483646 w 2884"/>
              <a:gd name="T7" fmla="*/ 2147483646 h 286"/>
              <a:gd name="T8" fmla="*/ 2147483646 w 2884"/>
              <a:gd name="T9" fmla="*/ 2147483646 h 286"/>
              <a:gd name="T10" fmla="*/ 2147483646 w 2884"/>
              <a:gd name="T11" fmla="*/ 2147483646 h 286"/>
              <a:gd name="T12" fmla="*/ 2147483646 w 2884"/>
              <a:gd name="T13" fmla="*/ 2147483646 h 286"/>
              <a:gd name="T14" fmla="*/ 2147483646 w 2884"/>
              <a:gd name="T15" fmla="*/ 2147483646 h 286"/>
              <a:gd name="T16" fmla="*/ 2147483646 w 2884"/>
              <a:gd name="T17" fmla="*/ 2147483646 h 286"/>
              <a:gd name="T18" fmla="*/ 2147483646 w 2884"/>
              <a:gd name="T19" fmla="*/ 2147483646 h 286"/>
              <a:gd name="T20" fmla="*/ 2147483646 w 2884"/>
              <a:gd name="T21" fmla="*/ 2147483646 h 286"/>
              <a:gd name="T22" fmla="*/ 2147483646 w 2884"/>
              <a:gd name="T23" fmla="*/ 2147483646 h 286"/>
              <a:gd name="T24" fmla="*/ 2147483646 w 2884"/>
              <a:gd name="T25" fmla="*/ 2147483646 h 286"/>
              <a:gd name="T26" fmla="*/ 2147483646 w 2884"/>
              <a:gd name="T27" fmla="*/ 2147483646 h 286"/>
              <a:gd name="T28" fmla="*/ 2147483646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CF9426-061B-4BE1-B634-26292967E25D}" type="slidenum">
              <a:rPr lang="en-US" altLang="en-US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6802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67530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6663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13761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86909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11745382" y="0"/>
            <a:ext cx="44661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-12700" y="4489450"/>
            <a:ext cx="7672915" cy="2368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19"/>
                </a:moveTo>
                <a:lnTo>
                  <a:pt x="0" y="0"/>
                </a:lnTo>
                <a:lnTo>
                  <a:pt x="5660" y="241"/>
                </a:lnTo>
                <a:lnTo>
                  <a:pt x="11751" y="723"/>
                </a:lnTo>
                <a:lnTo>
                  <a:pt x="16518" y="1689"/>
                </a:lnTo>
                <a:lnTo>
                  <a:pt x="21517" y="2895"/>
                </a:lnTo>
                <a:lnTo>
                  <a:pt x="26780" y="4343"/>
                </a:lnTo>
                <a:lnTo>
                  <a:pt x="31680" y="6273"/>
                </a:lnTo>
                <a:lnTo>
                  <a:pt x="37042" y="8445"/>
                </a:lnTo>
                <a:lnTo>
                  <a:pt x="41743" y="10697"/>
                </a:lnTo>
                <a:lnTo>
                  <a:pt x="47702" y="14075"/>
                </a:lnTo>
                <a:lnTo>
                  <a:pt x="52899" y="17453"/>
                </a:lnTo>
                <a:lnTo>
                  <a:pt x="58361" y="21635"/>
                </a:lnTo>
                <a:lnTo>
                  <a:pt x="62466" y="24772"/>
                </a:lnTo>
                <a:lnTo>
                  <a:pt x="69020" y="30884"/>
                </a:lnTo>
                <a:lnTo>
                  <a:pt x="73820" y="35710"/>
                </a:lnTo>
                <a:lnTo>
                  <a:pt x="81302" y="43994"/>
                </a:lnTo>
                <a:lnTo>
                  <a:pt x="88253" y="53243"/>
                </a:lnTo>
                <a:lnTo>
                  <a:pt x="94642" y="63217"/>
                </a:lnTo>
                <a:lnTo>
                  <a:pt x="100833" y="73994"/>
                </a:lnTo>
                <a:lnTo>
                  <a:pt x="105699" y="83485"/>
                </a:lnTo>
                <a:lnTo>
                  <a:pt x="110300" y="93941"/>
                </a:lnTo>
                <a:lnTo>
                  <a:pt x="113875" y="102949"/>
                </a:lnTo>
                <a:lnTo>
                  <a:pt x="116656" y="110991"/>
                </a:lnTo>
                <a:lnTo>
                  <a:pt x="119966" y="119919"/>
                </a:lnTo>
                <a:lnTo>
                  <a:pt x="119437" y="119919"/>
                </a:lnTo>
                <a:lnTo>
                  <a:pt x="0" y="119919"/>
                </a:lnTo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" y="3817937"/>
            <a:ext cx="10886015" cy="30194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3418" y="25552"/>
                </a:moveTo>
                <a:lnTo>
                  <a:pt x="57538" y="21009"/>
                </a:lnTo>
                <a:lnTo>
                  <a:pt x="51378" y="16466"/>
                </a:lnTo>
                <a:lnTo>
                  <a:pt x="45008" y="12492"/>
                </a:lnTo>
                <a:lnTo>
                  <a:pt x="39548" y="9652"/>
                </a:lnTo>
                <a:lnTo>
                  <a:pt x="33459" y="7003"/>
                </a:lnTo>
                <a:lnTo>
                  <a:pt x="27719" y="4731"/>
                </a:lnTo>
                <a:lnTo>
                  <a:pt x="22329" y="3028"/>
                </a:lnTo>
                <a:lnTo>
                  <a:pt x="17429" y="1892"/>
                </a:lnTo>
                <a:lnTo>
                  <a:pt x="11689" y="946"/>
                </a:lnTo>
                <a:lnTo>
                  <a:pt x="5739" y="189"/>
                </a:lnTo>
                <a:lnTo>
                  <a:pt x="0" y="0"/>
                </a:lnTo>
                <a:lnTo>
                  <a:pt x="0" y="17350"/>
                </a:lnTo>
                <a:lnTo>
                  <a:pt x="0" y="21766"/>
                </a:lnTo>
                <a:lnTo>
                  <a:pt x="0" y="17350"/>
                </a:lnTo>
                <a:lnTo>
                  <a:pt x="0" y="21577"/>
                </a:lnTo>
                <a:lnTo>
                  <a:pt x="7909" y="22145"/>
                </a:lnTo>
                <a:lnTo>
                  <a:pt x="14139" y="23470"/>
                </a:lnTo>
                <a:lnTo>
                  <a:pt x="19879" y="25173"/>
                </a:lnTo>
                <a:lnTo>
                  <a:pt x="24919" y="27444"/>
                </a:lnTo>
                <a:lnTo>
                  <a:pt x="29749" y="29905"/>
                </a:lnTo>
                <a:lnTo>
                  <a:pt x="36048" y="34069"/>
                </a:lnTo>
                <a:lnTo>
                  <a:pt x="41088" y="38044"/>
                </a:lnTo>
                <a:lnTo>
                  <a:pt x="45988" y="42776"/>
                </a:lnTo>
                <a:lnTo>
                  <a:pt x="50538" y="47129"/>
                </a:lnTo>
                <a:lnTo>
                  <a:pt x="55928" y="53753"/>
                </a:lnTo>
                <a:lnTo>
                  <a:pt x="60968" y="60567"/>
                </a:lnTo>
                <a:lnTo>
                  <a:pt x="66078" y="69085"/>
                </a:lnTo>
                <a:lnTo>
                  <a:pt x="70278" y="76466"/>
                </a:lnTo>
                <a:lnTo>
                  <a:pt x="74337" y="84984"/>
                </a:lnTo>
                <a:lnTo>
                  <a:pt x="78187" y="94447"/>
                </a:lnTo>
                <a:lnTo>
                  <a:pt x="81197" y="102776"/>
                </a:lnTo>
                <a:lnTo>
                  <a:pt x="84277" y="112618"/>
                </a:lnTo>
                <a:lnTo>
                  <a:pt x="86307" y="119936"/>
                </a:lnTo>
                <a:lnTo>
                  <a:pt x="119976" y="119936"/>
                </a:lnTo>
                <a:lnTo>
                  <a:pt x="118436" y="115268"/>
                </a:lnTo>
                <a:lnTo>
                  <a:pt x="115916" y="107697"/>
                </a:lnTo>
                <a:lnTo>
                  <a:pt x="111926" y="97097"/>
                </a:lnTo>
                <a:lnTo>
                  <a:pt x="107727" y="87255"/>
                </a:lnTo>
                <a:lnTo>
                  <a:pt x="102897" y="77034"/>
                </a:lnTo>
                <a:lnTo>
                  <a:pt x="97647" y="67570"/>
                </a:lnTo>
                <a:lnTo>
                  <a:pt x="92397" y="59242"/>
                </a:lnTo>
                <a:lnTo>
                  <a:pt x="86517" y="50536"/>
                </a:lnTo>
                <a:lnTo>
                  <a:pt x="81477" y="44290"/>
                </a:lnTo>
                <a:lnTo>
                  <a:pt x="75387" y="37097"/>
                </a:lnTo>
                <a:lnTo>
                  <a:pt x="69158" y="30851"/>
                </a:lnTo>
                <a:lnTo>
                  <a:pt x="63418" y="25552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0" y="3146426"/>
            <a:ext cx="12192000" cy="3690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7496"/>
                </a:lnTo>
                <a:lnTo>
                  <a:pt x="11625" y="18425"/>
                </a:lnTo>
                <a:lnTo>
                  <a:pt x="16812" y="19354"/>
                </a:lnTo>
                <a:lnTo>
                  <a:pt x="22000" y="20593"/>
                </a:lnTo>
                <a:lnTo>
                  <a:pt x="26500" y="21987"/>
                </a:lnTo>
                <a:lnTo>
                  <a:pt x="32062" y="24000"/>
                </a:lnTo>
                <a:lnTo>
                  <a:pt x="37312" y="26322"/>
                </a:lnTo>
                <a:lnTo>
                  <a:pt x="43250" y="29419"/>
                </a:lnTo>
                <a:lnTo>
                  <a:pt x="48625" y="32516"/>
                </a:lnTo>
                <a:lnTo>
                  <a:pt x="53000" y="35458"/>
                </a:lnTo>
                <a:lnTo>
                  <a:pt x="57812" y="39174"/>
                </a:lnTo>
                <a:lnTo>
                  <a:pt x="62562" y="43200"/>
                </a:lnTo>
                <a:lnTo>
                  <a:pt x="67312" y="47690"/>
                </a:lnTo>
                <a:lnTo>
                  <a:pt x="71625" y="51870"/>
                </a:lnTo>
                <a:lnTo>
                  <a:pt x="76312" y="57290"/>
                </a:lnTo>
                <a:lnTo>
                  <a:pt x="81312" y="63638"/>
                </a:lnTo>
                <a:lnTo>
                  <a:pt x="86437" y="70916"/>
                </a:lnTo>
                <a:lnTo>
                  <a:pt x="90687" y="77729"/>
                </a:lnTo>
                <a:lnTo>
                  <a:pt x="93562" y="82683"/>
                </a:lnTo>
                <a:lnTo>
                  <a:pt x="97250" y="89806"/>
                </a:lnTo>
                <a:lnTo>
                  <a:pt x="100500" y="96774"/>
                </a:lnTo>
                <a:lnTo>
                  <a:pt x="103500" y="104051"/>
                </a:lnTo>
                <a:lnTo>
                  <a:pt x="106250" y="111174"/>
                </a:lnTo>
                <a:lnTo>
                  <a:pt x="109125" y="119948"/>
                </a:lnTo>
                <a:lnTo>
                  <a:pt x="119979" y="119948"/>
                </a:lnTo>
                <a:lnTo>
                  <a:pt x="119979" y="64258"/>
                </a:lnTo>
                <a:lnTo>
                  <a:pt x="116250" y="57754"/>
                </a:lnTo>
                <a:lnTo>
                  <a:pt x="112500" y="52645"/>
                </a:lnTo>
                <a:lnTo>
                  <a:pt x="108437" y="47380"/>
                </a:lnTo>
                <a:lnTo>
                  <a:pt x="104812" y="43200"/>
                </a:lnTo>
                <a:lnTo>
                  <a:pt x="101375" y="39793"/>
                </a:lnTo>
                <a:lnTo>
                  <a:pt x="98125" y="36696"/>
                </a:lnTo>
                <a:lnTo>
                  <a:pt x="94687" y="33600"/>
                </a:lnTo>
                <a:lnTo>
                  <a:pt x="91375" y="30967"/>
                </a:lnTo>
                <a:lnTo>
                  <a:pt x="88500" y="28490"/>
                </a:lnTo>
                <a:lnTo>
                  <a:pt x="83187" y="24929"/>
                </a:lnTo>
                <a:lnTo>
                  <a:pt x="78687" y="21832"/>
                </a:lnTo>
                <a:lnTo>
                  <a:pt x="74250" y="19354"/>
                </a:lnTo>
                <a:lnTo>
                  <a:pt x="68375" y="16103"/>
                </a:lnTo>
                <a:lnTo>
                  <a:pt x="62562" y="13470"/>
                </a:lnTo>
                <a:lnTo>
                  <a:pt x="56937" y="10993"/>
                </a:lnTo>
                <a:lnTo>
                  <a:pt x="51062" y="8825"/>
                </a:lnTo>
                <a:lnTo>
                  <a:pt x="46062" y="7122"/>
                </a:lnTo>
                <a:lnTo>
                  <a:pt x="41125" y="5574"/>
                </a:lnTo>
                <a:lnTo>
                  <a:pt x="34687" y="4180"/>
                </a:lnTo>
                <a:lnTo>
                  <a:pt x="29937" y="3096"/>
                </a:lnTo>
                <a:lnTo>
                  <a:pt x="23437" y="1858"/>
                </a:lnTo>
                <a:lnTo>
                  <a:pt x="17250" y="1083"/>
                </a:lnTo>
                <a:lnTo>
                  <a:pt x="11625" y="619"/>
                </a:lnTo>
                <a:lnTo>
                  <a:pt x="5875" y="15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0" y="2460625"/>
            <a:ext cx="12192000" cy="2497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26776"/>
                </a:lnTo>
                <a:lnTo>
                  <a:pt x="5875" y="27234"/>
                </a:lnTo>
                <a:lnTo>
                  <a:pt x="13062" y="27692"/>
                </a:lnTo>
                <a:lnTo>
                  <a:pt x="20000" y="28607"/>
                </a:lnTo>
                <a:lnTo>
                  <a:pt x="25375" y="29980"/>
                </a:lnTo>
                <a:lnTo>
                  <a:pt x="30625" y="31354"/>
                </a:lnTo>
                <a:lnTo>
                  <a:pt x="36375" y="33184"/>
                </a:lnTo>
                <a:lnTo>
                  <a:pt x="42125" y="35244"/>
                </a:lnTo>
                <a:lnTo>
                  <a:pt x="48750" y="38448"/>
                </a:lnTo>
                <a:lnTo>
                  <a:pt x="55500" y="41881"/>
                </a:lnTo>
                <a:lnTo>
                  <a:pt x="61500" y="45543"/>
                </a:lnTo>
                <a:lnTo>
                  <a:pt x="67187" y="49434"/>
                </a:lnTo>
                <a:lnTo>
                  <a:pt x="73187" y="54011"/>
                </a:lnTo>
                <a:lnTo>
                  <a:pt x="76937" y="57215"/>
                </a:lnTo>
                <a:lnTo>
                  <a:pt x="82000" y="61792"/>
                </a:lnTo>
                <a:lnTo>
                  <a:pt x="85312" y="65225"/>
                </a:lnTo>
                <a:lnTo>
                  <a:pt x="89187" y="69345"/>
                </a:lnTo>
                <a:lnTo>
                  <a:pt x="93812" y="74837"/>
                </a:lnTo>
                <a:lnTo>
                  <a:pt x="98000" y="80330"/>
                </a:lnTo>
                <a:lnTo>
                  <a:pt x="102312" y="86280"/>
                </a:lnTo>
                <a:lnTo>
                  <a:pt x="105687" y="91315"/>
                </a:lnTo>
                <a:lnTo>
                  <a:pt x="109500" y="97724"/>
                </a:lnTo>
                <a:lnTo>
                  <a:pt x="114062" y="106878"/>
                </a:lnTo>
                <a:lnTo>
                  <a:pt x="117250" y="113057"/>
                </a:lnTo>
                <a:lnTo>
                  <a:pt x="119979" y="119923"/>
                </a:lnTo>
                <a:lnTo>
                  <a:pt x="119979" y="48289"/>
                </a:lnTo>
                <a:lnTo>
                  <a:pt x="114437" y="43483"/>
                </a:lnTo>
                <a:lnTo>
                  <a:pt x="108625" y="38219"/>
                </a:lnTo>
                <a:lnTo>
                  <a:pt x="103125" y="33871"/>
                </a:lnTo>
                <a:lnTo>
                  <a:pt x="97937" y="30209"/>
                </a:lnTo>
                <a:lnTo>
                  <a:pt x="92187" y="26547"/>
                </a:lnTo>
                <a:lnTo>
                  <a:pt x="85625" y="22428"/>
                </a:lnTo>
                <a:lnTo>
                  <a:pt x="79437" y="19224"/>
                </a:lnTo>
                <a:lnTo>
                  <a:pt x="73937" y="16249"/>
                </a:lnTo>
                <a:lnTo>
                  <a:pt x="67937" y="13960"/>
                </a:lnTo>
                <a:lnTo>
                  <a:pt x="62812" y="11671"/>
                </a:lnTo>
                <a:lnTo>
                  <a:pt x="57437" y="9841"/>
                </a:lnTo>
                <a:lnTo>
                  <a:pt x="52500" y="8010"/>
                </a:lnTo>
                <a:lnTo>
                  <a:pt x="47937" y="6636"/>
                </a:lnTo>
                <a:lnTo>
                  <a:pt x="41937" y="5034"/>
                </a:lnTo>
                <a:lnTo>
                  <a:pt x="36062" y="3661"/>
                </a:lnTo>
                <a:lnTo>
                  <a:pt x="31750" y="2975"/>
                </a:lnTo>
                <a:lnTo>
                  <a:pt x="26250" y="2059"/>
                </a:lnTo>
                <a:lnTo>
                  <a:pt x="20125" y="1144"/>
                </a:lnTo>
                <a:lnTo>
                  <a:pt x="14875" y="915"/>
                </a:lnTo>
                <a:lnTo>
                  <a:pt x="10625" y="457"/>
                </a:lnTo>
                <a:lnTo>
                  <a:pt x="5062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0" y="1793875"/>
            <a:ext cx="12192000" cy="153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41938"/>
                </a:lnTo>
                <a:lnTo>
                  <a:pt x="6625" y="42309"/>
                </a:lnTo>
                <a:lnTo>
                  <a:pt x="12312" y="43051"/>
                </a:lnTo>
                <a:lnTo>
                  <a:pt x="17625" y="43793"/>
                </a:lnTo>
                <a:lnTo>
                  <a:pt x="22375" y="44536"/>
                </a:lnTo>
                <a:lnTo>
                  <a:pt x="27375" y="45278"/>
                </a:lnTo>
                <a:lnTo>
                  <a:pt x="33312" y="47134"/>
                </a:lnTo>
                <a:lnTo>
                  <a:pt x="39812" y="49360"/>
                </a:lnTo>
                <a:lnTo>
                  <a:pt x="46687" y="51958"/>
                </a:lnTo>
                <a:lnTo>
                  <a:pt x="54562" y="56041"/>
                </a:lnTo>
                <a:lnTo>
                  <a:pt x="60187" y="59010"/>
                </a:lnTo>
                <a:lnTo>
                  <a:pt x="66187" y="62721"/>
                </a:lnTo>
                <a:lnTo>
                  <a:pt x="72875" y="67175"/>
                </a:lnTo>
                <a:lnTo>
                  <a:pt x="79437" y="72371"/>
                </a:lnTo>
                <a:lnTo>
                  <a:pt x="84250" y="76453"/>
                </a:lnTo>
                <a:lnTo>
                  <a:pt x="90937" y="82762"/>
                </a:lnTo>
                <a:lnTo>
                  <a:pt x="97562" y="89814"/>
                </a:lnTo>
                <a:lnTo>
                  <a:pt x="103750" y="97237"/>
                </a:lnTo>
                <a:lnTo>
                  <a:pt x="109750" y="104659"/>
                </a:lnTo>
                <a:lnTo>
                  <a:pt x="117625" y="116536"/>
                </a:lnTo>
                <a:lnTo>
                  <a:pt x="119979" y="119876"/>
                </a:lnTo>
                <a:lnTo>
                  <a:pt x="119979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-20636"/>
            <a:ext cx="12192000" cy="1682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85245"/>
                </a:moveTo>
                <a:lnTo>
                  <a:pt x="0" y="119886"/>
                </a:lnTo>
                <a:lnTo>
                  <a:pt x="119979" y="119886"/>
                </a:lnTo>
                <a:lnTo>
                  <a:pt x="119979" y="0"/>
                </a:lnTo>
                <a:lnTo>
                  <a:pt x="113125" y="0"/>
                </a:lnTo>
                <a:lnTo>
                  <a:pt x="110375" y="9509"/>
                </a:lnTo>
                <a:lnTo>
                  <a:pt x="107000" y="18000"/>
                </a:lnTo>
                <a:lnTo>
                  <a:pt x="103500" y="25132"/>
                </a:lnTo>
                <a:lnTo>
                  <a:pt x="100250" y="30226"/>
                </a:lnTo>
                <a:lnTo>
                  <a:pt x="96375" y="36679"/>
                </a:lnTo>
                <a:lnTo>
                  <a:pt x="92500" y="41433"/>
                </a:lnTo>
                <a:lnTo>
                  <a:pt x="88125" y="46867"/>
                </a:lnTo>
                <a:lnTo>
                  <a:pt x="82062" y="52981"/>
                </a:lnTo>
                <a:lnTo>
                  <a:pt x="77312" y="57056"/>
                </a:lnTo>
                <a:lnTo>
                  <a:pt x="71687" y="61471"/>
                </a:lnTo>
                <a:lnTo>
                  <a:pt x="66437" y="65547"/>
                </a:lnTo>
                <a:lnTo>
                  <a:pt x="60937" y="68603"/>
                </a:lnTo>
                <a:lnTo>
                  <a:pt x="55812" y="71660"/>
                </a:lnTo>
                <a:lnTo>
                  <a:pt x="50375" y="74037"/>
                </a:lnTo>
                <a:lnTo>
                  <a:pt x="44625" y="76415"/>
                </a:lnTo>
                <a:lnTo>
                  <a:pt x="39500" y="78452"/>
                </a:lnTo>
                <a:lnTo>
                  <a:pt x="34312" y="80150"/>
                </a:lnTo>
                <a:lnTo>
                  <a:pt x="29250" y="81509"/>
                </a:lnTo>
                <a:lnTo>
                  <a:pt x="24375" y="82867"/>
                </a:lnTo>
                <a:lnTo>
                  <a:pt x="18875" y="83547"/>
                </a:lnTo>
                <a:lnTo>
                  <a:pt x="11125" y="84566"/>
                </a:lnTo>
                <a:lnTo>
                  <a:pt x="4187" y="85245"/>
                </a:lnTo>
                <a:lnTo>
                  <a:pt x="0" y="85245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" y="-20636"/>
            <a:ext cx="11184465" cy="10683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65260"/>
                </a:moveTo>
                <a:lnTo>
                  <a:pt x="0" y="119821"/>
                </a:lnTo>
                <a:lnTo>
                  <a:pt x="6881" y="119821"/>
                </a:lnTo>
                <a:lnTo>
                  <a:pt x="16419" y="118216"/>
                </a:lnTo>
                <a:lnTo>
                  <a:pt x="23164" y="116612"/>
                </a:lnTo>
                <a:lnTo>
                  <a:pt x="29568" y="114472"/>
                </a:lnTo>
                <a:lnTo>
                  <a:pt x="35291" y="112332"/>
                </a:lnTo>
                <a:lnTo>
                  <a:pt x="40401" y="109658"/>
                </a:lnTo>
                <a:lnTo>
                  <a:pt x="44557" y="108053"/>
                </a:lnTo>
                <a:lnTo>
                  <a:pt x="49803" y="104843"/>
                </a:lnTo>
                <a:lnTo>
                  <a:pt x="55594" y="101634"/>
                </a:lnTo>
                <a:lnTo>
                  <a:pt x="61317" y="97355"/>
                </a:lnTo>
                <a:lnTo>
                  <a:pt x="65950" y="94145"/>
                </a:lnTo>
                <a:lnTo>
                  <a:pt x="71264" y="88796"/>
                </a:lnTo>
                <a:lnTo>
                  <a:pt x="75488" y="84517"/>
                </a:lnTo>
                <a:lnTo>
                  <a:pt x="80257" y="79702"/>
                </a:lnTo>
                <a:lnTo>
                  <a:pt x="84822" y="74888"/>
                </a:lnTo>
                <a:lnTo>
                  <a:pt x="89318" y="68469"/>
                </a:lnTo>
                <a:lnTo>
                  <a:pt x="93474" y="62585"/>
                </a:lnTo>
                <a:lnTo>
                  <a:pt x="96881" y="56701"/>
                </a:lnTo>
                <a:lnTo>
                  <a:pt x="100968" y="49747"/>
                </a:lnTo>
                <a:lnTo>
                  <a:pt x="104920" y="42258"/>
                </a:lnTo>
                <a:lnTo>
                  <a:pt x="108531" y="34234"/>
                </a:lnTo>
                <a:lnTo>
                  <a:pt x="111733" y="26210"/>
                </a:lnTo>
                <a:lnTo>
                  <a:pt x="115480" y="16047"/>
                </a:lnTo>
                <a:lnTo>
                  <a:pt x="117933" y="7488"/>
                </a:lnTo>
                <a:lnTo>
                  <a:pt x="119977" y="0"/>
                </a:lnTo>
                <a:lnTo>
                  <a:pt x="72694" y="0"/>
                </a:lnTo>
                <a:lnTo>
                  <a:pt x="67721" y="10163"/>
                </a:lnTo>
                <a:lnTo>
                  <a:pt x="63020" y="19257"/>
                </a:lnTo>
                <a:lnTo>
                  <a:pt x="58183" y="26745"/>
                </a:lnTo>
                <a:lnTo>
                  <a:pt x="54436" y="32630"/>
                </a:lnTo>
                <a:lnTo>
                  <a:pt x="50075" y="37979"/>
                </a:lnTo>
                <a:lnTo>
                  <a:pt x="45442" y="43328"/>
                </a:lnTo>
                <a:lnTo>
                  <a:pt x="40333" y="48677"/>
                </a:lnTo>
                <a:lnTo>
                  <a:pt x="34882" y="52956"/>
                </a:lnTo>
                <a:lnTo>
                  <a:pt x="30522" y="55631"/>
                </a:lnTo>
                <a:lnTo>
                  <a:pt x="25753" y="58841"/>
                </a:lnTo>
                <a:lnTo>
                  <a:pt x="20915" y="60980"/>
                </a:lnTo>
                <a:lnTo>
                  <a:pt x="15806" y="63120"/>
                </a:lnTo>
                <a:lnTo>
                  <a:pt x="11377" y="64190"/>
                </a:lnTo>
                <a:lnTo>
                  <a:pt x="6336" y="65260"/>
                </a:lnTo>
                <a:lnTo>
                  <a:pt x="2248" y="65794"/>
                </a:lnTo>
                <a:lnTo>
                  <a:pt x="0" y="6526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" y="-20636"/>
            <a:ext cx="6104465" cy="454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119580"/>
                </a:lnTo>
                <a:lnTo>
                  <a:pt x="7988" y="119580"/>
                </a:lnTo>
                <a:lnTo>
                  <a:pt x="15977" y="118321"/>
                </a:lnTo>
                <a:lnTo>
                  <a:pt x="24091" y="115804"/>
                </a:lnTo>
                <a:lnTo>
                  <a:pt x="32829" y="112027"/>
                </a:lnTo>
                <a:lnTo>
                  <a:pt x="41567" y="108251"/>
                </a:lnTo>
                <a:lnTo>
                  <a:pt x="48307" y="103216"/>
                </a:lnTo>
                <a:lnTo>
                  <a:pt x="54174" y="98181"/>
                </a:lnTo>
                <a:lnTo>
                  <a:pt x="60665" y="93146"/>
                </a:lnTo>
                <a:lnTo>
                  <a:pt x="69278" y="84335"/>
                </a:lnTo>
                <a:lnTo>
                  <a:pt x="82884" y="66713"/>
                </a:lnTo>
                <a:lnTo>
                  <a:pt x="95742" y="49090"/>
                </a:lnTo>
                <a:lnTo>
                  <a:pt x="108349" y="25174"/>
                </a:lnTo>
                <a:lnTo>
                  <a:pt x="119958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2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144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kern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737601" y="6248400"/>
            <a:ext cx="2539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rgbClr val="FFFFFF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rgbClr val="FFFFFF"/>
                </a:buClr>
                <a:buSzPct val="25000"/>
                <a:buFont typeface="Times New Roman"/>
                <a:buNone/>
              </a:pPr>
              <a:t>‹#›</a:t>
            </a:fld>
            <a:endParaRPr lang="en-US" sz="1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34572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13.xml"/><Relationship Id="rId18" Type="http://schemas.openxmlformats.org/officeDocument/2006/relationships/slide" Target="slide15.xml"/><Relationship Id="rId3" Type="http://schemas.openxmlformats.org/officeDocument/2006/relationships/audio" Target="../media/audio1.wav"/><Relationship Id="rId21" Type="http://schemas.openxmlformats.org/officeDocument/2006/relationships/slide" Target="slide16.xml"/><Relationship Id="rId7" Type="http://schemas.openxmlformats.org/officeDocument/2006/relationships/slide" Target="slide2.xml"/><Relationship Id="rId12" Type="http://schemas.openxmlformats.org/officeDocument/2006/relationships/slide" Target="slide6.xml"/><Relationship Id="rId17" Type="http://schemas.openxmlformats.org/officeDocument/2006/relationships/slide" Target="slide10.xml"/><Relationship Id="rId25" Type="http://schemas.openxmlformats.org/officeDocument/2006/relationships/slide" Target="slide76.xml"/><Relationship Id="rId2" Type="http://schemas.openxmlformats.org/officeDocument/2006/relationships/slideLayout" Target="../slideLayouts/slideLayout13.xml"/><Relationship Id="rId16" Type="http://schemas.openxmlformats.org/officeDocument/2006/relationships/slide" Target="slide73.xml"/><Relationship Id="rId20" Type="http://schemas.openxmlformats.org/officeDocument/2006/relationships/slide" Target="slide11.xml"/><Relationship Id="rId1" Type="http://schemas.openxmlformats.org/officeDocument/2006/relationships/vmlDrawing" Target="../drawings/vmlDrawing1.vml"/><Relationship Id="rId6" Type="http://schemas.openxmlformats.org/officeDocument/2006/relationships/slide" Target="slide1.xml"/><Relationship Id="rId11" Type="http://schemas.openxmlformats.org/officeDocument/2006/relationships/slide" Target="slide8.xml"/><Relationship Id="rId24" Type="http://schemas.openxmlformats.org/officeDocument/2006/relationships/slide" Target="slide5.xml"/><Relationship Id="rId5" Type="http://schemas.openxmlformats.org/officeDocument/2006/relationships/image" Target="../media/image2.wmf"/><Relationship Id="rId15" Type="http://schemas.openxmlformats.org/officeDocument/2006/relationships/slide" Target="slide14.xml"/><Relationship Id="rId23" Type="http://schemas.openxmlformats.org/officeDocument/2006/relationships/slide" Target="slide12.xml"/><Relationship Id="rId10" Type="http://schemas.openxmlformats.org/officeDocument/2006/relationships/slide" Target="slide7.xml"/><Relationship Id="rId19" Type="http://schemas.openxmlformats.org/officeDocument/2006/relationships/slide" Target="slide74.xml"/><Relationship Id="rId4" Type="http://schemas.openxmlformats.org/officeDocument/2006/relationships/oleObject" Target="../embeddings/oleObject1.bin"/><Relationship Id="rId9" Type="http://schemas.openxmlformats.org/officeDocument/2006/relationships/slide" Target="slide4.xml"/><Relationship Id="rId14" Type="http://schemas.openxmlformats.org/officeDocument/2006/relationships/slide" Target="slide9.xml"/><Relationship Id="rId22" Type="http://schemas.openxmlformats.org/officeDocument/2006/relationships/slide" Target="slide7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7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avevoyages.org/tast/assessment/intro-maps/01.jpg" TargetMode="External"/><Relationship Id="rId1" Type="http://schemas.openxmlformats.org/officeDocument/2006/relationships/slideLayout" Target="../slideLayouts/slideLayout21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5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SzPct val="25000"/>
            </a:pPr>
            <a:r>
              <a:rPr lang="en-US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2895601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/>
          </a:p>
        </p:txBody>
      </p:sp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2414" y="0"/>
            <a:ext cx="9145586" cy="69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Shape 130"/>
          <p:cNvSpPr txBox="1"/>
          <p:nvPr/>
        </p:nvSpPr>
        <p:spPr>
          <a:xfrm>
            <a:off x="0" y="2776539"/>
            <a:ext cx="9296400" cy="28622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00"/>
              </a:buClr>
              <a:buSzPct val="25000"/>
              <a:buFont typeface="Quattrocento"/>
              <a:buNone/>
            </a:pPr>
            <a:r>
              <a:rPr lang="en-US" sz="5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Quattrocento"/>
                <a:cs typeface="Times New Roman" panose="02020603050405020304" pitchFamily="18" charset="0"/>
                <a:sym typeface="Quattrocento"/>
              </a:rPr>
              <a:t>7</a:t>
            </a:r>
            <a:r>
              <a:rPr lang="en-US" sz="5400" b="1" kern="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Quattrocento"/>
                <a:cs typeface="Times New Roman" panose="02020603050405020304" pitchFamily="18" charset="0"/>
                <a:sym typeface="Quattrocento"/>
              </a:rPr>
              <a:t>th</a:t>
            </a:r>
            <a:r>
              <a:rPr lang="en-US" sz="5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Quattrocento"/>
                <a:cs typeface="Times New Roman" panose="02020603050405020304" pitchFamily="18" charset="0"/>
                <a:sym typeface="Quattrocento"/>
              </a:rPr>
              <a:t> Grade Social Studies Common Final Exam (CFE) Jeopardy Review Game </a:t>
            </a:r>
          </a:p>
        </p:txBody>
      </p:sp>
    </p:spTree>
    <p:extLst>
      <p:ext uri="{BB962C8B-B14F-4D97-AF65-F5344CB8AC3E}">
        <p14:creationId xmlns:p14="http://schemas.microsoft.com/office/powerpoint/2010/main" val="2099425087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1143000"/>
          </a:xfrm>
        </p:spPr>
        <p:txBody>
          <a:bodyPr/>
          <a:lstStyle/>
          <a:p>
            <a:pPr>
              <a:defRPr/>
            </a:pPr>
            <a:r>
              <a:rPr lang="en-US" alt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Final Exam Jeopardy Review Game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51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84366495"/>
              </p:ext>
            </p:extLst>
          </p:nvPr>
        </p:nvGraphicFramePr>
        <p:xfrm>
          <a:off x="1292920" y="1270957"/>
          <a:ext cx="9023058" cy="538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4" imgW="7927340" imgH="4732020" progId="Word.Document.8">
                  <p:embed/>
                </p:oleObj>
              </mc:Choice>
              <mc:Fallback>
                <p:oleObj name="Document" r:id="rId4" imgW="7927340" imgH="4732020" progId="Word.Documen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920" y="1270957"/>
                        <a:ext cx="9023058" cy="53828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2555" y="1252712"/>
            <a:ext cx="173864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ERA 6 – Interaction &amp; Change</a:t>
            </a:r>
            <a:endParaRPr lang="en-US" altLang="en-US" sz="1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337322" y="1270957"/>
            <a:ext cx="1600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ERA 7 – Revolution &amp; Empire</a:t>
            </a:r>
            <a:endParaRPr lang="en-US" altLang="en-US" sz="1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937522" y="1339091"/>
            <a:ext cx="18049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ERA 8 –   Global Conflict</a:t>
            </a:r>
            <a:endParaRPr lang="en-US" altLang="en-US" sz="1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800056" y="1252712"/>
            <a:ext cx="16160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ERA 9 – The Emerging Modern World</a:t>
            </a:r>
            <a:endParaRPr lang="en-US" altLang="en-US" sz="1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8596375" y="1327797"/>
            <a:ext cx="15277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Document &amp; Map Analysis</a:t>
            </a:r>
            <a:endParaRPr lang="en-US" altLang="en-US" sz="1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883885" y="26775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cs typeface="Arial" panose="020B0604020202020204" pitchFamily="34" charset="0"/>
                <a:hlinkClick r:id="rId6" action="ppaction://hlinksldjump"/>
              </a:rPr>
              <a:t>$100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2" name="Text Box 11"/>
          <p:cNvSpPr txBox="1">
            <a:spLocks noChangeArrowheads="1"/>
          </p:cNvSpPr>
          <p:nvPr/>
        </p:nvSpPr>
        <p:spPr bwMode="auto">
          <a:xfrm>
            <a:off x="1944210" y="3404647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cs typeface="Arial" panose="020B0604020202020204" pitchFamily="34" charset="0"/>
                <a:hlinkClick r:id="rId7" action="ppaction://hlinksldjump"/>
              </a:rPr>
              <a:t>$</a:t>
            </a:r>
            <a:r>
              <a:rPr lang="en-US" altLang="en-US" sz="2400" b="1" dirty="0">
                <a:cs typeface="Arial" panose="020B0604020202020204" pitchFamily="34" charset="0"/>
                <a:hlinkClick r:id="rId7" action="ppaction://hlinksldjump"/>
              </a:rPr>
              <a:t>200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3" name="Text Box 12"/>
          <p:cNvSpPr txBox="1">
            <a:spLocks noChangeArrowheads="1"/>
          </p:cNvSpPr>
          <p:nvPr/>
        </p:nvSpPr>
        <p:spPr bwMode="auto">
          <a:xfrm>
            <a:off x="1944210" y="4166647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cs typeface="Arial" panose="020B0604020202020204" pitchFamily="34" charset="0"/>
                <a:hlinkClick r:id="rId8" action="ppaction://hlinksldjump"/>
              </a:rPr>
              <a:t>$</a:t>
            </a:r>
            <a:r>
              <a:rPr lang="en-US" altLang="en-US" sz="2400" b="1" dirty="0">
                <a:cs typeface="Arial" panose="020B0604020202020204" pitchFamily="34" charset="0"/>
                <a:hlinkClick r:id="rId8" action="ppaction://hlinksldjump"/>
              </a:rPr>
              <a:t>300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1944210" y="4928647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cs typeface="Arial" panose="020B0604020202020204" pitchFamily="34" charset="0"/>
                <a:hlinkClick r:id="rId9" action="ppaction://hlinksldjump"/>
              </a:rPr>
              <a:t>$</a:t>
            </a:r>
            <a:r>
              <a:rPr lang="en-US" altLang="en-US" sz="2400" b="1" dirty="0">
                <a:cs typeface="Arial" panose="020B0604020202020204" pitchFamily="34" charset="0"/>
                <a:hlinkClick r:id="rId9" action="ppaction://hlinksldjump"/>
              </a:rPr>
              <a:t>400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5" name="Text Box 14"/>
          <p:cNvSpPr txBox="1">
            <a:spLocks noChangeArrowheads="1"/>
          </p:cNvSpPr>
          <p:nvPr/>
        </p:nvSpPr>
        <p:spPr bwMode="auto">
          <a:xfrm>
            <a:off x="1944210" y="5690647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cs typeface="Arial" panose="020B0604020202020204" pitchFamily="34" charset="0"/>
                <a:hlinkClick r:id="rId10" action="ppaction://hlinksldjump"/>
              </a:rPr>
              <a:t>$</a:t>
            </a:r>
            <a:r>
              <a:rPr lang="en-US" altLang="en-US" sz="2400" b="1" dirty="0">
                <a:cs typeface="Arial" panose="020B0604020202020204" pitchFamily="34" charset="0"/>
                <a:hlinkClick r:id="rId10" action="ppaction://hlinksldjump"/>
              </a:rPr>
              <a:t>500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6" name="Rectangle 15"/>
          <p:cNvSpPr>
            <a:spLocks noChangeArrowheads="1"/>
          </p:cNvSpPr>
          <p:nvPr/>
        </p:nvSpPr>
        <p:spPr bwMode="auto">
          <a:xfrm>
            <a:off x="3604895" y="26692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1" action="ppaction://hlinksldjump"/>
              </a:rPr>
              <a:t>$</a:t>
            </a:r>
            <a:r>
              <a:rPr lang="en-US" altLang="en-US" sz="2400" b="1" dirty="0">
                <a:cs typeface="Arial" panose="020B0604020202020204" pitchFamily="34" charset="0"/>
                <a:hlinkClick r:id="rId11" action="ppaction://hlinksldjump"/>
              </a:rPr>
              <a:t>100</a:t>
            </a:r>
            <a:endParaRPr lang="en-US" altLang="en-US" sz="2400" b="1" dirty="0">
              <a:cs typeface="Arial" panose="020B0604020202020204" pitchFamily="34" charset="0"/>
            </a:endParaRPr>
          </a:p>
        </p:txBody>
      </p:sp>
      <p:sp>
        <p:nvSpPr>
          <p:cNvPr id="3087" name="Rectangle 16"/>
          <p:cNvSpPr>
            <a:spLocks noChangeArrowheads="1"/>
          </p:cNvSpPr>
          <p:nvPr/>
        </p:nvSpPr>
        <p:spPr bwMode="auto">
          <a:xfrm>
            <a:off x="7088212" y="26775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2" action="ppaction://hlinksldjump"/>
              </a:rPr>
              <a:t>$100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88" name="Rectangle 17"/>
          <p:cNvSpPr>
            <a:spLocks noChangeArrowheads="1"/>
          </p:cNvSpPr>
          <p:nvPr/>
        </p:nvSpPr>
        <p:spPr bwMode="auto">
          <a:xfrm>
            <a:off x="5334647" y="2652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3" action="ppaction://hlinksldjump"/>
              </a:rPr>
              <a:t>$100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89" name="Rectangle 18"/>
          <p:cNvSpPr>
            <a:spLocks noChangeArrowheads="1"/>
          </p:cNvSpPr>
          <p:nvPr/>
        </p:nvSpPr>
        <p:spPr bwMode="auto">
          <a:xfrm>
            <a:off x="8841777" y="2652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" action="ppaction://noaction"/>
              </a:rPr>
              <a:t>$100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0" name="Rectangle 19"/>
          <p:cNvSpPr>
            <a:spLocks noChangeArrowheads="1"/>
          </p:cNvSpPr>
          <p:nvPr/>
        </p:nvSpPr>
        <p:spPr bwMode="auto">
          <a:xfrm>
            <a:off x="3604895" y="34312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cs typeface="Arial" panose="020B0604020202020204" pitchFamily="34" charset="0"/>
                <a:hlinkClick r:id="rId14" action="ppaction://hlinksldjump"/>
              </a:rPr>
              <a:t>$</a:t>
            </a: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4" action="ppaction://hlinksldjump"/>
              </a:rPr>
              <a:t>200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1" name="Rectangle 20"/>
          <p:cNvSpPr>
            <a:spLocks noChangeArrowheads="1"/>
          </p:cNvSpPr>
          <p:nvPr/>
        </p:nvSpPr>
        <p:spPr bwMode="auto">
          <a:xfrm>
            <a:off x="5334647" y="3414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5" action="ppaction://hlinksldjump"/>
              </a:rPr>
              <a:t>$200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2" name="Rectangle 21"/>
          <p:cNvSpPr>
            <a:spLocks noChangeArrowheads="1"/>
          </p:cNvSpPr>
          <p:nvPr/>
        </p:nvSpPr>
        <p:spPr bwMode="auto">
          <a:xfrm>
            <a:off x="7088212" y="34395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6" action="ppaction://hlinksldjump"/>
              </a:rPr>
              <a:t>$200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3" name="Rectangle 22"/>
          <p:cNvSpPr>
            <a:spLocks noChangeArrowheads="1"/>
          </p:cNvSpPr>
          <p:nvPr/>
        </p:nvSpPr>
        <p:spPr bwMode="auto">
          <a:xfrm>
            <a:off x="8841777" y="3414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" action="ppaction://noaction"/>
              </a:rPr>
              <a:t>$200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4" name="Rectangle 23"/>
          <p:cNvSpPr>
            <a:spLocks noChangeArrowheads="1"/>
          </p:cNvSpPr>
          <p:nvPr/>
        </p:nvSpPr>
        <p:spPr bwMode="auto">
          <a:xfrm>
            <a:off x="3604895" y="41170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7" action="ppaction://hlinksldjump"/>
              </a:rPr>
              <a:t>$300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5" name="Rectangle 24"/>
          <p:cNvSpPr>
            <a:spLocks noChangeArrowheads="1"/>
          </p:cNvSpPr>
          <p:nvPr/>
        </p:nvSpPr>
        <p:spPr bwMode="auto">
          <a:xfrm>
            <a:off x="5297924" y="41170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8" action="ppaction://hlinksldjump"/>
              </a:rPr>
              <a:t>$300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6" name="Rectangle 25"/>
          <p:cNvSpPr>
            <a:spLocks noChangeArrowheads="1"/>
          </p:cNvSpPr>
          <p:nvPr/>
        </p:nvSpPr>
        <p:spPr bwMode="auto">
          <a:xfrm>
            <a:off x="7064399" y="41253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19" action="ppaction://hlinksldjump"/>
              </a:rPr>
              <a:t>$300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7" name="Rectangle 26"/>
          <p:cNvSpPr>
            <a:spLocks noChangeArrowheads="1"/>
          </p:cNvSpPr>
          <p:nvPr/>
        </p:nvSpPr>
        <p:spPr bwMode="auto">
          <a:xfrm>
            <a:off x="8841777" y="4176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" action="ppaction://noaction"/>
              </a:rPr>
              <a:t>$300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8" name="Rectangle 27"/>
          <p:cNvSpPr>
            <a:spLocks noChangeArrowheads="1"/>
          </p:cNvSpPr>
          <p:nvPr/>
        </p:nvSpPr>
        <p:spPr bwMode="auto">
          <a:xfrm>
            <a:off x="3604895" y="48790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0" action="ppaction://hlinksldjump"/>
              </a:rPr>
              <a:t>$400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099" name="Rectangle 28"/>
          <p:cNvSpPr>
            <a:spLocks noChangeArrowheads="1"/>
          </p:cNvSpPr>
          <p:nvPr/>
        </p:nvSpPr>
        <p:spPr bwMode="auto">
          <a:xfrm>
            <a:off x="5334647" y="4938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1" action="ppaction://hlinksldjump"/>
              </a:rPr>
              <a:t>$400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0" name="Rectangle 29"/>
          <p:cNvSpPr>
            <a:spLocks noChangeArrowheads="1"/>
          </p:cNvSpPr>
          <p:nvPr/>
        </p:nvSpPr>
        <p:spPr bwMode="auto">
          <a:xfrm>
            <a:off x="7088212" y="49635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2" action="ppaction://hlinksldjump"/>
              </a:rPr>
              <a:t>$400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1" name="Rectangle 30"/>
          <p:cNvSpPr>
            <a:spLocks noChangeArrowheads="1"/>
          </p:cNvSpPr>
          <p:nvPr/>
        </p:nvSpPr>
        <p:spPr bwMode="auto">
          <a:xfrm>
            <a:off x="8841777" y="4938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" action="ppaction://noaction"/>
              </a:rPr>
              <a:t>$400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2" name="Rectangle 31"/>
          <p:cNvSpPr>
            <a:spLocks noChangeArrowheads="1"/>
          </p:cNvSpPr>
          <p:nvPr/>
        </p:nvSpPr>
        <p:spPr bwMode="auto">
          <a:xfrm>
            <a:off x="3604895" y="571723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3" action="ppaction://hlinksldjump"/>
              </a:rPr>
              <a:t>$500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3" name="Rectangle 32"/>
          <p:cNvSpPr>
            <a:spLocks noChangeArrowheads="1"/>
          </p:cNvSpPr>
          <p:nvPr/>
        </p:nvSpPr>
        <p:spPr bwMode="auto">
          <a:xfrm>
            <a:off x="5334647" y="5700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4" action="ppaction://hlinksldjump"/>
              </a:rPr>
              <a:t>$500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4" name="Rectangle 33"/>
          <p:cNvSpPr>
            <a:spLocks noChangeArrowheads="1"/>
          </p:cNvSpPr>
          <p:nvPr/>
        </p:nvSpPr>
        <p:spPr bwMode="auto">
          <a:xfrm>
            <a:off x="7088212" y="572557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rId25" action="ppaction://hlinksldjump"/>
              </a:rPr>
              <a:t>$500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105" name="Rectangle 34"/>
          <p:cNvSpPr>
            <a:spLocks noChangeArrowheads="1"/>
          </p:cNvSpPr>
          <p:nvPr/>
        </p:nvSpPr>
        <p:spPr bwMode="auto">
          <a:xfrm>
            <a:off x="8841777" y="5700858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  <a:hlinkClick r:id="" action="ppaction://noaction"/>
              </a:rPr>
              <a:t>$500</a:t>
            </a:r>
            <a:endParaRPr lang="en-US" altLang="en-US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76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2" grpId="0" build="p" autoUpdateAnimBg="0"/>
      <p:bldP spid="2053" grpId="0" build="p" autoUpdateAnimBg="0"/>
      <p:bldP spid="2054" grpId="0" build="p" autoUpdateAnimBg="0"/>
      <p:bldP spid="2055" grpId="0" build="p" autoUpdateAnimBg="0"/>
      <p:bldP spid="205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Question from ERA 6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735264" y="2362201"/>
            <a:ext cx="7246937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The greatest invention of the last millennium and a cause for the Renaissance, Reformation, and Scientific Revolution was…</a:t>
            </a:r>
          </a:p>
        </p:txBody>
      </p:sp>
    </p:spTree>
    <p:extLst>
      <p:ext uri="{BB962C8B-B14F-4D97-AF65-F5344CB8AC3E}">
        <p14:creationId xmlns:p14="http://schemas.microsoft.com/office/powerpoint/2010/main" val="113158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Answer from ERA 6</a:t>
            </a:r>
            <a:endParaRPr lang="en-US" altLang="en-US" dirty="0"/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905000" y="3168651"/>
            <a:ext cx="495300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Printing Press </a:t>
            </a:r>
            <a:br>
              <a:rPr lang="en-US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endParaRPr lang="en-US" altLang="en-US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3562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48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Question from ERA 6</a:t>
            </a:r>
            <a:endParaRPr lang="en-US" altLang="en-US" dirty="0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2095500" y="25908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How did the invention of the printing press have an impact on the Reformation?</a:t>
            </a:r>
          </a:p>
        </p:txBody>
      </p:sp>
    </p:spTree>
    <p:extLst>
      <p:ext uri="{BB962C8B-B14F-4D97-AF65-F5344CB8AC3E}">
        <p14:creationId xmlns:p14="http://schemas.microsoft.com/office/powerpoint/2010/main" val="296632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Answer from ERA 6</a:t>
            </a:r>
            <a:endParaRPr lang="en-US" altLang="en-US" dirty="0"/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2819400" y="2286000"/>
            <a:ext cx="7315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Spread of ideas and beliefs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New translations of the Bible in the vernacular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More books and literate society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Lead to questioning of previous beliefs</a:t>
            </a:r>
            <a:endParaRPr lang="en-US" alt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661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Question from ERA 6</a:t>
            </a:r>
            <a:endParaRPr lang="en-US" altLang="en-US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209800" y="2590800"/>
            <a:ext cx="77724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This refers to the exchange of ideas, foods, and diseases between the Old World and the New World. </a:t>
            </a:r>
          </a:p>
        </p:txBody>
      </p:sp>
    </p:spTree>
    <p:extLst>
      <p:ext uri="{BB962C8B-B14F-4D97-AF65-F5344CB8AC3E}">
        <p14:creationId xmlns:p14="http://schemas.microsoft.com/office/powerpoint/2010/main" val="3522722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Answer from ERA 6</a:t>
            </a:r>
            <a:endParaRPr lang="en-US" altLang="en-US" dirty="0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828800" y="2362201"/>
            <a:ext cx="3124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Columbian Exchange</a:t>
            </a:r>
            <a:endParaRPr lang="en-US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53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057400"/>
            <a:ext cx="53562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6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Question from ERA 6</a:t>
            </a:r>
            <a:endParaRPr lang="en-US" altLang="en-US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2514600" y="2743200"/>
            <a:ext cx="74676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A direct effect of the Columbian Exchange was the spread of religion and language. This is known as… </a:t>
            </a:r>
          </a:p>
        </p:txBody>
      </p:sp>
    </p:spTree>
    <p:extLst>
      <p:ext uri="{BB962C8B-B14F-4D97-AF65-F5344CB8AC3E}">
        <p14:creationId xmlns:p14="http://schemas.microsoft.com/office/powerpoint/2010/main" val="4219086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Answer from ERA 6</a:t>
            </a:r>
            <a:endParaRPr lang="en-US" altLang="en-US" dirty="0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905001" y="2667000"/>
            <a:ext cx="4359275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Cultural Diffusion</a:t>
            </a:r>
            <a:endParaRPr lang="en-US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33600"/>
            <a:ext cx="38306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217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Question from ERA 6</a:t>
            </a:r>
            <a:endParaRPr lang="en-US" altLang="en-US" dirty="0"/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2019300" y="2133601"/>
            <a:ext cx="8153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The Native American population dropped drastically during the years of 1500-1700s. This was due to a disease introduced by the Spanish explorers known as…</a:t>
            </a:r>
            <a:endParaRPr lang="en-US" alt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17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Answer from ERA 6</a:t>
            </a:r>
            <a:endParaRPr lang="en-US" altLang="en-US" dirty="0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057400" y="2819400"/>
            <a:ext cx="2490788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Small Pox</a:t>
            </a:r>
            <a:endParaRPr lang="en-US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15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5100638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228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Question from ERA 6</a:t>
            </a:r>
            <a:endParaRPr lang="en-US" altLang="en-US" dirty="0"/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2209800" y="2514600"/>
            <a:ext cx="77724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What role do the colonies play for the mother country in the economic policy of mercantilism?</a:t>
            </a:r>
            <a:endParaRPr lang="en-US" alt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359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Answer from ERA 6</a:t>
            </a: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76400" y="2297113"/>
            <a:ext cx="31242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 source of </a:t>
            </a:r>
            <a:r>
              <a:rPr lang="en-US" sz="3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raw materials 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for the developed country’s industry.</a:t>
            </a:r>
          </a:p>
        </p:txBody>
      </p:sp>
      <p:pic>
        <p:nvPicPr>
          <p:cNvPr id="2355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1947863"/>
            <a:ext cx="53197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787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$700 Question from ERA 6</a:t>
            </a:r>
            <a:endParaRPr lang="en-US" altLang="en-US" dirty="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2286000" y="1752600"/>
            <a:ext cx="76200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Martin Luther protested against many Catholic Church abuses including the selling of indulgences by posting the ________ ____________ on the door of the Catholic Church in Wittenberg, Germany.</a:t>
            </a:r>
            <a:endParaRPr lang="en-US" alt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265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$700 Answer from ERA 6</a:t>
            </a:r>
            <a:endParaRPr lang="en-US" altLang="en-US" dirty="0"/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2819400" y="2590800"/>
            <a:ext cx="22860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6000" b="1">
                <a:solidFill>
                  <a:srgbClr val="FFFFFF"/>
                </a:solidFill>
                <a:cs typeface="Arial" panose="020B0604020202020204" pitchFamily="34" charset="0"/>
              </a:rPr>
              <a:t>95 Thesis</a:t>
            </a:r>
            <a:endParaRPr lang="en-US" altLang="en-US" sz="4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39940" name="Picture 2" descr="http://ts4.explicit.bing.net/th?id=H.4997857009534579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3987800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74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$100 Question from ERA 7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2438400" y="2438400"/>
            <a:ext cx="7239000" cy="19383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absolutist idea that kings/queens have been sent by God to rule their nation.</a:t>
            </a:r>
          </a:p>
        </p:txBody>
      </p:sp>
    </p:spTree>
    <p:extLst>
      <p:ext uri="{BB962C8B-B14F-4D97-AF65-F5344CB8AC3E}">
        <p14:creationId xmlns:p14="http://schemas.microsoft.com/office/powerpoint/2010/main" val="2711409312"/>
      </p:ext>
    </p:extLst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2133600" y="3810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$100 Answer from ERA 7</a:t>
            </a:r>
            <a:endParaRPr lang="en-US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Shape 181"/>
          <p:cNvSpPr txBox="1"/>
          <p:nvPr/>
        </p:nvSpPr>
        <p:spPr>
          <a:xfrm>
            <a:off x="2514601" y="2897187"/>
            <a:ext cx="3124199" cy="1323975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Divine Right of Kings</a:t>
            </a: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0" y="1905000"/>
            <a:ext cx="3429000" cy="46307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839241400"/>
      </p:ext>
    </p:extLst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2209800" y="5334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$200 Question from ERA 7</a:t>
            </a:r>
            <a:endParaRPr lang="en-US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Shape 204"/>
          <p:cNvSpPr txBox="1"/>
          <p:nvPr/>
        </p:nvSpPr>
        <p:spPr>
          <a:xfrm>
            <a:off x="2438400" y="2438400"/>
            <a:ext cx="7239000" cy="30108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enlightenment figure believed that having an absolute monarch was the best form of government.</a:t>
            </a:r>
          </a:p>
        </p:txBody>
      </p:sp>
    </p:spTree>
    <p:extLst>
      <p:ext uri="{BB962C8B-B14F-4D97-AF65-F5344CB8AC3E}">
        <p14:creationId xmlns:p14="http://schemas.microsoft.com/office/powerpoint/2010/main" val="1306712200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2209800" y="4572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$200 Answer from ERA 7</a:t>
            </a:r>
            <a:endParaRPr lang="en-US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Shape 211"/>
          <p:cNvSpPr txBox="1"/>
          <p:nvPr/>
        </p:nvSpPr>
        <p:spPr>
          <a:xfrm>
            <a:off x="1905001" y="2971800"/>
            <a:ext cx="4648199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Thomas Hobbes</a:t>
            </a:r>
          </a:p>
        </p:txBody>
      </p:sp>
      <p:pic>
        <p:nvPicPr>
          <p:cNvPr id="212" name="Shape 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5902" y="2077062"/>
            <a:ext cx="3188899" cy="335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374285"/>
      </p:ext>
    </p:extLst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title"/>
          </p:nvPr>
        </p:nvSpPr>
        <p:spPr>
          <a:xfrm>
            <a:off x="1828800" y="457200"/>
            <a:ext cx="84582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$300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2133601" y="2514601"/>
            <a:ext cx="7848599" cy="2862261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United States Declaration of Independence and the French Declaration of the Rights of Man and of Citizen was influenced by which English Enlightenment philosopher?</a:t>
            </a:r>
          </a:p>
        </p:txBody>
      </p:sp>
    </p:spTree>
    <p:extLst>
      <p:ext uri="{BB962C8B-B14F-4D97-AF65-F5344CB8AC3E}">
        <p14:creationId xmlns:p14="http://schemas.microsoft.com/office/powerpoint/2010/main" val="2124786110"/>
      </p:ext>
    </p:extLst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title"/>
          </p:nvPr>
        </p:nvSpPr>
        <p:spPr>
          <a:xfrm>
            <a:off x="1905001" y="457200"/>
            <a:ext cx="8305799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$300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Shape 271"/>
          <p:cNvSpPr txBox="1"/>
          <p:nvPr/>
        </p:nvSpPr>
        <p:spPr>
          <a:xfrm>
            <a:off x="2209800" y="2971801"/>
            <a:ext cx="3505200" cy="175418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5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John Locke</a:t>
            </a:r>
          </a:p>
        </p:txBody>
      </p:sp>
      <p:pic>
        <p:nvPicPr>
          <p:cNvPr id="272" name="Shape 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1" y="2057400"/>
            <a:ext cx="3662361" cy="42751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820540762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title"/>
          </p:nvPr>
        </p:nvSpPr>
        <p:spPr>
          <a:xfrm>
            <a:off x="1905000" y="457200"/>
            <a:ext cx="8358186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$400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7" name="Shape 337"/>
          <p:cNvSpPr txBox="1"/>
          <p:nvPr/>
        </p:nvSpPr>
        <p:spPr>
          <a:xfrm>
            <a:off x="2155826" y="2514600"/>
            <a:ext cx="7856537" cy="19383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did the use of new machinery affect the production of goods during the industrial revolution?</a:t>
            </a:r>
          </a:p>
        </p:txBody>
      </p:sp>
    </p:spTree>
    <p:extLst>
      <p:ext uri="{BB962C8B-B14F-4D97-AF65-F5344CB8AC3E}">
        <p14:creationId xmlns:p14="http://schemas.microsoft.com/office/powerpoint/2010/main" val="4112809346"/>
      </p:ext>
    </p:extLst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2051051" y="374650"/>
            <a:ext cx="8077199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$400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4" name="Shape 344"/>
          <p:cNvSpPr txBox="1"/>
          <p:nvPr/>
        </p:nvSpPr>
        <p:spPr>
          <a:xfrm>
            <a:off x="6143601" y="1986251"/>
            <a:ext cx="4190999" cy="420809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Goods were produced:</a:t>
            </a:r>
          </a:p>
          <a:p>
            <a:pPr marL="457200" indent="-508000">
              <a:buClr>
                <a:schemeClr val="lt1"/>
              </a:buClr>
              <a:buSzPct val="100000"/>
              <a:buFont typeface="Times New Roman"/>
              <a:buChar char="●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Faster</a:t>
            </a:r>
          </a:p>
          <a:p>
            <a:pPr marL="457200" indent="-508000">
              <a:buClr>
                <a:schemeClr val="lt1"/>
              </a:buClr>
              <a:buSzPct val="100000"/>
              <a:buFont typeface="Times New Roman"/>
              <a:buChar char="●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Cheaper</a:t>
            </a:r>
          </a:p>
          <a:p>
            <a:pPr marL="457200" indent="-508000">
              <a:buClr>
                <a:schemeClr val="lt1"/>
              </a:buClr>
              <a:buSzPct val="100000"/>
              <a:buFont typeface="Times New Roman"/>
              <a:buChar char="●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larger numbers</a:t>
            </a:r>
          </a:p>
        </p:txBody>
      </p:sp>
      <p:sp>
        <p:nvSpPr>
          <p:cNvPr id="345" name="Shape 345"/>
          <p:cNvSpPr txBox="1"/>
          <p:nvPr/>
        </p:nvSpPr>
        <p:spPr>
          <a:xfrm>
            <a:off x="1600201" y="-1825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6" name="Shape 3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051" y="2422637"/>
            <a:ext cx="3690899" cy="333539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535899279"/>
      </p:ext>
    </p:extLst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title"/>
          </p:nvPr>
        </p:nvSpPr>
        <p:spPr>
          <a:xfrm>
            <a:off x="1981201" y="609600"/>
            <a:ext cx="8261349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$500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Shape 367"/>
          <p:cNvSpPr txBox="1"/>
          <p:nvPr/>
        </p:nvSpPr>
        <p:spPr>
          <a:xfrm>
            <a:off x="2286001" y="2438400"/>
            <a:ext cx="7619999" cy="255428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a result of the industrial revolution, more people moved to big cities.  This big city growth is referred to as 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964065433"/>
      </p:ext>
    </p:extLst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title"/>
          </p:nvPr>
        </p:nvSpPr>
        <p:spPr>
          <a:xfrm>
            <a:off x="1905001" y="228600"/>
            <a:ext cx="8305799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$100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4" name="Shape 374"/>
          <p:cNvSpPr txBox="1"/>
          <p:nvPr/>
        </p:nvSpPr>
        <p:spPr>
          <a:xfrm>
            <a:off x="4343400" y="5715001"/>
            <a:ext cx="3429000" cy="76993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Urbanization</a:t>
            </a:r>
          </a:p>
        </p:txBody>
      </p:sp>
      <p:pic>
        <p:nvPicPr>
          <p:cNvPr id="375" name="Shape 375"/>
          <p:cNvPicPr preferRelativeResize="0"/>
          <p:nvPr/>
        </p:nvPicPr>
        <p:blipFill rotWithShape="1">
          <a:blip r:embed="rId3">
            <a:alphaModFix/>
          </a:blip>
          <a:srcRect l="2921" t="6640" r="650" b="5838"/>
          <a:stretch/>
        </p:blipFill>
        <p:spPr>
          <a:xfrm>
            <a:off x="2971800" y="1714500"/>
            <a:ext cx="6040436" cy="36576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296937593"/>
      </p:ext>
    </p:extLst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$600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6" name="Shape 396"/>
          <p:cNvSpPr txBox="1"/>
          <p:nvPr/>
        </p:nvSpPr>
        <p:spPr>
          <a:xfrm>
            <a:off x="2667001" y="2286000"/>
            <a:ext cx="6934199" cy="31702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economic system lets business owners set their own hourly wages, allows for high profits, and </a:t>
            </a:r>
            <a:r>
              <a:rPr lang="en-US" sz="4000" b="1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government intervention.</a:t>
            </a:r>
          </a:p>
        </p:txBody>
      </p:sp>
    </p:spTree>
    <p:extLst>
      <p:ext uri="{BB962C8B-B14F-4D97-AF65-F5344CB8AC3E}">
        <p14:creationId xmlns:p14="http://schemas.microsoft.com/office/powerpoint/2010/main" val="2709648167"/>
      </p:ext>
    </p:extLst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$600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3" name="Shape 403"/>
          <p:cNvSpPr txBox="1"/>
          <p:nvPr/>
        </p:nvSpPr>
        <p:spPr>
          <a:xfrm>
            <a:off x="2182813" y="2895600"/>
            <a:ext cx="2846387" cy="15700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4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Market Economy</a:t>
            </a:r>
          </a:p>
        </p:txBody>
      </p:sp>
      <p:pic>
        <p:nvPicPr>
          <p:cNvPr id="404" name="Shape 4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2286000"/>
            <a:ext cx="4868862" cy="3429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739456816"/>
      </p:ext>
    </p:extLst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$700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Shape 411"/>
          <p:cNvSpPr txBox="1"/>
          <p:nvPr/>
        </p:nvSpPr>
        <p:spPr>
          <a:xfrm>
            <a:off x="2362200" y="2209801"/>
            <a:ext cx="7315200" cy="259439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type of economic system involves direct trade, no competition, and relies on customs and traditions.</a:t>
            </a:r>
          </a:p>
        </p:txBody>
      </p:sp>
    </p:spTree>
    <p:extLst>
      <p:ext uri="{BB962C8B-B14F-4D97-AF65-F5344CB8AC3E}">
        <p14:creationId xmlns:p14="http://schemas.microsoft.com/office/powerpoint/2010/main" val="1119475611"/>
      </p:ext>
    </p:extLst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title"/>
          </p:nvPr>
        </p:nvSpPr>
        <p:spPr>
          <a:xfrm>
            <a:off x="2265362" y="319087"/>
            <a:ext cx="7772400" cy="9144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$700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8" name="Shape 418"/>
          <p:cNvSpPr txBox="1"/>
          <p:nvPr/>
        </p:nvSpPr>
        <p:spPr>
          <a:xfrm>
            <a:off x="1820950" y="1680201"/>
            <a:ext cx="4388100" cy="175409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5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Traditional Economy</a:t>
            </a:r>
          </a:p>
        </p:txBody>
      </p:sp>
      <p:pic>
        <p:nvPicPr>
          <p:cNvPr id="419" name="Shape 4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8725" y="3622701"/>
            <a:ext cx="4735278" cy="2979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9389502"/>
      </p:ext>
    </p:extLst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title"/>
          </p:nvPr>
        </p:nvSpPr>
        <p:spPr>
          <a:xfrm>
            <a:off x="2209800" y="4572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$800 Question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6" name="Shape 426"/>
          <p:cNvSpPr txBox="1"/>
          <p:nvPr/>
        </p:nvSpPr>
        <p:spPr>
          <a:xfrm>
            <a:off x="2514600" y="2362200"/>
            <a:ext cx="7467600" cy="25542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economic system allows the government to control the factors of production, set working conditions, and the prices of goods.</a:t>
            </a:r>
          </a:p>
        </p:txBody>
      </p:sp>
    </p:spTree>
    <p:extLst>
      <p:ext uri="{BB962C8B-B14F-4D97-AF65-F5344CB8AC3E}">
        <p14:creationId xmlns:p14="http://schemas.microsoft.com/office/powerpoint/2010/main" val="62042421"/>
      </p:ext>
    </p:extLst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title"/>
          </p:nvPr>
        </p:nvSpPr>
        <p:spPr>
          <a:xfrm>
            <a:off x="2095500" y="228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  <a:ea typeface="Times New Roman"/>
                <a:cs typeface="Times New Roman"/>
                <a:sym typeface="Times New Roman"/>
              </a:rPr>
              <a:t>$800 Answer from ERA 7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3" name="Shape 433"/>
          <p:cNvSpPr txBox="1"/>
          <p:nvPr/>
        </p:nvSpPr>
        <p:spPr>
          <a:xfrm>
            <a:off x="2409825" y="1581151"/>
            <a:ext cx="7086600" cy="76993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Command Economy</a:t>
            </a:r>
          </a:p>
        </p:txBody>
      </p:sp>
      <p:pic>
        <p:nvPicPr>
          <p:cNvPr id="434" name="Shape 4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1" y="2743200"/>
            <a:ext cx="5486399" cy="378618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784172401"/>
      </p:ext>
    </p:extLst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title"/>
          </p:nvPr>
        </p:nvSpPr>
        <p:spPr>
          <a:xfrm>
            <a:off x="2209800" y="1524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</a:rPr>
              <a:t>$900 Question from ERA 7</a:t>
            </a:r>
          </a:p>
        </p:txBody>
      </p:sp>
      <p:sp>
        <p:nvSpPr>
          <p:cNvPr id="441" name="Shape 441"/>
          <p:cNvSpPr txBox="1"/>
          <p:nvPr/>
        </p:nvSpPr>
        <p:spPr>
          <a:xfrm>
            <a:off x="1752600" y="1752600"/>
            <a:ext cx="8686800" cy="4216400"/>
          </a:xfrm>
          <a:prstGeom prst="rect">
            <a:avLst/>
          </a:prstGeom>
          <a:noFill/>
          <a:ln w="1905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FF"/>
              </a:buClr>
              <a:buSzPct val="25000"/>
              <a:buFont typeface="Times New Roman"/>
              <a:buNone/>
            </a:pPr>
            <a:r>
              <a:rPr lang="en-US" sz="32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economic system is being described below?:</a:t>
            </a:r>
          </a:p>
          <a:p>
            <a:pPr>
              <a:buClr>
                <a:srgbClr val="FFFFFF"/>
              </a:buClr>
              <a:buFont typeface="Times New Roman"/>
              <a:buNone/>
            </a:pPr>
            <a:endParaRPr sz="40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rgbClr val="FFFFFF"/>
              </a:buClr>
              <a:buSzPct val="100000"/>
              <a:buFont typeface="Times New Roman"/>
              <a:buChar char="•"/>
            </a:pPr>
            <a:r>
              <a:rPr lang="en-US" sz="28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Individuals can own businesses and set prices based on demand of goods.</a:t>
            </a:r>
          </a:p>
          <a:p>
            <a:pPr>
              <a:buClr>
                <a:srgbClr val="FFFFFF"/>
              </a:buClr>
              <a:buSzPct val="100000"/>
              <a:buFont typeface="Times New Roman"/>
              <a:buChar char="•"/>
            </a:pPr>
            <a:r>
              <a:rPr lang="en-US" sz="28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Business owners must pay a governmentally mandated minimum wage to their workers.</a:t>
            </a:r>
          </a:p>
          <a:p>
            <a:pPr>
              <a:buClr>
                <a:srgbClr val="FFFFFF"/>
              </a:buClr>
              <a:buSzPct val="100000"/>
              <a:buFont typeface="Times New Roman"/>
              <a:buChar char="•"/>
            </a:pPr>
            <a:r>
              <a:rPr lang="en-US" sz="2800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Business owners must follow governmentally mandated regulations on disposal of waste, sanitation, etc.</a:t>
            </a:r>
          </a:p>
        </p:txBody>
      </p:sp>
    </p:spTree>
    <p:extLst>
      <p:ext uri="{BB962C8B-B14F-4D97-AF65-F5344CB8AC3E}">
        <p14:creationId xmlns:p14="http://schemas.microsoft.com/office/powerpoint/2010/main" val="4104535973"/>
      </p:ext>
    </p:extLst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2209800" y="3048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</a:rPr>
              <a:t>$900 Answer from ERA 7</a:t>
            </a:r>
          </a:p>
        </p:txBody>
      </p:sp>
      <p:sp>
        <p:nvSpPr>
          <p:cNvPr id="448" name="Shape 448"/>
          <p:cNvSpPr txBox="1"/>
          <p:nvPr/>
        </p:nvSpPr>
        <p:spPr>
          <a:xfrm>
            <a:off x="2057401" y="2895601"/>
            <a:ext cx="2438399" cy="1446211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FF"/>
              </a:buClr>
              <a:buSzPct val="25000"/>
              <a:buFont typeface="Times New Roman"/>
              <a:buNone/>
            </a:pPr>
            <a:r>
              <a:rPr lang="en-US" sz="44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Mixed </a:t>
            </a:r>
          </a:p>
          <a:p>
            <a:pPr algn="ctr">
              <a:buClr>
                <a:srgbClr val="FFFFFF"/>
              </a:buClr>
              <a:buSzPct val="25000"/>
              <a:buFont typeface="Times New Roman"/>
              <a:buNone/>
            </a:pPr>
            <a:r>
              <a:rPr lang="en-US" sz="44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Economy</a:t>
            </a:r>
          </a:p>
        </p:txBody>
      </p:sp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0801" y="2436812"/>
            <a:ext cx="4856161" cy="380999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514157458"/>
      </p:ext>
    </p:extLst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title"/>
          </p:nvPr>
        </p:nvSpPr>
        <p:spPr>
          <a:xfrm>
            <a:off x="2171700" y="3048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4000" b="1" dirty="0">
                <a:solidFill>
                  <a:srgbClr val="FFFF00"/>
                </a:solidFill>
              </a:rPr>
              <a:t>$1000 Question from ERA 7</a:t>
            </a:r>
          </a:p>
        </p:txBody>
      </p:sp>
      <p:sp>
        <p:nvSpPr>
          <p:cNvPr id="504" name="Shape 504"/>
          <p:cNvSpPr txBox="1"/>
          <p:nvPr/>
        </p:nvSpPr>
        <p:spPr>
          <a:xfrm>
            <a:off x="2590800" y="2667000"/>
            <a:ext cx="7010400" cy="255428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was the gathering of European leaders in 1885 to divide the continent of Africa into European control. </a:t>
            </a:r>
          </a:p>
        </p:txBody>
      </p:sp>
    </p:spTree>
    <p:extLst>
      <p:ext uri="{BB962C8B-B14F-4D97-AF65-F5344CB8AC3E}">
        <p14:creationId xmlns:p14="http://schemas.microsoft.com/office/powerpoint/2010/main" val="3684734797"/>
      </p:ext>
    </p:extLst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</a:rPr>
              <a:t>$1000 Answer from ERA 7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2971801" y="1524001"/>
            <a:ext cx="5943599" cy="76993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  <a:buFont typeface="Times New Roman"/>
              <a:buNone/>
            </a:pPr>
            <a:r>
              <a:rPr lang="en-US" sz="44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Berlin Conference</a:t>
            </a:r>
          </a:p>
        </p:txBody>
      </p:sp>
      <p:sp>
        <p:nvSpPr>
          <p:cNvPr id="512" name="Shape 512"/>
          <p:cNvSpPr txBox="1"/>
          <p:nvPr/>
        </p:nvSpPr>
        <p:spPr>
          <a:xfrm>
            <a:off x="1692276" y="-1825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3" name="Shape 513"/>
          <p:cNvSpPr txBox="1"/>
          <p:nvPr/>
        </p:nvSpPr>
        <p:spPr>
          <a:xfrm>
            <a:off x="1692276" y="-1825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4" name="Shape 514"/>
          <p:cNvSpPr txBox="1"/>
          <p:nvPr/>
        </p:nvSpPr>
        <p:spPr>
          <a:xfrm>
            <a:off x="1692276" y="-1825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5" name="Shape 5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2590801"/>
            <a:ext cx="5233986" cy="4027487"/>
          </a:xfrm>
          <a:prstGeom prst="rect">
            <a:avLst/>
          </a:prstGeom>
          <a:noFill/>
          <a:ln w="1905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006539406"/>
      </p:ext>
    </p:extLst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</a:rPr>
              <a:t>$1100 Question from ERA 7</a:t>
            </a:r>
          </a:p>
        </p:txBody>
      </p:sp>
      <p:sp>
        <p:nvSpPr>
          <p:cNvPr id="538" name="Shape 538"/>
          <p:cNvSpPr txBox="1"/>
          <p:nvPr/>
        </p:nvSpPr>
        <p:spPr>
          <a:xfrm>
            <a:off x="2590800" y="2286000"/>
            <a:ext cx="7010400" cy="1938336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  <a:buFont typeface="Times New Roman"/>
              <a:buNone/>
            </a:pPr>
            <a:r>
              <a:rPr lang="en-US" sz="40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has modern/present Africa been impacted by the Age of Imperialism?  </a:t>
            </a:r>
          </a:p>
        </p:txBody>
      </p:sp>
    </p:spTree>
    <p:extLst>
      <p:ext uri="{BB962C8B-B14F-4D97-AF65-F5344CB8AC3E}">
        <p14:creationId xmlns:p14="http://schemas.microsoft.com/office/powerpoint/2010/main" val="528160906"/>
      </p:ext>
    </p:extLst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>
            <a:spLocks noGrp="1"/>
          </p:cNvSpPr>
          <p:nvPr>
            <p:ph type="title"/>
          </p:nvPr>
        </p:nvSpPr>
        <p:spPr>
          <a:xfrm>
            <a:off x="2209800" y="381000"/>
            <a:ext cx="77724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b="1" dirty="0">
                <a:solidFill>
                  <a:srgbClr val="FFFF00"/>
                </a:solidFill>
              </a:rPr>
              <a:t>$1100 Answer from ERA 7</a:t>
            </a:r>
          </a:p>
        </p:txBody>
      </p:sp>
      <p:sp>
        <p:nvSpPr>
          <p:cNvPr id="545" name="Shape 545"/>
          <p:cNvSpPr txBox="1"/>
          <p:nvPr/>
        </p:nvSpPr>
        <p:spPr>
          <a:xfrm>
            <a:off x="2001275" y="1929275"/>
            <a:ext cx="8553600" cy="37983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82600">
              <a:buClr>
                <a:srgbClr val="FFFFFF"/>
              </a:buClr>
              <a:buSzPct val="100000"/>
              <a:buFont typeface="Times New Roman"/>
              <a:buChar char="●"/>
            </a:pPr>
            <a:r>
              <a:rPr lang="en-US" sz="40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 day boundaries have been set based on European colonization</a:t>
            </a:r>
          </a:p>
          <a:p>
            <a:pPr marL="457200" indent="-482600">
              <a:buClr>
                <a:srgbClr val="FFFFFF"/>
              </a:buClr>
              <a:buSzPct val="100000"/>
              <a:buFont typeface="Times New Roman"/>
              <a:buChar char="●"/>
            </a:pPr>
            <a:r>
              <a:rPr lang="en-US" sz="40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Loss of economic resources.</a:t>
            </a:r>
          </a:p>
          <a:p>
            <a:pPr marL="457200" indent="-482600">
              <a:buClr>
                <a:srgbClr val="FFFFFF"/>
              </a:buClr>
              <a:buSzPct val="100000"/>
              <a:buFont typeface="Times New Roman"/>
              <a:buChar char="●"/>
            </a:pPr>
            <a:r>
              <a:rPr lang="en-US" sz="4000" b="1" ker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Unstable governments and societies.</a:t>
            </a:r>
          </a:p>
        </p:txBody>
      </p:sp>
    </p:spTree>
    <p:extLst>
      <p:ext uri="{BB962C8B-B14F-4D97-AF65-F5344CB8AC3E}">
        <p14:creationId xmlns:p14="http://schemas.microsoft.com/office/powerpoint/2010/main" val="938774456"/>
      </p:ext>
    </p:extLst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Question from ERA 8</a:t>
            </a:r>
            <a:endParaRPr lang="en-US" altLang="en-US" dirty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2514601" y="2895600"/>
            <a:ext cx="7496175" cy="12001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Two reasons why the U.S. became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involved in World War I. 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257064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Answer from ERA 8</a:t>
            </a:r>
            <a:endParaRPr lang="en-US" altLang="en-US" sz="4000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676400" y="1066801"/>
            <a:ext cx="4038600" cy="23082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742950" indent="-7429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3600"/>
              <a:t>Zimmerman Telegraph (note)</a:t>
            </a: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3600"/>
              <a:t>Sinking of the </a:t>
            </a:r>
            <a:r>
              <a:rPr lang="en-US" altLang="en-US" sz="3600" i="1"/>
              <a:t>Lusitania</a:t>
            </a:r>
            <a:endParaRPr lang="en-US" altLang="en-US" sz="2400" i="1"/>
          </a:p>
        </p:txBody>
      </p:sp>
      <p:pic>
        <p:nvPicPr>
          <p:cNvPr id="14340" name="Picture 6" descr="RMS_Lusita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403601"/>
            <a:ext cx="3352800" cy="284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7" descr="https://upload.wikimedia.org/wikipedia/commons/4/48/Zimmerman_telegram_-_the_tempta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76401"/>
            <a:ext cx="4052888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416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5334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Question from ERA 8</a:t>
            </a:r>
            <a:endParaRPr lang="en-US" altLang="en-US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843088" y="2057400"/>
            <a:ext cx="8534400" cy="255428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The new weaponry and technology used in WWI was made possible because of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_______________ 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908203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Answer from ERA 8</a:t>
            </a:r>
            <a:endParaRPr lang="en-US" altLang="en-US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1676400" y="1009651"/>
            <a:ext cx="8686800" cy="6461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/>
              <a:t>Industrial Revolution. </a:t>
            </a:r>
            <a:endParaRPr lang="en-US" altLang="en-US" sz="2400" b="1"/>
          </a:p>
        </p:txBody>
      </p:sp>
      <p:pic>
        <p:nvPicPr>
          <p:cNvPr id="23556" name="Picture 11" descr="grenade launcher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743200"/>
            <a:ext cx="2398713" cy="3886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British tank at Ypres - 1917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0"/>
            <a:ext cx="2286000" cy="1803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3" descr="Krupp's Big Bertha"/>
          <p:cNvPicPr>
            <a:picLocks noChangeAspect="1" noChangeArrowheads="1"/>
          </p:cNvPicPr>
          <p:nvPr/>
        </p:nvPicPr>
        <p:blipFill>
          <a:blip r:embed="rId5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4419600"/>
            <a:ext cx="2651125" cy="2438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9" name="Picture 5"/>
          <p:cNvPicPr>
            <a:picLocks noChangeAspect="1" noChangeArrowheads="1"/>
          </p:cNvPicPr>
          <p:nvPr/>
        </p:nvPicPr>
        <p:blipFill>
          <a:blip r:embed="rId6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" r="3784"/>
          <a:stretch>
            <a:fillRect/>
          </a:stretch>
        </p:blipFill>
        <p:spPr bwMode="auto">
          <a:xfrm>
            <a:off x="7010400" y="2286000"/>
            <a:ext cx="3505200" cy="20081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5" descr="von Poosch-Squadron over Brenta-19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4468814"/>
            <a:ext cx="2849562" cy="23891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635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Question from ERA 8</a:t>
            </a:r>
            <a:endParaRPr lang="en-US" altLang="en-US" dirty="0"/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905000" y="3295650"/>
            <a:ext cx="8305800" cy="17541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The name of the document that ended World War I was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_____________ of _____________</a:t>
            </a:r>
          </a:p>
        </p:txBody>
      </p:sp>
    </p:spTree>
    <p:extLst>
      <p:ext uri="{BB962C8B-B14F-4D97-AF65-F5344CB8AC3E}">
        <p14:creationId xmlns:p14="http://schemas.microsoft.com/office/powerpoint/2010/main" val="1477803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9906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Answer from ERA 8</a:t>
            </a:r>
            <a:endParaRPr lang="en-US" altLang="en-US" dirty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2865439" y="1143001"/>
            <a:ext cx="6459537" cy="9239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Treaty of Versailles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14601"/>
            <a:ext cx="5943600" cy="41005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7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457200"/>
            <a:ext cx="8153400" cy="1143000"/>
          </a:xfrm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Question from ERA 8</a:t>
            </a:r>
            <a:endParaRPr lang="en-US" alt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828800" y="2362200"/>
            <a:ext cx="8534400" cy="1981200"/>
          </a:xfrm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altLang="en-US" sz="4200"/>
              <a:t>Name both reasons the League of Nations failed to keep peace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2551444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04800"/>
            <a:ext cx="8229600" cy="1143000"/>
          </a:xfrm>
          <a:ln w="28575"/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Answer from ERA 8</a:t>
            </a:r>
            <a:endParaRPr lang="en-US" alt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1876426" y="1447800"/>
            <a:ext cx="8715375" cy="2133600"/>
          </a:xfrm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/>
              <a:t> </a:t>
            </a:r>
            <a:r>
              <a:rPr lang="en-US" altLang="en-US" sz="4000" b="1"/>
              <a:t>Lack of support from world powers (U.S.A., Soviet Union, and Japan)</a:t>
            </a:r>
          </a:p>
          <a:p>
            <a:pPr algn="ctr"/>
            <a:r>
              <a:rPr lang="en-US" altLang="en-US" sz="4000" b="1"/>
              <a:t>No military force to back it’s policies </a:t>
            </a:r>
            <a:endParaRPr lang="en-US" altLang="en-US" b="1"/>
          </a:p>
        </p:txBody>
      </p:sp>
      <p:pic>
        <p:nvPicPr>
          <p:cNvPr id="41988" name="Picture 6" descr="http://forthesakeofhumanities-10.wikispaces.com/file/view/gap_in_the_bridge.png/298744434/gap_in_the_brid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4" y="3581401"/>
            <a:ext cx="4632325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357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8382000" cy="914400"/>
          </a:xfrm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Question from ERA 8</a:t>
            </a:r>
            <a:endParaRPr lang="en-US" alt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2209800" y="1676401"/>
            <a:ext cx="7924800" cy="30464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/>
              <a:t>Censorship of the press, mass arrest, and/or secret police are most characteristic of what form of government?</a:t>
            </a:r>
            <a:endParaRPr lang="en-US" altLang="en-US" sz="2400" b="1"/>
          </a:p>
        </p:txBody>
      </p:sp>
    </p:spTree>
    <p:extLst>
      <p:ext uri="{BB962C8B-B14F-4D97-AF65-F5344CB8AC3E}">
        <p14:creationId xmlns:p14="http://schemas.microsoft.com/office/powerpoint/2010/main" val="2231337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8382000" cy="914400"/>
          </a:xfrm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Answer from ERA 8</a:t>
            </a:r>
            <a:endParaRPr lang="en-US" alt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2251076" y="1371600"/>
            <a:ext cx="3768725" cy="15700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/>
              <a:t>Totalitarian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/>
              <a:t>Dictatorships</a:t>
            </a:r>
            <a:r>
              <a:rPr lang="en-US" altLang="en-US" sz="3600" b="1"/>
              <a:t> </a:t>
            </a:r>
            <a:endParaRPr lang="en-US" altLang="en-US" sz="2400" b="1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05000"/>
            <a:ext cx="2820988" cy="37607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3200400"/>
            <a:ext cx="3359150" cy="26289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656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Question from ERA 8</a:t>
            </a:r>
            <a:endParaRPr lang="en-US" altLang="en-US" dirty="0"/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1938339" y="2819401"/>
            <a:ext cx="8072437" cy="286226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Native people losing their culture, customs, languages, and religions due to being taking over by a more powerful country is usually caused by the policy of 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9545387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Answer from ERA 8</a:t>
            </a:r>
            <a:endParaRPr lang="en-US" altLang="en-US" dirty="0"/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3657600" y="1603376"/>
            <a:ext cx="4876800" cy="6461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/>
              <a:t>Imperialism</a:t>
            </a:r>
            <a:endParaRPr lang="en-US" altLang="en-US" sz="2400" b="1"/>
          </a:p>
        </p:txBody>
      </p:sp>
      <p:pic>
        <p:nvPicPr>
          <p:cNvPr id="55300" name="Picture 6" descr="http://kisworldhistory.wikispaces.com/file/view/Joonyon_japanese-imperialism.jpeg/300073694/296x320/Joonyon_japanese-imperialis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28863"/>
            <a:ext cx="4052888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838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Question from ERA 8</a:t>
            </a:r>
            <a:endParaRPr lang="en-US" altLang="en-US" dirty="0"/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2087564" y="2971800"/>
            <a:ext cx="8016875" cy="175418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Giving into the demands of an enemy in an effort to avoid war/conflict is known as ___________________.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1601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Answer from ERA 8</a:t>
            </a:r>
            <a:endParaRPr lang="en-US" altLang="en-US" dirty="0"/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2057400" y="2835276"/>
            <a:ext cx="3352800" cy="7080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Appeasement</a:t>
            </a:r>
            <a:endParaRPr lang="en-US" altLang="en-US" sz="2800" b="1"/>
          </a:p>
        </p:txBody>
      </p:sp>
      <p:pic>
        <p:nvPicPr>
          <p:cNvPr id="5734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1" y="2286000"/>
            <a:ext cx="4621213" cy="3505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2464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2133600" y="2971800"/>
            <a:ext cx="7772400" cy="25542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These two countries rose up as the world’s super powers after World War II and dominated the world’s politics for the next 50 years. 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638300" y="8382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Question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262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981200" y="2897189"/>
            <a:ext cx="3124200" cy="25542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The United States and the Soviet Union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9144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Answer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797176"/>
            <a:ext cx="4572000" cy="283686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6203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374900" y="2895600"/>
            <a:ext cx="7620000" cy="25542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This world peace-keeping organization was formed after World War II to settle disputes between member countries. 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096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Question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624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2286000" y="2971800"/>
            <a:ext cx="3657600" cy="17541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/>
              <a:t>The United Nations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096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Answer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514600"/>
            <a:ext cx="3373438" cy="33734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4256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2133600" y="2667000"/>
            <a:ext cx="7772400" cy="19383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This man-made structure divided East and West Berlin into 2 different political sections.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Question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627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7010400" y="2447926"/>
            <a:ext cx="3048000" cy="31400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600" b="1"/>
              <a:t>The Berlin Wall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Answer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47925"/>
            <a:ext cx="4495800" cy="30368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359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2133600" y="2514600"/>
            <a:ext cx="7848600" cy="17541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The United States’ policy of keeping the Soviet Union from influencing/taking over other countries in the world.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Question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3581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2209800" y="3352801"/>
            <a:ext cx="3810000" cy="83026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/>
              <a:t>containment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8763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Answer from ERA 9</a:t>
            </a:r>
            <a:endParaRPr lang="en-US" altLang="en-US" sz="4200" b="1" dirty="0">
              <a:solidFill>
                <a:srgbClr val="FFFF00"/>
              </a:solidFill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103438"/>
            <a:ext cx="3276600" cy="41592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5621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038" y="457200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2382838" y="2362200"/>
            <a:ext cx="7391400" cy="280035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/>
              <a:t>This negative effect of economic progress occurs when trees are cut down and enviormental habitats are lost.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3457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1828800" y="3429001"/>
            <a:ext cx="3513138" cy="7080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deforestation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038" y="457200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5018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438400"/>
            <a:ext cx="4876800" cy="3657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9964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2328863" y="2514600"/>
            <a:ext cx="7499350" cy="25542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This negative effect of economic progress refers to the rising temperature of the globe due to the lose of the ozone layer.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038" y="457200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6680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/>
          <p:cNvSpPr txBox="1">
            <a:spLocks noChangeArrowheads="1"/>
          </p:cNvSpPr>
          <p:nvPr/>
        </p:nvSpPr>
        <p:spPr bwMode="auto">
          <a:xfrm>
            <a:off x="3962400" y="1676400"/>
            <a:ext cx="4191000" cy="7699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/>
              <a:t>global warming</a:t>
            </a:r>
          </a:p>
        </p:txBody>
      </p:sp>
      <p:sp>
        <p:nvSpPr>
          <p:cNvPr id="54275" name="AutoShape 7" descr="data:image/jpeg;base64,/9j/4AAQSkZJRgABAQAAAQABAAD/2wCEAAkGBxQTEhQUExQWFRQVGRUZGBgXGBweGBkcGiEYGB8dGBcfICggGholHBsaIjEiJyouLi4uHSAzODMsNyotLisBCgoKBQUFDgUFDisZExkrKysrKysrKysrKysrKysrKysrKysrKysrKysrKysrKysrKysrKysrKysrKysrKysrK//AABEIALEBHAMBIgACEQEDEQH/xAAcAAABBQEBAQAAAAAAAAAAAAAAAwQFBgcCAQj/xABHEAACAQIEAwYCBQoDBwQDAAABAhEAAwQSITEFQVEGEyJhcYEykUJSobHBBxQjYnKCksLR8DNDU2ODorLS4fEXNJPDFnTT/8QAFAEBAAAAAAAAAAAAAAAAAAAAAP/EABQRAQAAAAAAAAAAAAAAAAAAAAD/2gAMAwEAAhEDEQA/ANtooooCiiigKKKKAooooCiiigKKKKAooooCiiigKKKKAooooCiiigKKKKAoor2KDyiivYoPKKKKAooooCiiigKKKKAooooCiiigKKKKAooooCiiigKKKKAooooCiiigKKKKAooooCivGYAEkwBqSdhVH4/2vZ/BhjCc7muZx/s/qr+tueXJqCy8U4/YsHKzZn+omreU8lnqxFV/F9rrraW1RB5y7fZCqf4qqNoHaI3P4kseZ5knfnVn4ZwGVNy+e7tgAwTDN/0D7fTQ0DE47EXjHe3nOvwuVA/aFvIoHrS+F7PC6pa/cQKNTmBaB1LtAHXmKX7SXb2HsC5ZtItvNADSAognMU0LE66kgzEg1RuHscTxDBLirjXUa6CVc+CQrMoFsAIPEANtaC4f/j/DYm1YOJb6JW27W/4rSBDUVf4jhMISb2GeyB9I4W6qjT6+X63ntWs0MJEHUdKDNMB2z4bl8GKurcHNnv209lcm38xU9b7UEgNbZbqDdmiDABk3bRKjf6lM+1P5McLiZewBhr2pzWx+jY6/Hb23O6wfXasZ4hw3E8Pv5HL2Lo2ZGIDLrqjiMyn7OYG1B9D4DtHZuEKx7pyYAeIY9FceEny0byqYrAOG9sbgCjFICGDZbyqJMwJdAMjjQzABEahjWg8D7TtbAM99hyWjLqVUEDNbM+JROqHUDaIykL9RXFi8rqGUhlYSCNiK7oCiiigKKKKAooooCiiigKKKKAooooCiiigKKKKAoomigKKKKAooqudsOJ5U7hWh3ALkfRtmRE/RLwQD0DbaGghu0XGjiGa2h/QLpp/mkcz/ALMch9LfaKiUwv8A5r2wg6DTapnhOEVyzOQLVrV52JGsHyA8RH7I2JoFOF4FLSC/eBIkd1bAlnY/CcvNj9FeQ8R/VsOAwbsRdxGXPulsara9/p3OrQANhzLQadpMLbuG5ibyi6dLdlQXeyh08aoCRcfdtoEKJyktKYztZhLdvvO/RxIUC2ysSSQNp2E6mgivyl8Qe1asBR4bl0o+nI27gA8jmIPtWe8PFrLmZznMFGBjXRswbcHaMpkCIq1cY7RYjGKbdjDqyAhs05iCniBBUFRqAQWZD0DDeqcf4ett7vdkqpOdQDpD+IZR9EQdhpQabhe1lq3hrBxFwG86LKLrcY7Zsg2B3kwNfSl+G9qFvYjuVtOohjnYruIMZASdROvkdKyi12suoLFoWrSJiFtq7qoDOWhG7wkEsZ31E+VPO67tkUaCIGUnz5kk7mNTQbVUT2n7O2cdYNm+um6uPjttyZDyPlsdjNR/YC6e4dCSSlw7kkwwDbnlOapXjvGEwto3H1OuVZ1Y/gOp5eegIYg/Z+9hO/wuICsFZHtNByXA2YEp5EKsqdiPQlhhsW+EYlJNptHtk7HTVeh0GvkAZ3qe49xlrzteutPSdFA5BR9Ef+TJqpYripJjKMvQnWPMUGq9nO0q2j3gObDXSzOOdvxAZwORE+Nemu48WkKwIBBkHUEbGvmzszxPubuRv8K4QD+qZUg/YAT0g8q2bsLjyoOFczlBeyf9nmIKfuGI/VIH0TQW6iiigKKKbcQx9qwme66osgSxiSdgOp8qBzRWV4T8qN66HK2rVsqzDI+ctlGoJOYDNHLbQ615e/KbiFMZLB6xbvafIkGg1Wism/8AUjGHZLIHlZvmntjtxiWOU3cKrQDl7t83upcONNfh96DTKKze92qxsaXbB0nw2G26nM4hRziT5E6U0tdtceROXMORTDt+NBqdFZuO3F+1le/ISRM2igccwjMBDgHruOU1KP8AlFtjbCYsjrFkffdoLpRVG/8AUlJ/9lio6nuvwuGvT+UTpg73u6D7iaC8U04wG7i9luG03dvFwLmKGD4gv0o6VSrn5QMQR4MCvlmxBH3WjQnbvF88FaH+/b/+VBS+xwK3sCy3CShQAZMzKLzDvIMEtJkE65YJ8MGt1rIeGXb1m5bu27CZrYcAG4xHiznWFEgZoHp56St3t9i0YB8PbEiZC3cvu/wg+UzQc9iuL3rmPcm8HS+b+Zc7sg7olV7pWJCTqYAEifKtKrIbvGHZ2xFnEJhjduFXmAj92EBCHcSG36jWdqlOAdpr1pn7zEWMQrABVN0goQTrmKkkEGI8hQaRduBVLMYVQSSeQGpPyrM8fiTcuM7aM7ZiOg2Vf3VAHrNTmK45dvW2VktIjRJS7naNz4YHhMQT51CMgoOsGkkARJIAmYk6DYE6mBtXXbXHpYtW8EGksA12NC0kmN9C7SfKAKf9nLI703GIyWULE9CZH2KH+yq1jOLrbu3bt3EXLLXZzAIoMHQKtwKX0GgMiBQQN28+bItoWyIIUCLmkx4APBHhJLZQetSuCxVhACbTZ4AZjfVSTGsBLdwAb+HMYpna4vwtbeULcymZIe4uY8yT3XiOvMnfzptf4hgrkiwbmYz4WkkyHjUqv1pjUkbUE1d7V30ugYa93qx4rdx1dl8lMiRy/wAORHOk+IeO1beMpa0FKk/CUJSJ/ZC/PzqIxSp3eViWmGyDWdfDl8QnVwAdBMQTrE8lllsKtyC6kExsA65QBp1tN86CL4T2e/PcGx71bT4S6wzMpYQ36QGFMxLMP3alOIYkPcyoFbJlgoSZLFmIgqp0I+rz51XbqvauHLIS5qY5lQYEDnBPsOVWPiHZe9hEtZWR3uMc4nKiJHxZiJIGxMcwN4oLtwnF4TD4c4i2GHe6ZWbxFkzaanKoBLS2gjU1nHaftA19muXCMo2AmIGsKN4HzO56Bbi2Jy2oB/RppO0ky224UkEx7nlUn2H7EnElcVi0izIa1ZIM3Oj3Adk6Lz56bh52B7IviWXFYpYw6w1m0w1uHk7j6nQc99t4H8pPAu4x90qoyXgLo8ixhh/GGP7wrdqoH5XMHNvD3eau1s+jjN96fbQYy2F5DatF7JcTburVzU3MOyg9WXxk+uZCV9QTVRuW6luyGIK3sp2cH5qCR9mYe9Bu1q4GAZTKsAQeoOoNdVD9kb2bCovO3KegGqj+ArUxQFRPavA272FvC5OVVNyQYINvxgg8tVHtUtVd7e8RNnCPCZxdi0xPwotzwFmMjk2kwJ3IoMZ7N4jv8QtpgPCjaknVpBJMmB8TbVN9kOO4hjfsXbpbuj4C6qzAAlWGZ1JI+Hc8+lVzhllkxZPiUeK3nKkaxvMFZyiYn7KsPBcLa7xb9oXF7623eZyDLNkcZYAiIYc6CxrdY/SH8Fv8Fpvi8BbdgzDxfWU5SfXLAbTTxA153kUqL2g5UHlzCIzKWBYrtJ06gxABjznlUg2Nuf6jn1Y/1qOL0Z4oHdy4zAqxLK2jAkkMOhHMU2wTAIFEDKWQCOSkqvvABpRboqP4kEFu4bd2LrQImSs5hmCb/VOm8/IJDA4a7iM35uiZVMd7dzKhOoPdgLN2CCCQVHmaensrjCNMTh1P/wCs5/8AuFVrgvHMVhsOlqzZxDqC5AtYc3MhzGVZoMazA00G1O7varGEEXbN1UI8Yu2UUZNmlWGvhzQOcEUEtc7KY6CVxmHLDYfmzKCehbvWj5H0qtcSbG4fOMRdtKUylikMBm2k5NDM6ETEHagYu7Zsd1hmzKGh+7UqScoALFSWbwKAZOhFMceqW7Dvdtse9NlSgGVzGgyjSJadhrA50Dj85xaL3hv2sm/iUt5fCign2PTen/D+O5mCXUNtz8PxZG5+HMFYGBMEehNR4YZFWyma6IQWM0MqLlJBdoWfCDvPhO2ppxxxitoq2EuAKiZLim2X7zSXCK+oDagASNJ5igXxeGS8txXAIzGNOoFU7geE7vFFIHhJEzuDBEDflqfPlztQZsikKTmLGACSNF3A1HP5VGYXAXvzzP3VwIRqcjROvOPOgs4hZgBSd4AE+vXavA9JYtyDrI8iCPv5b0lbu7UE7i75s8PdgGLXnKwFLNA8J8IBJEIT+9VTwPGFbwi8CBoVbUD1Rp+UCrtxy53eGRAQGOGuBczADOQg8RJEc9fM1nGOwveBO+u4fwq4Ym7bJUkypUzJjTmOlBL3cJZkkWlVjHjtArMRy1XkNhTLivAheg27oR1mM6Ef8Szzg7VHYGyyARi7QPTvc67/AFSCduQNS2G4kQSHCOB9K0eXXu2hvkDMHoaBo3C8SXLgWywRAoS6uVnUg5mQkGZA35TUxiHOsqFLBCwBzAZc8a7T42mJG2pr3D3EuAMhDA7HrTDj9/u7ZPPagjuK8VH+GqG4TuIkf3NIriMZc/y7hAHUTA23I215/fT/ALN4bKjOsZyJYkqIEhSfEQCBm2nWpLD8Hub3Fuvn1F5rp1ggwFAa2h1GgA8jpQediOCHF4ofnQK2rID5HGU3XJ8Ig6sgyyRtsOZnZ6xPh3AXZiyYhrtkaut6RlB0jOS2uuwAq6Ynthcw9lD3KMiKA1xrwysVEAB4gO0GJ3NBeKrX5RLObA3P1WtsP4lH3Ej3qw4e8HVXUgq6qykbEESCD6GoXtz/AOxvDr3Y/wCNKDG3SK64Uct+2R1H26fcadXLUiuMNbhxtMj76DVOxlzXEJ0a238SBf5KstVfsf8A4uK9LH/2D8KtFAUnirWZHX6ysPmCKUqK7U429Zwt65h0Ny6ikqoGbUfqjVh5DU8qDCcPiGe8LQAJueOeeZ1LfaxPzqycFu2+4tKk5QbmXN8UfpIB9B5DlUBdwz2r64hkJXUMkNIZRBSGVY05bjX1KWGv2kukW+8VlBkNGUBYSFgydevSgtXfx50FQDnB+lMyDmQx4SN5Hi+LT4fKoIY4czSgx4I3oJtbwrp7KtJ0MiNTsZ3iDKxy6ztUD+eDkY96THER109aCztih16b01xnGozWRH0WJyzlBynMSD9HKT5VCLj1PP5GmPFMZcbPbRUykAZ48Z0ViM3JeWg5UFn4PjbOVnxf5xeLknNaa6QvxfRtNpm0Op0nekeNYvAujDDpjEuEAAul5hzBEsS6yGI8J10BBE1SbWBuLqpK+hI+6lrty6mU3LtwgtoCzkeEqZKk+YgR8qCVwICWrnfJdZbjlZtAjK9sAAsoC5Vknw7mCNN6VGJCArYzDMyeHMSTqAfjOrAdPbUmlMH37Ya21uJc3mbMCQczkxEQeehpLFW8Tbts0W0AAJyW1XfSCQAYMHTyoHeGvslu9h7aNcCkSqEK03I1BCkZhzMch5yyTFrhgQ7OH0ORrou3ARscyoO5iTsZOlNLJa9YuZmMu6BY0GVAxI9JbamqcIiNYP8Ae1BN4ziwW1adnuE3M/8Am3dlyci/61MuGYhruJCsT3cTlOs+s607u8OBtWAfoG4NfMW/6U04YMuN8gI+wUFluIFJAgCdh5gfjNcXPgb9lvuNdY4wAev4f399M2cEEdQftoLd+UMoDazXEtgLoWOm4266DaqZgbJRSLTvcIzxecMqWw0A92reK7cgaEgKDrrpV27W3C9vC3Bs6b+ZCMPsJquOCxyruTA10/7UDrgVoqoMmEIya7sIg675RB9YpHtVhENh2OQMSozFRm1ZZAaJk61KqoAUDQLAG2vMn1Jk+9U/tNiLmJxAw1nXKfKM3Mk7BVHP1oH/AAbS2iLGgOfxeJbhOYqR7/YOVNO2aTakcv72qcyKp0MkDVvrHU6cwskwD/2ENxrHWoKNrOhyjRT5nr5b0DXs7cFxWUR8BEcpMQKheFhUuXP0eV1t3CQDsREGCND6zTjincpbsBAcxUi7IADTqQeZ1OkmQFGgIimFm5dEhWcESu59CIOkeVBf+F3LX5phbTEFCrXSCfidmIBcg6suUgf+KcNgLbA5XYTyJDD0ytOlVThwJUW3seE8hoo5yusrrJjkZIIk1ZuFdiXvD9DfuYc5ZhiLgJBXfYgGdpMRuZ0CTwOIxtvIli6HHhVUYaAbADQhVA6bAUpf47icXh7yvaAW2VzusjUMwy5TMnRGnTRtqZ4fsfjrV1BfVMXhgfGLblX20OUwfC0HQzp7Uw4lirVpbnfWgl8tmtjPcLW2eQc5Y+IhIMkalqBsthnkIJiZJ0VR1ZtlApPA2810RqsjykDWdeoBpK7jHddXZxqACSRJ8j51JcHw5zHTREMeuigfKaDQeyNvS83Vwv8ACM0/Nz8qsFRvZyzlw6Tu+Z/4yWHyUge1SVAUUUUGPdurS4TiF25kOW+qMGecmdiQxTKBsQJDNMtpoaqGH4DexAa5hle8rEywttodSwJURPwn0Owr6NvWldSrKGU7hgCD6g717atKoCqAoGwAAHyFB87YTsNjrih0sMV8wVjr4bmVj7DXlNMLfDyWAZm0MEZWXUbiSDBE8xX01UFxDsbgbzM1zDIWYlmYSpJO5JUjU0GTWuztjIucKC5ChxelgTzYFoUdTlikcL2NUtL3VSyGhrhuoBHMoIzP8hWv4XsbgUgDDWzG2eXj+MmsV4lxC5buRIKEsCrapvyP0fKCPSgZ8etYVLmTCtdvLzd4WW6IoUGPM71KYLBMEXMIO8RtPLroIFSHZXs7ZdVxNzO0sctuQFXzY/S5ch71armGQpcUKwJBAIbUAiJGm9BTbeDkErqNdAddDBmPPT5eVIYzg5uGyCDkUsWjeDl29Yq18P4fcTRrwcEnxZALhneWAkk8yTrUncnWEUEHodvnQQGHOVVVLbhVgQAswPMn8K84nYa9ZdAjLnABJjYGeusSY9T1qwEkT8I0keH764OKMLqgnQwBv86CpWuCsAAqwF2199fOlbXBn6DSrGLzx8UkHlGopPHXbmRirHbQwdI330oIjFYO5lOcTBdtASxLRPtpAA0qr8Hwtw3zccBd9GZQ22eApOYwoJMD6J6Gu8fj8R/rGfXX3Ex9lTHBMXdIliCdNSek7STl3Pwgb+dA84vamydNVhtPLf7J08qq/wCeDTX5GtFF3MRmNthH0obX1Ykk1mXHeG9xedPoHxIRzU/01HtQaQL/AH/CLbggth2APllOQT+4ymaZYS0wzNk12Uc9d/eNPemP5KcejNfwdycl9CQD1AIYDzKGf3adXbT2z3L3LmdGKkDLBjYgEcwVPuKB1i8QwtaL+kbwoumaTptOkbk8gKY8LwIsIyg5rj63bnM6zlXogP8AEdTyFOwipoGJYiGPh0H1QQvzI9PWv8Z4vl0XMUYkEgxmIjMFaNImCfYazAPzcN0sqGFUHM/OdRlTzP1jppG4MR+D4WNDcEmD9E6iTBHQc6sXZjgKhbGJzrcN1Aq2+7XwgzEnbOG8EgAQT60riuDW7NrNbDAhyHZnZgT4wcoJgCQp8Mb68qCLfBJctNKRlIGpBlYAnScoByiPOqtgFH51cA+u/wBjGrZgRvvBS5JGwgq+vqUAqrcEab7N1Yn5yaC7YSxAGn9/Kpq9xh8Ov6IJndAczzChS3Ib8ufLY7VCsHOXIQNRmkjbTlHSRy5a9ZzD8DTFFRdZ8qKuikDNrMEgTE9KCv4rij3DN2691hDZDAHURbXRTIiYnbWa4Cls2caGdGMkz9aRuemvrU5j7lue7w6qtpDuv+Y20k7sBsCTrqehqPdPKgqXD8LlvXEHw22ka7AiQJ9/sq3cFwucBOd4gei5onzhQzU3fCgmAACxEmOkDUxrpprVp7FYPMTfPwqotW/Mj429j4B6P1oLYqgCBsNBXtFFAUUUUBRRRQFFFFB42x1jz6edfNGOXKAc4Zg1xCwHhcKQA4kfCTPyr6G7TMRg8URuLF6P4Gr55xm41+jGx220jl5UGjdm0Bw1qRoy7AkajTkakgum7aHXxHb5024JaAw9pf1VYe9PCdjyOhoOcg1ECDtNcBFhdFjUHTnt867IMRzXUV6RPowketAkQApEDwmduVduT4hO4kV6DOU9dD61ydAP1TB9DQcC5qp+sIpnxVj3D67H+/sp0V+IDlqKa8XA7o7eMfbQZpj18R89v7mrN2WY6CdwNvSq3jZgc4kVY+zg1Q+330FrtMcia7H/ALVE9oOG/nCsJ8aQyH71J6GPmBUzaTwMOhn8a9vWfEfNaDLcLiHsX0uICr23kBjqCp1VjGvQ9ZNatxt1xGHTH2NAU/SD6SjnryZDKk9NdhVb7R8A75Ve3/ixBGwePPk0aA+x6iN7F9p2wN1rd5T3DmLikGUOxbKRr0I5iOlA6wpN0sFJW2k5iN2P1VPKdyd+XPR3jeF27oFthCqvhy6FfTlHkRU1xrgww6tdsQ2FuANK693Os6b2zMzy56UyHxfu/wBaD3hnFBg8Glsp3gVx+kkLCG5n2htQSZGg216Pu09x7d10DfosqkISCOmwAaSQTOeNdVNRWeBbpHEN4X5eL+9KDnGYo21LTJS27a7aD6KiFWdtAJqv9lrfiB2On9PKn3aO7CMNi2Vfvb5ELHvXXZjCwAaC1WWjr/fvUhiMZ3dpfFlFz9ETz8WWAD1JkTynrsyRNvw0p6DNhtJKkMB7xv6MT7UDe3bAGlcXIAk1FXC9x4RiWUgHKxFtJOzRuf1BLHnlnMJbDYVmKqJuXCvhGgjUKWaNFETJ1iYEncOsLgmuXBZUw7GXYR+jQCJnrqQvViTEAxfsJhltottBlRAFUdANBTXg/C1sKROZ3Oa48RmPkOSjYDkOpkl/QFFFFAUUUUBSV7EokZ3VZ2zMBPzrnHXgiMScuhgxJnlAgzWaJggrl4JkRnKtnbrnY6k+tBqFu4G+Eg89CDXVZzpMj4uULB89ZmpLB8avWtD4h0dh9hmR70Fn46AcNfnburv/ACtXzpxAfpPlyrbeJ9ohcw2IXu4PdXfprGqkacyddorFMWv6Yn9ZfT+96DUsCItW1+qqkekU4Gvo2tJWFhEHNQo9RFKqnIeooPJ2PTQ0MCAR9UyPSuh15EQfWukGgJ5eE0CRSZHUBhQ6SP2h9td7AfqmPaubggEfVM+1AhPwn2NMeMaWTv4W+ypC4PiHXxCo3jzTaP64+0UGfcSGpHnNWXs8kL+ywNVbGkmIPL8at3Z9dx1UGgtKr8Q6gGvWOq+axXtk/D5rSBvBTaDmB49fMRv6z91B6Nl8j/WovjPBrV8OXEOuzrE+/Jh5H2iptzajc6Ga4a9b18MzQQXZ/i9/hp7q+DewZ+kvi7sHmBuF3lTpvE87S/Abd1RewdxTaYfAIK/7s6ZT+odP2YqOa+u+Ty1PKm2GU2XL4cGySZYJ8DcvFbPhPqIPnQLXOFZSqsWRhsCuvTTWD7TTC7wu6DGW3cWZlnZD7qFYE+YgeQqescUzaXUI2zFfEhjmyMZGvm1e469grdl7puXPAs5QXTMeSqrDLqYFBm/aY5r628qymrZCSJMHUkDULHLnVi4UkKojaNzVW4UjXLrXHkliSdOuunlV1wWgH9/hQPLSk/8AaQKd4GCSjHwsCD6EEH7CaRRx0H9aVWQZHyEUDnhfBnIVURUC5VJ2RcpOYKBvrpA6akVauG8OSysLqTGZju0fh0FRWF4sllGa4Yt6EaScxhYA/W09561LcO4hbvp3lsyskGdCCORHI7exB50DqiiigKKKKAooooEbj3Poop9XI+5TTLGYJ7oOZLQJEfGx21H0BTm89pD4nCno1wj7CaSa/Y30b0VnPyANBVcXwC6hJCSJ+iJ+WoJqMvkiJVR5Ef8Akirw9rDtvh83rhz/ADKKaXOC4c6jCuJ+rkX7C4oKZjMaO7YCCTHppy9/6VQL9ubykHws4HmCSPC3nz89PbW8X2auSe7Q5f12SfvNVPGdh8Wt5biWzlJBdJVgAOYEkH0OvSgsaGApPIZTSiqdgJK6jzFSIt3pBVCJAn9CF106r+NZ8nFMUuIuWcQGADOwF1SBqxgjYERz1mguRsMSQFYzropMH5c6WTC3CP8ADfxD6p0I9aZ9n8LiL73HkhCqwxJClgY3G5j12HlU0/AH1LOg1mSSY+YoGP5m5iViRBllGo9TXhwxgS1tdCDNxfwJ1pw/DrKzOJsLrOpXT/ir27gLZHhv2zOugnXygmgYDDKMs3rWhIMFj7aL6VE9oLNsWtb6DKx3S78tEPWrCeEsZ8QM7wr8v3KZ43gheQ6Fx07u6Jj0Sgy88NzuER7dwk5YBZTr0FxULegk1buD8P7qcz2z3ejR3ka7EMyBSmnxTHnqKWx/YUXB4LV1T5Z9PZxTJ+z2Itj9J31wzobhYx6SxG3Q0Fmt2xCeJZGuubY+1RXGEByAMhkvEmNDHNoE6bUzfG4sRFtNBGoG38Rplexl0kZ7SnKSeY39/wAKB7YxVy2FzDOmxPxAeXeKSAfKaksBjrdyMujbZTufT63tr5VXrGMEiA9tgZkEnQ7iQAY+dL27XeHKygHNIdIgjqVBg/uxz3igsjdI28qAvlUOcZfw4m4hu2S0Bt4G2j8vRhUjgeM2LphXAb6rwre0/F7TQJjGgk7ZYEHU5t5iAZ2ERvJ2jWu8a77EZVCZLB1kkSxHNhuBHIieuug7xXZzE2ZNlmIP1DrpoJtMQGgQNGPLwipnh1uLQzWXVueayyCdZJERQMMFw4IoAj5A1IW8g3YfOK7xdoqTksowIGs21y+ubxT6CkLgxALaWUEAaXHJE/qraAn3oHy3E3DA+8/cTSV3GqBoGga6o3zkio/FLd8Wa8n0VIFpidfM3R91Nr9mc03bkyF8K2hP8SN1oJYcaygqwQqQZDFYIPUE7H0qLx+JRhkRsiaObYzG2TEA5Z3jnHTpXDYNzOW3euGQoPi1/wDjVadfm2KUGLBQaAG4CDHm11vvoLh2DcXrDZ8x7p8i+NwMpCsBlkDSSNtgKssWrev6NPM5Qfn7VTOxN61N2zf7pnk3RD22RVi2hzBSVQltYO+tWe3jsIuiNZnpbyk/JZNBI4fEJcXMjK69VII+Y0pSkcLiVuCVzQDHiRk+QYAkeY0pagKKKKDxiYMankJgfPlSQa5zCD94n+UUtRQIMLnIoB5qT/MKAlz66+yf1Y0vSSYZR9b3dz95oOPzd/8AVb2VPxU0lcsZfivuB5m2P5BS5wiHdFPqJ++hMHbG1tB6KB+FBGXsVh9R+dqG874+1QwmlAbL/EXJHR7rDyIIPl61LCuXYxoJPSgjXtWD8Vt2/at3W+8Gu7eHsCSuHA9LMHl1A604Ny7ytp73D+CGvJvHlbHuzfgKD1bxG1p/+AfzV7+cP/pN7sn4Ma5yXfr2/wD42/6697q5zuD91APvJoPe9uf6Y93/AKA0Z7n1E/jP/RXP5s3+rc+Vv/ori5bQfHdb3uZfuigVi6fqD+I/0rnubp3ugfs24/5i1NDYw+5ct5G/ccT+yXIn2oexhj/kZj17hifZiv40HOMtWdrt8fvG0P5QagsV2cwtzUOzeaIzj2gEVZbVwr8Nu4V6ZVBHuWGnr86V/OLh2tH951H3FqDP8f2Mf/LLMOmRl++qpxjhWJtqQBcQqw1EoTAYEZgYnUeRraw976lsf7xj/JXjreIPitr+6zfzLQYwcRcCaMc50gnN7cwdOWtRGLa2zEXLbIdZNuCsnSTabTpswHQVumJ4It0RcyGd8tpR98moTiHYvh6ibxyLyLXAgHoREe1BS+x6W4fLe8BKaFHEb/Rlh9vKrLdFvxeJj4h8KDy5lvwp1wzstgbetm/cYNBhXR5jb4UJOnnUrb4Rh9xavPrOpddfQlBQVy81vxeC43iUfGBO3RTSF7HW5I7u3JcCGdjMeWYbVc14Zb5YS163Ms/MBjTtLVwaL3SDoFJ/FaCg5rrHwYcGX3WxmEdZIalUwPECBCOBmJMd2mnLTw+VXo4e4d7xH7CqP+YNSNzhx0Iu3Sw+s7BT6hMoHqBp0O1BS37M8QugZmI1JOe8T7aFqSTsEy63b9lNZPP5zl0q7jhlm5PeWyx5i6Wce2YkEf3pS2F4Rh7X+HYsp+xbVfuFBVuy3CsLhLly6MUt92GUhNYEyfChYkyB8qtVriIb4Vun1tOo+bhaeV5QeIxO4I9Y/AmvaKKAooooCiiigKKKKAooooPH2Ne0UUBRRRQFFFFAVxb3b1oooFq5NeUUBRRRQFFFFBFdpv8A27eoqkdiP8c+p+9qKKDT64oooCiiigKKKKAooooCiiigKKKKD//Z"/>
          <p:cNvSpPr>
            <a:spLocks noChangeAspect="1" noChangeArrowheads="1"/>
          </p:cNvSpPr>
          <p:nvPr/>
        </p:nvSpPr>
        <p:spPr bwMode="auto">
          <a:xfrm>
            <a:off x="1600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39713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5427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78126"/>
            <a:ext cx="7437438" cy="37623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4943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2286000" y="2438400"/>
            <a:ext cx="7620000" cy="31702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The process of bringing the world together through the use of technology and communication. This has led to economic progress for much of the world.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038" y="457200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$700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130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/>
          <p:cNvSpPr txBox="1">
            <a:spLocks noChangeArrowheads="1"/>
          </p:cNvSpPr>
          <p:nvPr/>
        </p:nvSpPr>
        <p:spPr bwMode="auto">
          <a:xfrm>
            <a:off x="1828800" y="3124200"/>
            <a:ext cx="3429000" cy="7699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/>
              <a:t>globalization</a:t>
            </a:r>
            <a:endParaRPr lang="en-US" altLang="en-US" sz="2400" b="1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038" y="457200"/>
            <a:ext cx="80010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$700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6246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2438400"/>
            <a:ext cx="4919663" cy="34750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1182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2362200" y="2209800"/>
            <a:ext cx="7315200" cy="25542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This organization consists of 8 countries that owns 80% of the world’s oil reserves and controls the prices of oil in the world.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28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1"/>
          <p:cNvSpPr txBox="1">
            <a:spLocks noChangeArrowheads="1"/>
          </p:cNvSpPr>
          <p:nvPr/>
        </p:nvSpPr>
        <p:spPr bwMode="auto">
          <a:xfrm>
            <a:off x="4579938" y="1728788"/>
            <a:ext cx="3352800" cy="8302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/>
              <a:t>OPEC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7475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2971800"/>
            <a:ext cx="5961063" cy="36957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8215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4"/>
          <p:cNvSpPr txBox="1">
            <a:spLocks noChangeArrowheads="1"/>
          </p:cNvSpPr>
          <p:nvPr/>
        </p:nvSpPr>
        <p:spPr bwMode="auto">
          <a:xfrm>
            <a:off x="2476500" y="2895600"/>
            <a:ext cx="7239000" cy="19383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/>
              <a:t>When putting together a budget, you must look at both your ___________ &amp; _____________.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$900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82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4"/>
          <p:cNvSpPr txBox="1">
            <a:spLocks noChangeArrowheads="1"/>
          </p:cNvSpPr>
          <p:nvPr/>
        </p:nvSpPr>
        <p:spPr bwMode="auto">
          <a:xfrm>
            <a:off x="2286000" y="2667000"/>
            <a:ext cx="2895600" cy="25860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1"/>
              <a:t>income &amp; expenses</a:t>
            </a:r>
            <a:endParaRPr lang="en-US" altLang="en-US" sz="2400" b="1"/>
          </a:p>
        </p:txBody>
      </p:sp>
      <p:sp>
        <p:nvSpPr>
          <p:cNvPr id="103427" name="AutoShape 7" descr="data:image/jpeg;base64,/9j/4AAQSkZJRgABAQAAAQABAAD/2wBDAAkGBwgHBgkIBwgKCgkLDRYPDQwMDRsUFRAWIB0iIiAdHx8kKDQsJCYxJx8fLT0tMTU3Ojo6Iys/RD84QzQ5Ojf/2wBDAQoKCg0MDRoPDxo3JR8lNzc3Nzc3Nzc3Nzc3Nzc3Nzc3Nzc3Nzc3Nzc3Nzc3Nzc3Nzc3Nzc3Nzc3Nzc3Nzc3Nzf/wAARCAD2AM0DASIAAhEBAxEB/8QAGwAAAgIDAQAAAAAAAAAAAAAABAUDBgABAgf/xAA+EAACAQMDAgUDAgQEBAUFAAABAgMABBEFEiExQQYTIlFhFDJxgZEVI0KhUrHB0QczYuEkQ1Ny8BY0Y4Lx/8QAFAEBAAAAAAAAAAAAAAAAAAAAAP/EABQRAQAAAAAAAAAAAAAAAAAAAAD/2gAMAwEAAhEDEQA/ALUSNoU9c+9ZuC4wK6Cg84xWkTKkE5APNByCCSCOa2SAeR16YpTLqKxaiYh9gOTnvTFJVcF0cFf70HFydkkYG4sx4HapG4Hq44zya4cozIW7Hr7Vu4dUG1j1OMGg3ENy5HQj962EJ25YDrUU24RkKcA9qkiGURj29jQdKwB9Jz81CbnYzBsZ6BR1NC3TyQJI6KQucKahQOiq7Ag/4iOvFAdFcPIA6857AdKkWQbsbiGPX4pXBI4kcbtqKM9etMreRJUEgHJHfjNBN93f+1b9ODnnHSo+d5wME9jW17/70GSZIBLYHXg1pclyCD0rb5QDjIx3rYZTGMMQPgUGFMnLHGP71xJIqn+XzWi3I4yCP2rlyFxgFc9M0GK7M2CePb2qMrtYKfbmttlACMA/NbYNISwAO0ZJB6UEb5CkZ/fiht2GJH4qZs7eW/eoTuJIA4z1NBIr4YVJ5q4JH7UORtI9yK0pI4IFBMHyclsVm89qjDAHJXP5NZtjbJcsPbAoG0kiRFz1Yds9qjtZTLcs5YeWyfbnpQ9xexXUJCoVnQYx8+9RrbzWpMv/AJsgBBI5BxyDQQajb+VdDy4h61JGffvmotPu41JJyUHDKRyD8HvRkN7DfxhLiMIT6Tk8g0HfaaqhZYmZEXP8vqTj/sKA68PoV4T6+OKAjuJbiN2cE7GIz1xRQnjbS0e3AdgBn9a50yRWSWKdAEkOXYdB8UA+pXKxpGsMhMiPghunSndiP/BIWOGYZIpRcWkazsGISKSQFD1570alwWgeMyruHClRyKDm/XMm2R8JwRnuaCuLyWUsgO4Yxx3xUurWxW3FwGywXGO5pbY29zKmVVfLdSQ27PPtQFQMomR3BIwMJ1O6jQ0itIJE2jrgUDGrxFdzIZl9Iz0PNNkd5HLAISybSAeKDds29A7E5PapCw3lumOwpPZtPYTGGWJ2WRiwbBNOrUNKy4U47jFBzlT6hkj4NYiuq52kL74o10iRgFTaSamu2hiRBBJu3dRQKzksBkBR0yOtRSkA8jgdMHrXc8kS5JBRhzjsfxUTzLgEqCMZHNBgcYywOB/asWTaGHOCeeO1c71CESKxz02jpXEk9lHFueSSNQOWdSAKDpxgkD9/ihw5U8H9a2t7ps2CuoRDHXJrg3Njt5ukznAINB0CSeeRnpUbk5IPQGpfOtWPF0hFbVYpxuinjyOMbuTQR8KP061oseMLn80Slm8qbopEOD3NcKuzKtwQfbOaASa7Vb8ybfQwK4UcKaIuNWgSKIMJDuH3EjoOvT4o29sF1ayee3iEMuDhT1Yd6qnpigwyIxwVAfnaR7UDeCWd2aa2tTJbAYLYzXN3FqE8RMhIBx5cWCpz+aU6bf3loGbz5Ujz6Y1kKjPfFN7bxLfGM/TzjzlP/n+pcd+lALDKbG2eCUYlYgEntimOlx4sZJw4Eb8hWHcfNR3mt6vFAZJF026VcZATBBPxUulavPeRqs6QQv2QoNv6UEV1frDBgx+bnkZGaGtJpRN56LhD1bsRTS4vruC7jtX0+ORpfsZY/Sf9qllhuHA32ClVH2wSA4/TNAPf3HnQFWIIxnIHGKFiVooFiMhG7BTjoKLgu9PlkS1ksAGJ27MlW/vXeoW2nRusbm6tcDgMNwoIY9Ojm2/VyAkckKeuD70Q11brC3qKIg5I6kVGlrpc8ZV710O3aCq4qHVdGitoVaxu5LvIwy8YFB1f62dLihugss0bDAychaCt/GGpavcG3060hiAXLOeSKjuIbi2j2zqpiI9UYIbGa40DTYI717mGUwBSMpu6/FBHFqmrtdG3+oDS5PpK45oqy8QOMR6hHhd2PNTnHPejmNtLcXEwVUYjKnuSKT3tmoAeLG45LjsaB/q8zxaek8VoL6JiPtPQdjStvEksU7KNGkAH2gjtXHhkaxDcywpGrWOzJR24H/to+7Vgyzy20nq44ByO1AE/ixU4n0uVPyhrT+JtMuYyJbJthGCCOKYNHLHZkTO+4jAJXcKigu44UKXBi5HQxjkUCtdV0GRShsowuOBjmhdUk0W6gBsJTbSjpjoaaz6TpWqHzWRQxPJT00FL4T0/qrSjnjmgX2mi2UkQeXWSr9CFoCS3SxaVo2ml2tt80NgUzvfDAiw9tcMUHUGudJ0u7EjwTvHJauPXk8j9KDuOO+XTxdQzN5YGRzyB71FFfaqEDYlIboQetWSUwxW4gThVG0L70JatdrGUiTCKcAEUFrLJbwfVQ3Je3hQE92A9qrOp6e9zCNUMimB5G3Beq4Pb3zS6w1ySN2Ww+ulBPO4Ag/kU6sLpE0mWyWzMIZW2bjwC1BXZHge3dGU/diME/Nbis7jTrlN5BWVNyED7fg119IYyFuU3q3T1f1fmo7rUHV42hJMgPCO2cfFA9too7u1aQNt3Kd44xn3+KSsGWHyjNGm3IUmVeOfzT3w3rOhnTDp+rK8Epcs749LH81PPp3gVm3z3Zkzz97Y/sKAzQy9rZRpebw7DILtkY+KN8iMvvGG55Ktg0H9FYarc+dpGsxSEDAhLA4GP3oe502/so98szkrxiIkjr7GgZ3kVteAJe2ysgwFkLYkU/B60i1T67w/H5kcrahYMeRIu5ovz/vXJ1GRiFuGSRA2QGHII6frRkF750itHMTzyjj1fIOeooFjQfxKy+v09vpwoJaNRuz+nalVtqF7b3ixyzr5R+5sYwMVY9CurWC+v0jiCW4f7egGfik19plv9bPO7MLdjkL8UB1vLowXz7bzDJIvXHBPvSK/vDHeM0DbCjAPxjmpri4jt4dthBtRR95qs3V7JJPJK+1ixwSO//wAxQF3etytIFYjIPJHHFWXTrtZbRWk6bfuPSkXh7w7JrUocoY7cffKf9Per1d6ZHb6dFa6bDHIsS42scEn3oEreJI7BAIw87Z5GNo/SrQb66ljDSRqqlQdnsao08UEN/Cb2GWIRuGYFdwxVlfWNNvQBFeopPRG9P+dBJc3irJzbybO+xzzXbrZTgPg7RwVlGSPwazfmPAKuMcH3qPKKpJiJ98UC7ULL+G7ryA+Zak+oK32E+9cRXE88fmpu2/HI/wD7THUIo5dIuAgOXA3D9arsV19PbxxQS53E5A7UDZbxigLY246nvXEjxRA3EOGfbgkd80Dp0Int5RPIX9XpJNZdyJaQi0hjMt0/r2g9B70E8EzibfIQABkk1P8AxWXkWy+kdST1NVabWWaLypoyrDhu1QNe3E3/AC8Kq8ACgvnhvTGv4fqJGMNoCVQIMFqsRttHtiCYkLKMbpDk/wB6Ht5wkEMcI2xqoVR8Cjo5ITgXCA56HbQQS/wmVfKuLeHy5OFcKACfgjoarer+GY7aRbi1dZAG/wDNPI+PmrJPp0ZDGEDafuQ8qwoXTWew1EQy5e3lU7N3OCP6f70FNvbCxlaNUk8vLFn3e+elE3WlxbHjtSsoIAZyPuA/yq5XDaZe3PlzWEbyY5IX1Cq8DNp+pyrIQwcegkfaPY0CabRfJUlcxugyrxnBH60V4c8bSW8/8O19/OhztS5YepP/AHe4+alu72SZioK8HsOtJbnTLeQfWTKAgJD8j1Ggu+seHorpfqbEqdw3DaeGHwaQ20LJNKGeaG8iA2qyZB59/alHhPxg2i3P0l0WfTXfgdTD8j4+K9R8q21CBJoSjo43JInORQUXULxbTUbZY4liFyQ0jYyW96sDwWt1biJY19YxmgvHGjN/DIp04a3k+4D+k0v0PUT5ZSTO8D0/IoObzQryWRooXR7c4DE8YplpfhLRbBPNmUXEpHWTkftXX1RlidQSg2D0nuaWJqzHzd0bkr/SR0oGWp3f0pVLdYwiceWp2gUrXWHaTcQyAdeaS3+pKyuAxyc7s9KUtePtICs49hQXmW6XVdOuEgIYnABK5wc1Vr/RZYWdiwUqCdpNS6dqlwunscqkaPuKKPUaEv8AUnvLl2RyUc8c0Adre3tuu6N5I0BxlTxmmlt4puEcpdRrKvTPQ0HbyxRKUkUsSM8dKDazkuJC4U4J4OKC82XiDTrqBYxJ5TluUk/3pbqunm1vormzjJikB5XlRSew0ZmwrEtkn7etWK1hXTY2Md2/0oUiWJ+QT7CgES4FpaGeVQXYlYY/8Z9/xS+zMyTSXUm9rmQndx0HtUkss09wLtVTaBtijI4QVKlzcq/O1NwwcdTQI9ShkjvZI5FUvndyfetQL5aZcjcaaa1EGuCwQg8LuwecUrKseMcjutBeND1RroHzQ0bxHbsYYIq127JKnGDxVa1G3Q3QvbVwWjUh0VfvH5o3Rb8SsEVsf6UDtFki3FH9HfJwoqC9CT2wktZI3kVgwKHPNR3M8c0Riny0RP2jqakiiiFsRHCkSnjKkKRQTXs9vcQsbYrFcjAMoHPzVWm0PWl/nQxR3i5JG2XBP6GrJBpsccTZum3NzkrU9tp92xWMXaCBTklRhiKDzmf62S8aCaGS3furLg4/1qO5s0ZOMuwNXrxUsBt1ktoy727fzCOTtPFQ6DpkRjN9eLtgT1Df3xQUfWtDg0zSUub4sLqf/kwjqB/ib/amHgzXobER2/mXESM2DGCGQfIz0pR4i1Z9a1ee7kJ8lTiNPZR0/wB6e+CvDf8AEU+qu3KW27gKMF/j8UF/mNvf2bQSMJYHHqx3qpeIbLR9PAhsYJTcygDKyfYM9ausenWccAihj8sAcMhwRXmPjG11HTtYLzyFkk5ikXjeB2x70FitI4tPCeaDchgPU3am2n3dvLLJG8MS7lJHpFU3RrqW7CpJIzE4PTtVjmWG3V3ki3IqgMM4x8j5oKvc+GL29vZ4LONFjL8PIcdfasvvDM+jkJK6TRvwHjHAPcGjNXvr+xu4Lu2L3Fq5DRsi56dj80x1nXbF7KcAlg6h1O08N1x+aCoC2EHmnaNrrjGORSWztbu5uxFbxsNz8tjAUVYkuEuYvPiHPR1Pam2n/Tw26yM6oreoDuTQdWPh3TreICZJJpDjJc4H6U0Sz0tlCG0jA7fFDNdB0DrkL2z3oa2us3jQLnaF3EnrQGyw3GmEXGnRR3EIyTEw9QHwak1Cxg1uxgubWMxsQWMJ6FvmpYL6BGWNpBuI4HuKMt5oUDFQNjctt7fNBTfqfpH8mWNFZThkI5rpp4JnV/LUYOcrVj8T6Omp2Ze3A+qQZRxxuHtmvOHmkV9sm5XU4I6YIoLN50UsjxnMnmNznoK7/g1mD/MUlvyaR2N9Gk0eeFY857VaEYsMlgB2oJ4NS0u+jAsr6PcR9jHaf2qvXkkmnag4UtGr8qR0B+Kqq6TdBDIY3XAoy3+sVzbXd1IE25jUjdk+3PSgvGnaxamIKylpR3JoxNWUsYowDkZDk8A/FeaNFeWyrKJY3OMkKc7fzTzwu+pa5dJZR2rso5acEqEHuT/pQX20muL2dIIhuJ6kdFHuaezSC2URLnAXr71Bp0Fno9sYLYZZvvdjyxoDxBqsaxEAjzAuQDxmgpmp60YpJ3trtpZTKZJIFGFAU4Ck9+9O/H+tTQaVbWsCeUbmMGT8d1FUSVsXkpBwTnA9ye1G+JNWbV721ySkcUSoOO/egVso8ojkE45r1jwnAI9Asj28vPA715RMVwVGCCf1Nem+DNQW70W3iB5jBUjvwaCziQgA5P6UB4j0e313TfpZmCSA7oZMfY9FQ5YA4yDXcysYCefQQ37Gg8sjs7rR9UFnfRlXUhty8qR8GrDrFy8mh3ckZw6x7s96L8Q65Ba6i6zIs0TLt2FMjI6nP60BZX1hqMMlv9P6GGGAbqKCueGPEtxY3JSX128hyQedp9wKt19aRajp0rW+wvINy+2fekNv4OEN4JEulkhzuMQGGA7DNGR30+j3peeI/SF9qoo5BPt8UCHT9OuF1QBfRG4/mDsCKsi2cG7zAuFHAzTGS2sizXEaEFxk47fFL7q5VQVQAfmg1OUkOwYG0cFulIYb5LWe5uZWXGdinPXFd6pcuyBVY45HFIuZrhYtu5YhnGerUFg0opk3VydzyE+Wv+EVZ7J1cLjgH3qraXFezTop8pMdsZ4qW71pY9ZtYY2PlQq27t5jGgsf8SYNJBYWU915RwzBgApPbmhLeG0v5HafSIiwYiQt1B71JYfxTy5TaNbxxTuJBuUlkOMcU1sdNit7cRGV3bqzE8se5oKve+D47+4kTT7kRLH0jk5C57CkE8+oaPdS2V6/rjxgnnI+K9NS1SC4aVGbDjBA7VT/ABtplxfXdtc2ylsxlGI65U/96BbcXMB82FLHM7t6HjfAAHdj7/il8pJQqzMVA5YnLN+Kd3FrBpd3DsWWSKUlSvGV/B9qC32ktzGcEoZAhwMY55oHHh3QbQRRS6vdpBay8wwO3rk+ffFXiW2WxtAmlRQRxL1QDGf+9V3QZIDe6jcPGqzLKV8xxnbGAMAH26dK1fa81syXEs6DyiPOjI42Z+5feg1e6yE3CXKMOuPUB+tVfU7u5vpvLjbCHjcc4Pximc2svdandyaLZ74d4VbsR7hnuB/vS++uv5ybHL3QP84sMAc0CK4iZbpuT6G5YnHPX/SonBaTODnvmjtTlKaltZkYSHccdM4xS0y5YnZyTg0G3HuatH/De9ePVp7UkGJoWfHsRiq05BUEA7h2zij/AAjIYfEtoS23eSpA7gjpQexWwYoN3tRc67bWYg4IQnP6UNASFXHWibvP8PuCP/Sb/Kg811SGW50Dzbf/AJsLbjxnIPWl3hF3aW4eTGVwoGOfmn+iFZrJoZeQ6FcZ74qnBbuO4kjtWZZFbB57g+/eguU909sku1sEDJ561FFes4iM7B8DcR2B+KUvePIUiuspNt9Qx9w9xUd7cTQgKuGBOQ1A5jmjiSVYnDec5fr0+KVzyEtyf0+KWmZjJlTtyfeu3kJQu7YIHJoNXE4hR3ZA+eADQdmzbyI8CRzliP8AKgbqZppsg+nt80Vp1xHDMqld2f8AD1oHtrLdJKggiYkD7s0N4gEtpNHNNaRzbzhWHDA/pW4PPEvmXEzKn9KL/rTGHF1cQeZuAV8hiaDdj4svoIxEukw+kYGZMUX/APVuokcWltH/AO5qXT6EROHjZshuoNd3WloZ97qT0GaBg3iTWzHujjtcY49Oc0pn8aayjlJre33D/wDCT/rTSG3SKIHoB0zxUb2jSOWWPIPTigQ6tLHcxE3DSbPu/l9qk8P6BPq1wDGsyWi8mWU42/j3NPbbQ4blwJ76N7VWy8cSYL/B+KsP1dtJHNZ6by1ugzHDj0qaBbqsLrppTTz69uwlzy2OMmkdvp9zfI0GoRmKADaFyDx/0nqKfXMyIiqWxtfa2fzUazxyvJCrjzImxg9xQNNPigsbRLe1VYokHCj/AD/NDXvlzb1lt4Zg3Z05P61pZGVcA4I5FRtKGc5yATg/9JoKl4rsFM1tJZQiMchlHPI5FVdpk8whFGM5BJ6V6lNbpK4WX7uSOnXtXnOq6VJaOSN23qPgUA5YtnnkjvUlhIYNVtJN+NkyZPtgio4UZlPUY/q/SuIhJPdwwIAXeRVXBzyTQe+wjEQJOeM8UWQJLaRezRkcH4oI4jjSM9QoH5qTT7hZI2XOCCRzQUDSJ0jkAkJyDgZ96lvbIreSXEke1ZyGRs4GM4IrVnY+bqsqQIHHmt6h2Ge9PfElr5dvbIrYiSNl/wD296Cu63FBqEkUkII8sldwHUUin0mbz2SGY5xkK3PHxTjTpSJ5beQDB5H+tc3qGCfzQSB1Vvb4oKwbHUQzDaMZwDRkOiXNzCySOyPng9RTtiSwYP6WHJouB/KZZAwIPBFBQJrK6tLho5UZdvfHBH5pjpptQwO8M3781Z5pBcXDI0Y2EY+Krj+Hw97IlnN5UYOWyOnwKBtE9ozAyzICT0Jog6hplu21p1Z88Y5qK30uwi8uOVFc4wWYcmjbfQ9PhmWYQrtB3GgU3GrzK/pkO8/YuM4/Nb/idzsJuQQ3G1tpAovVNKSHUI7uJtsci72J6Kfihr2TzbUmefIB9IPegKttQNwVjcZkPBGKs+nwGOEnaSW647VVvDVr50jTvkHOAD2+avdouyEBOlB4qmoahbxlEuZFJGMKeSPzTLSdXexT6u0lMU7Lslwcj4OKrxn3gBmJI6ZHQVysxjYPGQDnkGgeyeI9Rhnn891nDtuwwGAfjFNNM8TWtyETULPFyOk8bBT1qqSyK4WQKOe3aoolDEgDn2NB6RBq/wBQXjWRDMn3AH7l7MP9angu97ksMNn1AHj8/ivMYSbe+ilUlSrgkg4x71fpLe6gnWa1DTwNyuByPcEe1BYMo2wk4OeP9qC1CxS7tpCAMiMqM/NB2160kqLHk5P2kfbijrTUba6lCrJtLOMrt+78UFMfT10y7uDcoJEhQEBhw7N0H+v6U78BaPJq+rNqt2MQ2hHlhVABf2x7Cneu2ls8chubYiIHL8epf+rit6R4hstEsorOKHzbPkiWPOTn3FBYr4tG4ySAAee1KLWW6upZbe2ITJOXYfaMUwXUtP1GPzLW6Rww5XP+YoeGRLIvtYFnOeO1Bll5OlOILYbl6MT1c+9Fam5utOfORswwIpFAbwOzyAZLHb8CjxcbbGZWJJK8UFT1m3kjQXELlZU5Vuxx2ovSLmHUoWSUjDDIA/pb2rLlhMjRkZx13cYqv2FretqEkemo8m45wh4z+aB5MrWc/lSoSjHhu1a3GKTk+gnj4oqOV7qAwalF5NwhxyeM0JLEwUxMcAnrQQXdz5VyrqdqsRk9hUJuzaO7yRtIGbJZRnio51KoYZRlex96Uvd3dq+xJGeIk4UnPFA8a9hmPmROC2OmelWDw/FJc2zrICHm9KbhgAe9D+EfDsM0SajfRsZGG6OI8DHYmnZm26i7cblXCj2oONXNgRFb+ejTRDaYx1Y49qRrokAYzTxkEHKoe36U7t9PgguDPKAbmU53e1avQBnL89M0C+yVYWxn7sE57c0/gvUSMDcKRX8Xk7PVy23mibUgR5jQsD/URnNB40MqOAOea5Y5ohYC6O0Klggywx0rmS2lUbmjIXsRQZB/yWAzwc11FkP6a3bKVV+Qcr7V3GnAxj5oN3CgMDjFX3TrmOKxtjvd845Unjj/AEqizoCgOOfYU40q+eKB443JY4CKegJoLrPp31l7bTq3k7hy8Y5H5FasPC93Ya9bu8qTW3qfzV46DuK68Oa4ktrJ9R6ZVbaFx1x80fBqH8QbyxK6yKp4U4GM0DLVJY7aNnIDO6kBD3qjXqKAFUADoAOMVYr2zkVWdSWI7scml2n2DTym4uB0PpGOp96AS00RAEnDSiduR5YHA+aOEGqGVBIFaMHO/ocU6VzCB5Nm8gHOchawy3TKHlSG1jH+NsmgClt50IeaQqD2J4qCWRVUhQR0J/ArrUL2yiiM8l0ZTnAdjhR+KXwXcd6cwugUH785yKAO+bfiaMjDfcpNR2N3e6TbveWEsUUR5weWb/tTG80V2s3uLadZQD64sdvcUkjtYbhJReX/ANOIjhUAzkUC6+1u+vpt6lkMhJYKMlvnNFx6hJOEhZvKdBuG7nd81BO81oFkjeKdC3pIHP4qKLS75gsxjYSSnKkHIUH3oJpNRSYyJKw8wDjA71LpOm3er3SxwQgohBkfOAozXdvpMU7NGWEsw9K+UCPX7n3q+WFjb6ToaWcrFJmG6SRR1agKub4aeGeFFkQKFUA+1U+41yYX43RetmxkdOaYXMQ8kmOUn/EWG1G/71VL+4kt1cQxZYcFxJuA+aC8QzySGMy43heRnpXN0d3AP9qR+Hv4vcxB5IS4XqwI5pw8V5jDW0n5xQBX8rbss2cDimOmWxuoN8UjtwM+rAzQV9p946pstnJYdMdKi0ae+0s3EUlpMwZgVyOlAxs/DGlabG30sZm3kbllfP7CtXOhW12xK2MPGf8AlEggY7Z6UVHeQ5CmDMxbACnmpZ7+NVEkUm0E4AA5z/8AO9BVtd8GWcOmXN1YGdZ48ERPjb2zVGKSQPtkQgjrkV6reXV7qlldQW6hWUZDtJzxz+K86nnv51Y+epXPRUGRQBTkbcBuDVr8B6fp98JzcRPJPHxt/pIIxn81UJLZ19Ur7cnqav3/AA80+S3tLi8kkXZchVTac4AJyT7UDPTPCsdqrRwTybZH9RbqopLqemapa3wexSRjETtdSDu54zV/tojDGXLFmcekn2qNYQcl8HngGgqdmmq3bK2oybVz6l3ckU+in2LtZvSvZEJP+WKYrGE5EagftUdzMUjJRok45AGeKANZp2DGKF44+zyH/Sq5q2sWsU3koWurnPRjhVNQ61q9zqUpg06eWOFWw83TP4peEt7ZQANz5yzN1Y/mg4vLGe7DNeSL5mdyp/Tj2xQen3AtZ5LNlwM5HPSpb3UcElTnac5pPdS7pUkjOSDw3uaC16RrDpLjPoBw4Psag1SwaS7kmSfYjD7duc8VxoGgahcsL24P09pyTI/AI+BV0js7O8s0WymScD0tIMYP7UFNtZpbQgxWokhjx6SmefemouLmZQ0ZcEggLjAAq0QadBbMxkcMmARGBxXBhtTNJNKodePLTGAooFvhrR0hnk1G5OGI2xDPB92pldNdSBhEI1T3fJrmGYSXDE4Cp9qjoKWajqbSs8at0OAAe9ABqkH10UkE8rNjgshKjPsK7s9MtIbbZOgK4G5AMZPua6Mi2tqbic9BkD5pLf6vLbWiSSKHablNpzkGgv1lIkNqixqiIey0esw24ByAOBXn9tfzyaesF1mJ0+5d3IHUGuvr7uIAW1ySCP6+360F4lckfdj2rgzKwBwM981UI/ElxFsjnRZUPGVOCK3/ABSXcWjLIp/xHmgsEtvZ/VrOlykY7xoOD+TUdzf6bG5aOMEqmcj89P3oFtBt5Cx2XkDd1ilBH96Bl0VFgYCa5O5uW4ytBFqOsyygxxKkasNxA6N+T2qozx3EMrzRqMsxyoNWC58MMylob2bJXJD4zSmfw1qSpuikMvfbg5FAneQytmVCT7Zq9/8ADxvPWW2TiJHEjAiqXJpmoxhfMgfGf2q5+DbhNLspI3XbK5yzHv8AFBfnYFvZR8VGGbpHbyuffhRSefU90SmNiD0yD3oN7qVvR57O3cbjQP5rgRIzSSRLtGSq+pv3PAqo6nqMt6rvLLJBAMgKGwXH6dBTF7iBUNrdOmx+RngH/vQUul6PIGMlzux2M3AoK3dakkcZEGFjX0gDtQthaatrk3l6bbSSYPLnhR+T0pveWelLlFiD5O3KsR+ua9G00W2m2FvbWiokKgYC9z70FK0n/hncSjzNavBGP/Th5P6mnWn6Joujys1rbb3j6STHcf0zxT6bUo1Djd9vBqmX2sLBfOJA20nge47UDzXGS80eeGQlFkjKkL2zS3w/Fb6TpCwxOXIPAJ5PzSOXX5Li98uNiITGcr0BOajfUvpLXdK2cE8A0FtinDuzzngghR80NJddTtOPY1Vk8RvOAqRt8Y5P6U+tNL1G/iBeWKCIgEZ+79qCafU44LZmiGGYYNKY5vp4RNcEBmOcE9aZS+GxHgNdNI/bAwKQ634fvUcSTX0ZiY4A7gew+aBTrervdgxK2Fz0FKpGYwr/ADDhDwCelOh4XvZHLQkeWeRvOD+1TyeGY2slK3H85Hw57fNAJZXTyo816xklkwFBHb3o9LhlyzH0ngA8Ch723TTAkgO5ACOe5FJ5dSMu7JYA9AKBvc3SMCcEY54oB7/zDmZmb/CAcYFLWleQ4TJPb80THp5ZQXOCR0xQe0mKRX/luhGMspbnNcshwVUMGI/p5odHDSFvNbLDI3DO38HrXWQzFlYszA/a3UfFBMbVJozuG4f07uMYqB7QKyspRh0JXqakAR1B2yBhxgnrXBjYbSOnQADP96COW3O1jOYtgHC+5qB9JR8MqphjkbTgZqQ6Yq3n1ckpl9O0oTwKNyiL/LUgHuB0/FBWbvRtYhu2+lhEkGMghs5PtigJ49Ut5V82wuFJHqOzj+1XGIGN931BJP7V2HvC/Ey7T89aCkvDeT7muisUeBgP1NT29jBy+/fjHIXjP7VaXL4CSxRSPnsP86HZBIGXauCQCF4FBWr3SVnR5gcE8AA55NTwX+o2Nqsc8e5FHoIPJFP1tdrokUZ27hhieK3JpzTBobgRPgnbtOSKCuXOrvtGUYE4OD3pFrF0JiWZJFfscdqs93plwpACmTHpUbc4pVcQzqNsqK4BPpIoK3b3aLGSsbAqeWAyM11eXK3tqTGQm0qgQcliepplcW7pEVjjRUblhnvU+kabDOkkcyIs6ncAeAR7/NAT4KszaySSuPuIC5HSrPJeiNiF/THWq7HrttYH+F7NrRLt87sx71C986eY2c8cH3oLP9Yc5bJPtSe4kMl9JPKd7JgIp6LxSx9Y3w5HHzmhX1LLHP3EcnNBY4LsruO7Ix0NJri6MWlrIz5aSY9fYmgZNQCRSBTyRxk0HCkuoEKS2wcDjhR70Eut30ctkkYbfIhORn36VX4Q80mFALf5fNH6jFbx3gt4WHlKBvcnJNctcRpGI7ZSiknLEcmgngWG2B6PJjqK285Jznr8UGrEgjIJPeuWjaY5HbjpQetsw9G/MiqeqggYqa3ZHCiIhB1z1NKtJu21C1KKjtMzbgqEkIvzitGzvEXdDJMqu5TbsPbtQPrpIvUzO3ByGIrI5olUDfGcLn2oBbK8kG6fg9ACeT/vQZt9TtpDuSVUJLZx0/UUD55kMaCPYr4z6icV0581BviUY/qB4P4pKt0y4keN8YJBK5zUz6vFbRf/AG/l8Ajf/UTQHiHy4j5QAz2561pIcBmbc4PbI/tUSaluUb0iJOQCGqZJAQ+50XofQaDiIrM6kwyJt5ywqXagOQvfotS7gjqn3EgHI7VJ9PvcsePn2oB2wXyiMR2BGBQ0sbLcs4iK/wDUGJJo0eaPQyoy44zXEpIchuW+O1Bv0ooLEgtjBPOaimtllQs0aED2HJqUrK6AiQHttK4JFDzJJuQ7gUB456UA93pttIyNLBjpyKUavpKsTKgfB6EHp+1WSSbypHDJuB6HPSoWPoDkE5P2k8g0Hn1x4f8ANYtH5iksM+ZkjP5qOPSryFmiadXROSccAfmvRykQH82IMh6gjgVjiOSMKkKqnQgig8nvNMu42ASMhHIIA5FQzabqFvnfFLt/pIHWvTtQuJtPt0kaBnCnG2JeP1pcNZnuJzEtnnac5IyKDzw2148scaxSZbgF1wAacXLCzsvKhwzYw7Ke9W3ULWO/h+okxHIseFJGMHp0qhapp8sDN/NDsPuGcH9qBcd28lj6s9DWK+4ccGiPoJjGjAq3mjK7TnHxWHTrwZ/8NIdgyTjpQRKc/dnj3rJZCuADxTGy0i6uVRhGViOTuPxRB0cHClWVl65zyaD1DyUtIj9MqxBDjKrzU0UkzLxJu7eoVlZQQicY2HzN44BL7hx+elauLiS2k4c5Hz71lZQZ9RG20vAgKnjaKy4ETud0YOfcf51lZQSOiTwCNY0RV67VFDR+bDcbY3ARRnaBjP61lZQdvNMH9RTJX+kY/vUC6lOG8tjnI6nnjpWVlASzLB1jBbHJya28srruXYFPxz+9ZWUHTsEgHXcRguDzUbTEALH/AIerdaysoI3lcAM4XJHUdaIFtI8K+pTkd6ysoBJTcRu43LgDnk9KhaadlDbwoboAKysoJYbx8lHAb812JRliVAyMnbxmsrKCNyjw7iuQy4IPehJdItZz/NQMCmOnIz81lZQLG8Ox26KbZgMEk7hz+9EzaddSRRqt0EDHptrKyg3b6WIwwaZ8DoF4GaxtN+oJbzdmDjgVlZQf/9k="/>
          <p:cNvSpPr>
            <a:spLocks noChangeAspect="1" noChangeArrowheads="1"/>
          </p:cNvSpPr>
          <p:nvPr/>
        </p:nvSpPr>
        <p:spPr bwMode="auto">
          <a:xfrm>
            <a:off x="1692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$900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10342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1"/>
            <a:ext cx="4191000" cy="36671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1193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4"/>
          <p:cNvSpPr txBox="1">
            <a:spLocks noChangeArrowheads="1"/>
          </p:cNvSpPr>
          <p:nvPr/>
        </p:nvSpPr>
        <p:spPr bwMode="auto">
          <a:xfrm>
            <a:off x="2590800" y="2743200"/>
            <a:ext cx="7010400" cy="193833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/>
              <a:t>The 2 types of expenses included in budgeting are ___________ &amp; ________________.</a:t>
            </a:r>
            <a:endParaRPr lang="en-US" altLang="en-US" sz="2800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$1000 Question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515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Box 4"/>
          <p:cNvSpPr txBox="1">
            <a:spLocks noChangeArrowheads="1"/>
          </p:cNvSpPr>
          <p:nvPr/>
        </p:nvSpPr>
        <p:spPr bwMode="auto">
          <a:xfrm>
            <a:off x="3810000" y="1773239"/>
            <a:ext cx="4572000" cy="7080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fixed &amp; variable</a:t>
            </a: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$1000 Answer from ERA 9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10752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1"/>
            <a:ext cx="6477000" cy="36734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8744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75763" y="609600"/>
            <a:ext cx="10238705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Question from Documents &amp; Maps</a:t>
            </a:r>
            <a:endParaRPr lang="en-US" altLang="en-US" dirty="0"/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2286000" y="2209800"/>
            <a:ext cx="266700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>
                <a:solidFill>
                  <a:srgbClr val="FFFFFF"/>
                </a:solidFill>
                <a:cs typeface="Arial" panose="020B0604020202020204" pitchFamily="34" charset="0"/>
              </a:rPr>
              <a:t>What model of the universe is pictured?</a:t>
            </a:r>
          </a:p>
        </p:txBody>
      </p:sp>
      <p:pic>
        <p:nvPicPr>
          <p:cNvPr id="471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09800"/>
            <a:ext cx="49291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1691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221" y="609600"/>
            <a:ext cx="10135672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$100 Answer from Documents &amp; Maps</a:t>
            </a:r>
            <a:endParaRPr lang="en-US" altLang="en-US" dirty="0"/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2286000" y="2209801"/>
            <a:ext cx="77724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err="1">
                <a:solidFill>
                  <a:srgbClr val="FFFFFF"/>
                </a:solidFill>
                <a:cs typeface="Arial" panose="020B0604020202020204" pitchFamily="34" charset="0"/>
              </a:rPr>
              <a:t>Helio</a:t>
            </a:r>
            <a:r>
              <a:rPr lang="en-US" altLang="en-US" sz="4000" b="1" dirty="0">
                <a:solidFill>
                  <a:srgbClr val="FFFFFF"/>
                </a:solidFill>
                <a:cs typeface="Arial" panose="020B0604020202020204" pitchFamily="34" charset="0"/>
              </a:rPr>
              <a:t>-centrism model of the Universe. </a:t>
            </a:r>
            <a:endParaRPr lang="en-US" altLang="en-US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683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552" y="609600"/>
            <a:ext cx="10109916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Question from Documents &amp; Maps</a:t>
            </a:r>
            <a:endParaRPr lang="en-US" altLang="en-US" dirty="0"/>
          </a:p>
        </p:txBody>
      </p:sp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2590800" y="2667000"/>
            <a:ext cx="7162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cs typeface="Arial" panose="020B0604020202020204" pitchFamily="34" charset="0"/>
              </a:rPr>
              <a:t>According to the map, where did the majority of slaves go during the years of the Triangular Trade Route?</a:t>
            </a:r>
          </a:p>
        </p:txBody>
      </p:sp>
      <p:sp>
        <p:nvSpPr>
          <p:cNvPr id="53252" name="TextBox 3"/>
          <p:cNvSpPr txBox="1">
            <a:spLocks noChangeArrowheads="1"/>
          </p:cNvSpPr>
          <p:nvPr/>
        </p:nvSpPr>
        <p:spPr bwMode="auto">
          <a:xfrm>
            <a:off x="5562600" y="4876800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FFFFFF"/>
                </a:solidFill>
                <a:cs typeface="Arial" panose="020B0604020202020204" pitchFamily="34" charset="0"/>
                <a:hlinkClick r:id="rId2"/>
              </a:rPr>
              <a:t>Map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515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189" y="609600"/>
            <a:ext cx="9968248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 Answer from Documents &amp; Maps</a:t>
            </a:r>
            <a:endParaRPr lang="en-US" altLang="en-US" dirty="0"/>
          </a:p>
        </p:txBody>
      </p:sp>
      <p:sp>
        <p:nvSpPr>
          <p:cNvPr id="54275" name="TextBox 1"/>
          <p:cNvSpPr txBox="1">
            <a:spLocks noChangeArrowheads="1"/>
          </p:cNvSpPr>
          <p:nvPr/>
        </p:nvSpPr>
        <p:spPr bwMode="auto">
          <a:xfrm>
            <a:off x="2133600" y="2895601"/>
            <a:ext cx="3048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>
                <a:solidFill>
                  <a:srgbClr val="FFFFFF"/>
                </a:solidFill>
                <a:cs typeface="Arial" panose="020B0604020202020204" pitchFamily="34" charset="0"/>
              </a:rPr>
              <a:t>Brazil, South America</a:t>
            </a:r>
          </a:p>
        </p:txBody>
      </p:sp>
      <p:pic>
        <p:nvPicPr>
          <p:cNvPr id="5427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2286001"/>
            <a:ext cx="4970463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1631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953037" y="457200"/>
            <a:ext cx="10045521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Question from Documents &amp; Maps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Shape 279"/>
          <p:cNvSpPr txBox="1"/>
          <p:nvPr/>
        </p:nvSpPr>
        <p:spPr>
          <a:xfrm>
            <a:off x="2133601" y="2514601"/>
            <a:ext cx="7848599" cy="2308225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cause of the French Revolution was the unfair societal system in place. The 3</a:t>
            </a:r>
            <a:r>
              <a:rPr lang="en-US" sz="3600" baseline="30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rd</a:t>
            </a:r>
            <a:r>
              <a:rPr lang="en-US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Estate of French society paid 90% of the French ____________. </a:t>
            </a:r>
          </a:p>
        </p:txBody>
      </p:sp>
    </p:spTree>
    <p:extLst>
      <p:ext uri="{BB962C8B-B14F-4D97-AF65-F5344CB8AC3E}">
        <p14:creationId xmlns:p14="http://schemas.microsoft.com/office/powerpoint/2010/main" val="452197613"/>
      </p:ext>
    </p:extLst>
  </p:cSld>
  <p:clrMapOvr>
    <a:masterClrMapping/>
  </p:clrMapOvr>
  <p:transition spd="slow">
    <p:cut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1171977" y="457200"/>
            <a:ext cx="9115023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$300 Answer from Documents &amp; Maps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Shape 286"/>
          <p:cNvSpPr txBox="1"/>
          <p:nvPr/>
        </p:nvSpPr>
        <p:spPr>
          <a:xfrm>
            <a:off x="2819400" y="2971800"/>
            <a:ext cx="2362200" cy="1016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6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Taxes</a:t>
            </a:r>
          </a:p>
        </p:txBody>
      </p:sp>
      <p:pic>
        <p:nvPicPr>
          <p:cNvPr id="287" name="Shape 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7400" y="2133601"/>
            <a:ext cx="3686174" cy="437514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661747946"/>
      </p:ext>
    </p:extLst>
  </p:cSld>
  <p:clrMapOvr>
    <a:masterClrMapping/>
  </p:clrMapOvr>
  <p:transition spd="slow">
    <p:cut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1506829" y="381000"/>
            <a:ext cx="936294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Question from Documents &amp; Maps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Shape 307"/>
          <p:cNvSpPr txBox="1"/>
          <p:nvPr/>
        </p:nvSpPr>
        <p:spPr>
          <a:xfrm>
            <a:off x="2247900" y="2514599"/>
            <a:ext cx="7772400" cy="1774065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Montesquieu believed in that government should be separated, so no one person/branch has too much power. This is known as...</a:t>
            </a:r>
          </a:p>
        </p:txBody>
      </p:sp>
    </p:spTree>
    <p:extLst>
      <p:ext uri="{BB962C8B-B14F-4D97-AF65-F5344CB8AC3E}">
        <p14:creationId xmlns:p14="http://schemas.microsoft.com/office/powerpoint/2010/main" val="19027333"/>
      </p:ext>
    </p:extLst>
  </p:cSld>
  <p:clrMapOvr>
    <a:masterClrMapping/>
  </p:clrMapOvr>
  <p:transition spd="slow">
    <p:cut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1223493" y="419100"/>
            <a:ext cx="9139707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 Question from Documents &amp; Maps</a:t>
            </a:r>
            <a:endParaRPr lang="en-US" sz="4000" b="1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4" name="Shape 314"/>
          <p:cNvSpPr txBox="1"/>
          <p:nvPr/>
        </p:nvSpPr>
        <p:spPr>
          <a:xfrm>
            <a:off x="2133600" y="1828800"/>
            <a:ext cx="7837486" cy="64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2133600" y="3244975"/>
            <a:ext cx="4495800" cy="1143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Separation of Powers/Balance of Power</a:t>
            </a:r>
          </a:p>
        </p:txBody>
      </p:sp>
      <p:pic>
        <p:nvPicPr>
          <p:cNvPr id="316" name="Shape 3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6175" y="2741600"/>
            <a:ext cx="2374900" cy="307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850471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1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0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1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2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3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4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1621</Words>
  <Application>Microsoft Office PowerPoint</Application>
  <PresentationFormat>Widescreen</PresentationFormat>
  <Paragraphs>262</Paragraphs>
  <Slides>80</Slides>
  <Notes>53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110" baseType="lpstr">
      <vt:lpstr>Arial</vt:lpstr>
      <vt:lpstr>Calibri</vt:lpstr>
      <vt:lpstr>Quattrocento</vt:lpstr>
      <vt:lpstr>Times New Roman</vt:lpstr>
      <vt:lpstr>1_Pulse</vt:lpstr>
      <vt:lpstr>Pulse</vt:lpstr>
      <vt:lpstr>2_Pulse</vt:lpstr>
      <vt:lpstr>3_Pulse</vt:lpstr>
      <vt:lpstr>4_Pulse</vt:lpstr>
      <vt:lpstr>5_Pulse</vt:lpstr>
      <vt:lpstr>6_Pulse</vt:lpstr>
      <vt:lpstr>7_Pulse</vt:lpstr>
      <vt:lpstr>8_Pulse</vt:lpstr>
      <vt:lpstr>9_Pulse</vt:lpstr>
      <vt:lpstr>10_Pulse</vt:lpstr>
      <vt:lpstr>11_Pulse</vt:lpstr>
      <vt:lpstr>12_Pulse</vt:lpstr>
      <vt:lpstr>13_Pulse</vt:lpstr>
      <vt:lpstr>14_Pulse</vt:lpstr>
      <vt:lpstr>15_Pulse</vt:lpstr>
      <vt:lpstr>16_Pulse</vt:lpstr>
      <vt:lpstr>17_Pulse</vt:lpstr>
      <vt:lpstr>18_Pulse</vt:lpstr>
      <vt:lpstr>19_Pulse</vt:lpstr>
      <vt:lpstr>20_Pulse</vt:lpstr>
      <vt:lpstr>21_Pulse</vt:lpstr>
      <vt:lpstr>22_Pulse</vt:lpstr>
      <vt:lpstr>23_Pulse</vt:lpstr>
      <vt:lpstr>24_Pulse</vt:lpstr>
      <vt:lpstr>Document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Common Final Exam Jeopardy Review Game</vt:lpstr>
      <vt:lpstr>$100 Question from ERA 6</vt:lpstr>
      <vt:lpstr>$100 Answer from ERA 6</vt:lpstr>
      <vt:lpstr>$200 Question from ERA 6</vt:lpstr>
      <vt:lpstr>$200 Answer from ERA 6</vt:lpstr>
      <vt:lpstr>$300 Question from ERA 6</vt:lpstr>
      <vt:lpstr>$300 Answer from ERA 6</vt:lpstr>
      <vt:lpstr>$400 Question from ERA 6</vt:lpstr>
      <vt:lpstr>$400 Answer from ERA 6</vt:lpstr>
      <vt:lpstr>$500 Question from ERA 6</vt:lpstr>
      <vt:lpstr>$500 Answer from ERA 6</vt:lpstr>
      <vt:lpstr>$600 Question from ERA 6</vt:lpstr>
      <vt:lpstr>$600 Answer from ERA 6</vt:lpstr>
      <vt:lpstr>$700 Question from ERA 6</vt:lpstr>
      <vt:lpstr>$700 Answer from ERA 6</vt:lpstr>
      <vt:lpstr>$100 Question from ERA 7</vt:lpstr>
      <vt:lpstr>$100 Answer from ERA 7</vt:lpstr>
      <vt:lpstr>$200 Question from ERA 7</vt:lpstr>
      <vt:lpstr>$200 Answer from ERA 7</vt:lpstr>
      <vt:lpstr>$300 Question from ERA 7</vt:lpstr>
      <vt:lpstr>$300 Answer from ERA 7</vt:lpstr>
      <vt:lpstr>$400 Question from ERA 7</vt:lpstr>
      <vt:lpstr>$400 Answer from ERA 7</vt:lpstr>
      <vt:lpstr>$500 Question from ERA 7</vt:lpstr>
      <vt:lpstr>$100 Answer from ERA 7</vt:lpstr>
      <vt:lpstr>$600 Question from ERA 7</vt:lpstr>
      <vt:lpstr>$600 Answer from ERA 7</vt:lpstr>
      <vt:lpstr>$700 Question from ERA 7</vt:lpstr>
      <vt:lpstr>$700 Answer from ERA 7</vt:lpstr>
      <vt:lpstr>$800 Question from ERA 7</vt:lpstr>
      <vt:lpstr>$800 Answer from ERA 7</vt:lpstr>
      <vt:lpstr>$900 Question from ERA 7</vt:lpstr>
      <vt:lpstr>$900 Answer from ERA 7</vt:lpstr>
      <vt:lpstr>$1000 Question from ERA 7</vt:lpstr>
      <vt:lpstr>$1000 Answer from ERA 7</vt:lpstr>
      <vt:lpstr>$1100 Question from ERA 7</vt:lpstr>
      <vt:lpstr>$1100 Answer from ERA 7</vt:lpstr>
      <vt:lpstr>$100 Question from ERA 8</vt:lpstr>
      <vt:lpstr>$100 Answer from ERA 8</vt:lpstr>
      <vt:lpstr>$200 Question from ERA 8</vt:lpstr>
      <vt:lpstr>$200 Answer from ERA 8</vt:lpstr>
      <vt:lpstr>$300 Question from ERA 8</vt:lpstr>
      <vt:lpstr>$300 Answer from ERA 8</vt:lpstr>
      <vt:lpstr>$400 Question from ERA 8</vt:lpstr>
      <vt:lpstr>$400 Answer from ERA 8</vt:lpstr>
      <vt:lpstr>$500 Question from ERA 8</vt:lpstr>
      <vt:lpstr>$500 Answer from ERA 8</vt:lpstr>
      <vt:lpstr>$500 Question from ERA 8</vt:lpstr>
      <vt:lpstr>$500 Answer from ERA 8</vt:lpstr>
      <vt:lpstr>$600 Question from ERA 8</vt:lpstr>
      <vt:lpstr>$600 Answer from ERA 8</vt:lpstr>
      <vt:lpstr>$100 Question from ERA 9</vt:lpstr>
      <vt:lpstr>$100 Answer from ERA 9</vt:lpstr>
      <vt:lpstr>$200 Question from ERA 9</vt:lpstr>
      <vt:lpstr>$200 Answer from ERA 9</vt:lpstr>
      <vt:lpstr>$300 Question from ERA 9</vt:lpstr>
      <vt:lpstr>$300 Answer from ERA 9</vt:lpstr>
      <vt:lpstr>$400 Question from ERA 9</vt:lpstr>
      <vt:lpstr>$400 Answer from ERA 9</vt:lpstr>
      <vt:lpstr>$500 Question from ERA 9</vt:lpstr>
      <vt:lpstr>$500 Answer from ERA 9</vt:lpstr>
      <vt:lpstr>$600 Question from ERA 9</vt:lpstr>
      <vt:lpstr>$600 Answer from ERA 9</vt:lpstr>
      <vt:lpstr>$700 Question from ERA 9</vt:lpstr>
      <vt:lpstr>$700 Answer from ERA 9</vt:lpstr>
      <vt:lpstr>$800 Question from ERA 9</vt:lpstr>
      <vt:lpstr>$800 Answer from ERA 9</vt:lpstr>
      <vt:lpstr>$900 Question from ERA 9</vt:lpstr>
      <vt:lpstr>$900 Answer from ERA 9</vt:lpstr>
      <vt:lpstr>$1000 Question from ERA 9</vt:lpstr>
      <vt:lpstr>$1000 Answer from ERA 9</vt:lpstr>
      <vt:lpstr>$100 Question from Documents &amp; Maps</vt:lpstr>
      <vt:lpstr>$100 Answer from Documents &amp; Maps</vt:lpstr>
      <vt:lpstr>$200 Question from Documents &amp; Maps</vt:lpstr>
      <vt:lpstr>$200 Answer from Documents &amp; Maps</vt:lpstr>
      <vt:lpstr>$300 Question from Documents &amp; Maps</vt:lpstr>
      <vt:lpstr>$300 Answer from Documents &amp; Maps</vt:lpstr>
      <vt:lpstr>$400 Question from Documents &amp; Maps</vt:lpstr>
      <vt:lpstr>$400 Question from Documents &amp; Maps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James</dc:creator>
  <cp:lastModifiedBy>Robert Spencer</cp:lastModifiedBy>
  <cp:revision>15</cp:revision>
  <dcterms:created xsi:type="dcterms:W3CDTF">2016-05-25T14:37:37Z</dcterms:created>
  <dcterms:modified xsi:type="dcterms:W3CDTF">2017-08-21T18:10:36Z</dcterms:modified>
</cp:coreProperties>
</file>