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74" r:id="rId2"/>
    <p:sldId id="275" r:id="rId3"/>
    <p:sldId id="256" r:id="rId4"/>
    <p:sldId id="257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6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1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2E8D73-D18F-4126-A712-C70096885A6F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342935-3CB8-4A6F-9122-523D7956E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956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42935-3CB8-4A6F-9122-523D7956EA4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86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2A82F2B7-1D1E-4FA0-88E8-AD549BFDEAFD}" type="datetimeFigureOut">
              <a:rPr lang="en-US" smtClean="0"/>
              <a:t>9/12/2016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43FEF322-FC72-457C-B28E-6152F5E672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2A82F2B7-1D1E-4FA0-88E8-AD549BFDEAFD}" type="datetimeFigureOut">
              <a:rPr lang="en-US" smtClean="0"/>
              <a:t>9/12/2016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F322-FC72-457C-B28E-6152F5E672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2A82F2B7-1D1E-4FA0-88E8-AD549BFDEAFD}" type="datetimeFigureOut">
              <a:rPr lang="en-US" smtClean="0"/>
              <a:t>9/12/2016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43FEF322-FC72-457C-B28E-6152F5E6722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A82F2B7-1D1E-4FA0-88E8-AD549BFDEAFD}" type="datetimeFigureOut">
              <a:rPr lang="en-US" smtClean="0"/>
              <a:t>9/12/2016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3FEF322-FC72-457C-B28E-6152F5E672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2A82F2B7-1D1E-4FA0-88E8-AD549BFDEAFD}" type="datetimeFigureOut">
              <a:rPr lang="en-US" smtClean="0"/>
              <a:t>9/12/2016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43FEF322-FC72-457C-B28E-6152F5E67228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F2B7-1D1E-4FA0-88E8-AD549BFDEAFD}" type="datetimeFigureOut">
              <a:rPr lang="en-US" smtClean="0"/>
              <a:t>9/12/2016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F322-FC72-457C-B28E-6152F5E672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A82F2B7-1D1E-4FA0-88E8-AD549BFDEAFD}" type="datetimeFigureOut">
              <a:rPr lang="en-US" smtClean="0"/>
              <a:t>9/12/2016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3FEF322-FC72-457C-B28E-6152F5E672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2A82F2B7-1D1E-4FA0-88E8-AD549BFDEAFD}" type="datetimeFigureOut">
              <a:rPr lang="en-US" smtClean="0"/>
              <a:t>9/12/2016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43FEF322-FC72-457C-B28E-6152F5E67228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2A82F2B7-1D1E-4FA0-88E8-AD549BFDEAFD}" type="datetimeFigureOut">
              <a:rPr lang="en-US" smtClean="0"/>
              <a:t>9/12/2016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43FEF322-FC72-457C-B28E-6152F5E67228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F2B7-1D1E-4FA0-88E8-AD549BFDEAFD}" type="datetimeFigureOut">
              <a:rPr lang="en-US" smtClean="0"/>
              <a:t>9/12/2016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F322-FC72-457C-B28E-6152F5E672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F2B7-1D1E-4FA0-88E8-AD549BFDEAFD}" type="datetimeFigureOut">
              <a:rPr lang="en-US" smtClean="0"/>
              <a:t>9/12/2016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F322-FC72-457C-B28E-6152F5E672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2A82F2B7-1D1E-4FA0-88E8-AD549BFDEAFD}" type="datetimeFigureOut">
              <a:rPr lang="en-US" smtClean="0"/>
              <a:t>9/12/2016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43FEF322-FC72-457C-B28E-6152F5E67228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Depression_(mood)" TargetMode="External"/><Relationship Id="rId2" Type="http://schemas.openxmlformats.org/officeDocument/2006/relationships/hyperlink" Target="https://www.youtube.com/watch?v=ltun92DfnP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Anxiety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1Evwgu369Jw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abarrus.k12.nc.us/harrisroad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Play Cards…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Everyone will get one card, face down. DO NOT look at your card.</a:t>
            </a:r>
          </a:p>
          <a:p>
            <a:r>
              <a:rPr lang="en-US" dirty="0"/>
              <a:t>Stand up. Flip the card up onto your forehead with the face of it pointing away from you. Go to the furthest point from your desk.</a:t>
            </a:r>
          </a:p>
          <a:p>
            <a:r>
              <a:rPr lang="en-US" dirty="0"/>
              <a:t>Slowly walk back to your desk. You must interact with each person you come across. Treat them differently based on their card.</a:t>
            </a:r>
          </a:p>
        </p:txBody>
      </p:sp>
    </p:spTree>
    <p:extLst>
      <p:ext uri="{BB962C8B-B14F-4D97-AF65-F5344CB8AC3E}">
        <p14:creationId xmlns:p14="http://schemas.microsoft.com/office/powerpoint/2010/main" val="3327705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Play Cards…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were you treated based on your card?</a:t>
            </a:r>
          </a:p>
          <a:p>
            <a:r>
              <a:rPr lang="en-US" dirty="0"/>
              <a:t>What kinds of things that we see at HRMS could these cards symbolize?</a:t>
            </a:r>
          </a:p>
          <a:p>
            <a:r>
              <a:rPr lang="en-US" dirty="0"/>
              <a:t>What are some consequences of treating people a certain way based on arbitrary reasons?</a:t>
            </a:r>
          </a:p>
        </p:txBody>
      </p:sp>
    </p:spTree>
    <p:extLst>
      <p:ext uri="{BB962C8B-B14F-4D97-AF65-F5344CB8AC3E}">
        <p14:creationId xmlns:p14="http://schemas.microsoft.com/office/powerpoint/2010/main" val="3744183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Beyond Bullying…</a:t>
            </a:r>
            <a:br>
              <a:rPr lang="en-US" dirty="0"/>
            </a:br>
            <a:r>
              <a:rPr lang="en-US" dirty="0"/>
              <a:t>the daily dilemma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060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This Day…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https://www.youtube.com/watch?v=ltun92DfnPY</a:t>
            </a:r>
            <a:r>
              <a:rPr lang="en-US" dirty="0"/>
              <a:t> </a:t>
            </a:r>
          </a:p>
          <a:p>
            <a:r>
              <a:rPr lang="en-US" dirty="0"/>
              <a:t>Shane </a:t>
            </a:r>
            <a:r>
              <a:rPr lang="en-US" dirty="0" err="1"/>
              <a:t>Koyczan</a:t>
            </a:r>
            <a:r>
              <a:rPr lang="en-US" dirty="0"/>
              <a:t>: Canadian poet, performed at the 2010 Winter Olympics in Vancouver.</a:t>
            </a:r>
          </a:p>
          <a:p>
            <a:r>
              <a:rPr lang="en-US" dirty="0"/>
              <a:t> His poems have helped many overcome </a:t>
            </a:r>
            <a:r>
              <a:rPr lang="en-US" dirty="0">
                <a:hlinkClick r:id="rId3" tooltip="Depression (mood)"/>
              </a:rPr>
              <a:t>depression</a:t>
            </a:r>
            <a:r>
              <a:rPr lang="en-US" dirty="0"/>
              <a:t>, </a:t>
            </a:r>
            <a:r>
              <a:rPr lang="en-US" dirty="0">
                <a:hlinkClick r:id="rId4" tooltip="Anxiety"/>
              </a:rPr>
              <a:t>anxiety</a:t>
            </a:r>
            <a:r>
              <a:rPr lang="en-US" dirty="0"/>
              <a:t> and suicidal thoughts</a:t>
            </a:r>
          </a:p>
        </p:txBody>
      </p:sp>
    </p:spTree>
    <p:extLst>
      <p:ext uri="{BB962C8B-B14F-4D97-AF65-F5344CB8AC3E}">
        <p14:creationId xmlns:p14="http://schemas.microsoft.com/office/powerpoint/2010/main" val="2437596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	Side 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What are potential side effects of bullying?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Of being the bully?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Of being the bystander? </a:t>
            </a:r>
          </a:p>
          <a:p>
            <a:pPr marL="53721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040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Bullying defined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Discrimination </a:t>
            </a:r>
            <a:r>
              <a:rPr lang="en-US" dirty="0" err="1"/>
              <a:t>vs</a:t>
            </a:r>
            <a:r>
              <a:rPr lang="en-US" dirty="0"/>
              <a:t> Bullying &amp; harassment</a:t>
            </a:r>
          </a:p>
          <a:p>
            <a:r>
              <a:rPr lang="en-US" dirty="0"/>
              <a:t>Discrimination:</a:t>
            </a:r>
          </a:p>
          <a:p>
            <a:pPr lvl="1"/>
            <a:r>
              <a:rPr lang="en-US" dirty="0"/>
              <a:t>Any act that unreasonable and unfavorably differentiates treatment of others based solely on their membership in a socially distinct group or category such as race, ethnicity, sex, religion, age, physical appearance, or disability.</a:t>
            </a:r>
          </a:p>
          <a:p>
            <a:pPr lvl="1"/>
            <a:r>
              <a:rPr lang="en-US" dirty="0"/>
              <a:t>This may be intentional OR unintentional</a:t>
            </a:r>
          </a:p>
        </p:txBody>
      </p:sp>
    </p:spTree>
    <p:extLst>
      <p:ext uri="{BB962C8B-B14F-4D97-AF65-F5344CB8AC3E}">
        <p14:creationId xmlns:p14="http://schemas.microsoft.com/office/powerpoint/2010/main" val="159957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Bullying Defined, cont’d.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Bullying &amp; Harassment (NC LAW) </a:t>
            </a:r>
          </a:p>
          <a:p>
            <a:pPr lvl="1"/>
            <a:r>
              <a:rPr lang="en-US" dirty="0"/>
              <a:t>A pattern (REPEATED) of 1 or more of the following:</a:t>
            </a:r>
          </a:p>
          <a:p>
            <a:pPr marL="1335024" lvl="2" indent="-457200">
              <a:buFont typeface="+mj-lt"/>
              <a:buAutoNum type="arabicPeriod"/>
            </a:pPr>
            <a:r>
              <a:rPr lang="en-US" dirty="0"/>
              <a:t>Gestures</a:t>
            </a:r>
          </a:p>
          <a:p>
            <a:pPr marL="1335024" lvl="2" indent="-457200">
              <a:buFont typeface="+mj-lt"/>
              <a:buAutoNum type="arabicPeriod"/>
            </a:pPr>
            <a:r>
              <a:rPr lang="en-US" dirty="0"/>
              <a:t>Communications </a:t>
            </a:r>
          </a:p>
          <a:p>
            <a:pPr marL="1600200" lvl="3" indent="-457200">
              <a:buFont typeface="+mj-lt"/>
              <a:buAutoNum type="arabicPeriod"/>
            </a:pPr>
            <a:r>
              <a:rPr lang="en-US" dirty="0"/>
              <a:t>Verbal </a:t>
            </a:r>
          </a:p>
          <a:p>
            <a:pPr marL="1600200" lvl="3" indent="-457200">
              <a:buFont typeface="+mj-lt"/>
              <a:buAutoNum type="arabicPeriod"/>
            </a:pPr>
            <a:r>
              <a:rPr lang="en-US" dirty="0"/>
              <a:t>Written</a:t>
            </a:r>
          </a:p>
          <a:p>
            <a:pPr marL="1335024" lvl="2" indent="-457200">
              <a:buFont typeface="+mj-lt"/>
              <a:buAutoNum type="arabicPeriod"/>
            </a:pPr>
            <a:r>
              <a:rPr lang="en-US" dirty="0"/>
              <a:t>Physical act</a:t>
            </a:r>
          </a:p>
          <a:p>
            <a:pPr marL="1335024" lvl="2" indent="-457200">
              <a:buFont typeface="+mj-lt"/>
              <a:buAutoNum type="arabicPeriod"/>
            </a:pPr>
            <a:r>
              <a:rPr lang="en-US" dirty="0"/>
              <a:t>Threatening Communication</a:t>
            </a:r>
          </a:p>
          <a:p>
            <a:pPr marL="877824" lvl="2" indent="0" algn="ctr">
              <a:buNone/>
            </a:pPr>
            <a:r>
              <a:rPr lang="en-US" sz="4800" b="1" i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AND</a:t>
            </a:r>
          </a:p>
        </p:txBody>
      </p:sp>
    </p:spTree>
    <p:extLst>
      <p:ext uri="{BB962C8B-B14F-4D97-AF65-F5344CB8AC3E}">
        <p14:creationId xmlns:p14="http://schemas.microsoft.com/office/powerpoint/2010/main" val="361633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Bullying Defined, Cont’d.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1 or more of the following</a:t>
            </a:r>
          </a:p>
          <a:p>
            <a:pPr marL="1051560" lvl="1" indent="-514350">
              <a:buFont typeface="+mj-lt"/>
              <a:buAutoNum type="arabicPeriod"/>
            </a:pPr>
            <a:r>
              <a:rPr lang="en-US" dirty="0"/>
              <a:t>Damage to property</a:t>
            </a:r>
          </a:p>
          <a:p>
            <a:pPr marL="1051560" lvl="1" indent="-514350">
              <a:buFont typeface="+mj-lt"/>
              <a:buAutoNum type="arabicPeriod"/>
            </a:pPr>
            <a:r>
              <a:rPr lang="en-US" dirty="0"/>
              <a:t>Places student in actual and reasonable fear of harm to his/her person</a:t>
            </a:r>
          </a:p>
          <a:p>
            <a:pPr marL="1051560" lvl="1" indent="-514350">
              <a:buFont typeface="+mj-lt"/>
              <a:buAutoNum type="arabicPeriod"/>
            </a:pPr>
            <a:r>
              <a:rPr lang="en-US" dirty="0"/>
              <a:t>Creates or is certain to create a hostile environment by substantially interfering with or impairing student’s educational performance, opportunities or benefits by:</a:t>
            </a:r>
          </a:p>
          <a:p>
            <a:pPr marL="1335024" lvl="2" indent="-514350"/>
            <a:r>
              <a:rPr lang="en-US" dirty="0"/>
              <a:t>Student subjectively views &amp;</a:t>
            </a:r>
          </a:p>
          <a:p>
            <a:pPr marL="1335024" lvl="2" indent="-514350"/>
            <a:r>
              <a:rPr lang="en-US" dirty="0"/>
              <a:t>Outsider objectively views and agrees that it is bullying behavior</a:t>
            </a:r>
          </a:p>
        </p:txBody>
      </p:sp>
    </p:spTree>
    <p:extLst>
      <p:ext uri="{BB962C8B-B14F-4D97-AF65-F5344CB8AC3E}">
        <p14:creationId xmlns:p14="http://schemas.microsoft.com/office/powerpoint/2010/main" val="1591210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bullying motivated by?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Race</a:t>
            </a:r>
          </a:p>
          <a:p>
            <a:r>
              <a:rPr lang="en-US" dirty="0"/>
              <a:t>Color </a:t>
            </a:r>
          </a:p>
          <a:p>
            <a:r>
              <a:rPr lang="en-US" dirty="0"/>
              <a:t>Religion</a:t>
            </a:r>
          </a:p>
          <a:p>
            <a:r>
              <a:rPr lang="en-US" dirty="0"/>
              <a:t>Ancestry</a:t>
            </a:r>
          </a:p>
          <a:p>
            <a:r>
              <a:rPr lang="en-US" dirty="0"/>
              <a:t>National origin</a:t>
            </a:r>
          </a:p>
          <a:p>
            <a:r>
              <a:rPr lang="en-US" dirty="0"/>
              <a:t>Gender</a:t>
            </a:r>
          </a:p>
          <a:p>
            <a:r>
              <a:rPr lang="en-US" dirty="0"/>
              <a:t>SES</a:t>
            </a:r>
          </a:p>
          <a:p>
            <a:r>
              <a:rPr lang="en-US" dirty="0"/>
              <a:t>Academic status</a:t>
            </a:r>
          </a:p>
          <a:p>
            <a:r>
              <a:rPr lang="en-US" dirty="0"/>
              <a:t>Gender identity</a:t>
            </a:r>
          </a:p>
          <a:p>
            <a:r>
              <a:rPr lang="en-US" dirty="0"/>
              <a:t>Physical appearance</a:t>
            </a:r>
          </a:p>
          <a:p>
            <a:r>
              <a:rPr lang="en-US" dirty="0"/>
              <a:t>Sexual orientation</a:t>
            </a:r>
          </a:p>
          <a:p>
            <a:r>
              <a:rPr lang="en-US" dirty="0"/>
              <a:t>Mental, physical, developmental, or sensory disabilities </a:t>
            </a:r>
          </a:p>
        </p:txBody>
      </p:sp>
    </p:spTree>
    <p:extLst>
      <p:ext uri="{BB962C8B-B14F-4D97-AF65-F5344CB8AC3E}">
        <p14:creationId xmlns:p14="http://schemas.microsoft.com/office/powerpoint/2010/main" val="2183578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bullying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Physical</a:t>
            </a:r>
          </a:p>
          <a:p>
            <a:r>
              <a:rPr lang="en-US" dirty="0"/>
              <a:t>Relational </a:t>
            </a:r>
          </a:p>
          <a:p>
            <a:r>
              <a:rPr lang="en-US" dirty="0"/>
              <a:t>Cyber-bullying</a:t>
            </a:r>
          </a:p>
        </p:txBody>
      </p:sp>
    </p:spTree>
    <p:extLst>
      <p:ext uri="{BB962C8B-B14F-4D97-AF65-F5344CB8AC3E}">
        <p14:creationId xmlns:p14="http://schemas.microsoft.com/office/powerpoint/2010/main" val="2548486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Physical Bullying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i="1" dirty="0">
                <a:latin typeface="Californian FB" pitchFamily="18" charset="0"/>
              </a:rPr>
              <a:t>Hitting, punching, kicking, fighting, physically intimidating gestures, spitting, damaging property of others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392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Relational/Emotional Bullying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i="1" dirty="0">
                <a:latin typeface="Californian FB" pitchFamily="18" charset="0"/>
              </a:rPr>
              <a:t>VERBAL Bullying: using name calling to hurt and control others. Ex. Taunting, threatening, laughing, isolating &amp; excluding, teasing, comments regarding race or sexual orientation, etc.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76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Cyber-bullying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i="1" dirty="0">
                <a:latin typeface="Californian FB" pitchFamily="18" charset="0"/>
              </a:rPr>
              <a:t>The willful and repeated use of electronic means by a child, pre-teen, or teen to torment, threaten, harass, humiliate , embarrass, or otherwise target another child, pre-teen, or teen.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42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Bystander vs. </a:t>
            </a:r>
            <a:r>
              <a:rPr lang="en-US" dirty="0" err="1"/>
              <a:t>Upstander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Bystander</a:t>
            </a:r>
          </a:p>
          <a:p>
            <a:pPr lvl="1"/>
            <a:r>
              <a:rPr lang="en-US" sz="2800" i="1" dirty="0">
                <a:latin typeface="Californian FB" pitchFamily="18" charset="0"/>
              </a:rPr>
              <a:t>someone who witnesses the bullying taking place and may be afraid to get involved</a:t>
            </a:r>
            <a:endParaRPr lang="en-US" dirty="0"/>
          </a:p>
          <a:p>
            <a:r>
              <a:rPr lang="en-US" dirty="0" err="1"/>
              <a:t>Upstander</a:t>
            </a:r>
            <a:endParaRPr lang="en-US" dirty="0"/>
          </a:p>
          <a:p>
            <a:pPr lvl="1"/>
            <a:r>
              <a:rPr lang="en-US" sz="2800" i="1" dirty="0">
                <a:latin typeface="Californian FB" pitchFamily="18" charset="0"/>
              </a:rPr>
              <a:t>someone who witnesses the bullying taking place and takes a step to STOP the bullying or support the victim in some way</a:t>
            </a:r>
          </a:p>
          <a:p>
            <a:r>
              <a:rPr lang="en-US" sz="3200" dirty="0"/>
              <a:t>Why isn’t everyone an </a:t>
            </a:r>
            <a:r>
              <a:rPr lang="en-US" sz="3200" dirty="0" err="1"/>
              <a:t>upstander</a:t>
            </a:r>
            <a:r>
              <a:rPr lang="en-US" sz="3200" dirty="0"/>
              <a:t>? </a:t>
            </a:r>
            <a:endParaRPr lang="en-US" sz="3200" i="1" dirty="0">
              <a:latin typeface="Californian FB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586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Empathy: The path to being an </a:t>
            </a:r>
            <a:r>
              <a:rPr lang="en-US" dirty="0" err="1"/>
              <a:t>Upstander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What is Empathy?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The ability to understand and share the feelings of another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hlinkClick r:id="rId2"/>
              </a:rPr>
              <a:t>https</a:t>
            </a:r>
            <a:r>
              <a:rPr lang="en-US">
                <a:hlinkClick r:id="rId2"/>
              </a:rPr>
              <a:t>://www.youtube.com/watch?v=1Evwgu369Jw</a:t>
            </a:r>
            <a:r>
              <a:rPr lang="en-US"/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492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we help?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can we do as a school, as friends, and individuals to make people feel supported? Loved? Included? Protected?</a:t>
            </a:r>
          </a:p>
        </p:txBody>
      </p:sp>
    </p:spTree>
    <p:extLst>
      <p:ext uri="{BB962C8B-B14F-4D97-AF65-F5344CB8AC3E}">
        <p14:creationId xmlns:p14="http://schemas.microsoft.com/office/powerpoint/2010/main" val="315650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you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Support the victim</a:t>
            </a:r>
          </a:p>
          <a:p>
            <a:pPr lvl="1"/>
            <a:r>
              <a:rPr lang="en-US" dirty="0"/>
              <a:t>Ask if they are ok?</a:t>
            </a:r>
          </a:p>
          <a:p>
            <a:pPr lvl="1"/>
            <a:r>
              <a:rPr lang="en-US" dirty="0"/>
              <a:t>Say what happened was not ok</a:t>
            </a:r>
          </a:p>
          <a:p>
            <a:pPr lvl="1"/>
            <a:r>
              <a:rPr lang="en-US" dirty="0"/>
              <a:t>Talk to an adult</a:t>
            </a:r>
          </a:p>
          <a:p>
            <a:pPr lvl="1"/>
            <a:r>
              <a:rPr lang="en-US" dirty="0"/>
              <a:t>Write an anonymous note </a:t>
            </a:r>
          </a:p>
          <a:p>
            <a:pPr lvl="1"/>
            <a:r>
              <a:rPr lang="en-US" dirty="0"/>
              <a:t>Anonymously make a bullying report online </a:t>
            </a:r>
          </a:p>
          <a:p>
            <a:pPr lvl="2"/>
            <a:r>
              <a:rPr lang="en-US" dirty="0">
                <a:hlinkClick r:id="rId2"/>
              </a:rPr>
              <a:t>http://www.cabarrus.k12.nc.us/harrisroad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77405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148</TotalTime>
  <Words>589</Words>
  <Application>Microsoft Office PowerPoint</Application>
  <PresentationFormat>On-screen Show (4:3)</PresentationFormat>
  <Paragraphs>83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Californian FB</vt:lpstr>
      <vt:lpstr>Century Gothic</vt:lpstr>
      <vt:lpstr>Verdana</vt:lpstr>
      <vt:lpstr>Wingdings</vt:lpstr>
      <vt:lpstr>Wingdings 2</vt:lpstr>
      <vt:lpstr>Verve</vt:lpstr>
      <vt:lpstr>Let’s Play Cards…</vt:lpstr>
      <vt:lpstr>Let’s Play Cards…</vt:lpstr>
      <vt:lpstr>Beyond Bullying… the daily dilemma</vt:lpstr>
      <vt:lpstr>To This Day…</vt:lpstr>
      <vt:lpstr> Side Effects</vt:lpstr>
      <vt:lpstr>Bullying defined </vt:lpstr>
      <vt:lpstr>Bullying Defined, cont’d. </vt:lpstr>
      <vt:lpstr>Bullying Defined, Cont’d. </vt:lpstr>
      <vt:lpstr>What is bullying motivated by? </vt:lpstr>
      <vt:lpstr>Types of bullying </vt:lpstr>
      <vt:lpstr>Physical Bullying </vt:lpstr>
      <vt:lpstr>Relational/Emotional Bullying</vt:lpstr>
      <vt:lpstr>Cyber-bullying</vt:lpstr>
      <vt:lpstr>Bystander vs. Upstander </vt:lpstr>
      <vt:lpstr>Empathy: The path to being an Upstander </vt:lpstr>
      <vt:lpstr>How can we help?</vt:lpstr>
      <vt:lpstr>What can you do?</vt:lpstr>
    </vt:vector>
  </TitlesOfParts>
  <Company>Cabarrus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Beyond Bullying… the daily dilemma</dc:title>
  <dc:creator>Windows User</dc:creator>
  <cp:lastModifiedBy>Anna Gresko</cp:lastModifiedBy>
  <cp:revision>15</cp:revision>
  <dcterms:created xsi:type="dcterms:W3CDTF">2013-09-12T17:28:13Z</dcterms:created>
  <dcterms:modified xsi:type="dcterms:W3CDTF">2016-09-12T15:21:20Z</dcterms:modified>
</cp:coreProperties>
</file>