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294" r:id="rId3"/>
    <p:sldId id="295" r:id="rId4"/>
    <p:sldId id="297" r:id="rId5"/>
    <p:sldId id="296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271" r:id="rId17"/>
    <p:sldId id="258" r:id="rId18"/>
    <p:sldId id="259" r:id="rId19"/>
    <p:sldId id="292" r:id="rId20"/>
    <p:sldId id="260" r:id="rId21"/>
    <p:sldId id="261" r:id="rId22"/>
    <p:sldId id="293" r:id="rId23"/>
    <p:sldId id="262" r:id="rId24"/>
    <p:sldId id="272" r:id="rId25"/>
    <p:sldId id="273" r:id="rId26"/>
    <p:sldId id="274" r:id="rId27"/>
    <p:sldId id="275" r:id="rId28"/>
    <p:sldId id="308" r:id="rId29"/>
    <p:sldId id="277" r:id="rId30"/>
    <p:sldId id="279" r:id="rId31"/>
    <p:sldId id="278" r:id="rId32"/>
    <p:sldId id="280" r:id="rId33"/>
    <p:sldId id="281" r:id="rId34"/>
    <p:sldId id="282" r:id="rId35"/>
    <p:sldId id="285" r:id="rId36"/>
    <p:sldId id="286" r:id="rId37"/>
    <p:sldId id="287" r:id="rId38"/>
    <p:sldId id="288" r:id="rId39"/>
    <p:sldId id="289" r:id="rId40"/>
    <p:sldId id="284" r:id="rId41"/>
    <p:sldId id="29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2922" autoAdjust="0"/>
  </p:normalViewPr>
  <p:slideViewPr>
    <p:cSldViewPr>
      <p:cViewPr>
        <p:scale>
          <a:sx n="78" d="100"/>
          <a:sy n="78" d="100"/>
        </p:scale>
        <p:origin x="90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E6643-2C67-41EF-ADFA-7208991D99E9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903FE-5678-4F2E-92EB-F87EF4928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80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903FE-5678-4F2E-92EB-F87EF4928A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226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27E890-9BDC-4FDC-9723-8D4BACBC1EAD}" type="slidenum">
              <a:rPr lang="en-US"/>
              <a:pPr/>
              <a:t>32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r>
              <a:rPr lang="en-US"/>
              <a:t>Answer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C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969890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27F1C5-E18C-4F1F-921D-673B2C65C271}" type="slidenum">
              <a:rPr lang="en-US"/>
              <a:pPr/>
              <a:t>36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348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CAF4-010A-4958-A301-C6721857590C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D95-4F8E-4391-9C16-D84252E2A3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CAF4-010A-4958-A301-C6721857590C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D95-4F8E-4391-9C16-D84252E2A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CAF4-010A-4958-A301-C6721857590C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D95-4F8E-4391-9C16-D84252E2A3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CAF4-010A-4958-A301-C6721857590C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D95-4F8E-4391-9C16-D84252E2A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CAF4-010A-4958-A301-C6721857590C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D95-4F8E-4391-9C16-D84252E2A3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CAF4-010A-4958-A301-C6721857590C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D95-4F8E-4391-9C16-D84252E2A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CAF4-010A-4958-A301-C6721857590C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D95-4F8E-4391-9C16-D84252E2A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CAF4-010A-4958-A301-C6721857590C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D95-4F8E-4391-9C16-D84252E2A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1543CAF4-010A-4958-A301-C6721857590C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EF7DDD95-4F8E-4391-9C16-D84252E2A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CAF4-010A-4958-A301-C6721857590C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D95-4F8E-4391-9C16-D84252E2A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CAF4-010A-4958-A301-C6721857590C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D95-4F8E-4391-9C16-D84252E2A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543CAF4-010A-4958-A301-C6721857590C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EF7DDD95-4F8E-4391-9C16-D84252E2A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hyperlink" Target="http://rds.yahoo.com/_ylt=A0WTefgl7pVKbj0BvoKJzbkF;_ylu=X3oDMTBpdnJhMHUzBHBvcwMxBHNlYwNzcgR2dGlkAw--/SIG=1h55penmb/EXP=1251426213/**http:/images.search.yahoo.com/images/view?back=http://images.search.yahoo.com/search/images?p=thomas+jefferson&amp;fr=yfp-t-501&amp;fr2=tab-web&amp;w=516&amp;h=472&amp;imgurl=illinoisfamily.org/content/img/f30686/Thomas-Jefferson.jpg&amp;rurl=http://illinoisfamily.org/informed?s=754&amp;size=159k&amp;name=Thomas+Jefferson...&amp;p=thomas+jefferson&amp;oid=9d70891c7306abca&amp;fr2=tab-web&amp;no=1&amp;tt=208380&amp;sigr=118d2jsgv&amp;sigi=11q1n382i&amp;sigb=12onki1au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rds.yahoo.com/_ylt=A0WTefMz75VKPHwAA3ijzbkF/SIG=1356frplb/EXP=1251426483/**http:/www.americanheritage.com/assets/images/articles/web/20080320-JohnAdams.jpg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rds.yahoo.com/_ylt=A0WTefgl7pVKbj0BvoKJzbkF;_ylu=X3oDMTBpdnJhMHUzBHBvcwMxBHNlYwNzcgR2dGlkAw--/SIG=1h55penmb/EXP=1251426213/**http:/images.search.yahoo.com/images/view?back=http://images.search.yahoo.com/search/images?p=thomas+jefferson&amp;fr=yfp-t-501&amp;fr2=tab-web&amp;w=516&amp;h=472&amp;imgurl=illinoisfamily.org/content/img/f30686/Thomas-Jefferson.jpg&amp;rurl=http://illinoisfamily.org/informed?s=754&amp;size=159k&amp;name=Thomas+Jefferson...&amp;p=thomas+jefferson&amp;oid=9d70891c7306abca&amp;fr2=tab-web&amp;no=1&amp;tt=208380&amp;sigr=118d2jsgv&amp;sigi=11q1n382i&amp;sigb=12onki1a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hyperlink" Target="http://www.army.mil/cmh-pg/books/cg&amp;amp;csa/_notes/6.jpg" TargetMode="Externa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youtube.com/watch?v=notJuFGXQ9w&amp;feature=related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rds.yahoo.com/_ylt=A0WTefgl7pVKbj0BvoKJzbkF;_ylu=X3oDMTBpdnJhMHUzBHBvcwMxBHNlYwNzcgR2dGlkAw--/SIG=1h55penmb/EXP=1251426213/**http:/images.search.yahoo.com/images/view?back=http://images.search.yahoo.com/search/images?p=thomas+jefferson&amp;fr=yfp-t-501&amp;fr2=tab-web&amp;w=516&amp;h=472&amp;imgurl=illinoisfamily.org/content/img/f30686/Thomas-Jefferson.jpg&amp;rurl=http://illinoisfamily.org/informed?s=754&amp;size=159k&amp;name=Thomas+Jefferson...&amp;p=thomas+jefferson&amp;oid=9d70891c7306abca&amp;fr2=tab-web&amp;no=1&amp;tt=208380&amp;sigr=118d2jsgv&amp;sigi=11q1n382i&amp;sigb=12onki1au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youtube.com/watch?v=notJuFGXQ9w&amp;feature=related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Jay-treaty.jpg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rds.yahoo.com/_ylt=A0WTb_rYymBLXxMAqSKjzbkF/SIG=12qlmro4k/EXP=1264720984/**http:/billdunlap.files.wordpress.com/2008/08/thomas-jefferson-big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rds.yahoo.com/_ylt=A0WTefgl7pVKbj0BvoKJzbkF;_ylu=X3oDMTBpdnJhMHUzBHBvcwMxBHNlYwNzcgR2dGlkAw--/SIG=1h55penmb/EXP=1251426213/**http:/images.search.yahoo.com/images/view?back=http://images.search.yahoo.com/search/images?p=thomas+jefferson&amp;fr=yfp-t-501&amp;fr2=tab-web&amp;w=516&amp;h=472&amp;imgurl=illinoisfamily.org/content/img/f30686/Thomas-Jefferson.jpg&amp;rurl=http://illinoisfamily.org/informed?s=754&amp;size=159k&amp;name=Thomas+Jefferson...&amp;p=thomas+jefferson&amp;oid=9d70891c7306abca&amp;fr2=tab-web&amp;no=1&amp;tt=208380&amp;sigr=118d2jsgv&amp;sigi=11q1n382i&amp;sigb=12onki1a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hyperlink" Target="http://en.wikipedia.org/wiki/File:James_Madison.jpg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667000"/>
            <a:ext cx="7772400" cy="1470025"/>
          </a:xfrm>
        </p:spPr>
        <p:txBody>
          <a:bodyPr/>
          <a:lstStyle/>
          <a:p>
            <a:r>
              <a:rPr lang="en-US" dirty="0">
                <a:latin typeface="Arial Rounded MT Bold" pitchFamily="34" charset="0"/>
              </a:rPr>
              <a:t>Beginning a New Nation</a:t>
            </a:r>
          </a:p>
        </p:txBody>
      </p:sp>
      <p:pic>
        <p:nvPicPr>
          <p:cNvPr id="14338" name="Picture 2" descr="Go to full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50531">
            <a:off x="1886648" y="236359"/>
            <a:ext cx="2427430" cy="2209800"/>
          </a:xfrm>
          <a:prstGeom prst="rect">
            <a:avLst/>
          </a:prstGeom>
          <a:noFill/>
        </p:spPr>
      </p:pic>
      <p:pic>
        <p:nvPicPr>
          <p:cNvPr id="14340" name="Picture 4" descr="http://rds.yahoo.com/_ylt=A0WTefR47pVKHqEAQ0KjzbkF/SIG=13084tepu/EXP=1251426296/**http%3A/www.artinthepicture.com/artists/Gilbert_Stuart/george_washington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13384">
            <a:off x="1336558" y="3650871"/>
            <a:ext cx="2354620" cy="2949745"/>
          </a:xfrm>
          <a:prstGeom prst="rect">
            <a:avLst/>
          </a:prstGeom>
          <a:noFill/>
        </p:spPr>
      </p:pic>
      <p:pic>
        <p:nvPicPr>
          <p:cNvPr id="14342" name="Picture 6" descr="http://rds.yahoo.com/_ylt=A0WTefi07pVKo0sBAzOjzbkF/SIG=12mthqm4k/EXP=1251426356/**http%3A/www.factbook.org/wikipedia/en/media/2/22/hamilton_smal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43891">
            <a:off x="5976475" y="-21307"/>
            <a:ext cx="2295525" cy="2609850"/>
          </a:xfrm>
          <a:prstGeom prst="rect">
            <a:avLst/>
          </a:prstGeom>
          <a:noFill/>
        </p:spPr>
      </p:pic>
      <p:pic>
        <p:nvPicPr>
          <p:cNvPr id="14344" name="Picture 8" descr="View Imag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361959">
            <a:off x="5675483" y="3759208"/>
            <a:ext cx="2282377" cy="2786001"/>
          </a:xfrm>
          <a:prstGeom prst="rect">
            <a:avLst/>
          </a:prstGeom>
          <a:noFill/>
        </p:spPr>
      </p:pic>
      <p:pic>
        <p:nvPicPr>
          <p:cNvPr id="7" name="Picture 2" descr="Go to full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50531">
            <a:off x="1886649" y="236359"/>
            <a:ext cx="2427430" cy="2209800"/>
          </a:xfrm>
          <a:prstGeom prst="rect">
            <a:avLst/>
          </a:prstGeom>
          <a:noFill/>
        </p:spPr>
      </p:pic>
      <p:pic>
        <p:nvPicPr>
          <p:cNvPr id="8" name="Picture 4" descr="http://rds.yahoo.com/_ylt=A0WTefR47pVKHqEAQ0KjzbkF/SIG=13084tepu/EXP=1251426296/**http%3A/www.artinthepicture.com/artists/Gilbert_Stuart/george_washington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13384">
            <a:off x="1336559" y="3686384"/>
            <a:ext cx="2354620" cy="2949745"/>
          </a:xfrm>
          <a:prstGeom prst="rect">
            <a:avLst/>
          </a:prstGeom>
          <a:noFill/>
        </p:spPr>
      </p:pic>
      <p:pic>
        <p:nvPicPr>
          <p:cNvPr id="9" name="Picture 8" descr="View Imag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361959">
            <a:off x="5675484" y="3759208"/>
            <a:ext cx="2282377" cy="2786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/>
          <a:p>
            <a:r>
              <a:rPr lang="en-US" dirty="0"/>
              <a:t>Shay’s Rebellion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105400" cy="5638800"/>
          </a:xfrm>
        </p:spPr>
        <p:txBody>
          <a:bodyPr>
            <a:normAutofit/>
          </a:bodyPr>
          <a:lstStyle/>
          <a:p>
            <a:r>
              <a:rPr lang="en-US" dirty="0"/>
              <a:t>Massachusetts farmers refuse to pay taxes</a:t>
            </a:r>
          </a:p>
          <a:p>
            <a:endParaRPr lang="en-US" dirty="0"/>
          </a:p>
          <a:p>
            <a:r>
              <a:rPr lang="en-US" dirty="0"/>
              <a:t>The Articles of Confederation don’t give the National government the power to tax or enforce state laws</a:t>
            </a:r>
          </a:p>
          <a:p>
            <a:endParaRPr lang="en-US" dirty="0"/>
          </a:p>
          <a:p>
            <a:r>
              <a:rPr lang="en-US" dirty="0"/>
              <a:t>Proves that we need a new, stronger constitution</a:t>
            </a:r>
          </a:p>
        </p:txBody>
      </p:sp>
      <p:pic>
        <p:nvPicPr>
          <p:cNvPr id="1026" name="Picture 2" descr="http://virtueinthewasteland.com/uploads/3/2/5/6/3256436/9849642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62200"/>
            <a:ext cx="283210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mrvanduyne.com/CriticalPeriod/ArticlesWup2/cartoon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397" y="304800"/>
            <a:ext cx="3945698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milanareaschools.org/~hmorelock/Civics/documents/U1D6_Articles%20of%20Confederation_files/image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647468"/>
            <a:ext cx="3514451" cy="222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127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914400"/>
          </a:xfrm>
        </p:spPr>
        <p:txBody>
          <a:bodyPr/>
          <a:lstStyle/>
          <a:p>
            <a:r>
              <a:rPr lang="en-US" dirty="0"/>
              <a:t>“Fixing” the 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7696200" cy="57912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Alexander Hamilton</a:t>
            </a:r>
          </a:p>
          <a:p>
            <a:pPr lvl="1"/>
            <a:r>
              <a:rPr lang="en-US" dirty="0"/>
              <a:t>Leading supporter – Stronger central </a:t>
            </a:r>
            <a:r>
              <a:rPr lang="en-US" dirty="0" err="1"/>
              <a:t>govt</a:t>
            </a:r>
            <a:endParaRPr lang="en-US" dirty="0"/>
          </a:p>
          <a:p>
            <a:pPr lvl="1"/>
            <a:r>
              <a:rPr lang="en-US" dirty="0"/>
              <a:t>Calls for meeting in Philadelphia</a:t>
            </a:r>
          </a:p>
          <a:p>
            <a:pPr lvl="2"/>
            <a:r>
              <a:rPr lang="en-US" b="1" dirty="0">
                <a:solidFill>
                  <a:srgbClr val="C00000"/>
                </a:solidFill>
              </a:rPr>
              <a:t>Shays Rebellion </a:t>
            </a:r>
            <a:r>
              <a:rPr lang="en-US" dirty="0"/>
              <a:t>convinces most states to send a rep. 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Constitutional Convention</a:t>
            </a:r>
          </a:p>
          <a:p>
            <a:pPr lvl="1"/>
            <a:r>
              <a:rPr lang="en-US" dirty="0"/>
              <a:t>55 men </a:t>
            </a:r>
          </a:p>
          <a:p>
            <a:pPr lvl="1"/>
            <a:r>
              <a:rPr lang="en-US" dirty="0" err="1"/>
              <a:t>Avg</a:t>
            </a:r>
            <a:r>
              <a:rPr lang="en-US" dirty="0"/>
              <a:t> age – 44 yrs</a:t>
            </a:r>
          </a:p>
          <a:p>
            <a:pPr lvl="1"/>
            <a:r>
              <a:rPr lang="en-US" dirty="0"/>
              <a:t>Wealthy and Educated</a:t>
            </a:r>
          </a:p>
          <a:p>
            <a:pPr lvl="1"/>
            <a:r>
              <a:rPr lang="en-US" dirty="0"/>
              <a:t>Led by G. Wash. </a:t>
            </a:r>
          </a:p>
          <a:p>
            <a:pPr lvl="1"/>
            <a:endParaRPr lang="en-US" dirty="0"/>
          </a:p>
        </p:txBody>
      </p:sp>
      <p:pic>
        <p:nvPicPr>
          <p:cNvPr id="4" name="Picture 6" descr="http://rds.yahoo.com/_ylt=A0WTefi07pVKo0sBAzOjzbkF/SIG=12mthqm4k/EXP=1251426356/**http%3A/www.factbook.org/wikipedia/en/media/2/22/hamilton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43891">
            <a:off x="6357476" y="3712493"/>
            <a:ext cx="2295525" cy="2609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704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362200"/>
            <a:ext cx="7772400" cy="914400"/>
          </a:xfrm>
        </p:spPr>
        <p:txBody>
          <a:bodyPr/>
          <a:lstStyle/>
          <a:p>
            <a:pPr algn="ctr"/>
            <a:r>
              <a:rPr lang="en-US" sz="8000" dirty="0"/>
              <a:t>Choosing Sides</a:t>
            </a:r>
          </a:p>
        </p:txBody>
      </p:sp>
    </p:spTree>
    <p:extLst>
      <p:ext uri="{BB962C8B-B14F-4D97-AF65-F5344CB8AC3E}">
        <p14:creationId xmlns:p14="http://schemas.microsoft.com/office/powerpoint/2010/main" val="1067600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763000" cy="914400"/>
          </a:xfrm>
        </p:spPr>
        <p:txBody>
          <a:bodyPr/>
          <a:lstStyle/>
          <a:p>
            <a:r>
              <a:rPr lang="en-US" dirty="0"/>
              <a:t>Federalists vs. Anti Federalists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687" y="685800"/>
            <a:ext cx="8991600" cy="5943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“</a:t>
            </a:r>
            <a:r>
              <a:rPr lang="en-US" dirty="0">
                <a:solidFill>
                  <a:srgbClr val="FFFF00"/>
                </a:solidFill>
              </a:rPr>
              <a:t>Federalists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PRO – Constitution</a:t>
            </a:r>
          </a:p>
          <a:p>
            <a:pPr lvl="1"/>
            <a:r>
              <a:rPr lang="en-US" dirty="0"/>
              <a:t>PRO – Strong Central </a:t>
            </a:r>
            <a:r>
              <a:rPr lang="en-US" dirty="0" err="1"/>
              <a:t>Govt</a:t>
            </a:r>
            <a:endParaRPr lang="en-US" dirty="0"/>
          </a:p>
          <a:p>
            <a:pPr lvl="2"/>
            <a:r>
              <a:rPr lang="en-US" dirty="0"/>
              <a:t>Washington</a:t>
            </a:r>
          </a:p>
          <a:p>
            <a:pPr lvl="2"/>
            <a:r>
              <a:rPr lang="en-US" dirty="0"/>
              <a:t>B. Franklin</a:t>
            </a:r>
          </a:p>
          <a:p>
            <a:pPr lvl="2"/>
            <a:r>
              <a:rPr lang="en-US" dirty="0"/>
              <a:t>Hamilton</a:t>
            </a:r>
          </a:p>
          <a:p>
            <a:pPr lvl="2"/>
            <a:r>
              <a:rPr lang="en-US" dirty="0"/>
              <a:t>Madison</a:t>
            </a:r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Federalist Papers  </a:t>
            </a:r>
            <a:r>
              <a:rPr lang="en-US" i="1" dirty="0"/>
              <a:t>- </a:t>
            </a:r>
            <a:r>
              <a:rPr lang="en-US" dirty="0"/>
              <a:t> Written to argue IN FAVOR of the </a:t>
            </a:r>
            <a:r>
              <a:rPr lang="en-US" u="sng" dirty="0"/>
              <a:t>C</a:t>
            </a:r>
          </a:p>
          <a:p>
            <a:pPr lvl="1"/>
            <a:endParaRPr lang="en-US" i="1" u="sng" dirty="0"/>
          </a:p>
          <a:p>
            <a:r>
              <a:rPr lang="en-US" dirty="0">
                <a:solidFill>
                  <a:srgbClr val="FFFF00"/>
                </a:solidFill>
              </a:rPr>
              <a:t>Anti – Federalists</a:t>
            </a:r>
          </a:p>
          <a:p>
            <a:pPr lvl="1"/>
            <a:r>
              <a:rPr lang="en-US" dirty="0"/>
              <a:t>Worried that the C would give the government too much power</a:t>
            </a:r>
          </a:p>
          <a:p>
            <a:pPr lvl="1"/>
            <a:r>
              <a:rPr lang="en-US" dirty="0"/>
              <a:t>Demanded a </a:t>
            </a:r>
            <a:r>
              <a:rPr lang="en-US" b="1" dirty="0">
                <a:solidFill>
                  <a:srgbClr val="C00000"/>
                </a:solidFill>
              </a:rPr>
              <a:t>Bill of Rights</a:t>
            </a:r>
          </a:p>
          <a:p>
            <a:pPr lvl="2"/>
            <a:r>
              <a:rPr lang="en-US" dirty="0"/>
              <a:t>P. Henry</a:t>
            </a:r>
          </a:p>
          <a:p>
            <a:pPr lvl="2"/>
            <a:r>
              <a:rPr lang="en-US" dirty="0"/>
              <a:t>S. Adams</a:t>
            </a:r>
          </a:p>
        </p:txBody>
      </p:sp>
      <p:pic>
        <p:nvPicPr>
          <p:cNvPr id="4" name="Picture 6" descr="http://rds.yahoo.com/_ylt=A0WTefi07pVKo0sBAzOjzbkF/SIG=12mthqm4k/EXP=1251426356/**http%3A/www.factbook.org/wikipedia/en/media/2/22/hamilton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550094"/>
            <a:ext cx="1366792" cy="1553946"/>
          </a:xfrm>
          <a:prstGeom prst="rect">
            <a:avLst/>
          </a:prstGeom>
          <a:noFill/>
        </p:spPr>
      </p:pic>
      <p:pic>
        <p:nvPicPr>
          <p:cNvPr id="6" name="Picture 4" descr="http://rds.yahoo.com/_ylt=A0WTefR47pVKHqEAQ0KjzbkF/SIG=13084tepu/EXP=1251426296/**http%3A/www.artinthepicture.com/artists/Gilbert_Stuart/george_washington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3856" y="569337"/>
            <a:ext cx="1209709" cy="1515460"/>
          </a:xfrm>
          <a:prstGeom prst="rect">
            <a:avLst/>
          </a:prstGeom>
          <a:noFill/>
        </p:spPr>
      </p:pic>
      <p:pic>
        <p:nvPicPr>
          <p:cNvPr id="3074" name="Picture 2" descr="http://www.csustan.edu/english/reuben/pal/chap2/frankli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4949" y="1828800"/>
            <a:ext cx="1296328" cy="1524000"/>
          </a:xfrm>
          <a:prstGeom prst="rect">
            <a:avLst/>
          </a:prstGeom>
          <a:noFill/>
        </p:spPr>
      </p:pic>
      <p:pic>
        <p:nvPicPr>
          <p:cNvPr id="3076" name="Picture 4" descr="http://www.visitingdc.com/images/james-madison-pictu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0912" y="1766886"/>
            <a:ext cx="1438275" cy="1334719"/>
          </a:xfrm>
          <a:prstGeom prst="rect">
            <a:avLst/>
          </a:prstGeom>
          <a:noFill/>
        </p:spPr>
      </p:pic>
      <p:pic>
        <p:nvPicPr>
          <p:cNvPr id="3080" name="Picture 8" descr="http://www.theamericanrevolution.org/img/people/9_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36284" y="5219700"/>
            <a:ext cx="1412116" cy="1638300"/>
          </a:xfrm>
          <a:prstGeom prst="rect">
            <a:avLst/>
          </a:prstGeom>
          <a:noFill/>
        </p:spPr>
      </p:pic>
      <p:pic>
        <p:nvPicPr>
          <p:cNvPr id="3082" name="Picture 10" descr="http://www.lucidcafe.com/library/images/95sep/adams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23113" y="5067300"/>
            <a:ext cx="1358264" cy="1752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812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772400" cy="914400"/>
          </a:xfrm>
        </p:spPr>
        <p:txBody>
          <a:bodyPr/>
          <a:lstStyle/>
          <a:p>
            <a:r>
              <a:rPr lang="en-US" dirty="0"/>
              <a:t>Issue of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609600"/>
            <a:ext cx="4953000" cy="2362200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solidFill>
                  <a:srgbClr val="FFFF00"/>
                </a:solidFill>
              </a:rPr>
              <a:t>Virginia Plan </a:t>
            </a:r>
          </a:p>
          <a:p>
            <a:pPr lvl="2"/>
            <a:r>
              <a:rPr lang="en-US" dirty="0"/>
              <a:t>James Madison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Representation Based on Population</a:t>
            </a:r>
          </a:p>
          <a:p>
            <a:pPr marL="1033272" lvl="3" indent="0">
              <a:buNone/>
            </a:pPr>
            <a:endParaRPr lang="en-US" dirty="0"/>
          </a:p>
          <a:p>
            <a:pPr lvl="3">
              <a:buNone/>
            </a:pP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16315" y="685800"/>
            <a:ext cx="4953000" cy="5060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 Jersey Plan</a:t>
            </a:r>
          </a:p>
          <a:p>
            <a:pPr marL="996696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/>
              <a:buChar char="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William Patterson</a:t>
            </a:r>
          </a:p>
          <a:p>
            <a:pPr marL="996696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/>
              <a:buChar char="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Equal Representation</a:t>
            </a:r>
          </a:p>
          <a:p>
            <a:pPr marL="1261872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 3"/>
              <a:buChar char="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Like Articles of Confederation</a:t>
            </a:r>
          </a:p>
        </p:txBody>
      </p:sp>
      <p:pic>
        <p:nvPicPr>
          <p:cNvPr id="2050" name="Picture 2" descr="http://mrkash.com/activities/images/census17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442" y="2811011"/>
            <a:ext cx="4060668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own Arrow 3"/>
          <p:cNvSpPr/>
          <p:nvPr/>
        </p:nvSpPr>
        <p:spPr>
          <a:xfrm rot="16200000">
            <a:off x="1251013" y="6413547"/>
            <a:ext cx="194514" cy="5737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324600" y="2438400"/>
            <a:ext cx="141567" cy="26261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990600" y="2931645"/>
            <a:ext cx="141567" cy="3797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5249261">
            <a:off x="5928709" y="4713056"/>
            <a:ext cx="221429" cy="7028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58000" y="3429000"/>
            <a:ext cx="2057400" cy="2895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What about slavery?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Should slaves count towards population?</a:t>
            </a:r>
          </a:p>
        </p:txBody>
      </p:sp>
    </p:spTree>
    <p:extLst>
      <p:ext uri="{BB962C8B-B14F-4D97-AF65-F5344CB8AC3E}">
        <p14:creationId xmlns:p14="http://schemas.microsoft.com/office/powerpoint/2010/main" val="151813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95600"/>
            <a:ext cx="7772400" cy="914400"/>
          </a:xfrm>
        </p:spPr>
        <p:txBody>
          <a:bodyPr/>
          <a:lstStyle/>
          <a:p>
            <a:pPr algn="ctr"/>
            <a:r>
              <a:rPr lang="en-US" sz="7200" dirty="0"/>
              <a:t>Compromises</a:t>
            </a:r>
          </a:p>
        </p:txBody>
      </p:sp>
    </p:spTree>
    <p:extLst>
      <p:ext uri="{BB962C8B-B14F-4D97-AF65-F5344CB8AC3E}">
        <p14:creationId xmlns:p14="http://schemas.microsoft.com/office/powerpoint/2010/main" val="109280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228600"/>
            <a:ext cx="7772400" cy="914400"/>
          </a:xfrm>
        </p:spPr>
        <p:txBody>
          <a:bodyPr/>
          <a:lstStyle/>
          <a:p>
            <a:r>
              <a:rPr lang="en-US" dirty="0"/>
              <a:t>Compromises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5257800" cy="521256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Great Compromise</a:t>
            </a:r>
          </a:p>
          <a:p>
            <a:pPr lvl="1"/>
            <a:r>
              <a:rPr lang="en-US" dirty="0"/>
              <a:t>Bi Cameral Legislature</a:t>
            </a:r>
          </a:p>
          <a:p>
            <a:pPr lvl="2"/>
            <a:r>
              <a:rPr lang="en-US" b="1" dirty="0">
                <a:solidFill>
                  <a:srgbClr val="C00000"/>
                </a:solidFill>
              </a:rPr>
              <a:t>House of Representatives</a:t>
            </a:r>
          </a:p>
          <a:p>
            <a:pPr lvl="3"/>
            <a:r>
              <a:rPr lang="en-US" dirty="0"/>
              <a:t>Based on population</a:t>
            </a:r>
          </a:p>
          <a:p>
            <a:pPr lvl="3"/>
            <a:r>
              <a:rPr lang="en-US" dirty="0"/>
              <a:t>Chosen by Direct Election</a:t>
            </a:r>
          </a:p>
          <a:p>
            <a:pPr lvl="2"/>
            <a:r>
              <a:rPr lang="en-US" b="1" dirty="0">
                <a:solidFill>
                  <a:srgbClr val="C00000"/>
                </a:solidFill>
              </a:rPr>
              <a:t>Senate</a:t>
            </a:r>
          </a:p>
          <a:p>
            <a:pPr lvl="3"/>
            <a:r>
              <a:rPr lang="en-US" dirty="0"/>
              <a:t>Each state gets 2 </a:t>
            </a:r>
          </a:p>
          <a:p>
            <a:pPr lvl="3"/>
            <a:r>
              <a:rPr lang="en-US" dirty="0"/>
              <a:t>Chosen by State Legislators</a:t>
            </a:r>
          </a:p>
          <a:p>
            <a:pPr lvl="2"/>
            <a:endParaRPr lang="en-US" dirty="0"/>
          </a:p>
          <a:p>
            <a:r>
              <a:rPr lang="en-US" b="1" dirty="0">
                <a:solidFill>
                  <a:srgbClr val="FFFF00"/>
                </a:solidFill>
              </a:rPr>
              <a:t>3/5</a:t>
            </a:r>
            <a:r>
              <a:rPr lang="en-US" b="1" baseline="30000" dirty="0">
                <a:solidFill>
                  <a:srgbClr val="FFFF00"/>
                </a:solidFill>
              </a:rPr>
              <a:t>th</a:t>
            </a:r>
            <a:r>
              <a:rPr lang="en-US" b="1" dirty="0">
                <a:solidFill>
                  <a:srgbClr val="FFFF00"/>
                </a:solidFill>
              </a:rPr>
              <a:t> Compromise</a:t>
            </a:r>
          </a:p>
          <a:p>
            <a:pPr lvl="1"/>
            <a:r>
              <a:rPr lang="en-US" dirty="0"/>
              <a:t>3 out of every 5 slaves counts as one person for both representation and taxation</a:t>
            </a:r>
          </a:p>
        </p:txBody>
      </p:sp>
      <p:pic>
        <p:nvPicPr>
          <p:cNvPr id="3074" name="Picture 2" descr="http://www.annenbergclassroom.org/Files/Images/ConnCompromise5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914400"/>
            <a:ext cx="3048000" cy="582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35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914400"/>
          </a:xfrm>
        </p:spPr>
        <p:txBody>
          <a:bodyPr/>
          <a:lstStyle/>
          <a:p>
            <a:pPr algn="ctr"/>
            <a:r>
              <a:rPr lang="en-US" dirty="0"/>
              <a:t>Compromises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73960"/>
            <a:ext cx="7772400" cy="134064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Bill of Rights</a:t>
            </a:r>
          </a:p>
          <a:p>
            <a:pPr lvl="1"/>
            <a:r>
              <a:rPr lang="en-US" dirty="0"/>
              <a:t>Added to convince Anti-Federalists to ratify </a:t>
            </a:r>
          </a:p>
          <a:p>
            <a:pPr lvl="1"/>
            <a:r>
              <a:rPr lang="en-US" dirty="0"/>
              <a:t>First 10 Amendments</a:t>
            </a:r>
          </a:p>
        </p:txBody>
      </p:sp>
      <p:pic>
        <p:nvPicPr>
          <p:cNvPr id="1026" name="Picture 2" descr="http://constitutioncenter.org/images/uploads/heros/bill-of-right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7" y="2438400"/>
            <a:ext cx="7010400" cy="416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394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914400"/>
          </a:xfrm>
        </p:spPr>
        <p:txBody>
          <a:bodyPr/>
          <a:lstStyle/>
          <a:p>
            <a:r>
              <a:rPr lang="en-US" dirty="0"/>
              <a:t>Basics of the Constitution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7924800" cy="5791200"/>
          </a:xfrm>
        </p:spPr>
        <p:txBody>
          <a:bodyPr>
            <a:normAutofit/>
          </a:bodyPr>
          <a:lstStyle/>
          <a:p>
            <a:r>
              <a:rPr lang="en-US" dirty="0"/>
              <a:t>Written by  James Madison</a:t>
            </a:r>
          </a:p>
          <a:p>
            <a:endParaRPr lang="en-US" sz="600" dirty="0"/>
          </a:p>
          <a:p>
            <a:r>
              <a:rPr lang="en-US" dirty="0">
                <a:solidFill>
                  <a:srgbClr val="FFFF00"/>
                </a:solidFill>
              </a:rPr>
              <a:t>Federalism</a:t>
            </a:r>
          </a:p>
          <a:p>
            <a:pPr lvl="1"/>
            <a:r>
              <a:rPr lang="en-US" dirty="0"/>
              <a:t>Division of power b/w State and Fed </a:t>
            </a:r>
            <a:r>
              <a:rPr lang="en-US" dirty="0" err="1"/>
              <a:t>govt</a:t>
            </a:r>
            <a:endParaRPr lang="en-US" dirty="0"/>
          </a:p>
          <a:p>
            <a:pPr lvl="2"/>
            <a:endParaRPr lang="en-US" dirty="0"/>
          </a:p>
          <a:p>
            <a:pPr lvl="2"/>
            <a:r>
              <a:rPr lang="en-US" dirty="0">
                <a:solidFill>
                  <a:srgbClr val="FFFF00"/>
                </a:solidFill>
              </a:rPr>
              <a:t>Expressed (Enumerated) Powers </a:t>
            </a:r>
          </a:p>
          <a:p>
            <a:pPr lvl="3"/>
            <a:r>
              <a:rPr lang="en-US" dirty="0"/>
              <a:t>Powers of the National </a:t>
            </a:r>
            <a:r>
              <a:rPr lang="en-US" dirty="0" err="1"/>
              <a:t>Govt</a:t>
            </a:r>
            <a:endParaRPr lang="en-US" dirty="0"/>
          </a:p>
          <a:p>
            <a:pPr lvl="2"/>
            <a:endParaRPr lang="en-US" dirty="0"/>
          </a:p>
          <a:p>
            <a:pPr lvl="2"/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Concurrent Powers </a:t>
            </a:r>
            <a:endParaRPr lang="en-US" dirty="0"/>
          </a:p>
          <a:p>
            <a:pPr lvl="3"/>
            <a:r>
              <a:rPr lang="en-US" dirty="0"/>
              <a:t>Powers shared</a:t>
            </a:r>
          </a:p>
          <a:p>
            <a:pPr lvl="2"/>
            <a:endParaRPr lang="en-US" dirty="0"/>
          </a:p>
          <a:p>
            <a:pPr lvl="2"/>
            <a:r>
              <a:rPr lang="en-US" dirty="0">
                <a:solidFill>
                  <a:srgbClr val="FF0000"/>
                </a:solidFill>
              </a:rPr>
              <a:t>Reserved Powers </a:t>
            </a:r>
          </a:p>
          <a:p>
            <a:pPr lvl="3"/>
            <a:r>
              <a:rPr lang="en-US" dirty="0"/>
              <a:t> Powers “reserved” for the states</a:t>
            </a:r>
          </a:p>
        </p:txBody>
      </p:sp>
      <p:pic>
        <p:nvPicPr>
          <p:cNvPr id="4098" name="Picture 2" descr="http://www.history.org/foundation/journal/Spring09/images/madis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376612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12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2" name="Picture 4" descr="http://www.shestokas.com/wp-content/uploads/2013/04/Federali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423863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16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914400"/>
          </a:xfrm>
        </p:spPr>
        <p:txBody>
          <a:bodyPr/>
          <a:lstStyle/>
          <a:p>
            <a:r>
              <a:rPr lang="en-US" dirty="0"/>
              <a:t>Basics of the Constitution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7912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Separation of power</a:t>
            </a:r>
          </a:p>
          <a:p>
            <a:pPr lvl="1"/>
            <a:r>
              <a:rPr lang="en-US" dirty="0"/>
              <a:t>Idea supported by Montesquieu </a:t>
            </a:r>
          </a:p>
          <a:p>
            <a:pPr lvl="1"/>
            <a:r>
              <a:rPr lang="en-US" dirty="0"/>
              <a:t>3 branches “check &amp; balance”  each other</a:t>
            </a:r>
          </a:p>
          <a:p>
            <a:pPr lvl="2"/>
            <a:endParaRPr lang="en-US" dirty="0"/>
          </a:p>
        </p:txBody>
      </p:sp>
      <p:pic>
        <p:nvPicPr>
          <p:cNvPr id="4" name="Picture 2" descr="http://www.constitution.org/img/montesquieu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537" y="2971800"/>
            <a:ext cx="3352800" cy="360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regentsprep.org/Regents/ushisgov/themes/government/check_heade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07" y="2883693"/>
            <a:ext cx="4761593" cy="369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15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hksBalnce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-14288"/>
            <a:ext cx="7395178" cy="687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532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914400"/>
          </a:xfrm>
        </p:spPr>
        <p:txBody>
          <a:bodyPr/>
          <a:lstStyle/>
          <a:p>
            <a:r>
              <a:rPr lang="en-US" dirty="0"/>
              <a:t>Basics of the Constitution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4876800" cy="60960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Popular Sovereignty</a:t>
            </a:r>
          </a:p>
          <a:p>
            <a:pPr lvl="1"/>
            <a:r>
              <a:rPr lang="en-US" dirty="0"/>
              <a:t>Power goes through the people</a:t>
            </a:r>
          </a:p>
          <a:p>
            <a:pPr lvl="1"/>
            <a:r>
              <a:rPr lang="en-US" dirty="0"/>
              <a:t>But… power must be regulated</a:t>
            </a:r>
          </a:p>
          <a:p>
            <a:pPr lvl="2"/>
            <a:r>
              <a:rPr lang="en-US" b="1" dirty="0">
                <a:solidFill>
                  <a:srgbClr val="FF0000"/>
                </a:solidFill>
              </a:rPr>
              <a:t>Shays Rebellion</a:t>
            </a:r>
          </a:p>
          <a:p>
            <a:pPr lvl="3"/>
            <a:r>
              <a:rPr lang="en-US" dirty="0"/>
              <a:t>Shows what happens when people have too much power     </a:t>
            </a:r>
            <a:endParaRPr lang="en-US" b="1" dirty="0">
              <a:solidFill>
                <a:schemeClr val="accent2"/>
              </a:solidFill>
            </a:endParaRPr>
          </a:p>
          <a:p>
            <a:pPr lvl="2"/>
            <a:endParaRPr lang="en-US" dirty="0"/>
          </a:p>
          <a:p>
            <a:pPr lvl="2"/>
            <a:r>
              <a:rPr lang="en-US" b="1" dirty="0">
                <a:solidFill>
                  <a:srgbClr val="FF0000"/>
                </a:solidFill>
              </a:rPr>
              <a:t>Senate</a:t>
            </a:r>
          </a:p>
          <a:p>
            <a:pPr lvl="3"/>
            <a:r>
              <a:rPr lang="en-US" dirty="0"/>
              <a:t>Originally NOT elected by the people</a:t>
            </a:r>
          </a:p>
          <a:p>
            <a:pPr marL="1033272" lvl="3" indent="0">
              <a:buNone/>
            </a:pPr>
            <a:endParaRPr lang="en-US" dirty="0"/>
          </a:p>
          <a:p>
            <a:pPr lvl="2"/>
            <a:r>
              <a:rPr lang="en-US" b="1" dirty="0">
                <a:solidFill>
                  <a:srgbClr val="FF0000"/>
                </a:solidFill>
              </a:rPr>
              <a:t>Electoral College   </a:t>
            </a:r>
          </a:p>
          <a:p>
            <a:pPr lvl="3"/>
            <a:r>
              <a:rPr lang="en-US" dirty="0"/>
              <a:t>Technically, the people do not  directly choose the President</a:t>
            </a:r>
          </a:p>
          <a:p>
            <a:pPr lvl="2"/>
            <a:endParaRPr lang="en-US" dirty="0"/>
          </a:p>
          <a:p>
            <a:pPr lvl="2"/>
            <a:r>
              <a:rPr lang="en-US" b="1" dirty="0">
                <a:solidFill>
                  <a:srgbClr val="FF0000"/>
                </a:solidFill>
              </a:rPr>
              <a:t>Federal Courts</a:t>
            </a:r>
          </a:p>
          <a:p>
            <a:pPr lvl="3"/>
            <a:r>
              <a:rPr lang="en-US" dirty="0"/>
              <a:t>Judges not Elected by the people</a:t>
            </a:r>
          </a:p>
          <a:p>
            <a:pPr lvl="2"/>
            <a:endParaRPr lang="en-US" dirty="0"/>
          </a:p>
        </p:txBody>
      </p:sp>
      <p:pic>
        <p:nvPicPr>
          <p:cNvPr id="5122" name="Picture 2" descr="http://dnastrandswright.weebly.com/uploads/1/3/7/9/13790000/818100394.jpg?2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905000"/>
            <a:ext cx="3284009" cy="276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05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229600" cy="914400"/>
          </a:xfrm>
        </p:spPr>
        <p:txBody>
          <a:bodyPr/>
          <a:lstStyle/>
          <a:p>
            <a:r>
              <a:rPr lang="en-US" dirty="0"/>
              <a:t>Breakdown of the Constitution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096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Preamble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Article I – Legislative </a:t>
            </a:r>
          </a:p>
          <a:p>
            <a:pPr lvl="2"/>
            <a:r>
              <a:rPr lang="en-US" dirty="0"/>
              <a:t>How we make laws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Article II – Executive </a:t>
            </a:r>
          </a:p>
          <a:p>
            <a:pPr lvl="2"/>
            <a:r>
              <a:rPr lang="en-US" dirty="0"/>
              <a:t>How we enforce laws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Article III – Judicial </a:t>
            </a:r>
          </a:p>
          <a:p>
            <a:pPr lvl="2"/>
            <a:r>
              <a:rPr lang="en-US" dirty="0"/>
              <a:t>How we interpret laws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Article IV – States</a:t>
            </a:r>
          </a:p>
          <a:p>
            <a:pPr lvl="2"/>
            <a:r>
              <a:rPr lang="en-US" dirty="0"/>
              <a:t>Explains the relationship b/w states and National </a:t>
            </a:r>
            <a:r>
              <a:rPr lang="en-US" dirty="0" err="1"/>
              <a:t>Govt</a:t>
            </a:r>
            <a:endParaRPr lang="en-US" dirty="0"/>
          </a:p>
          <a:p>
            <a:pPr lvl="1"/>
            <a:r>
              <a:rPr lang="en-US" dirty="0">
                <a:solidFill>
                  <a:srgbClr val="C00000"/>
                </a:solidFill>
              </a:rPr>
              <a:t>Article V – Amendments</a:t>
            </a:r>
          </a:p>
          <a:p>
            <a:pPr lvl="2"/>
            <a:r>
              <a:rPr lang="en-US" dirty="0"/>
              <a:t>How the Constitution can be changed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Article VI – Supremacy Clause</a:t>
            </a:r>
          </a:p>
          <a:p>
            <a:pPr lvl="2"/>
            <a:r>
              <a:rPr lang="en-US" dirty="0"/>
              <a:t>This is THE supreme law of the land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Article VII – Ratification</a:t>
            </a:r>
          </a:p>
          <a:p>
            <a:pPr lvl="2"/>
            <a:r>
              <a:rPr lang="en-US" dirty="0"/>
              <a:t>Explains how the states will ratify (accept) the </a:t>
            </a:r>
            <a:r>
              <a:rPr lang="en-US" u="sng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413686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914400"/>
          </a:xfrm>
        </p:spPr>
        <p:txBody>
          <a:bodyPr/>
          <a:lstStyle/>
          <a:p>
            <a:r>
              <a:rPr lang="en-US" dirty="0"/>
              <a:t>Basics of the Constitution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001000" cy="536496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Bill of Rights</a:t>
            </a:r>
          </a:p>
          <a:p>
            <a:pPr lvl="1"/>
            <a:r>
              <a:rPr lang="en-US" dirty="0"/>
              <a:t>Drafted by congress after ratification</a:t>
            </a:r>
          </a:p>
          <a:p>
            <a:pPr lvl="1"/>
            <a:r>
              <a:rPr lang="en-US" dirty="0"/>
              <a:t>10 Amendments (9 Limit </a:t>
            </a:r>
            <a:r>
              <a:rPr lang="en-US" dirty="0" err="1"/>
              <a:t>Govt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Supreme Court</a:t>
            </a:r>
          </a:p>
          <a:p>
            <a:pPr lvl="1"/>
            <a:r>
              <a:rPr lang="en-US" dirty="0"/>
              <a:t>Vague Wording</a:t>
            </a:r>
          </a:p>
          <a:p>
            <a:pPr lvl="2"/>
            <a:r>
              <a:rPr lang="en-US" dirty="0">
                <a:solidFill>
                  <a:srgbClr val="FFFF00"/>
                </a:solidFill>
              </a:rPr>
              <a:t>Judiciary Act of 1789</a:t>
            </a:r>
          </a:p>
          <a:p>
            <a:pPr lvl="3"/>
            <a:r>
              <a:rPr lang="en-US" dirty="0"/>
              <a:t>6 Justices</a:t>
            </a:r>
          </a:p>
          <a:p>
            <a:pPr lvl="3"/>
            <a:r>
              <a:rPr lang="en-US" dirty="0"/>
              <a:t>13 District Courts</a:t>
            </a:r>
          </a:p>
          <a:p>
            <a:pPr lvl="3"/>
            <a:endParaRPr lang="en-US" dirty="0"/>
          </a:p>
          <a:p>
            <a:r>
              <a:rPr lang="en-US" dirty="0"/>
              <a:t>Executive Departments</a:t>
            </a:r>
          </a:p>
          <a:p>
            <a:pPr lvl="1"/>
            <a:r>
              <a:rPr lang="en-US" dirty="0"/>
              <a:t>Congress Creates 3</a:t>
            </a:r>
          </a:p>
          <a:p>
            <a:pPr lvl="1"/>
            <a:r>
              <a:rPr lang="en-US" dirty="0"/>
              <a:t>War, Treasury, State</a:t>
            </a:r>
          </a:p>
          <a:p>
            <a:pPr lvl="2"/>
            <a:endParaRPr lang="en-US" dirty="0"/>
          </a:p>
        </p:txBody>
      </p:sp>
      <p:pic>
        <p:nvPicPr>
          <p:cNvPr id="406" name="Picture 2" descr="http://constitutioncenter.org/images/uploads/heros/bill-of-right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485" y="2686321"/>
            <a:ext cx="3674315" cy="2182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Cabinet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r>
              <a:rPr lang="en-US" dirty="0"/>
              <a:t>Secretary of the State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Secretary of the Treasury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Secretary of War </a:t>
            </a:r>
          </a:p>
        </p:txBody>
      </p:sp>
      <p:pic>
        <p:nvPicPr>
          <p:cNvPr id="11266" name="Picture 2" descr="Go to full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447800"/>
            <a:ext cx="2133600" cy="1942313"/>
          </a:xfrm>
          <a:prstGeom prst="rect">
            <a:avLst/>
          </a:prstGeom>
          <a:noFill/>
        </p:spPr>
      </p:pic>
      <p:pic>
        <p:nvPicPr>
          <p:cNvPr id="11268" name="Picture 4" descr="http://rds.yahoo.com/_ylt=A0WTefi07pVKo0sBAzOjzbkF/SIG=12mthqm4k/EXP=1251426356/**http%3A/www.factbook.org/wikipedia/en/media/2/22/hamilton_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2819400"/>
            <a:ext cx="2295525" cy="2609850"/>
          </a:xfrm>
          <a:prstGeom prst="rect">
            <a:avLst/>
          </a:prstGeom>
          <a:noFill/>
        </p:spPr>
      </p:pic>
      <p:pic>
        <p:nvPicPr>
          <p:cNvPr id="11270" name="Picture 6" descr="View Image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800" y="4191000"/>
            <a:ext cx="2114550" cy="2381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914400"/>
          </a:xfrm>
        </p:spPr>
        <p:txBody>
          <a:bodyPr/>
          <a:lstStyle/>
          <a:p>
            <a:r>
              <a:rPr lang="en-US" dirty="0"/>
              <a:t>Early Political Parties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5486400" cy="551736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Federalists</a:t>
            </a:r>
            <a:r>
              <a:rPr lang="en-US" dirty="0"/>
              <a:t>	</a:t>
            </a:r>
          </a:p>
          <a:p>
            <a:pPr lvl="1"/>
            <a:r>
              <a:rPr lang="en-US" dirty="0"/>
              <a:t>Control </a:t>
            </a:r>
            <a:r>
              <a:rPr lang="en-US" dirty="0" err="1"/>
              <a:t>govt</a:t>
            </a:r>
            <a:r>
              <a:rPr lang="en-US" dirty="0"/>
              <a:t> for 12 years</a:t>
            </a:r>
          </a:p>
          <a:p>
            <a:pPr lvl="1"/>
            <a:r>
              <a:rPr lang="en-US" dirty="0"/>
              <a:t>Hamilton</a:t>
            </a:r>
          </a:p>
          <a:p>
            <a:pPr lvl="2"/>
            <a:r>
              <a:rPr lang="en-US" dirty="0"/>
              <a:t>Believed stable </a:t>
            </a:r>
            <a:r>
              <a:rPr lang="en-US" dirty="0" err="1"/>
              <a:t>govt</a:t>
            </a:r>
            <a:r>
              <a:rPr lang="en-US" dirty="0"/>
              <a:t> = strong elite ruling class</a:t>
            </a:r>
          </a:p>
          <a:p>
            <a:pPr lvl="2"/>
            <a:r>
              <a:rPr lang="en-US" dirty="0"/>
              <a:t>Strives to make this group happy</a:t>
            </a:r>
          </a:p>
          <a:p>
            <a:pPr lvl="1">
              <a:buNone/>
            </a:pPr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Republicans </a:t>
            </a:r>
          </a:p>
          <a:p>
            <a:pPr lvl="1"/>
            <a:r>
              <a:rPr lang="en-US" dirty="0"/>
              <a:t>aka: Dem-Reps, Jeffersonian Reps</a:t>
            </a:r>
          </a:p>
          <a:p>
            <a:pPr lvl="1"/>
            <a:r>
              <a:rPr lang="en-US" dirty="0"/>
              <a:t>Formed due to fear of Federalist gaining too much power</a:t>
            </a:r>
          </a:p>
          <a:p>
            <a:pPr lvl="1"/>
            <a:r>
              <a:rPr lang="en-US" dirty="0"/>
              <a:t>Jefferson</a:t>
            </a:r>
          </a:p>
          <a:p>
            <a:pPr lvl="2"/>
            <a:r>
              <a:rPr lang="en-US" dirty="0"/>
              <a:t>Believed in “Yeomen Farmer”</a:t>
            </a:r>
          </a:p>
          <a:p>
            <a:pPr lvl="2"/>
            <a:r>
              <a:rPr lang="en-US" dirty="0"/>
              <a:t>Supported Fr. Revolution</a:t>
            </a:r>
          </a:p>
          <a:p>
            <a:endParaRPr lang="en-US" dirty="0">
              <a:hlinkClick r:id="rId2"/>
            </a:endParaRPr>
          </a:p>
          <a:p>
            <a:endParaRPr lang="en-US" dirty="0"/>
          </a:p>
        </p:txBody>
      </p:sp>
      <p:pic>
        <p:nvPicPr>
          <p:cNvPr id="4" name="Picture 6" descr="http://rds.yahoo.com/_ylt=A0WTefi07pVKo0sBAzOjzbkF/SIG=12mthqm4k/EXP=1251426356/**http%3A/www.factbook.org/wikipedia/en/media/2/22/hamilton_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43891">
            <a:off x="6210461" y="969293"/>
            <a:ext cx="2295525" cy="2609850"/>
          </a:xfrm>
          <a:prstGeom prst="rect">
            <a:avLst/>
          </a:prstGeom>
          <a:noFill/>
        </p:spPr>
      </p:pic>
      <p:pic>
        <p:nvPicPr>
          <p:cNvPr id="5" name="Picture 2" descr="Go to fullsize imag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850531">
            <a:off x="6205984" y="4274959"/>
            <a:ext cx="242743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609600"/>
            <a:ext cx="7772400" cy="914400"/>
          </a:xfrm>
        </p:spPr>
        <p:txBody>
          <a:bodyPr/>
          <a:lstStyle/>
          <a:p>
            <a:r>
              <a:rPr lang="en-US" dirty="0"/>
              <a:t>Lingering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676400"/>
            <a:ext cx="2057400" cy="45720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8700" dirty="0">
                <a:solidFill>
                  <a:schemeClr val="accent1">
                    <a:lumMod val="50000"/>
                  </a:schemeClr>
                </a:solidFill>
              </a:rPr>
              <a:t>$</a:t>
            </a:r>
          </a:p>
        </p:txBody>
      </p:sp>
    </p:spTree>
    <p:extLst>
      <p:ext uri="{BB962C8B-B14F-4D97-AF65-F5344CB8AC3E}">
        <p14:creationId xmlns:p14="http://schemas.microsoft.com/office/powerpoint/2010/main" val="212381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53400" cy="9144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Hamilton's Economic Plan-</a:t>
            </a:r>
            <a:r>
              <a:rPr lang="en-US" sz="3200" b="1" dirty="0">
                <a:solidFill>
                  <a:srgbClr val="FFFF00"/>
                </a:solidFill>
              </a:rPr>
              <a:t>1790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6934200" cy="5791200"/>
          </a:xfrm>
        </p:spPr>
        <p:txBody>
          <a:bodyPr>
            <a:normAutofit/>
          </a:bodyPr>
          <a:lstStyle/>
          <a:p>
            <a:r>
              <a:rPr lang="en-US" dirty="0"/>
              <a:t>Plan to reduce National Debt </a:t>
            </a:r>
          </a:p>
          <a:p>
            <a:pPr lvl="1"/>
            <a:r>
              <a:rPr lang="en-US" dirty="0"/>
              <a:t>Want to…</a:t>
            </a:r>
          </a:p>
          <a:p>
            <a:pPr marL="1225296" lvl="2" indent="-457200">
              <a:buFont typeface="+mj-lt"/>
              <a:buAutoNum type="arabicPeriod"/>
            </a:pPr>
            <a:r>
              <a:rPr lang="en-US" dirty="0"/>
              <a:t>Pay back rich investors with Bonds</a:t>
            </a:r>
          </a:p>
          <a:p>
            <a:pPr marL="1225296" lvl="2" indent="-457200">
              <a:buFont typeface="+mj-lt"/>
              <a:buAutoNum type="arabicPeriod"/>
            </a:pPr>
            <a:r>
              <a:rPr lang="en-US" dirty="0"/>
              <a:t>Consolidate National Debt</a:t>
            </a:r>
          </a:p>
          <a:p>
            <a:pPr lvl="3"/>
            <a:r>
              <a:rPr lang="en-US" dirty="0"/>
              <a:t>Rich more willing to Lend </a:t>
            </a:r>
          </a:p>
          <a:p>
            <a:pPr lvl="3"/>
            <a:r>
              <a:rPr lang="en-US" dirty="0"/>
              <a:t>Wont let </a:t>
            </a:r>
            <a:r>
              <a:rPr lang="en-US" dirty="0" err="1"/>
              <a:t>govt</a:t>
            </a:r>
            <a:r>
              <a:rPr lang="en-US" dirty="0"/>
              <a:t> fail</a:t>
            </a:r>
          </a:p>
          <a:p>
            <a:pPr marL="1225296" lvl="2" indent="-457200">
              <a:buFont typeface="+mj-lt"/>
              <a:buAutoNum type="arabicPeriod"/>
            </a:pPr>
            <a:r>
              <a:rPr lang="en-US" dirty="0"/>
              <a:t>Raise $</a:t>
            </a:r>
          </a:p>
          <a:p>
            <a:pPr lvl="3"/>
            <a:r>
              <a:rPr lang="en-US" dirty="0"/>
              <a:t>Excise Tax on Alcohol</a:t>
            </a:r>
          </a:p>
          <a:p>
            <a:pPr lvl="3"/>
            <a:r>
              <a:rPr lang="en-US" dirty="0"/>
              <a:t>Prot. Tariff</a:t>
            </a:r>
          </a:p>
          <a:p>
            <a:pPr marL="1225296" lvl="2" indent="-45720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National Bank</a:t>
            </a:r>
            <a:r>
              <a:rPr lang="en-US" dirty="0"/>
              <a:t>	</a:t>
            </a:r>
          </a:p>
          <a:p>
            <a:pPr lvl="3"/>
            <a:r>
              <a:rPr lang="en-US" dirty="0"/>
              <a:t>Give Loans</a:t>
            </a:r>
          </a:p>
          <a:p>
            <a:pPr lvl="3"/>
            <a:r>
              <a:rPr lang="en-US" dirty="0"/>
              <a:t>Hold Fed $ from taxes</a:t>
            </a:r>
          </a:p>
          <a:p>
            <a:pPr lvl="3"/>
            <a:r>
              <a:rPr lang="en-US" dirty="0"/>
              <a:t>Be center for US Banking System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172200" y="6019800"/>
            <a:ext cx="2308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Jefferson vs. Hamilton</a:t>
            </a:r>
            <a:endParaRPr lang="en-US" dirty="0"/>
          </a:p>
        </p:txBody>
      </p:sp>
      <p:pic>
        <p:nvPicPr>
          <p:cNvPr id="1026" name="Picture 2" descr="http://www.treasury.gov/about/budget-performance/strategic-plan/PublishingImages/10-Note_parti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772" y="2438400"/>
            <a:ext cx="285750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4267200" cy="6324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This South opposed the plan as they had paid off most of their debts.</a:t>
            </a:r>
          </a:p>
          <a:p>
            <a:endParaRPr lang="en-US" dirty="0"/>
          </a:p>
          <a:p>
            <a:r>
              <a:rPr lang="en-US" dirty="0"/>
              <a:t>Compromise</a:t>
            </a:r>
            <a:r>
              <a:rPr lang="en-US" dirty="0">
                <a:sym typeface="Wingdings" pitchFamily="2" charset="2"/>
              </a:rPr>
              <a:t> South would accept plan nations capital moved to southern state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The plan worked and the bill was passed in </a:t>
            </a:r>
            <a:r>
              <a:rPr lang="en-US" dirty="0">
                <a:solidFill>
                  <a:srgbClr val="FFFF00"/>
                </a:solidFill>
              </a:rPr>
              <a:t>1790</a:t>
            </a:r>
          </a:p>
        </p:txBody>
      </p:sp>
      <p:pic>
        <p:nvPicPr>
          <p:cNvPr id="18434" name="Picture 2" descr="http://www.cr.nps.gov/nr/travel/wash/buildings/l'enf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905000"/>
            <a:ext cx="410881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mrberlin.com/images/products/detail/Hamiltons_econ_plan_thumb.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399"/>
            <a:ext cx="8686800" cy="651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223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836" y="228600"/>
            <a:ext cx="7772400" cy="9144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Whiskey Rebellion -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990600"/>
            <a:ext cx="40386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Penn. Manufactures despise excise tax and refuse to pay</a:t>
            </a:r>
          </a:p>
          <a:p>
            <a:endParaRPr lang="en-US" dirty="0"/>
          </a:p>
          <a:p>
            <a:r>
              <a:rPr lang="en-US" dirty="0"/>
              <a:t>Washington and Hamilton rode with 15000 militiamen to enforce the tax</a:t>
            </a:r>
          </a:p>
          <a:p>
            <a:endParaRPr lang="en-US" dirty="0"/>
          </a:p>
          <a:p>
            <a:r>
              <a:rPr lang="en-US" dirty="0"/>
              <a:t>First example of the power of the new Federal Government on American soil</a:t>
            </a:r>
          </a:p>
        </p:txBody>
      </p:sp>
      <p:pic>
        <p:nvPicPr>
          <p:cNvPr id="17410" name="Picture 2" descr="Whiskey Jug 1 by superkidlinh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133600"/>
            <a:ext cx="4419600" cy="37241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http://explorepahistory.com/kora/files/1/2/1-2-70E-25-ExplorePAHistory-a0h1y1-a_3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911483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Problem : </a:t>
            </a:r>
            <a:r>
              <a:rPr lang="en-US" dirty="0">
                <a:solidFill>
                  <a:srgbClr val="FFFF00"/>
                </a:solidFill>
              </a:rPr>
              <a:t>French Revolution</a:t>
            </a:r>
            <a:br>
              <a:rPr lang="en-US" dirty="0"/>
            </a:br>
            <a:r>
              <a:rPr lang="en-US" dirty="0"/>
              <a:t> - Who should we help?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066800" y="1981200"/>
          <a:ext cx="74676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French</a:t>
                      </a:r>
                      <a:r>
                        <a:rPr lang="en-US" sz="2800" baseline="0" dirty="0"/>
                        <a:t> </a:t>
                      </a:r>
                      <a:endParaRPr lang="en-US" sz="2800" dirty="0"/>
                    </a:p>
                  </a:txBody>
                  <a:tcPr marL="82973" marR="82973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British</a:t>
                      </a:r>
                    </a:p>
                  </a:txBody>
                  <a:tcPr marL="82973" marR="82973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15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Democratic</a:t>
                      </a:r>
                      <a:r>
                        <a:rPr lang="en-US" sz="2800" baseline="0" dirty="0"/>
                        <a:t> Republicans (Jefferson) </a:t>
                      </a:r>
                      <a:endParaRPr lang="en-US" sz="2800" dirty="0"/>
                    </a:p>
                  </a:txBody>
                  <a:tcPr marL="82973" marR="82973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Federalists</a:t>
                      </a:r>
                    </a:p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 (Hamilton)</a:t>
                      </a:r>
                    </a:p>
                  </a:txBody>
                  <a:tcPr marL="82973" marR="82973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15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Honor the Treaty </a:t>
                      </a:r>
                    </a:p>
                    <a:p>
                      <a:pPr algn="ctr"/>
                      <a:r>
                        <a:rPr lang="en-US" sz="2800" dirty="0"/>
                        <a:t>of 1778</a:t>
                      </a:r>
                    </a:p>
                    <a:p>
                      <a:pPr algn="ctr"/>
                      <a:r>
                        <a:rPr lang="en-US" sz="2800" dirty="0"/>
                        <a:t>(Does</a:t>
                      </a:r>
                      <a:r>
                        <a:rPr lang="en-US" sz="2800" baseline="0" dirty="0"/>
                        <a:t> it still apply?)</a:t>
                      </a:r>
                      <a:endParaRPr lang="en-US" sz="2800" dirty="0"/>
                    </a:p>
                  </a:txBody>
                  <a:tcPr marL="82973" marR="82973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Federalists</a:t>
                      </a:r>
                      <a:r>
                        <a:rPr lang="en-US" sz="2800" baseline="0" dirty="0">
                          <a:solidFill>
                            <a:schemeClr val="tx1"/>
                          </a:solidFill>
                        </a:rPr>
                        <a:t> want to   re-open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Trade</a:t>
                      </a:r>
                      <a:r>
                        <a:rPr lang="en-US" sz="2800" baseline="0" dirty="0">
                          <a:solidFill>
                            <a:schemeClr val="tx1"/>
                          </a:solidFill>
                        </a:rPr>
                        <a:t> Relationship 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82973" marR="82973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15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They helped</a:t>
                      </a:r>
                      <a:r>
                        <a:rPr lang="en-US" sz="2800" baseline="0" dirty="0"/>
                        <a:t> us in American Revolution</a:t>
                      </a:r>
                      <a:endParaRPr lang="en-US" sz="2800" dirty="0"/>
                    </a:p>
                  </a:txBody>
                  <a:tcPr marL="82973" marR="82973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Don’t</a:t>
                      </a:r>
                      <a:r>
                        <a:rPr lang="en-US" sz="2800" baseline="0" dirty="0">
                          <a:solidFill>
                            <a:schemeClr val="tx1"/>
                          </a:solidFill>
                        </a:rPr>
                        <a:t> want another war with Brits 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82973" marR="82973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0"/>
            <a:ext cx="9595839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 what do we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00200"/>
            <a:ext cx="6400800" cy="45259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Proclamation of Neutrality 1793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Washington decides to declare Neutrality and keep America out of it.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Angers Both Sides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Begins </a:t>
            </a:r>
            <a:r>
              <a:rPr lang="en-US" dirty="0">
                <a:solidFill>
                  <a:srgbClr val="C00000"/>
                </a:solidFill>
              </a:rPr>
              <a:t>Impressments</a:t>
            </a:r>
          </a:p>
          <a:p>
            <a:pPr lvl="1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constitution.org/img/found0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23261" y="1219200"/>
            <a:ext cx="2124075" cy="2543175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839200" cy="6553200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FFFF00"/>
                </a:solidFill>
              </a:rPr>
              <a:t>Jay’s Treaty (aka Treaty of London)- 1794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John Jay – Designed by Hamilton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Supposed to </a:t>
            </a:r>
          </a:p>
          <a:p>
            <a:pPr lvl="2"/>
            <a:r>
              <a:rPr lang="en-US" dirty="0">
                <a:solidFill>
                  <a:srgbClr val="00B0F0"/>
                </a:solidFill>
              </a:rPr>
              <a:t>End British Impressments</a:t>
            </a:r>
            <a:r>
              <a:rPr lang="en-US" dirty="0"/>
              <a:t> (250 Ships taken)</a:t>
            </a:r>
          </a:p>
          <a:p>
            <a:pPr lvl="2"/>
            <a:r>
              <a:rPr lang="en-US" dirty="0">
                <a:solidFill>
                  <a:srgbClr val="00B0F0"/>
                </a:solidFill>
              </a:rPr>
              <a:t>Ensure Trading Relationship</a:t>
            </a:r>
          </a:p>
          <a:p>
            <a:pPr lvl="2"/>
            <a:r>
              <a:rPr lang="en-US" dirty="0"/>
              <a:t>Order Brits to leave NW Territory</a:t>
            </a:r>
          </a:p>
          <a:p>
            <a:pPr lvl="2"/>
            <a:r>
              <a:rPr lang="en-US" dirty="0"/>
              <a:t>Demand Compensation for freed slaves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Agreement</a:t>
            </a:r>
            <a:endParaRPr lang="en-US" dirty="0"/>
          </a:p>
          <a:p>
            <a:pPr lvl="2"/>
            <a:r>
              <a:rPr lang="en-US" dirty="0">
                <a:solidFill>
                  <a:srgbClr val="00B0F0"/>
                </a:solidFill>
              </a:rPr>
              <a:t>Reestablished Trade Relationship </a:t>
            </a:r>
            <a:r>
              <a:rPr lang="en-US" dirty="0"/>
              <a:t>(Most favored Nation Status)</a:t>
            </a:r>
          </a:p>
          <a:p>
            <a:pPr lvl="2"/>
            <a:r>
              <a:rPr lang="en-US" dirty="0"/>
              <a:t>Some Brits leave NW territory</a:t>
            </a:r>
          </a:p>
          <a:p>
            <a:pPr lvl="3"/>
            <a:r>
              <a:rPr lang="en-US" dirty="0"/>
              <a:t>Others continue fur trading in this area.</a:t>
            </a:r>
          </a:p>
          <a:p>
            <a:pPr lvl="1">
              <a:buNone/>
            </a:pPr>
            <a:r>
              <a:rPr lang="en-US" dirty="0">
                <a:solidFill>
                  <a:srgbClr val="00B050"/>
                </a:solidFill>
              </a:rPr>
              <a:t>Prevents War, but…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Angers French 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Angers Dem-Reps &amp; Southerners </a:t>
            </a:r>
          </a:p>
          <a:p>
            <a:pPr lvl="2"/>
            <a:r>
              <a:rPr lang="en-US" dirty="0"/>
              <a:t>Shows MAJOR split of the parties</a:t>
            </a:r>
          </a:p>
        </p:txBody>
      </p:sp>
      <p:pic>
        <p:nvPicPr>
          <p:cNvPr id="13316" name="Picture 4" descr="http://upload.wikimedia.org/wikipedia/en/thumb/9/90/Jay-treaty.jpg/300px-Jay-treaty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4267200"/>
            <a:ext cx="1455936" cy="2295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B4FA6-DFAF-4BD7-834D-5B15C90E8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8458200" cy="914400"/>
          </a:xfrm>
        </p:spPr>
        <p:txBody>
          <a:bodyPr/>
          <a:lstStyle/>
          <a:p>
            <a:r>
              <a:rPr lang="en-US" dirty="0"/>
              <a:t>Democratic Republican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BFFC2-5BF3-48A1-9767-2389477DC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i="1" dirty="0"/>
              <a:t>Damn John Jay! </a:t>
            </a:r>
          </a:p>
          <a:p>
            <a:pPr marL="68580" indent="0">
              <a:buNone/>
            </a:pPr>
            <a:endParaRPr lang="en-US" i="1" dirty="0"/>
          </a:p>
          <a:p>
            <a:pPr marL="68580" indent="0">
              <a:buNone/>
            </a:pPr>
            <a:r>
              <a:rPr lang="en-US" i="1" dirty="0"/>
              <a:t>Damn everyone that won't damn John Jay! </a:t>
            </a:r>
          </a:p>
          <a:p>
            <a:pPr marL="68580" indent="0">
              <a:buNone/>
            </a:pPr>
            <a:endParaRPr lang="en-US" i="1" dirty="0"/>
          </a:p>
          <a:p>
            <a:pPr marL="68580" indent="0">
              <a:buNone/>
            </a:pPr>
            <a:r>
              <a:rPr lang="en-US" i="1" dirty="0"/>
              <a:t>Damn every one that won't put lights in his window and sit up all night damning John Jay!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041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Pinckney’s Treaty  - 1795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sz="3100" dirty="0">
                <a:solidFill>
                  <a:srgbClr val="FFFF00"/>
                </a:solidFill>
              </a:rPr>
              <a:t>(aka Treaty of San Lorenzo)</a:t>
            </a:r>
            <a:r>
              <a:rPr lang="en-US" dirty="0"/>
              <a:t>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66" y="1447800"/>
            <a:ext cx="5410200" cy="5638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Treaty with Spain</a:t>
            </a:r>
          </a:p>
          <a:p>
            <a:pPr lvl="1"/>
            <a:r>
              <a:rPr lang="en-US" dirty="0"/>
              <a:t>Spain sides with French</a:t>
            </a:r>
          </a:p>
          <a:p>
            <a:pPr lvl="1"/>
            <a:r>
              <a:rPr lang="en-US" dirty="0"/>
              <a:t>Scared of U.S. Brit alliance</a:t>
            </a:r>
          </a:p>
          <a:p>
            <a:endParaRPr lang="en-US" sz="1500" dirty="0"/>
          </a:p>
          <a:p>
            <a:r>
              <a:rPr lang="en-US" dirty="0"/>
              <a:t>US Gets</a:t>
            </a:r>
          </a:p>
          <a:p>
            <a:pPr lvl="1"/>
            <a:r>
              <a:rPr lang="en-US" dirty="0"/>
              <a:t>land claims east of Miss. other than Florida </a:t>
            </a:r>
          </a:p>
          <a:p>
            <a:pPr lvl="1"/>
            <a:r>
              <a:rPr lang="en-US" dirty="0"/>
              <a:t>Access to use Mississippi River for trade</a:t>
            </a:r>
          </a:p>
          <a:p>
            <a:pPr lvl="1"/>
            <a:r>
              <a:rPr lang="en-US" dirty="0"/>
              <a:t>Protection From FL N.A.</a:t>
            </a:r>
          </a:p>
          <a:p>
            <a:pPr lvl="1"/>
            <a:endParaRPr lang="en-US" dirty="0"/>
          </a:p>
          <a:p>
            <a:r>
              <a:rPr lang="en-US" dirty="0"/>
              <a:t>Spain gets</a:t>
            </a:r>
          </a:p>
          <a:p>
            <a:pPr lvl="1"/>
            <a:r>
              <a:rPr lang="en-US" dirty="0"/>
              <a:t>Defined boundary for Florida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676400"/>
            <a:ext cx="3171167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67" name="SMARTInkShape-113"/>
          <p:cNvSpPr/>
          <p:nvPr/>
        </p:nvSpPr>
        <p:spPr>
          <a:xfrm>
            <a:off x="1330523" y="4607719"/>
            <a:ext cx="8931" cy="1"/>
          </a:xfrm>
          <a:custGeom>
            <a:avLst/>
            <a:gdLst/>
            <a:ahLst/>
            <a:cxnLst/>
            <a:rect l="0" t="0" r="0" b="0"/>
            <a:pathLst>
              <a:path w="8931" h="1">
                <a:moveTo>
                  <a:pt x="893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772400" cy="914400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George Washington’s Farewell Address Advice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b="1" dirty="0"/>
              <a:t>Avoid political divisions into parties</a:t>
            </a:r>
          </a:p>
          <a:p>
            <a:pPr marL="609600" indent="-609600">
              <a:buFontTx/>
              <a:buAutoNum type="arabicPeriod"/>
            </a:pPr>
            <a:r>
              <a:rPr lang="en-US" b="1" dirty="0"/>
              <a:t>Avoid alliances with other countries</a:t>
            </a:r>
          </a:p>
        </p:txBody>
      </p:sp>
      <p:pic>
        <p:nvPicPr>
          <p:cNvPr id="27652" name="Picture 4" descr="washington-delaware-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505200"/>
            <a:ext cx="5257800" cy="3040063"/>
          </a:xfrm>
          <a:prstGeom prst="rect">
            <a:avLst/>
          </a:prstGeom>
          <a:noFill/>
        </p:spPr>
      </p:pic>
      <p:grpSp>
        <p:nvGrpSpPr>
          <p:cNvPr id="27775" name="SMARTInkShape-Group52"/>
          <p:cNvGrpSpPr/>
          <p:nvPr/>
        </p:nvGrpSpPr>
        <p:grpSpPr>
          <a:xfrm>
            <a:off x="5429250" y="3295055"/>
            <a:ext cx="44649" cy="98227"/>
            <a:chOff x="5429250" y="3295055"/>
            <a:chExt cx="44649" cy="98227"/>
          </a:xfrm>
        </p:grpSpPr>
        <p:sp>
          <p:nvSpPr>
            <p:cNvPr id="27773" name="SMARTInkShape-118"/>
            <p:cNvSpPr/>
            <p:nvPr/>
          </p:nvSpPr>
          <p:spPr>
            <a:xfrm>
              <a:off x="5429250" y="3384352"/>
              <a:ext cx="1" cy="8930"/>
            </a:xfrm>
            <a:custGeom>
              <a:avLst/>
              <a:gdLst/>
              <a:ahLst/>
              <a:cxnLst/>
              <a:rect l="0" t="0" r="0" b="0"/>
              <a:pathLst>
                <a:path w="1" h="8930">
                  <a:moveTo>
                    <a:pt x="0" y="8929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74" name="SMARTInkShape-119"/>
            <p:cNvSpPr/>
            <p:nvPr/>
          </p:nvSpPr>
          <p:spPr>
            <a:xfrm>
              <a:off x="5473898" y="3295055"/>
              <a:ext cx="1" cy="8930"/>
            </a:xfrm>
            <a:custGeom>
              <a:avLst/>
              <a:gdLst/>
              <a:ahLst/>
              <a:cxnLst/>
              <a:rect l="0" t="0" r="0" b="0"/>
              <a:pathLst>
                <a:path w="1" h="8930">
                  <a:moveTo>
                    <a:pt x="0" y="0"/>
                  </a:moveTo>
                  <a:lnTo>
                    <a:pt x="0" y="892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914400"/>
          </a:xfrm>
        </p:spPr>
        <p:txBody>
          <a:bodyPr/>
          <a:lstStyle/>
          <a:p>
            <a:r>
              <a:rPr lang="en-US" dirty="0"/>
              <a:t>Downfall of Federalists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7772400" cy="5212560"/>
          </a:xfrm>
        </p:spPr>
        <p:txBody>
          <a:bodyPr/>
          <a:lstStyle/>
          <a:p>
            <a:pPr algn="ctr">
              <a:buNone/>
            </a:pPr>
            <a:r>
              <a:rPr lang="en-US" dirty="0"/>
              <a:t>Election of 1796</a:t>
            </a:r>
          </a:p>
        </p:txBody>
      </p:sp>
      <p:pic>
        <p:nvPicPr>
          <p:cNvPr id="4" name="Picture 3" descr="Portrait of John Adam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76400"/>
            <a:ext cx="3143250" cy="4267200"/>
          </a:xfrm>
          <a:prstGeom prst="rect">
            <a:avLst/>
          </a:prstGeom>
          <a:noFill/>
        </p:spPr>
      </p:pic>
      <p:pic>
        <p:nvPicPr>
          <p:cNvPr id="5" name="Picture 4" descr="thomas jeffer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600200"/>
            <a:ext cx="3135313" cy="4343400"/>
          </a:xfrm>
          <a:prstGeom prst="rect">
            <a:avLst/>
          </a:prstGeom>
          <a:noFill/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143000" y="5867400"/>
            <a:ext cx="2012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Federalist </a:t>
            </a:r>
          </a:p>
          <a:p>
            <a:r>
              <a:rPr lang="en-US" sz="2400" b="1"/>
              <a:t>John Adams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876800" y="5946775"/>
            <a:ext cx="36734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Democratic-Republican </a:t>
            </a:r>
          </a:p>
          <a:p>
            <a:r>
              <a:rPr lang="en-US" sz="2400" b="1"/>
              <a:t>Thomas Jefferson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375150" y="3136900"/>
            <a:ext cx="3492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V</a:t>
            </a:r>
          </a:p>
          <a:p>
            <a:r>
              <a:rPr lang="en-US" b="1"/>
              <a:t>E</a:t>
            </a:r>
          </a:p>
          <a:p>
            <a:r>
              <a:rPr lang="en-US" b="1"/>
              <a:t>R</a:t>
            </a:r>
          </a:p>
          <a:p>
            <a:r>
              <a:rPr lang="en-US" b="1"/>
              <a:t>S</a:t>
            </a:r>
          </a:p>
          <a:p>
            <a:r>
              <a:rPr lang="en-US" b="1"/>
              <a:t>U</a:t>
            </a:r>
          </a:p>
          <a:p>
            <a:r>
              <a:rPr lang="en-US" b="1"/>
              <a:t>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hapter_activity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904875" y="6999288"/>
            <a:ext cx="8229600" cy="171450"/>
          </a:xfrm>
          <a:noFill/>
          <a:ln/>
        </p:spPr>
        <p:txBody>
          <a:bodyPr>
            <a:normAutofit fontScale="90000"/>
          </a:bodyPr>
          <a:lstStyle/>
          <a:p>
            <a:pPr algn="r"/>
            <a:r>
              <a:rPr lang="en-US" sz="1000">
                <a:solidFill>
                  <a:schemeClr val="bg1"/>
                </a:solidFill>
              </a:rPr>
              <a:t>Progress Monitoring Transparency: Section 2</a:t>
            </a:r>
          </a:p>
        </p:txBody>
      </p:sp>
      <p:pic>
        <p:nvPicPr>
          <p:cNvPr id="6148" name="Picture 4" descr="bttn_prev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7825" y="6489700"/>
            <a:ext cx="420688" cy="309563"/>
          </a:xfrm>
          <a:prstGeom prst="rect">
            <a:avLst/>
          </a:prstGeom>
          <a:noFill/>
        </p:spPr>
      </p:pic>
      <p:pic>
        <p:nvPicPr>
          <p:cNvPr id="6149" name="Picture 5" descr="bttn_exit">
            <a:hlinkClick r:id="" action="ppaction://hlinkshowjump?jump=endshow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6491288"/>
            <a:ext cx="420688" cy="306387"/>
          </a:xfrm>
          <a:prstGeom prst="rect">
            <a:avLst/>
          </a:prstGeom>
          <a:noFill/>
        </p:spPr>
      </p:pic>
      <p:pic>
        <p:nvPicPr>
          <p:cNvPr id="6150" name="Picture 6" descr="toc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67600" y="6489700"/>
            <a:ext cx="420688" cy="309563"/>
          </a:xfrm>
          <a:prstGeom prst="rect">
            <a:avLst/>
          </a:prstGeom>
          <a:noFill/>
        </p:spPr>
      </p:pic>
      <p:pic>
        <p:nvPicPr>
          <p:cNvPr id="6151" name="Picture 7" descr="bttn_next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28050" y="6489700"/>
            <a:ext cx="420688" cy="309563"/>
          </a:xfrm>
          <a:prstGeom prst="rect">
            <a:avLst/>
          </a:prstGeom>
          <a:noFill/>
        </p:spPr>
      </p:pic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0" y="33338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PM </a:t>
            </a:r>
          </a:p>
          <a:p>
            <a:r>
              <a:rPr lang="en-US" sz="1200" b="1">
                <a:solidFill>
                  <a:schemeClr val="bg1"/>
                </a:solidFill>
              </a:rPr>
              <a:t>TRANSPARENCY</a:t>
            </a:r>
            <a:endParaRPr lang="en-US" sz="1400"/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1462088" y="73025"/>
            <a:ext cx="4403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2000" b="1">
                <a:solidFill>
                  <a:schemeClr val="bg1"/>
                </a:solidFill>
                <a:cs typeface="Times New Roman" pitchFamily="18" charset="0"/>
              </a:rPr>
              <a:t>Progress Monitoring Transparency</a:t>
            </a:r>
          </a:p>
        </p:txBody>
      </p:sp>
      <p:pic>
        <p:nvPicPr>
          <p:cNvPr id="6154" name="Picture 10" descr="pmtrans_nc_0091_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1143000"/>
            <a:ext cx="4676775" cy="4876800"/>
          </a:xfrm>
          <a:prstGeom prst="rect">
            <a:avLst/>
          </a:prstGeom>
          <a:noFill/>
        </p:spPr>
      </p:pic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5334000" y="1143000"/>
            <a:ext cx="38100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/>
              <a:t>Which area of the country voted for Adams?</a:t>
            </a:r>
          </a:p>
          <a:p>
            <a:pPr eaLnBrk="0" hangingPunct="0">
              <a:spcBef>
                <a:spcPct val="50000"/>
              </a:spcBef>
            </a:pPr>
            <a:endParaRPr lang="en-US" sz="2400" b="1"/>
          </a:p>
          <a:p>
            <a:pPr eaLnBrk="0" hangingPunct="0">
              <a:spcBef>
                <a:spcPct val="50000"/>
              </a:spcBef>
            </a:pPr>
            <a:r>
              <a:rPr lang="en-US" sz="2400" b="1"/>
              <a:t>Which area of the country voted for Jefferson?</a:t>
            </a:r>
          </a:p>
          <a:p>
            <a:pPr eaLnBrk="0" hangingPunct="0">
              <a:spcBef>
                <a:spcPct val="50000"/>
              </a:spcBef>
            </a:pPr>
            <a:endParaRPr lang="en-US" sz="2400" b="1"/>
          </a:p>
          <a:p>
            <a:pPr eaLnBrk="0" hangingPunct="0">
              <a:spcBef>
                <a:spcPct val="50000"/>
              </a:spcBef>
            </a:pPr>
            <a:r>
              <a:rPr lang="en-US" sz="2400" b="1"/>
              <a:t>What does this show us about America in 1796?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Adams is </a:t>
            </a:r>
            <a:r>
              <a:rPr lang="en-US" sz="4000" dirty="0" err="1"/>
              <a:t>Prez</a:t>
            </a:r>
            <a:r>
              <a:rPr lang="en-US" sz="4000" dirty="0"/>
              <a:t>, Jefferson is Vice </a:t>
            </a:r>
            <a:r>
              <a:rPr lang="en-US" sz="4000" dirty="0" err="1"/>
              <a:t>Prez</a:t>
            </a:r>
            <a:endParaRPr lang="en-US" sz="40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257800" cy="4724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Electoral Votes: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Adams - - 	71 votes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Jefferson - -   68 votes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FF0000"/>
                </a:solidFill>
              </a:rPr>
              <a:t>The Constitution stated that the runner up in the presidential election would be named vice president.  </a:t>
            </a:r>
          </a:p>
        </p:txBody>
      </p:sp>
      <p:pic>
        <p:nvPicPr>
          <p:cNvPr id="9220" name="Picture 4" descr="ich08_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678" y="1295400"/>
            <a:ext cx="2071810" cy="2590800"/>
          </a:xfrm>
          <a:prstGeom prst="rect">
            <a:avLst/>
          </a:prstGeom>
          <a:noFill/>
        </p:spPr>
      </p:pic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6019800" y="4191000"/>
            <a:ext cx="2667000" cy="16764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 b="1"/>
              <a:t>What problems might this present?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772400" cy="914400"/>
          </a:xfrm>
        </p:spPr>
        <p:txBody>
          <a:bodyPr/>
          <a:lstStyle/>
          <a:p>
            <a:r>
              <a:rPr lang="en-US" b="1" dirty="0"/>
              <a:t>X, Y, Z Affair - 1797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14400"/>
            <a:ext cx="56388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Adams Attempt to end French Impressments</a:t>
            </a:r>
          </a:p>
          <a:p>
            <a:pPr lvl="1"/>
            <a:r>
              <a:rPr lang="en-US" dirty="0"/>
              <a:t>Send J. Marshall, E. Gerry, and Pinckney</a:t>
            </a:r>
          </a:p>
          <a:p>
            <a:pPr lvl="2"/>
            <a:r>
              <a:rPr lang="en-US" dirty="0"/>
              <a:t>Intend on meeting Talleyrand (Foreign Minister)</a:t>
            </a:r>
          </a:p>
          <a:p>
            <a:r>
              <a:rPr lang="en-US" dirty="0"/>
              <a:t>French officials (X, Y, and Z) ask for loan and bribe to end </a:t>
            </a:r>
            <a:r>
              <a:rPr lang="en-US" dirty="0" err="1"/>
              <a:t>impessmets</a:t>
            </a:r>
            <a:endParaRPr lang="en-US" dirty="0"/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Sets off Anti French Movement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US prepares for war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Leads to Creation of Dept of Navy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Quasi War</a:t>
            </a:r>
          </a:p>
          <a:p>
            <a:r>
              <a:rPr lang="en-US" b="1" dirty="0"/>
              <a:t>Issue not resolved until 1800 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Adams and Napoleon (1st Consul)</a:t>
            </a:r>
          </a:p>
        </p:txBody>
      </p:sp>
      <p:pic>
        <p:nvPicPr>
          <p:cNvPr id="3074" name="Picture 2" descr="http://2.bp.blogspot.com/_bR6jwDPKQGU/S93HNrSMWAI/AAAAAAAAAx4/fvls_jB54ag/s1600/Chesapeake%2Bvs%2BShann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200400"/>
            <a:ext cx="3581400" cy="2695004"/>
          </a:xfrm>
          <a:prstGeom prst="rect">
            <a:avLst/>
          </a:prstGeom>
          <a:noFill/>
        </p:spPr>
      </p:pic>
      <p:pic>
        <p:nvPicPr>
          <p:cNvPr id="3076" name="Picture 4" descr="http://www.robinsonlibrary.com/america/unitedstates/1783/1789/1797/graphics/xyz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8615" y="838200"/>
            <a:ext cx="3374169" cy="2286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096000" y="60960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***Show Video***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Alien and Sedition Acts - 1798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533400"/>
            <a:ext cx="4953000" cy="6096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Federalists looking to quiet opposition party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Alien</a:t>
            </a:r>
            <a:r>
              <a:rPr lang="en-US" dirty="0">
                <a:solidFill>
                  <a:schemeClr val="accent1"/>
                </a:solidFill>
              </a:rPr>
              <a:t>- 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allowed the president to deport or jail any ‘undesirable’ alien</a:t>
            </a:r>
          </a:p>
          <a:p>
            <a:pPr lvl="2"/>
            <a:r>
              <a:rPr lang="en-US" dirty="0"/>
              <a:t>No one actually deported</a:t>
            </a:r>
          </a:p>
          <a:p>
            <a:r>
              <a:rPr lang="en-US" b="1" dirty="0">
                <a:solidFill>
                  <a:srgbClr val="FF0000"/>
                </a:solidFill>
              </a:rPr>
              <a:t>Sedition</a:t>
            </a:r>
            <a:r>
              <a:rPr lang="en-US" dirty="0"/>
              <a:t>- censored citizens talking bad about American policies. </a:t>
            </a:r>
          </a:p>
          <a:p>
            <a:pPr lvl="2"/>
            <a:r>
              <a:rPr lang="en-US" dirty="0"/>
              <a:t>Only 10 arrested</a:t>
            </a:r>
          </a:p>
          <a:p>
            <a:pPr lvl="2"/>
            <a:endParaRPr lang="en-US" dirty="0"/>
          </a:p>
          <a:p>
            <a:r>
              <a:rPr lang="en-US" dirty="0"/>
              <a:t>Makes Adams look horrible</a:t>
            </a:r>
          </a:p>
        </p:txBody>
      </p:sp>
      <p:pic>
        <p:nvPicPr>
          <p:cNvPr id="2050" name="Picture 2" descr="View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2209800"/>
            <a:ext cx="2079693" cy="1905000"/>
          </a:xfrm>
          <a:prstGeom prst="rect">
            <a:avLst/>
          </a:prstGeom>
          <a:noFill/>
        </p:spPr>
      </p:pic>
      <p:pic>
        <p:nvPicPr>
          <p:cNvPr id="2052" name="Picture 4" descr="http://www.takebackgov.org/images/john-adams-picture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2209800"/>
            <a:ext cx="2078182" cy="2057400"/>
          </a:xfrm>
          <a:prstGeom prst="rect">
            <a:avLst/>
          </a:prstGeom>
          <a:noFill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2209800"/>
            <a:ext cx="208597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400" y="3114675"/>
            <a:ext cx="238125" cy="95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hapter_activity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462088" y="73025"/>
            <a:ext cx="61960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2000" b="1">
                <a:solidFill>
                  <a:schemeClr val="bg1"/>
                </a:solidFill>
              </a:rPr>
              <a:t>Political Cartoons: Fighting Over the Sedition Act</a:t>
            </a:r>
            <a:r>
              <a:rPr lang="en-US" sz="14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904875" y="6999288"/>
            <a:ext cx="8229600" cy="171450"/>
          </a:xfrm>
          <a:noFill/>
          <a:ln/>
        </p:spPr>
        <p:txBody>
          <a:bodyPr>
            <a:normAutofit fontScale="90000"/>
          </a:bodyPr>
          <a:lstStyle/>
          <a:p>
            <a:pPr algn="r"/>
            <a:r>
              <a:rPr lang="en-US" sz="1000">
                <a:solidFill>
                  <a:schemeClr val="bg1"/>
                </a:solidFill>
              </a:rPr>
              <a:t>Political Cartoons: Fighting Over the Sedition Act</a:t>
            </a:r>
            <a:r>
              <a:rPr lang="en-US"/>
              <a:t>  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28600" y="153988"/>
            <a:ext cx="1752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ANALYZE</a:t>
            </a:r>
          </a:p>
        </p:txBody>
      </p:sp>
      <p:pic>
        <p:nvPicPr>
          <p:cNvPr id="15370" name="Picture 10" descr="SE 202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940771"/>
            <a:ext cx="3505200" cy="1917700"/>
          </a:xfrm>
          <a:prstGeom prst="rect">
            <a:avLst/>
          </a:prstGeom>
          <a:noFill/>
        </p:spPr>
      </p:pic>
      <p:pic>
        <p:nvPicPr>
          <p:cNvPr id="15371" name="Picture 11" descr="SE 202_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-36250"/>
            <a:ext cx="7772400" cy="538246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04800"/>
            <a:ext cx="5791200" cy="6096000"/>
          </a:xfrm>
        </p:spPr>
        <p:txBody>
          <a:bodyPr>
            <a:normAutofit fontScale="92500" lnSpcReduction="20000"/>
          </a:bodyPr>
          <a:lstStyle/>
          <a:p>
            <a:pPr lvl="1">
              <a:buNone/>
            </a:pPr>
            <a:r>
              <a:rPr lang="en-US" sz="4300" b="1" dirty="0">
                <a:solidFill>
                  <a:srgbClr val="FF0000"/>
                </a:solidFill>
              </a:rPr>
              <a:t>Virginia and Kentucky Resolutions- 1798</a:t>
            </a:r>
          </a:p>
          <a:p>
            <a:pPr lvl="1">
              <a:buNone/>
            </a:pP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buFontTx/>
              <a:buChar char="-"/>
            </a:pPr>
            <a:r>
              <a:rPr lang="en-US" dirty="0"/>
              <a:t>Led by Jefferson (secretly) and Madison, these states opposed the acts and proposed the idea of </a:t>
            </a:r>
            <a:r>
              <a:rPr lang="en-US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Nullification</a:t>
            </a:r>
            <a:r>
              <a:rPr lang="en-US" b="1" i="1" dirty="0"/>
              <a:t>. </a:t>
            </a:r>
          </a:p>
          <a:p>
            <a:pPr lvl="1">
              <a:buFontTx/>
              <a:buChar char="-"/>
            </a:pPr>
            <a:endParaRPr lang="en-US" b="1" i="1" dirty="0"/>
          </a:p>
          <a:p>
            <a:pPr lvl="1">
              <a:buFontTx/>
              <a:buChar char="-"/>
            </a:pPr>
            <a:r>
              <a:rPr lang="en-US" dirty="0"/>
              <a:t>With this power, states would be able to deem an act of congress as unconstitutional. </a:t>
            </a:r>
          </a:p>
          <a:p>
            <a:pPr lvl="1">
              <a:buFontTx/>
              <a:buChar char="-"/>
            </a:pPr>
            <a:endParaRPr lang="en-US" dirty="0"/>
          </a:p>
          <a:p>
            <a:pPr lvl="1">
              <a:buFontTx/>
              <a:buChar char="-"/>
            </a:pPr>
            <a:r>
              <a:rPr lang="en-US" dirty="0"/>
              <a:t>Nullification never “Legal”</a:t>
            </a:r>
          </a:p>
          <a:p>
            <a:pPr lvl="1">
              <a:buFontTx/>
              <a:buChar char="-"/>
            </a:pPr>
            <a:endParaRPr lang="en-US" dirty="0"/>
          </a:p>
          <a:p>
            <a:pPr lvl="1">
              <a:buFontTx/>
              <a:buChar char="-"/>
            </a:pPr>
            <a:r>
              <a:rPr lang="en-US" dirty="0"/>
              <a:t>This showed the ever growing “states rights” argument.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Go to full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50531">
            <a:off x="6382448" y="922159"/>
            <a:ext cx="2427430" cy="2209800"/>
          </a:xfrm>
          <a:prstGeom prst="rect">
            <a:avLst/>
          </a:prstGeom>
          <a:noFill/>
        </p:spPr>
      </p:pic>
      <p:pic>
        <p:nvPicPr>
          <p:cNvPr id="10242" name="Picture 2" descr="http://upload.wikimedia.org/wikipedia/commons/thumb/1/1d/James_Madison.jpg/220px-James_Madison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28201">
            <a:off x="6462895" y="3750547"/>
            <a:ext cx="2095500" cy="2552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/>
              <a:t>Election of 1800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229600" cy="1676400"/>
          </a:xfrm>
        </p:spPr>
        <p:txBody>
          <a:bodyPr/>
          <a:lstStyle/>
          <a:p>
            <a:pPr algn="ctr"/>
            <a:r>
              <a:rPr lang="en-US" b="1" i="1"/>
              <a:t>“The Revolution of 1800”</a:t>
            </a:r>
          </a:p>
        </p:txBody>
      </p:sp>
      <p:pic>
        <p:nvPicPr>
          <p:cNvPr id="19460" name="Picture 4" descr="Portrait of John Adam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752600"/>
            <a:ext cx="2749550" cy="3733800"/>
          </a:xfrm>
          <a:prstGeom prst="rect">
            <a:avLst/>
          </a:prstGeom>
          <a:noFill/>
        </p:spPr>
      </p:pic>
      <p:pic>
        <p:nvPicPr>
          <p:cNvPr id="19461" name="Picture 5" descr="thomas jeffer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676400"/>
            <a:ext cx="2474913" cy="3429000"/>
          </a:xfrm>
          <a:prstGeom prst="rect">
            <a:avLst/>
          </a:prstGeom>
          <a:noFill/>
        </p:spPr>
      </p:pic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762000" y="5562600"/>
            <a:ext cx="2698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Federalist John Adams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5048250" y="5410200"/>
            <a:ext cx="4095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Democratic-Republican T. Jefferson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4375150" y="3136900"/>
            <a:ext cx="3492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V</a:t>
            </a:r>
          </a:p>
          <a:p>
            <a:r>
              <a:rPr lang="en-US" b="1"/>
              <a:t>E</a:t>
            </a:r>
          </a:p>
          <a:p>
            <a:r>
              <a:rPr lang="en-US" b="1"/>
              <a:t>R</a:t>
            </a:r>
          </a:p>
          <a:p>
            <a:r>
              <a:rPr lang="en-US" b="1"/>
              <a:t>S</a:t>
            </a:r>
          </a:p>
          <a:p>
            <a:r>
              <a:rPr lang="en-US" b="1"/>
              <a:t>U</a:t>
            </a:r>
          </a:p>
          <a:p>
            <a:r>
              <a:rPr lang="en-US" b="1"/>
              <a:t>S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304800" y="6019800"/>
            <a:ext cx="815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/>
              <a:t>Significance:  Shows a peaceful transfer of power between political parties (Federalist to Demoncratic-Republican)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/>
      <p:bldP spid="1946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Election of 1800</a:t>
            </a:r>
          </a:p>
        </p:txBody>
      </p:sp>
      <p:pic>
        <p:nvPicPr>
          <p:cNvPr id="20483" name="Picture 3" descr="SE 2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1371600"/>
            <a:ext cx="4533900" cy="5029200"/>
          </a:xfrm>
          <a:noFill/>
          <a:ln/>
        </p:spPr>
      </p:pic>
      <p:sp>
        <p:nvSpPr>
          <p:cNvPr id="2048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371600"/>
            <a:ext cx="4038600" cy="5029200"/>
          </a:xfrm>
        </p:spPr>
        <p:txBody>
          <a:bodyPr/>
          <a:lstStyle/>
          <a:p>
            <a:r>
              <a:rPr lang="en-US" b="1" dirty="0"/>
              <a:t>Jefferson and Aaron Burr are tied</a:t>
            </a:r>
          </a:p>
          <a:p>
            <a:endParaRPr lang="en-US" b="1" dirty="0"/>
          </a:p>
          <a:p>
            <a:r>
              <a:rPr lang="en-US" b="1" dirty="0"/>
              <a:t>Jefferson is selected by Hamilton (Leader of the House of Representatives) to be President</a:t>
            </a:r>
          </a:p>
          <a:p>
            <a:pPr>
              <a:buFontTx/>
              <a:buNone/>
            </a:pP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28600" y="5334001"/>
            <a:ext cx="5410200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000" b="1" dirty="0"/>
              <a:t>Aaron Burr challenges Alexander Hamilton to a duel after the Election. Burr kills Hamilton in a duel in 1804.</a:t>
            </a:r>
          </a:p>
          <a:p>
            <a:pPr>
              <a:spcBef>
                <a:spcPct val="50000"/>
              </a:spcBef>
            </a:pPr>
            <a:endParaRPr lang="en-US" dirty="0"/>
          </a:p>
        </p:txBody>
      </p:sp>
      <p:pic>
        <p:nvPicPr>
          <p:cNvPr id="1026" name="Picture 2" descr="http://www.greatplay.net/essays/images/du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808201" cy="5029200"/>
          </a:xfrm>
          <a:prstGeom prst="rect">
            <a:avLst/>
          </a:prstGeom>
          <a:noFill/>
        </p:spPr>
      </p:pic>
      <p:pic>
        <p:nvPicPr>
          <p:cNvPr id="1028" name="Picture 4" descr="http://fas-history.rutgers.edu/clemens/DevelopmentTo1877/BurrHamilt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962400"/>
            <a:ext cx="2922333" cy="2679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r>
              <a:rPr lang="en-US" dirty="0"/>
              <a:t>Federalist’s Last Act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3810000" y="838200"/>
            <a:ext cx="5029200" cy="5562600"/>
          </a:xfrm>
        </p:spPr>
        <p:txBody>
          <a:bodyPr>
            <a:normAutofit/>
          </a:bodyPr>
          <a:lstStyle/>
          <a:p>
            <a:r>
              <a:rPr lang="en-US" b="1" dirty="0"/>
              <a:t>Judiciary Act of 1801</a:t>
            </a:r>
          </a:p>
          <a:p>
            <a:pPr lvl="1"/>
            <a:r>
              <a:rPr lang="en-US" b="1" dirty="0"/>
              <a:t>Federalists lose…</a:t>
            </a:r>
          </a:p>
          <a:p>
            <a:pPr lvl="2"/>
            <a:r>
              <a:rPr lang="en-US" b="1" dirty="0"/>
              <a:t>Presidency</a:t>
            </a:r>
          </a:p>
          <a:p>
            <a:pPr lvl="2"/>
            <a:r>
              <a:rPr lang="en-US" b="1" dirty="0"/>
              <a:t>Control of Congress</a:t>
            </a:r>
          </a:p>
          <a:p>
            <a:pPr lvl="1"/>
            <a:endParaRPr lang="en-US" b="1" dirty="0"/>
          </a:p>
          <a:p>
            <a:pPr lvl="1"/>
            <a:r>
              <a:rPr lang="en-US" b="1" dirty="0"/>
              <a:t>Want to maintain control of Judicial Branch</a:t>
            </a:r>
          </a:p>
          <a:p>
            <a:pPr lvl="2"/>
            <a:r>
              <a:rPr lang="en-US" b="1" dirty="0"/>
              <a:t>Act reduced SC by one Justice</a:t>
            </a:r>
          </a:p>
          <a:p>
            <a:pPr lvl="2"/>
            <a:r>
              <a:rPr lang="en-US" b="1" dirty="0"/>
              <a:t>Increases # of Federal Judges</a:t>
            </a:r>
          </a:p>
          <a:p>
            <a:pPr lvl="2"/>
            <a:r>
              <a:rPr lang="en-US" b="1" dirty="0"/>
              <a:t>“Midnight Judges”</a:t>
            </a:r>
          </a:p>
          <a:p>
            <a:pPr lvl="2"/>
            <a:endParaRPr lang="en-US" b="1" dirty="0"/>
          </a:p>
          <a:p>
            <a:pPr lvl="1"/>
            <a:r>
              <a:rPr lang="en-US" b="1" dirty="0"/>
              <a:t>What does this lead to?</a:t>
            </a:r>
          </a:p>
          <a:p>
            <a:pPr>
              <a:buNone/>
            </a:pPr>
            <a:endParaRPr lang="en-US" b="1" dirty="0"/>
          </a:p>
        </p:txBody>
      </p:sp>
      <p:pic>
        <p:nvPicPr>
          <p:cNvPr id="43010" name="Picture 2" descr="https://mstartzman.pbworks.com/f/1254878198/procrastinati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0"/>
            <a:ext cx="3819525" cy="269557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0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4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2392</TotalTime>
  <Words>1280</Words>
  <Application>Microsoft Office PowerPoint</Application>
  <PresentationFormat>On-screen Show (4:3)</PresentationFormat>
  <Paragraphs>327</Paragraphs>
  <Slides>41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Arial Rounded MT Bold</vt:lpstr>
      <vt:lpstr>Calibri</vt:lpstr>
      <vt:lpstr>Consolas</vt:lpstr>
      <vt:lpstr>Corbel</vt:lpstr>
      <vt:lpstr>Times New Roman</vt:lpstr>
      <vt:lpstr>Wingdings</vt:lpstr>
      <vt:lpstr>Wingdings 2</vt:lpstr>
      <vt:lpstr>Wingdings 3</vt:lpstr>
      <vt:lpstr>Metro</vt:lpstr>
      <vt:lpstr>Beginning a New Nation</vt:lpstr>
      <vt:lpstr>Shay’s Rebellion</vt:lpstr>
      <vt:lpstr>“Fixing” the Government</vt:lpstr>
      <vt:lpstr>Choosing Sides</vt:lpstr>
      <vt:lpstr>Federalists vs. Anti Federalists</vt:lpstr>
      <vt:lpstr>Issue of Representation</vt:lpstr>
      <vt:lpstr>Compromises</vt:lpstr>
      <vt:lpstr>Compromises</vt:lpstr>
      <vt:lpstr>Compromises </vt:lpstr>
      <vt:lpstr>Basics of the Constitution</vt:lpstr>
      <vt:lpstr>PowerPoint Presentation</vt:lpstr>
      <vt:lpstr>Basics of the Constitution</vt:lpstr>
      <vt:lpstr>PowerPoint Presentation</vt:lpstr>
      <vt:lpstr>Basics of the Constitution</vt:lpstr>
      <vt:lpstr>Breakdown of the Constitution</vt:lpstr>
      <vt:lpstr>Basics of the Constitution</vt:lpstr>
      <vt:lpstr>The First Cabinet </vt:lpstr>
      <vt:lpstr>Early Political Parties</vt:lpstr>
      <vt:lpstr>Lingering Problem</vt:lpstr>
      <vt:lpstr>Hamilton's Economic Plan-1790</vt:lpstr>
      <vt:lpstr>PowerPoint Presentation</vt:lpstr>
      <vt:lpstr>PowerPoint Presentation</vt:lpstr>
      <vt:lpstr>Whiskey Rebellion - </vt:lpstr>
      <vt:lpstr>PowerPoint Presentation</vt:lpstr>
      <vt:lpstr>New Problem : French Revolution  - Who should we help?</vt:lpstr>
      <vt:lpstr>So what do we do?</vt:lpstr>
      <vt:lpstr>PowerPoint Presentation</vt:lpstr>
      <vt:lpstr>Democratic Republican Response</vt:lpstr>
      <vt:lpstr>Pinckney’s Treaty  - 1795 (aka Treaty of San Lorenzo)  </vt:lpstr>
      <vt:lpstr>George Washington’s Farewell Address Advice</vt:lpstr>
      <vt:lpstr>Downfall of Federalists</vt:lpstr>
      <vt:lpstr>Progress Monitoring Transparency: Section 2</vt:lpstr>
      <vt:lpstr>Adams is Prez, Jefferson is Vice Prez</vt:lpstr>
      <vt:lpstr>X, Y, Z Affair - 1797</vt:lpstr>
      <vt:lpstr>Alien and Sedition Acts - 1798</vt:lpstr>
      <vt:lpstr>Political Cartoons: Fighting Over the Sedition Act  </vt:lpstr>
      <vt:lpstr>PowerPoint Presentation</vt:lpstr>
      <vt:lpstr>Election of 1800</vt:lpstr>
      <vt:lpstr>The Election of 1800</vt:lpstr>
      <vt:lpstr>PowerPoint Presentation</vt:lpstr>
      <vt:lpstr>Federalist’s Last Act</vt:lpstr>
    </vt:vector>
  </TitlesOfParts>
  <Company>EDS: TAP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Beginning a New Nation</dc:title>
  <dc:creator>Nate</dc:creator>
  <cp:lastModifiedBy>Nicholas Hulyo</cp:lastModifiedBy>
  <cp:revision>115</cp:revision>
  <dcterms:created xsi:type="dcterms:W3CDTF">2009-08-27T02:09:34Z</dcterms:created>
  <dcterms:modified xsi:type="dcterms:W3CDTF">2018-11-06T19:59:59Z</dcterms:modified>
</cp:coreProperties>
</file>