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57" r:id="rId4"/>
    <p:sldId id="261" r:id="rId5"/>
    <p:sldId id="258" r:id="rId6"/>
    <p:sldId id="259" r:id="rId7"/>
    <p:sldId id="268" r:id="rId8"/>
    <p:sldId id="262" r:id="rId9"/>
    <p:sldId id="266" r:id="rId10"/>
    <p:sldId id="260" r:id="rId11"/>
    <p:sldId id="264" r:id="rId12"/>
    <p:sldId id="263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1" autoAdjust="0"/>
    <p:restoredTop sz="74813" autoAdjust="0"/>
  </p:normalViewPr>
  <p:slideViewPr>
    <p:cSldViewPr snapToGrid="0">
      <p:cViewPr varScale="1">
        <p:scale>
          <a:sx n="49" d="100"/>
          <a:sy n="49" d="100"/>
        </p:scale>
        <p:origin x="67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i Williams" userId="8fee6c439627fa3a" providerId="LiveId" clId="{3427F48D-5F05-4759-8F61-F9C4CA5EF9BF}"/>
    <pc:docChg chg="custSel addSld modSld sldOrd">
      <pc:chgData name="Tori Williams" userId="8fee6c439627fa3a" providerId="LiveId" clId="{3427F48D-5F05-4759-8F61-F9C4CA5EF9BF}" dt="2019-01-18T03:42:12.071" v="2040" actId="20577"/>
      <pc:docMkLst>
        <pc:docMk/>
      </pc:docMkLst>
      <pc:sldChg chg="modSp">
        <pc:chgData name="Tori Williams" userId="8fee6c439627fa3a" providerId="LiveId" clId="{3427F48D-5F05-4759-8F61-F9C4CA5EF9BF}" dt="2019-01-17T18:27:03.986" v="1843" actId="403"/>
        <pc:sldMkLst>
          <pc:docMk/>
          <pc:sldMk cId="1247397304" sldId="257"/>
        </pc:sldMkLst>
        <pc:spChg chg="mod">
          <ac:chgData name="Tori Williams" userId="8fee6c439627fa3a" providerId="LiveId" clId="{3427F48D-5F05-4759-8F61-F9C4CA5EF9BF}" dt="2019-01-17T18:27:03.986" v="1843" actId="403"/>
          <ac:spMkLst>
            <pc:docMk/>
            <pc:sldMk cId="1247397304" sldId="257"/>
            <ac:spMk id="3" creationId="{B6F1A15B-4CED-4703-AE85-188F6A2C2C58}"/>
          </ac:spMkLst>
        </pc:spChg>
      </pc:sldChg>
      <pc:sldChg chg="addSp modSp">
        <pc:chgData name="Tori Williams" userId="8fee6c439627fa3a" providerId="LiveId" clId="{3427F48D-5F05-4759-8F61-F9C4CA5EF9BF}" dt="2019-01-17T15:46:06.260" v="999" actId="20577"/>
        <pc:sldMkLst>
          <pc:docMk/>
          <pc:sldMk cId="2658726774" sldId="260"/>
        </pc:sldMkLst>
        <pc:spChg chg="mod">
          <ac:chgData name="Tori Williams" userId="8fee6c439627fa3a" providerId="LiveId" clId="{3427F48D-5F05-4759-8F61-F9C4CA5EF9BF}" dt="2019-01-17T14:49:03.873" v="469" actId="20577"/>
          <ac:spMkLst>
            <pc:docMk/>
            <pc:sldMk cId="2658726774" sldId="260"/>
            <ac:spMk id="2" creationId="{63993C2C-E459-41ED-BE9B-9D6C299E5858}"/>
          </ac:spMkLst>
        </pc:spChg>
        <pc:spChg chg="mod">
          <ac:chgData name="Tori Williams" userId="8fee6c439627fa3a" providerId="LiveId" clId="{3427F48D-5F05-4759-8F61-F9C4CA5EF9BF}" dt="2019-01-17T15:46:06.260" v="999" actId="20577"/>
          <ac:spMkLst>
            <pc:docMk/>
            <pc:sldMk cId="2658726774" sldId="260"/>
            <ac:spMk id="3" creationId="{1FD8195A-5418-4A7C-A37A-6C4E68CE7F10}"/>
          </ac:spMkLst>
        </pc:spChg>
        <pc:picChg chg="add mod">
          <ac:chgData name="Tori Williams" userId="8fee6c439627fa3a" providerId="LiveId" clId="{3427F48D-5F05-4759-8F61-F9C4CA5EF9BF}" dt="2019-01-17T15:25:20.881" v="717" actId="14100"/>
          <ac:picMkLst>
            <pc:docMk/>
            <pc:sldMk cId="2658726774" sldId="260"/>
            <ac:picMk id="5" creationId="{3C574166-76F5-44E7-AAE0-0126C82EDBC8}"/>
          </ac:picMkLst>
        </pc:picChg>
        <pc:picChg chg="add mod modCrop">
          <ac:chgData name="Tori Williams" userId="8fee6c439627fa3a" providerId="LiveId" clId="{3427F48D-5F05-4759-8F61-F9C4CA5EF9BF}" dt="2019-01-17T15:25:17.794" v="716" actId="14100"/>
          <ac:picMkLst>
            <pc:docMk/>
            <pc:sldMk cId="2658726774" sldId="260"/>
            <ac:picMk id="7" creationId="{5DFC7A13-E5D9-41F0-A0E3-E93CA6B692E6}"/>
          </ac:picMkLst>
        </pc:picChg>
      </pc:sldChg>
      <pc:sldChg chg="modSp ord">
        <pc:chgData name="Tori Williams" userId="8fee6c439627fa3a" providerId="LiveId" clId="{3427F48D-5F05-4759-8F61-F9C4CA5EF9BF}" dt="2019-01-18T02:32:25.244" v="1845" actId="20577"/>
        <pc:sldMkLst>
          <pc:docMk/>
          <pc:sldMk cId="1992866152" sldId="262"/>
        </pc:sldMkLst>
        <pc:spChg chg="mod">
          <ac:chgData name="Tori Williams" userId="8fee6c439627fa3a" providerId="LiveId" clId="{3427F48D-5F05-4759-8F61-F9C4CA5EF9BF}" dt="2019-01-17T14:39:20.535" v="37" actId="20577"/>
          <ac:spMkLst>
            <pc:docMk/>
            <pc:sldMk cId="1992866152" sldId="262"/>
            <ac:spMk id="2" creationId="{D4B66274-F6C5-4B97-807D-526E364DE762}"/>
          </ac:spMkLst>
        </pc:spChg>
        <pc:spChg chg="mod">
          <ac:chgData name="Tori Williams" userId="8fee6c439627fa3a" providerId="LiveId" clId="{3427F48D-5F05-4759-8F61-F9C4CA5EF9BF}" dt="2019-01-18T02:32:25.244" v="1845" actId="20577"/>
          <ac:spMkLst>
            <pc:docMk/>
            <pc:sldMk cId="1992866152" sldId="262"/>
            <ac:spMk id="3" creationId="{A9A160F1-D3D7-44B2-BCF1-B68A5F305AEA}"/>
          </ac:spMkLst>
        </pc:spChg>
      </pc:sldChg>
      <pc:sldChg chg="modSp add ord">
        <pc:chgData name="Tori Williams" userId="8fee6c439627fa3a" providerId="LiveId" clId="{3427F48D-5F05-4759-8F61-F9C4CA5EF9BF}" dt="2019-01-17T16:36:50.388" v="1791" actId="313"/>
        <pc:sldMkLst>
          <pc:docMk/>
          <pc:sldMk cId="20156640" sldId="263"/>
        </pc:sldMkLst>
        <pc:spChg chg="mod">
          <ac:chgData name="Tori Williams" userId="8fee6c439627fa3a" providerId="LiveId" clId="{3427F48D-5F05-4759-8F61-F9C4CA5EF9BF}" dt="2019-01-17T16:36:50.388" v="1791" actId="313"/>
          <ac:spMkLst>
            <pc:docMk/>
            <pc:sldMk cId="20156640" sldId="263"/>
            <ac:spMk id="2" creationId="{4191D3EA-C667-4F93-8E3B-B53D20C5DE33}"/>
          </ac:spMkLst>
        </pc:spChg>
        <pc:spChg chg="mod">
          <ac:chgData name="Tori Williams" userId="8fee6c439627fa3a" providerId="LiveId" clId="{3427F48D-5F05-4759-8F61-F9C4CA5EF9BF}" dt="2019-01-17T16:36:04.480" v="1749" actId="20577"/>
          <ac:spMkLst>
            <pc:docMk/>
            <pc:sldMk cId="20156640" sldId="263"/>
            <ac:spMk id="3" creationId="{094E2595-5ED7-4058-B271-12D09AFC9640}"/>
          </ac:spMkLst>
        </pc:spChg>
      </pc:sldChg>
      <pc:sldChg chg="modSp add">
        <pc:chgData name="Tori Williams" userId="8fee6c439627fa3a" providerId="LiveId" clId="{3427F48D-5F05-4759-8F61-F9C4CA5EF9BF}" dt="2019-01-17T16:37:17.900" v="1840" actId="20577"/>
        <pc:sldMkLst>
          <pc:docMk/>
          <pc:sldMk cId="1330574403" sldId="264"/>
        </pc:sldMkLst>
        <pc:spChg chg="mod">
          <ac:chgData name="Tori Williams" userId="8fee6c439627fa3a" providerId="LiveId" clId="{3427F48D-5F05-4759-8F61-F9C4CA5EF9BF}" dt="2019-01-17T16:37:17.900" v="1840" actId="20577"/>
          <ac:spMkLst>
            <pc:docMk/>
            <pc:sldMk cId="1330574403" sldId="264"/>
            <ac:spMk id="2" creationId="{546493BE-E0F6-44FC-8B3F-C8F7239A6F7D}"/>
          </ac:spMkLst>
        </pc:spChg>
        <pc:spChg chg="mod">
          <ac:chgData name="Tori Williams" userId="8fee6c439627fa3a" providerId="LiveId" clId="{3427F48D-5F05-4759-8F61-F9C4CA5EF9BF}" dt="2019-01-17T16:21:00.525" v="1366" actId="20577"/>
          <ac:spMkLst>
            <pc:docMk/>
            <pc:sldMk cId="1330574403" sldId="264"/>
            <ac:spMk id="3" creationId="{075562B0-5F44-443D-A250-5A1ECF40C795}"/>
          </ac:spMkLst>
        </pc:spChg>
      </pc:sldChg>
      <pc:sldChg chg="modSp add">
        <pc:chgData name="Tori Williams" userId="8fee6c439627fa3a" providerId="LiveId" clId="{3427F48D-5F05-4759-8F61-F9C4CA5EF9BF}" dt="2019-01-18T03:42:12.071" v="2040" actId="20577"/>
        <pc:sldMkLst>
          <pc:docMk/>
          <pc:sldMk cId="668879252" sldId="265"/>
        </pc:sldMkLst>
        <pc:spChg chg="mod">
          <ac:chgData name="Tori Williams" userId="8fee6c439627fa3a" providerId="LiveId" clId="{3427F48D-5F05-4759-8F61-F9C4CA5EF9BF}" dt="2019-01-17T16:36:55.802" v="1795" actId="313"/>
          <ac:spMkLst>
            <pc:docMk/>
            <pc:sldMk cId="668879252" sldId="265"/>
            <ac:spMk id="2" creationId="{2A9DF6E5-0875-4A17-8CBA-315A0CA76E4A}"/>
          </ac:spMkLst>
        </pc:spChg>
        <pc:spChg chg="mod">
          <ac:chgData name="Tori Williams" userId="8fee6c439627fa3a" providerId="LiveId" clId="{3427F48D-5F05-4759-8F61-F9C4CA5EF9BF}" dt="2019-01-18T03:42:12.071" v="2040" actId="20577"/>
          <ac:spMkLst>
            <pc:docMk/>
            <pc:sldMk cId="668879252" sldId="265"/>
            <ac:spMk id="3" creationId="{506AE0EE-AB2C-481C-94D8-BD9827AB5F81}"/>
          </ac:spMkLst>
        </pc:spChg>
      </pc:sldChg>
      <pc:sldChg chg="modSp add">
        <pc:chgData name="Tori Williams" userId="8fee6c439627fa3a" providerId="LiveId" clId="{3427F48D-5F05-4759-8F61-F9C4CA5EF9BF}" dt="2019-01-18T02:32:33.459" v="1847" actId="20577"/>
        <pc:sldMkLst>
          <pc:docMk/>
          <pc:sldMk cId="428822371" sldId="266"/>
        </pc:sldMkLst>
        <pc:spChg chg="mod">
          <ac:chgData name="Tori Williams" userId="8fee6c439627fa3a" providerId="LiveId" clId="{3427F48D-5F05-4759-8F61-F9C4CA5EF9BF}" dt="2019-01-18T02:32:33.459" v="1847" actId="20577"/>
          <ac:spMkLst>
            <pc:docMk/>
            <pc:sldMk cId="428822371" sldId="266"/>
            <ac:spMk id="2" creationId="{3387554E-42FF-4D70-BAFF-6736EAB498B9}"/>
          </ac:spMkLst>
        </pc:spChg>
        <pc:spChg chg="mod">
          <ac:chgData name="Tori Williams" userId="8fee6c439627fa3a" providerId="LiveId" clId="{3427F48D-5F05-4759-8F61-F9C4CA5EF9BF}" dt="2019-01-18T02:32:27.976" v="1846" actId="20577"/>
          <ac:spMkLst>
            <pc:docMk/>
            <pc:sldMk cId="428822371" sldId="266"/>
            <ac:spMk id="3" creationId="{FE0549B6-1ABA-4903-84B3-A3659551F27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ED41F-A227-4E7F-BD39-9E658D4C0A12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0721C-E866-4CD1-925A-03E38D685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48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0721C-E866-4CD1-925A-03E38D685C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552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0721C-E866-4CD1-925A-03E38D685C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70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0721C-E866-4CD1-925A-03E38D685C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37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9CCB9-7987-4BB9-BC04-C5681EADC8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Country’s First </a:t>
            </a:r>
            <a:r>
              <a:rPr lang="en-US" dirty="0" err="1"/>
              <a:t>Governemnt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BA7826-15E9-46C5-9BE7-0AADA45F71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07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AE07C-0F1D-4013-B6C9-BD5A1D6BD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 Ringer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F3BA3-A088-4A0C-AB13-AE8C4E694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607" y="1623849"/>
            <a:ext cx="8911395" cy="4417514"/>
          </a:xfrm>
        </p:spPr>
        <p:txBody>
          <a:bodyPr>
            <a:normAutofit/>
          </a:bodyPr>
          <a:lstStyle/>
          <a:p>
            <a:r>
              <a:rPr lang="en-US" sz="3200" dirty="0"/>
              <a:t>What do you know about the Articles of Confederation?</a:t>
            </a:r>
          </a:p>
          <a:p>
            <a:r>
              <a:rPr lang="en-US" sz="2800" dirty="0"/>
              <a:t>Why is a written constitution important?</a:t>
            </a:r>
          </a:p>
        </p:txBody>
      </p:sp>
    </p:spTree>
    <p:extLst>
      <p:ext uri="{BB962C8B-B14F-4D97-AF65-F5344CB8AC3E}">
        <p14:creationId xmlns:p14="http://schemas.microsoft.com/office/powerpoint/2010/main" val="178229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C0845-4977-47AD-91B3-31FD2DBC2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Constitutions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1A15B-4CED-4703-AE85-188F6A2C2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589" y="1411705"/>
            <a:ext cx="9049413" cy="4629657"/>
          </a:xfrm>
        </p:spPr>
        <p:txBody>
          <a:bodyPr/>
          <a:lstStyle/>
          <a:p>
            <a:r>
              <a:rPr lang="en-US" sz="3200" dirty="0"/>
              <a:t>New Hampshire= 1</a:t>
            </a:r>
            <a:r>
              <a:rPr lang="en-US" sz="3200" baseline="30000" dirty="0"/>
              <a:t>st</a:t>
            </a:r>
            <a:r>
              <a:rPr lang="en-US" sz="3200" dirty="0"/>
              <a:t> colony to organize a state</a:t>
            </a:r>
          </a:p>
          <a:p>
            <a:pPr lvl="1"/>
            <a:r>
              <a:rPr lang="en-US" sz="2800" dirty="0"/>
              <a:t>Set up a constitution</a:t>
            </a:r>
          </a:p>
          <a:p>
            <a:r>
              <a:rPr lang="en-US" sz="3200" dirty="0"/>
              <a:t>State Governments</a:t>
            </a:r>
          </a:p>
          <a:p>
            <a:pPr lvl="1"/>
            <a:r>
              <a:rPr lang="en-US" sz="2800" dirty="0"/>
              <a:t>State constitutions had similar laws</a:t>
            </a:r>
          </a:p>
          <a:p>
            <a:pPr lvl="1"/>
            <a:r>
              <a:rPr lang="en-US" sz="2800" dirty="0"/>
              <a:t>Bicameral</a:t>
            </a:r>
          </a:p>
          <a:p>
            <a:pPr lvl="1"/>
            <a:r>
              <a:rPr lang="en-US" sz="2800" dirty="0"/>
              <a:t>Governor</a:t>
            </a:r>
          </a:p>
          <a:p>
            <a:pPr lvl="1"/>
            <a:r>
              <a:rPr lang="en-US" sz="2800" dirty="0"/>
              <a:t>Bill of Rights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8EDC7-5ED3-4CBA-9A9C-CF55FB689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338" y="4240924"/>
            <a:ext cx="6715073" cy="25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97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5B038-A0F6-4415-A096-97BE43317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What led to the Articles of Confederation?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3E7A4-8307-4234-B9E0-263DF1AB2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7047769" cy="3880773"/>
          </a:xfrm>
        </p:spPr>
        <p:txBody>
          <a:bodyPr/>
          <a:lstStyle/>
          <a:p>
            <a:r>
              <a:rPr lang="en-US" sz="2800"/>
              <a:t>1770s- Americans were breaking away from British rule</a:t>
            </a:r>
          </a:p>
          <a:p>
            <a:r>
              <a:rPr lang="en-US" sz="2800"/>
              <a:t>Great Britain’s actions led to colonists’ resentment toward monarchy</a:t>
            </a:r>
          </a:p>
          <a:p>
            <a:r>
              <a:rPr lang="en-US" sz="2800"/>
              <a:t>Feared a strong central power/government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7694AC-6F20-4C2B-B765-D3607B1A6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602" y="3429000"/>
            <a:ext cx="49149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15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9A7D5-98EF-4078-A947-E0A3FF91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Articles of Confederation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6DE8B-BA37-417B-B1DE-5D0EF825D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74" y="1812758"/>
            <a:ext cx="8235685" cy="4572275"/>
          </a:xfrm>
        </p:spPr>
        <p:txBody>
          <a:bodyPr>
            <a:normAutofit/>
          </a:bodyPr>
          <a:lstStyle/>
          <a:p>
            <a:r>
              <a:rPr lang="en-US" sz="2400" dirty="0"/>
              <a:t>1781- ratified Articles of Confederation</a:t>
            </a:r>
          </a:p>
          <a:p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Constitution of U.S.</a:t>
            </a:r>
          </a:p>
          <a:p>
            <a:r>
              <a:rPr lang="en-US" sz="2400" dirty="0"/>
              <a:t>Confederation-group of individual state governments that unite for common purpose</a:t>
            </a:r>
          </a:p>
          <a:p>
            <a:r>
              <a:rPr lang="en-US" sz="2400" dirty="0"/>
              <a:t>One-house legislature</a:t>
            </a:r>
          </a:p>
          <a:p>
            <a:r>
              <a:rPr lang="en-US" sz="2400" dirty="0"/>
              <a:t>Each state had one vote</a:t>
            </a:r>
          </a:p>
          <a:p>
            <a:r>
              <a:rPr lang="en-US" sz="2400" dirty="0"/>
              <a:t>Legislature called Confederation Congress</a:t>
            </a:r>
          </a:p>
        </p:txBody>
      </p:sp>
      <p:pic>
        <p:nvPicPr>
          <p:cNvPr id="7" name="Picture 6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D5D0B7AB-B831-4D17-A83B-097CFEF61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0468" y="0"/>
            <a:ext cx="3451532" cy="6294587"/>
          </a:xfrm>
          <a:prstGeom prst="rect">
            <a:avLst/>
          </a:prstGeom>
        </p:spPr>
      </p:pic>
      <p:pic>
        <p:nvPicPr>
          <p:cNvPr id="5" name="Picture 4" descr="A group of people standing next to a fireplace&#10;&#10;Description generated with very high confidence">
            <a:extLst>
              <a:ext uri="{FF2B5EF4-FFF2-40B4-BE49-F238E27FC236}">
                <a16:creationId xmlns:a16="http://schemas.microsoft.com/office/drawing/2014/main" id="{EBB79E2D-78E0-4A43-85A3-E00E5E0AF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662" y="4137003"/>
            <a:ext cx="3915103" cy="27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8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2A7F1-753F-4988-B758-E689F303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Weaknesses of Articles of Confederation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4CFEF-161F-440F-83AB-C9140F68A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38" y="1626577"/>
            <a:ext cx="8860764" cy="4414785"/>
          </a:xfrm>
        </p:spPr>
        <p:txBody>
          <a:bodyPr>
            <a:normAutofit/>
          </a:bodyPr>
          <a:lstStyle/>
          <a:p>
            <a:r>
              <a:rPr lang="en-US" sz="2800" dirty="0"/>
              <a:t>National govt couldn’t impose/collect taxes</a:t>
            </a:r>
          </a:p>
          <a:p>
            <a:r>
              <a:rPr lang="en-US" sz="2800" dirty="0"/>
              <a:t>No national currency</a:t>
            </a:r>
          </a:p>
          <a:p>
            <a:r>
              <a:rPr lang="en-US" sz="2800" dirty="0"/>
              <a:t>No national court system</a:t>
            </a:r>
          </a:p>
          <a:p>
            <a:r>
              <a:rPr lang="en-US" sz="2800" dirty="0"/>
              <a:t>No executive branch</a:t>
            </a:r>
            <a:endParaRPr lang="en-US" sz="2400" dirty="0"/>
          </a:p>
        </p:txBody>
      </p:sp>
      <p:pic>
        <p:nvPicPr>
          <p:cNvPr id="5" name="Picture 4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6AABFECC-0261-4EE3-9EB6-8518F41AF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1812" y="2295525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988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87673-B4DC-40FA-B192-82C77281B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Weakness of Article of Confederation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44026-082B-4661-AFA8-437D7E58E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Congress couldn’t regulate foreign trade</a:t>
            </a:r>
          </a:p>
          <a:p>
            <a:r>
              <a:rPr lang="en-US" sz="2800" dirty="0"/>
              <a:t>Congress couldn’t enforce laws</a:t>
            </a:r>
          </a:p>
          <a:p>
            <a:r>
              <a:rPr lang="en-US" sz="2800" dirty="0"/>
              <a:t>Approval of 9 states to pass laws</a:t>
            </a:r>
          </a:p>
          <a:p>
            <a:r>
              <a:rPr lang="en-US" sz="2800" dirty="0"/>
              <a:t>Articles couldn’t be changed without agreement of all 13 states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483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66274-F6C5-4B97-807D-526E364DE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of Articles of Confederation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160F1-D3D7-44B2-BCF1-B68A5F305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222" y="1652337"/>
            <a:ext cx="6802682" cy="4389025"/>
          </a:xfrm>
        </p:spPr>
        <p:txBody>
          <a:bodyPr>
            <a:normAutofit/>
          </a:bodyPr>
          <a:lstStyle/>
          <a:p>
            <a:r>
              <a:rPr lang="en-US" sz="3200" dirty="0"/>
              <a:t>Weak national government</a:t>
            </a:r>
          </a:p>
          <a:p>
            <a:r>
              <a:rPr lang="en-US" sz="3200" dirty="0"/>
              <a:t>Government short of money</a:t>
            </a:r>
          </a:p>
          <a:p>
            <a:r>
              <a:rPr lang="en-US" sz="3200" dirty="0"/>
              <a:t>States printed their own money</a:t>
            </a:r>
          </a:p>
          <a:p>
            <a:r>
              <a:rPr lang="en-US" sz="3200" dirty="0"/>
              <a:t>Difficult trading with other countries</a:t>
            </a:r>
          </a:p>
        </p:txBody>
      </p:sp>
      <p:pic>
        <p:nvPicPr>
          <p:cNvPr id="5" name="Picture 4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3E7E093C-8DF4-4A74-BCC5-89D9465BC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049" y="2488520"/>
            <a:ext cx="50800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66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7554E-42FF-4D70-BAFF-6736EAB49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of Articles of Confederation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549B6-1ABA-4903-84B3-A3659551F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States couldn’t settle disputes among themselves</a:t>
            </a:r>
          </a:p>
          <a:p>
            <a:r>
              <a:rPr lang="en-US" sz="2800" dirty="0"/>
              <a:t>Government depended on states for law enforcement</a:t>
            </a:r>
          </a:p>
          <a:p>
            <a:r>
              <a:rPr lang="en-US" sz="2800" dirty="0"/>
              <a:t>Difficult to enact/enforce laws</a:t>
            </a:r>
          </a:p>
          <a:p>
            <a:r>
              <a:rPr lang="en-US" sz="2800" dirty="0"/>
              <a:t>No practical way to change the powers of government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22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93C2C-E459-41ED-BE9B-9D6C299E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Northwest Ordinances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8195A-5418-4A7C-A37A-6C4E68CE7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7" y="1652337"/>
            <a:ext cx="7988969" cy="5245187"/>
          </a:xfrm>
        </p:spPr>
        <p:txBody>
          <a:bodyPr/>
          <a:lstStyle/>
          <a:p>
            <a:r>
              <a:rPr lang="en-US" sz="2400" dirty="0"/>
              <a:t>Ordinances- a law, usually of a city or county</a:t>
            </a:r>
          </a:p>
          <a:p>
            <a:r>
              <a:rPr lang="en-US" sz="2400" dirty="0"/>
              <a:t>Ordinance of 1785</a:t>
            </a:r>
          </a:p>
          <a:p>
            <a:pPr lvl="1"/>
            <a:r>
              <a:rPr lang="en-US" sz="2000" dirty="0"/>
              <a:t>Set up plan for surveying land</a:t>
            </a:r>
          </a:p>
          <a:p>
            <a:pPr lvl="1"/>
            <a:r>
              <a:rPr lang="en-US" sz="2000" dirty="0"/>
              <a:t>Described how western lands would be sold</a:t>
            </a:r>
          </a:p>
          <a:p>
            <a:pPr lvl="1"/>
            <a:r>
              <a:rPr lang="en-US" sz="2000" dirty="0"/>
              <a:t>Divided land into townships 6 mile </a:t>
            </a:r>
            <a:r>
              <a:rPr lang="en-US" sz="2000" dirty="0" err="1"/>
              <a:t>sq</a:t>
            </a:r>
            <a:r>
              <a:rPr lang="en-US" sz="2000" dirty="0"/>
              <a:t> then divided into 36 sections (1 sq. mile)</a:t>
            </a:r>
          </a:p>
          <a:p>
            <a:r>
              <a:rPr lang="en-US" sz="2400" dirty="0"/>
              <a:t>Northwest Ordinance (1787)</a:t>
            </a:r>
          </a:p>
          <a:p>
            <a:pPr lvl="1"/>
            <a:r>
              <a:rPr lang="en-US" sz="2000" dirty="0"/>
              <a:t>Set up government for Northwest Territory</a:t>
            </a:r>
          </a:p>
          <a:p>
            <a:pPr lvl="1"/>
            <a:r>
              <a:rPr lang="en-US" sz="2000" dirty="0"/>
              <a:t>Plan for admitting new states to the Union</a:t>
            </a:r>
          </a:p>
          <a:p>
            <a:pPr lvl="1"/>
            <a:r>
              <a:rPr lang="en-US" sz="2000" dirty="0"/>
              <a:t>Slavery outlawed in Northwest Territory</a:t>
            </a:r>
          </a:p>
          <a:p>
            <a:pPr lvl="1"/>
            <a:r>
              <a:rPr lang="en-US" sz="2000" dirty="0"/>
              <a:t>Used as a model for government in new territories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3C574166-76F5-44E7-AAE0-0126C82ED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4589" y="-1"/>
            <a:ext cx="4347411" cy="3526837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DFC7A13-E5D9-41F0-A0E3-E93CA6B692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02" t="4099" r="5586" b="5680"/>
          <a:stretch/>
        </p:blipFill>
        <p:spPr>
          <a:xfrm>
            <a:off x="8277727" y="3632767"/>
            <a:ext cx="3914274" cy="326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26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493BE-E0F6-44FC-8B3F-C8F7239A6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Disgruntled Farmers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562B0-5F44-443D-A250-5A1ECF40C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076" y="1576553"/>
            <a:ext cx="8942926" cy="4464810"/>
          </a:xfrm>
        </p:spPr>
        <p:txBody>
          <a:bodyPr>
            <a:normAutofit/>
          </a:bodyPr>
          <a:lstStyle/>
          <a:p>
            <a:r>
              <a:rPr lang="en-US" sz="2800" dirty="0"/>
              <a:t>Confederation Congress had lot of debt</a:t>
            </a:r>
          </a:p>
          <a:p>
            <a:pPr lvl="1"/>
            <a:r>
              <a:rPr lang="en-US" sz="2400" dirty="0"/>
              <a:t>Couldn’t collect taxes </a:t>
            </a:r>
          </a:p>
          <a:p>
            <a:pPr lvl="1"/>
            <a:r>
              <a:rPr lang="en-US" sz="2400" dirty="0"/>
              <a:t>Borrowed money for American Revolution </a:t>
            </a:r>
          </a:p>
          <a:p>
            <a:r>
              <a:rPr lang="en-US" sz="2800" dirty="0"/>
              <a:t>State govt have debt as well</a:t>
            </a:r>
          </a:p>
          <a:p>
            <a:r>
              <a:rPr lang="en-US" sz="2800" dirty="0"/>
              <a:t>Resulted in heavy taxes</a:t>
            </a:r>
          </a:p>
          <a:p>
            <a:r>
              <a:rPr lang="en-US" sz="2800" dirty="0"/>
              <a:t>Trade slowed &amp; loss of jobs</a:t>
            </a:r>
          </a:p>
          <a:p>
            <a:r>
              <a:rPr lang="en-US" sz="2800" dirty="0"/>
              <a:t>Farmers couldn’t sell crops -&gt; went into debt</a:t>
            </a:r>
          </a:p>
          <a:p>
            <a:pPr lvl="1"/>
            <a:r>
              <a:rPr lang="en-US" sz="2400" dirty="0"/>
              <a:t>Possibly lost land</a:t>
            </a:r>
          </a:p>
        </p:txBody>
      </p:sp>
      <p:pic>
        <p:nvPicPr>
          <p:cNvPr id="5" name="Picture 4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61D4F6A8-2242-4131-BD01-1A20FEF3D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8866" y="-36787"/>
            <a:ext cx="3973134" cy="372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74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1D3EA-C667-4F93-8E3B-B53D20C5D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Shays’ Rebellion (January 1787)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E2595-5ED7-4058-B271-12D09AFC9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607" y="1639615"/>
            <a:ext cx="8911395" cy="4401748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1786-1787-&gt; riots broke out</a:t>
            </a:r>
          </a:p>
          <a:p>
            <a:r>
              <a:rPr lang="en-US" sz="3200" dirty="0"/>
              <a:t>Farmer uprising led by Daniel Shays</a:t>
            </a:r>
          </a:p>
          <a:p>
            <a:pPr lvl="1"/>
            <a:r>
              <a:rPr lang="en-US" sz="2800" dirty="0"/>
              <a:t>Shays owed money because of taxes</a:t>
            </a:r>
          </a:p>
          <a:p>
            <a:pPr lvl="1"/>
            <a:r>
              <a:rPr lang="en-US" sz="2800" dirty="0"/>
              <a:t>Courts threatened to take his farm</a:t>
            </a:r>
          </a:p>
          <a:p>
            <a:r>
              <a:rPr lang="en-US" sz="3200" dirty="0"/>
              <a:t>Shays led 1,2000 protestors in attack on federal arsenal</a:t>
            </a:r>
          </a:p>
          <a:p>
            <a:pPr lvl="1"/>
            <a:r>
              <a:rPr lang="en-US" sz="2800" dirty="0"/>
              <a:t>Including some African Americans</a:t>
            </a:r>
          </a:p>
          <a:p>
            <a:r>
              <a:rPr lang="en-US" sz="3200" dirty="0"/>
              <a:t>Quickly stopped by U.S. troops</a:t>
            </a:r>
          </a:p>
        </p:txBody>
      </p:sp>
      <p:pic>
        <p:nvPicPr>
          <p:cNvPr id="5" name="Picture 4" descr="A stone building with a grassy field&#10;&#10;Description generated with very high confidence">
            <a:extLst>
              <a:ext uri="{FF2B5EF4-FFF2-40B4-BE49-F238E27FC236}">
                <a16:creationId xmlns:a16="http://schemas.microsoft.com/office/drawing/2014/main" id="{40B0A76B-23DD-454C-AA56-620B186179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89" b="20000"/>
          <a:stretch/>
        </p:blipFill>
        <p:spPr>
          <a:xfrm>
            <a:off x="8288225" y="2974678"/>
            <a:ext cx="4077195" cy="3905845"/>
          </a:xfrm>
          <a:prstGeom prst="rect">
            <a:avLst/>
          </a:prstGeom>
        </p:spPr>
      </p:pic>
      <p:pic>
        <p:nvPicPr>
          <p:cNvPr id="7" name="Picture 6" descr="A close up of a mans face&#10;&#10;Description generated with very high confidence">
            <a:extLst>
              <a:ext uri="{FF2B5EF4-FFF2-40B4-BE49-F238E27FC236}">
                <a16:creationId xmlns:a16="http://schemas.microsoft.com/office/drawing/2014/main" id="{632FE9DA-19E3-4B4A-BB21-F4F3A787A2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37" t="13114" r="6030" b="15545"/>
          <a:stretch/>
        </p:blipFill>
        <p:spPr>
          <a:xfrm>
            <a:off x="9133490" y="-150481"/>
            <a:ext cx="3058510" cy="331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DF6E5-0875-4A17-8CBA-315A0CA76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Aftermath of Shays’ Rebellion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AE0EE-AB2C-481C-94D8-BD9827AB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Showed the need of reform</a:t>
            </a:r>
          </a:p>
          <a:p>
            <a:r>
              <a:rPr lang="en-US" sz="2800" dirty="0"/>
              <a:t>Delegates began working towards revising government</a:t>
            </a:r>
          </a:p>
          <a:p>
            <a:r>
              <a:rPr lang="en-US" sz="2800" dirty="0"/>
              <a:t>What would our country look like if we were still under the Articles of Confederation?</a:t>
            </a:r>
          </a:p>
        </p:txBody>
      </p:sp>
    </p:spTree>
    <p:extLst>
      <p:ext uri="{BB962C8B-B14F-4D97-AF65-F5344CB8AC3E}">
        <p14:creationId xmlns:p14="http://schemas.microsoft.com/office/powerpoint/2010/main" val="66887925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730</TotalTime>
  <Words>435</Words>
  <Application>Microsoft Office PowerPoint</Application>
  <PresentationFormat>Widescreen</PresentationFormat>
  <Paragraphs>80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Facet</vt:lpstr>
      <vt:lpstr>The Country’s First Governemnt</vt:lpstr>
      <vt:lpstr>Bell Ringer</vt:lpstr>
      <vt:lpstr>State Constitutions</vt:lpstr>
      <vt:lpstr>What led to the Articles of Confederation?</vt:lpstr>
      <vt:lpstr>Articles of Confederation</vt:lpstr>
      <vt:lpstr>Weaknesses of Articles of Confederation</vt:lpstr>
      <vt:lpstr>Weakness of Article of Confederation</vt:lpstr>
      <vt:lpstr>Result of Articles of Confederation</vt:lpstr>
      <vt:lpstr>Result of Articles of Confederation</vt:lpstr>
      <vt:lpstr>Northwest Ordinances</vt:lpstr>
      <vt:lpstr>Disgruntled Farmers</vt:lpstr>
      <vt:lpstr>Shays’ Rebellion (January 1787)</vt:lpstr>
      <vt:lpstr>Aftermath of Shays’ Rebellion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Country’s First Governemnt</dc:title>
  <dc:creator>Tori Williams</dc:creator>
  <cp:lastModifiedBy>Tori Williams</cp:lastModifiedBy>
  <cp:revision>19</cp:revision>
  <dcterms:created xsi:type="dcterms:W3CDTF">2019-01-17T13:26:42Z</dcterms:created>
  <dcterms:modified xsi:type="dcterms:W3CDTF">2019-01-18T14:47:50Z</dcterms:modified>
</cp:coreProperties>
</file>