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4.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82"/>
  </p:notesMasterIdLst>
  <p:sldIdLst>
    <p:sldId id="278" r:id="rId2"/>
    <p:sldId id="342" r:id="rId3"/>
    <p:sldId id="287" r:id="rId4"/>
    <p:sldId id="288" r:id="rId5"/>
    <p:sldId id="292" r:id="rId6"/>
    <p:sldId id="291" r:id="rId7"/>
    <p:sldId id="293" r:id="rId8"/>
    <p:sldId id="364" r:id="rId9"/>
    <p:sldId id="366" r:id="rId10"/>
    <p:sldId id="449" r:id="rId11"/>
    <p:sldId id="389" r:id="rId12"/>
    <p:sldId id="415" r:id="rId13"/>
    <p:sldId id="414" r:id="rId14"/>
    <p:sldId id="341" r:id="rId15"/>
    <p:sldId id="394" r:id="rId16"/>
    <p:sldId id="388" r:id="rId17"/>
    <p:sldId id="420" r:id="rId18"/>
    <p:sldId id="421" r:id="rId19"/>
    <p:sldId id="422" r:id="rId20"/>
    <p:sldId id="423" r:id="rId21"/>
    <p:sldId id="425" r:id="rId22"/>
    <p:sldId id="418" r:id="rId23"/>
    <p:sldId id="416" r:id="rId24"/>
    <p:sldId id="417" r:id="rId25"/>
    <p:sldId id="419" r:id="rId26"/>
    <p:sldId id="332" r:id="rId27"/>
    <p:sldId id="426" r:id="rId28"/>
    <p:sldId id="427" r:id="rId29"/>
    <p:sldId id="428" r:id="rId30"/>
    <p:sldId id="456" r:id="rId31"/>
    <p:sldId id="433" r:id="rId32"/>
    <p:sldId id="429" r:id="rId33"/>
    <p:sldId id="430" r:id="rId34"/>
    <p:sldId id="432" r:id="rId35"/>
    <p:sldId id="431" r:id="rId36"/>
    <p:sldId id="451" r:id="rId37"/>
    <p:sldId id="434" r:id="rId38"/>
    <p:sldId id="435" r:id="rId39"/>
    <p:sldId id="436" r:id="rId40"/>
    <p:sldId id="441" r:id="rId41"/>
    <p:sldId id="438" r:id="rId42"/>
    <p:sldId id="457" r:id="rId43"/>
    <p:sldId id="437" r:id="rId44"/>
    <p:sldId id="440" r:id="rId45"/>
    <p:sldId id="448" r:id="rId46"/>
    <p:sldId id="371" r:id="rId47"/>
    <p:sldId id="409" r:id="rId48"/>
    <p:sldId id="446" r:id="rId49"/>
    <p:sldId id="327" r:id="rId50"/>
    <p:sldId id="445" r:id="rId51"/>
    <p:sldId id="439" r:id="rId52"/>
    <p:sldId id="442" r:id="rId53"/>
    <p:sldId id="444" r:id="rId54"/>
    <p:sldId id="443" r:id="rId55"/>
    <p:sldId id="387" r:id="rId56"/>
    <p:sldId id="328" r:id="rId57"/>
    <p:sldId id="447" r:id="rId58"/>
    <p:sldId id="340" r:id="rId59"/>
    <p:sldId id="459" r:id="rId60"/>
    <p:sldId id="384" r:id="rId61"/>
    <p:sldId id="460" r:id="rId62"/>
    <p:sldId id="461" r:id="rId63"/>
    <p:sldId id="452" r:id="rId64"/>
    <p:sldId id="334" r:id="rId65"/>
    <p:sldId id="391" r:id="rId66"/>
    <p:sldId id="393" r:id="rId67"/>
    <p:sldId id="462" r:id="rId68"/>
    <p:sldId id="377" r:id="rId69"/>
    <p:sldId id="463" r:id="rId70"/>
    <p:sldId id="335" r:id="rId71"/>
    <p:sldId id="450" r:id="rId72"/>
    <p:sldId id="454" r:id="rId73"/>
    <p:sldId id="333" r:id="rId74"/>
    <p:sldId id="453" r:id="rId75"/>
    <p:sldId id="406" r:id="rId76"/>
    <p:sldId id="379" r:id="rId77"/>
    <p:sldId id="458" r:id="rId78"/>
    <p:sldId id="381" r:id="rId79"/>
    <p:sldId id="336" r:id="rId80"/>
    <p:sldId id="464"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61BC11-84E7-4EB9-B98B-1370D787D0FF}">
          <p14:sldIdLst>
            <p14:sldId id="278"/>
            <p14:sldId id="342"/>
            <p14:sldId id="287"/>
            <p14:sldId id="288"/>
            <p14:sldId id="292"/>
            <p14:sldId id="291"/>
            <p14:sldId id="293"/>
            <p14:sldId id="364"/>
            <p14:sldId id="366"/>
            <p14:sldId id="449"/>
            <p14:sldId id="389"/>
            <p14:sldId id="415"/>
            <p14:sldId id="414"/>
            <p14:sldId id="341"/>
            <p14:sldId id="394"/>
            <p14:sldId id="388"/>
            <p14:sldId id="420"/>
            <p14:sldId id="421"/>
            <p14:sldId id="422"/>
            <p14:sldId id="423"/>
            <p14:sldId id="425"/>
            <p14:sldId id="418"/>
            <p14:sldId id="416"/>
            <p14:sldId id="417"/>
            <p14:sldId id="419"/>
            <p14:sldId id="332"/>
            <p14:sldId id="426"/>
            <p14:sldId id="427"/>
            <p14:sldId id="428"/>
            <p14:sldId id="456"/>
            <p14:sldId id="433"/>
            <p14:sldId id="429"/>
            <p14:sldId id="430"/>
            <p14:sldId id="432"/>
            <p14:sldId id="431"/>
            <p14:sldId id="451"/>
            <p14:sldId id="434"/>
            <p14:sldId id="435"/>
            <p14:sldId id="436"/>
            <p14:sldId id="441"/>
            <p14:sldId id="438"/>
            <p14:sldId id="457"/>
            <p14:sldId id="437"/>
            <p14:sldId id="440"/>
            <p14:sldId id="448"/>
            <p14:sldId id="371"/>
            <p14:sldId id="409"/>
            <p14:sldId id="446"/>
            <p14:sldId id="327"/>
            <p14:sldId id="445"/>
            <p14:sldId id="439"/>
            <p14:sldId id="442"/>
            <p14:sldId id="444"/>
            <p14:sldId id="443"/>
            <p14:sldId id="387"/>
            <p14:sldId id="328"/>
            <p14:sldId id="447"/>
            <p14:sldId id="340"/>
            <p14:sldId id="459"/>
            <p14:sldId id="384"/>
            <p14:sldId id="460"/>
            <p14:sldId id="461"/>
            <p14:sldId id="452"/>
            <p14:sldId id="334"/>
            <p14:sldId id="391"/>
            <p14:sldId id="393"/>
            <p14:sldId id="462"/>
            <p14:sldId id="377"/>
            <p14:sldId id="463"/>
            <p14:sldId id="335"/>
            <p14:sldId id="450"/>
            <p14:sldId id="454"/>
            <p14:sldId id="333"/>
            <p14:sldId id="453"/>
            <p14:sldId id="406"/>
            <p14:sldId id="379"/>
            <p14:sldId id="458"/>
            <p14:sldId id="381"/>
            <p14:sldId id="336"/>
            <p14:sldId id="4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54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33" autoAdjust="0"/>
  </p:normalViewPr>
  <p:slideViewPr>
    <p:cSldViewPr>
      <p:cViewPr>
        <p:scale>
          <a:sx n="100" d="100"/>
          <a:sy n="100" d="100"/>
        </p:scale>
        <p:origin x="1584" y="30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070306-4190-4B68-B0C7-F5D843C8CFAA}" type="datetimeFigureOut">
              <a:rPr lang="en-US" smtClean="0"/>
              <a:t>2/25/2019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B824D-D426-4D1F-9127-CF326A7EB7C6}" type="slidenum">
              <a:rPr lang="en-US" smtClean="0"/>
              <a:t>‹#›</a:t>
            </a:fld>
            <a:endParaRPr lang="en-US"/>
          </a:p>
        </p:txBody>
      </p:sp>
    </p:spTree>
    <p:extLst>
      <p:ext uri="{BB962C8B-B14F-4D97-AF65-F5344CB8AC3E}">
        <p14:creationId xmlns:p14="http://schemas.microsoft.com/office/powerpoint/2010/main" val="4007179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7B824D-D426-4D1F-9127-CF326A7EB7C6}" type="slidenum">
              <a:rPr lang="en-US" smtClean="0"/>
              <a:t>3</a:t>
            </a:fld>
            <a:endParaRPr lang="en-US"/>
          </a:p>
        </p:txBody>
      </p:sp>
    </p:spTree>
    <p:extLst>
      <p:ext uri="{BB962C8B-B14F-4D97-AF65-F5344CB8AC3E}">
        <p14:creationId xmlns:p14="http://schemas.microsoft.com/office/powerpoint/2010/main" val="2688390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3545A71-9F4A-40D0-950C-9C1551B74C99}" type="slidenum">
              <a:rPr lang="en-US" smtClean="0">
                <a:latin typeface="Arial" pitchFamily="34" charset="0"/>
              </a:rPr>
              <a:pPr/>
              <a:t>8</a:t>
            </a:fld>
            <a:endParaRPr lang="en-US">
              <a:latin typeface="Arial" pitchFamily="34" charset="0"/>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00"/>
              <a:t>Other nations were increasing their global military strength and the U.S. needed to catch up</a:t>
            </a:r>
          </a:p>
          <a:p>
            <a:pPr eaLnBrk="1" hangingPunct="1">
              <a:spcBef>
                <a:spcPct val="0"/>
              </a:spcBef>
            </a:pPr>
            <a:r>
              <a:rPr lang="en-US" sz="1000"/>
              <a:t>Read by the major world powers and helped stimulate the naval race</a:t>
            </a:r>
          </a:p>
          <a:p>
            <a:pPr eaLnBrk="1" hangingPunct="1">
              <a:spcBef>
                <a:spcPct val="0"/>
              </a:spcBef>
            </a:pPr>
            <a:r>
              <a:rPr lang="en-US" sz="1000"/>
              <a:t>US built 9 steel-hulled cruisers between 1883-1890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7B824D-D426-4D1F-9127-CF326A7EB7C6}" type="slidenum">
              <a:rPr lang="en-US" smtClean="0"/>
              <a:t>10</a:t>
            </a:fld>
            <a:endParaRPr lang="en-US"/>
          </a:p>
        </p:txBody>
      </p:sp>
    </p:spTree>
    <p:extLst>
      <p:ext uri="{BB962C8B-B14F-4D97-AF65-F5344CB8AC3E}">
        <p14:creationId xmlns:p14="http://schemas.microsoft.com/office/powerpoint/2010/main" val="2021162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AA615DA-FBB5-43B1-910A-CF2A6682C805}"/>
              </a:ext>
            </a:extLst>
          </p:cNvPr>
          <p:cNvSpPr>
            <a:spLocks noRot="1" noChangeArrowheads="1" noTextEdit="1"/>
          </p:cNvSpPr>
          <p:nvPr>
            <p:ph type="sldImg"/>
          </p:nvPr>
        </p:nvSpPr>
        <p:spPr>
          <a:ln/>
        </p:spPr>
      </p:sp>
      <p:sp>
        <p:nvSpPr>
          <p:cNvPr id="36867" name="Rectangle 3">
            <a:extLst>
              <a:ext uri="{FF2B5EF4-FFF2-40B4-BE49-F238E27FC236}">
                <a16:creationId xmlns:a16="http://schemas.microsoft.com/office/drawing/2014/main" id="{4B9A8BF3-8EFD-425D-8AF3-A7FAF9D71424}"/>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Secret societies formed pledging to get rid of foreigners</a:t>
            </a:r>
          </a:p>
          <a:p>
            <a:pPr eaLnBrk="1" hangingPunct="1"/>
            <a:r>
              <a:rPr lang="en-US" altLang="en-US">
                <a:latin typeface="Arial" panose="020B0604020202020204" pitchFamily="34" charset="0"/>
              </a:rPr>
              <a:t>Boxers most famous (practiced martial arts)</a:t>
            </a:r>
          </a:p>
          <a:p>
            <a:pPr eaLnBrk="1" hangingPunct="1"/>
            <a:r>
              <a:rPr lang="en-US" altLang="en-US">
                <a:latin typeface="Arial" panose="020B0604020202020204" pitchFamily="34" charset="0"/>
              </a:rPr>
              <a:t>Killed missionaries</a:t>
            </a:r>
          </a:p>
          <a:p>
            <a:pPr eaLnBrk="1" hangingPunct="1"/>
            <a:r>
              <a:rPr lang="en-US" altLang="en-US">
                <a:latin typeface="Arial" panose="020B0604020202020204" pitchFamily="34" charset="0"/>
              </a:rPr>
              <a:t>France, Britain, Germany, Japan and U.S. put down rebellion where thousands died</a:t>
            </a:r>
          </a:p>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E61E198-0E01-458E-9EE6-84E08FF337DA}"/>
              </a:ext>
            </a:extLst>
          </p:cNvPr>
          <p:cNvSpPr>
            <a:spLocks noRot="1" noChangeArrowheads="1" noTextEdit="1"/>
          </p:cNvSpPr>
          <p:nvPr>
            <p:ph type="sldImg"/>
          </p:nvPr>
        </p:nvSpPr>
        <p:spPr>
          <a:ln/>
        </p:spPr>
      </p:sp>
      <p:sp>
        <p:nvSpPr>
          <p:cNvPr id="9219" name="Rectangle 3">
            <a:extLst>
              <a:ext uri="{FF2B5EF4-FFF2-40B4-BE49-F238E27FC236}">
                <a16:creationId xmlns:a16="http://schemas.microsoft.com/office/drawing/2014/main" id="{614F84A3-41F4-4E4C-A718-DB42F4E378C1}"/>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latin typeface="Arial" panose="020B0604020202020204" pitchFamily="34" charset="0"/>
              </a:rPr>
              <a:t>Led by Emilio Aguinaldo rose up against the U.S.</a:t>
            </a:r>
          </a:p>
          <a:p>
            <a:pPr eaLnBrk="1" hangingPunct="1"/>
            <a:r>
              <a:rPr lang="en-US" altLang="en-US" sz="1000">
                <a:latin typeface="Arial" panose="020B0604020202020204" pitchFamily="34" charset="0"/>
              </a:rPr>
              <a:t>When Aguinaldo turned to guerrilla tactics, US forced Filipinos to live in designated zones, where poor sanitation, starvations and disease killed thousands</a:t>
            </a:r>
          </a:p>
          <a:p>
            <a:pPr eaLnBrk="1" hangingPunct="1"/>
            <a:r>
              <a:rPr lang="en-US" altLang="en-US" sz="1000">
                <a:latin typeface="Arial" panose="020B0604020202020204" pitchFamily="34" charset="0"/>
              </a:rPr>
              <a:t>Many of 70K troops sent were African Americans. Af-Am newspapers asked them why were they spreading racial injustice.</a:t>
            </a:r>
          </a:p>
          <a:p>
            <a:pPr eaLnBrk="1" hangingPunct="1"/>
            <a:r>
              <a:rPr lang="en-US" altLang="en-US" sz="1000">
                <a:latin typeface="Arial" panose="020B0604020202020204" pitchFamily="34" charset="0"/>
              </a:rPr>
              <a:t>Some joined other side because could not stand this.</a:t>
            </a:r>
          </a:p>
          <a:p>
            <a:pPr eaLnBrk="1" hangingPunct="1"/>
            <a:r>
              <a:rPr lang="en-US" altLang="en-US" sz="1000">
                <a:latin typeface="Arial" panose="020B0604020202020204" pitchFamily="34" charset="0"/>
              </a:rPr>
              <a:t>20K rebels died and 4K Americans; costing $400 million 20x what the US paid to purchase the islands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65F09EF-F597-4B27-AAB2-250AB9353218}"/>
              </a:ext>
            </a:extLst>
          </p:cNvPr>
          <p:cNvSpPr>
            <a:spLocks noRot="1" noChangeArrowheads="1" noTextEdit="1"/>
          </p:cNvSpPr>
          <p:nvPr>
            <p:ph type="sldImg"/>
          </p:nvPr>
        </p:nvSpPr>
        <p:spPr>
          <a:ln/>
        </p:spPr>
      </p:sp>
      <p:sp>
        <p:nvSpPr>
          <p:cNvPr id="13315" name="Rectangle 3">
            <a:extLst>
              <a:ext uri="{FF2B5EF4-FFF2-40B4-BE49-F238E27FC236}">
                <a16:creationId xmlns:a16="http://schemas.microsoft.com/office/drawing/2014/main" id="{B81F6289-FC5E-4F3D-87E3-82D4A5C7AFEF}"/>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a:latin typeface="Arial" panose="020B0604020202020204" pitchFamily="34" charset="0"/>
              </a:rPr>
              <a:t>General Jacob H. Smith's infamous order, “Kill everyone over ten,” was the caption in the New York Journal cartoon on May 5, 1902. The Old Glory draped an American shield on which a vulture replaced the bald eagle. Caption is: “Criminals because they were born ten years before we took the Philippines.”</a:t>
            </a:r>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chemeClr val="tx1"/>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5FC90F65-6B62-4AD4-B3BF-51988E6DE91A}" type="datetimeFigureOut">
              <a:rPr lang="en-US" smtClean="0"/>
              <a:t>2/25/2019</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7AA12AE-D103-418D-B8CA-7BF4DE92E8FC}" type="slidenum">
              <a:rPr lang="en-US" smtClean="0"/>
              <a:t>‹#›</a:t>
            </a:fld>
            <a:endParaRPr lang="en-US"/>
          </a:p>
        </p:txBody>
      </p:sp>
      <p:cxnSp>
        <p:nvCxnSpPr>
          <p:cNvPr id="8" name="Straight Connector 7"/>
          <p:cNvCxnSpPr/>
          <p:nvPr/>
        </p:nvCxnSpPr>
        <p:spPr>
          <a:xfrm>
            <a:off x="1483995" y="3733800"/>
            <a:ext cx="6172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384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C90F65-6B62-4AD4-B3BF-51988E6DE91A}"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1289850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C90F65-6B62-4AD4-B3BF-51988E6DE91A}"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12AE-D103-418D-B8CA-7BF4DE92E8FC}" type="slidenum">
              <a:rPr lang="en-US" smtClean="0"/>
              <a:t>‹#›</a:t>
            </a:fld>
            <a:endParaRPr lang="en-US"/>
          </a:p>
        </p:txBody>
      </p:sp>
      <p:cxnSp>
        <p:nvCxnSpPr>
          <p:cNvPr id="7" name="Straight Connector 6"/>
          <p:cNvCxnSpPr/>
          <p:nvPr/>
        </p:nvCxnSpPr>
        <p:spPr>
          <a:xfrm>
            <a:off x="1485900" y="4020408"/>
            <a:ext cx="6172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8503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C90F65-6B62-4AD4-B3BF-51988E6DE91A}" type="datetimeFigureOut">
              <a:rPr lang="en-US" smtClean="0"/>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756885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C90F65-6B62-4AD4-B3BF-51988E6DE91A}" type="datetimeFigureOut">
              <a:rPr lang="en-US" smtClean="0"/>
              <a:t>2/25/2019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1205932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C90F65-6B62-4AD4-B3BF-51988E6DE91A}" type="datetimeFigureOut">
              <a:rPr lang="en-US" smtClean="0"/>
              <a:t>2/25/2019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533631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C90F65-6B62-4AD4-B3BF-51988E6DE91A}" type="datetimeFigureOut">
              <a:rPr lang="en-US" smtClean="0"/>
              <a:t>2/25/2019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3832219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FC90F65-6B62-4AD4-B3BF-51988E6DE91A}" type="datetimeFigureOut">
              <a:rPr lang="en-US" smtClean="0"/>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4135668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FC90F65-6B62-4AD4-B3BF-51988E6DE91A}" type="datetimeFigureOut">
              <a:rPr lang="en-US" smtClean="0"/>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1592035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C90F65-6B62-4AD4-B3BF-51988E6DE91A}"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4023850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C90F65-6B62-4AD4-B3BF-51988E6DE91A}"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12AE-D103-418D-B8CA-7BF4DE92E8FC}" type="slidenum">
              <a:rPr lang="en-US" smtClean="0"/>
              <a:t>‹#›</a:t>
            </a:fld>
            <a:endParaRPr lang="en-US"/>
          </a:p>
        </p:txBody>
      </p:sp>
    </p:spTree>
    <p:extLst>
      <p:ext uri="{BB962C8B-B14F-4D97-AF65-F5344CB8AC3E}">
        <p14:creationId xmlns:p14="http://schemas.microsoft.com/office/powerpoint/2010/main" val="1828719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77724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98500" y="1665288"/>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60900" y="1665288"/>
            <a:ext cx="3810000" cy="4114800"/>
          </a:xfrm>
          <a:prstGeom prst="rect">
            <a:avLst/>
          </a:prstGeom>
        </p:spPr>
        <p:txBody>
          <a:bodyPr/>
          <a:lstStyle/>
          <a:p>
            <a:pPr lvl="0"/>
            <a:endParaRPr lang="en-US" noProof="0"/>
          </a:p>
        </p:txBody>
      </p:sp>
      <p:sp>
        <p:nvSpPr>
          <p:cNvPr id="5" name="Date Placeholder 4"/>
          <p:cNvSpPr>
            <a:spLocks noGrp="1"/>
          </p:cNvSpPr>
          <p:nvPr>
            <p:ph type="dt" sz="half" idx="10"/>
          </p:nvPr>
        </p:nvSpPr>
        <p:spPr>
          <a:xfrm>
            <a:off x="685800" y="6165850"/>
            <a:ext cx="1905000" cy="457200"/>
          </a:xfrm>
          <a:prstGeom prst="rect">
            <a:avLst/>
          </a:prstGeom>
        </p:spPr>
        <p:txBody>
          <a:bodyPr/>
          <a:lstStyle>
            <a:lvl1pPr>
              <a:defRPr>
                <a:latin typeface="Arial" charset="0"/>
              </a:defRPr>
            </a:lvl1pPr>
          </a:lstStyle>
          <a:p>
            <a:pPr>
              <a:defRPr/>
            </a:pPr>
            <a:endParaRPr lang="en-US"/>
          </a:p>
        </p:txBody>
      </p:sp>
      <p:sp>
        <p:nvSpPr>
          <p:cNvPr id="6" name="Footer Placeholder 5"/>
          <p:cNvSpPr>
            <a:spLocks noGrp="1"/>
          </p:cNvSpPr>
          <p:nvPr>
            <p:ph type="ftr" sz="quarter" idx="11"/>
          </p:nvPr>
        </p:nvSpPr>
        <p:spPr>
          <a:xfrm>
            <a:off x="3124200" y="6165850"/>
            <a:ext cx="2895600" cy="457200"/>
          </a:xfrm>
          <a:prstGeom prst="rect">
            <a:avLst/>
          </a:prstGeom>
        </p:spPr>
        <p:txBody>
          <a:bodyPr/>
          <a:lstStyle>
            <a:lvl1pPr>
              <a:defRPr>
                <a:latin typeface="Arial" charset="0"/>
              </a:defRPr>
            </a:lvl1pPr>
          </a:lstStyle>
          <a:p>
            <a:pPr>
              <a:defRPr/>
            </a:pPr>
            <a:endParaRPr lang="en-US"/>
          </a:p>
        </p:txBody>
      </p:sp>
      <p:sp>
        <p:nvSpPr>
          <p:cNvPr id="7" name="Slide Number Placeholder 6"/>
          <p:cNvSpPr>
            <a:spLocks noGrp="1"/>
          </p:cNvSpPr>
          <p:nvPr>
            <p:ph type="sldNum" sz="quarter" idx="12"/>
          </p:nvPr>
        </p:nvSpPr>
        <p:spPr>
          <a:xfrm>
            <a:off x="6553200" y="6165850"/>
            <a:ext cx="1905000" cy="457200"/>
          </a:xfrm>
          <a:prstGeom prst="rect">
            <a:avLst/>
          </a:prstGeom>
        </p:spPr>
        <p:txBody>
          <a:bodyPr/>
          <a:lstStyle>
            <a:lvl1pPr>
              <a:defRPr>
                <a:latin typeface="Arial" charset="0"/>
              </a:defRPr>
            </a:lvl1pPr>
          </a:lstStyle>
          <a:p>
            <a:pPr>
              <a:defRPr/>
            </a:pPr>
            <a:fld id="{CE68FE71-1563-4120-B3C6-D049812956B0}" type="slidenum">
              <a:rPr lang="en-US"/>
              <a:pPr>
                <a:defRPr/>
              </a:pPr>
              <a:t>‹#›</a:t>
            </a:fld>
            <a:endParaRPr lang="en-US"/>
          </a:p>
        </p:txBody>
      </p:sp>
    </p:spTree>
    <p:extLst>
      <p:ext uri="{BB962C8B-B14F-4D97-AF65-F5344CB8AC3E}">
        <p14:creationId xmlns:p14="http://schemas.microsoft.com/office/powerpoint/2010/main" val="91587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7772400" cy="1143000"/>
          </a:xfrm>
          <a:prstGeom prst="rect">
            <a:avLst/>
          </a:prstGeom>
        </p:spPr>
        <p:txBody>
          <a:bodyPr/>
          <a:lstStyle/>
          <a:p>
            <a:r>
              <a:rPr lang="en-US"/>
              <a:t>Click to edit Master title style</a:t>
            </a:r>
          </a:p>
        </p:txBody>
      </p:sp>
      <p:sp>
        <p:nvSpPr>
          <p:cNvPr id="3" name="ClipArt Placeholder 2"/>
          <p:cNvSpPr>
            <a:spLocks noGrp="1"/>
          </p:cNvSpPr>
          <p:nvPr>
            <p:ph type="clipArt" sz="half" idx="1"/>
          </p:nvPr>
        </p:nvSpPr>
        <p:spPr>
          <a:xfrm>
            <a:off x="698500" y="1665288"/>
            <a:ext cx="3810000" cy="4114800"/>
          </a:xfrm>
          <a:prstGeom prst="rect">
            <a:avLst/>
          </a:prstGeom>
        </p:spPr>
        <p:txBody>
          <a:bodyPr/>
          <a:lstStyle/>
          <a:p>
            <a:pPr lvl="0"/>
            <a:endParaRPr lang="en-US" noProof="0"/>
          </a:p>
        </p:txBody>
      </p:sp>
      <p:sp>
        <p:nvSpPr>
          <p:cNvPr id="4" name="Text Placeholder 3"/>
          <p:cNvSpPr>
            <a:spLocks noGrp="1"/>
          </p:cNvSpPr>
          <p:nvPr>
            <p:ph type="body" sz="half" idx="2"/>
          </p:nvPr>
        </p:nvSpPr>
        <p:spPr>
          <a:xfrm>
            <a:off x="4660900" y="1665288"/>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165850"/>
            <a:ext cx="1905000" cy="457200"/>
          </a:xfrm>
          <a:prstGeom prst="rect">
            <a:avLst/>
          </a:prstGeom>
        </p:spPr>
        <p:txBody>
          <a:bodyPr/>
          <a:lstStyle>
            <a:lvl1pPr>
              <a:defRPr>
                <a:latin typeface="Arial" charset="0"/>
              </a:defRPr>
            </a:lvl1pPr>
          </a:lstStyle>
          <a:p>
            <a:pPr>
              <a:defRPr/>
            </a:pPr>
            <a:endParaRPr lang="en-US"/>
          </a:p>
        </p:txBody>
      </p:sp>
      <p:sp>
        <p:nvSpPr>
          <p:cNvPr id="6" name="Footer Placeholder 5"/>
          <p:cNvSpPr>
            <a:spLocks noGrp="1"/>
          </p:cNvSpPr>
          <p:nvPr>
            <p:ph type="ftr" sz="quarter" idx="11"/>
          </p:nvPr>
        </p:nvSpPr>
        <p:spPr>
          <a:xfrm>
            <a:off x="3124200" y="6165850"/>
            <a:ext cx="2895600" cy="457200"/>
          </a:xfrm>
          <a:prstGeom prst="rect">
            <a:avLst/>
          </a:prstGeom>
        </p:spPr>
        <p:txBody>
          <a:bodyPr/>
          <a:lstStyle>
            <a:lvl1pPr>
              <a:defRPr>
                <a:latin typeface="Arial" charset="0"/>
              </a:defRPr>
            </a:lvl1pPr>
          </a:lstStyle>
          <a:p>
            <a:pPr>
              <a:defRPr/>
            </a:pPr>
            <a:endParaRPr lang="en-US"/>
          </a:p>
        </p:txBody>
      </p:sp>
      <p:sp>
        <p:nvSpPr>
          <p:cNvPr id="7" name="Slide Number Placeholder 6"/>
          <p:cNvSpPr>
            <a:spLocks noGrp="1"/>
          </p:cNvSpPr>
          <p:nvPr>
            <p:ph type="sldNum" sz="quarter" idx="12"/>
          </p:nvPr>
        </p:nvSpPr>
        <p:spPr>
          <a:xfrm>
            <a:off x="6553200" y="6165850"/>
            <a:ext cx="1905000" cy="457200"/>
          </a:xfrm>
          <a:prstGeom prst="rect">
            <a:avLst/>
          </a:prstGeom>
        </p:spPr>
        <p:txBody>
          <a:bodyPr/>
          <a:lstStyle>
            <a:lvl1pPr>
              <a:defRPr>
                <a:latin typeface="Arial" charset="0"/>
              </a:defRPr>
            </a:lvl1pPr>
          </a:lstStyle>
          <a:p>
            <a:pPr>
              <a:defRPr/>
            </a:pPr>
            <a:fld id="{F5C5DA51-4EB7-4633-933A-F9873684E13E}" type="slidenum">
              <a:rPr lang="en-US"/>
              <a:pPr>
                <a:defRPr/>
              </a:pPr>
              <a:t>‹#›</a:t>
            </a:fld>
            <a:endParaRPr lang="en-US"/>
          </a:p>
        </p:txBody>
      </p:sp>
    </p:spTree>
    <p:extLst>
      <p:ext uri="{BB962C8B-B14F-4D97-AF65-F5344CB8AC3E}">
        <p14:creationId xmlns:p14="http://schemas.microsoft.com/office/powerpoint/2010/main" val="221758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tx1"/>
                </a:solidFill>
              </a:defRPr>
            </a:lvl1pPr>
          </a:lstStyle>
          <a:p>
            <a:fld id="{5FC90F65-6B62-4AD4-B3BF-51988E6DE91A}" type="datetimeFigureOut">
              <a:rPr lang="en-US" smtClean="0"/>
              <a:t>2/25/2019</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tx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tx1"/>
                </a:solidFill>
              </a:defRPr>
            </a:lvl1pPr>
          </a:lstStyle>
          <a:p>
            <a:fld id="{07AA12AE-D103-418D-B8CA-7BF4DE92E8FC}" type="slidenum">
              <a:rPr lang="en-US" smtClean="0"/>
              <a:t>‹#›</a:t>
            </a:fld>
            <a:endParaRPr lang="en-US"/>
          </a:p>
        </p:txBody>
      </p:sp>
    </p:spTree>
    <p:extLst>
      <p:ext uri="{BB962C8B-B14F-4D97-AF65-F5344CB8AC3E}">
        <p14:creationId xmlns:p14="http://schemas.microsoft.com/office/powerpoint/2010/main" val="104713213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90" r:id="rId12"/>
    <p:sldLayoutId id="2147483691" r:id="rId13"/>
  </p:sldLayoutIdLst>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tx1"/>
        </a:buClr>
        <a:buSzPct val="80000"/>
        <a:buFont typeface="Corbel" pitchFamily="34" charset="0"/>
        <a:buChar char="•"/>
        <a:defRPr sz="2000" kern="1200">
          <a:solidFill>
            <a:schemeClr val="tx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tx1"/>
        </a:buClr>
        <a:buSzPct val="80000"/>
        <a:buFont typeface="Corbel" pitchFamily="34" charset="0"/>
        <a:buChar char="•"/>
        <a:defRPr sz="1800" kern="1200">
          <a:solidFill>
            <a:schemeClr val="tx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tx1"/>
        </a:buClr>
        <a:buSzPct val="80000"/>
        <a:buFont typeface="Corbel" pitchFamily="34" charset="0"/>
        <a:buChar char="•"/>
        <a:defRPr sz="1600" kern="1200">
          <a:solidFill>
            <a:schemeClr val="tx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tx1"/>
        </a:buClr>
        <a:buSzPct val="80000"/>
        <a:buFont typeface="Corbel" pitchFamily="34" charset="0"/>
        <a:buChar char="•"/>
        <a:defRPr sz="1400" kern="1200">
          <a:solidFill>
            <a:schemeClr val="tx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tx1"/>
        </a:buClr>
        <a:buSzPct val="80000"/>
        <a:buFont typeface="Corbel" pitchFamily="34" charset="0"/>
        <a:buChar char="•"/>
        <a:defRPr sz="1400" kern="1200">
          <a:solidFill>
            <a:schemeClr val="tx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tx1"/>
        </a:buClr>
        <a:buSzPct val="80000"/>
        <a:buFont typeface="Corbel" pitchFamily="34" charset="0"/>
        <a:buChar char="•"/>
        <a:defRPr sz="1400" kern="1200">
          <a:solidFill>
            <a:schemeClr val="tx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tx1"/>
        </a:buClr>
        <a:buSzPct val="80000"/>
        <a:buFont typeface="Corbel" pitchFamily="34" charset="0"/>
        <a:buChar char="•"/>
        <a:defRPr sz="1400" kern="1200">
          <a:solidFill>
            <a:schemeClr val="tx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tx1"/>
        </a:buClr>
        <a:buSzPct val="80000"/>
        <a:buFont typeface="Corbel" pitchFamily="34" charset="0"/>
        <a:buChar char="•"/>
        <a:defRPr sz="1400" kern="1200">
          <a:solidFill>
            <a:schemeClr val="tx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tx1"/>
        </a:buClr>
        <a:buSzPct val="80000"/>
        <a:buFont typeface="Corbel"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image" Target="../media/image11.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image" Target="../media/image10.png"/><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slideLayout" Target="../slideLayouts/slideLayout1.xml"/><Relationship Id="rId30" Type="http://schemas.openxmlformats.org/officeDocument/2006/relationships/image" Target="../media/image12.gif"/></Relationships>
</file>

<file path=ppt/slides/_rels/slide7.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tags" Target="../tags/tag39.xml"/><Relationship Id="rId18" Type="http://schemas.openxmlformats.org/officeDocument/2006/relationships/tags" Target="../tags/tag44.xml"/><Relationship Id="rId26" Type="http://schemas.openxmlformats.org/officeDocument/2006/relationships/tags" Target="../tags/tag52.xml"/><Relationship Id="rId3" Type="http://schemas.openxmlformats.org/officeDocument/2006/relationships/tags" Target="../tags/tag29.xml"/><Relationship Id="rId21" Type="http://schemas.openxmlformats.org/officeDocument/2006/relationships/tags" Target="../tags/tag47.xml"/><Relationship Id="rId7" Type="http://schemas.openxmlformats.org/officeDocument/2006/relationships/tags" Target="../tags/tag33.xml"/><Relationship Id="rId12" Type="http://schemas.openxmlformats.org/officeDocument/2006/relationships/tags" Target="../tags/tag38.xml"/><Relationship Id="rId17" Type="http://schemas.openxmlformats.org/officeDocument/2006/relationships/tags" Target="../tags/tag43.xml"/><Relationship Id="rId25" Type="http://schemas.openxmlformats.org/officeDocument/2006/relationships/tags" Target="../tags/tag51.xml"/><Relationship Id="rId2" Type="http://schemas.openxmlformats.org/officeDocument/2006/relationships/tags" Target="../tags/tag28.xml"/><Relationship Id="rId16" Type="http://schemas.openxmlformats.org/officeDocument/2006/relationships/tags" Target="../tags/tag42.xml"/><Relationship Id="rId20" Type="http://schemas.openxmlformats.org/officeDocument/2006/relationships/tags" Target="../tags/tag46.xml"/><Relationship Id="rId29" Type="http://schemas.openxmlformats.org/officeDocument/2006/relationships/image" Target="../media/image13.png"/><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tags" Target="../tags/tag37.xml"/><Relationship Id="rId24" Type="http://schemas.openxmlformats.org/officeDocument/2006/relationships/tags" Target="../tags/tag50.xml"/><Relationship Id="rId5" Type="http://schemas.openxmlformats.org/officeDocument/2006/relationships/tags" Target="../tags/tag31.xml"/><Relationship Id="rId15" Type="http://schemas.openxmlformats.org/officeDocument/2006/relationships/tags" Target="../tags/tag41.xml"/><Relationship Id="rId23" Type="http://schemas.openxmlformats.org/officeDocument/2006/relationships/tags" Target="../tags/tag49.xml"/><Relationship Id="rId28" Type="http://schemas.openxmlformats.org/officeDocument/2006/relationships/slideLayout" Target="../slideLayouts/slideLayout1.xml"/><Relationship Id="rId10" Type="http://schemas.openxmlformats.org/officeDocument/2006/relationships/tags" Target="../tags/tag36.xml"/><Relationship Id="rId19" Type="http://schemas.openxmlformats.org/officeDocument/2006/relationships/tags" Target="../tags/tag45.xml"/><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tags" Target="../tags/tag40.xml"/><Relationship Id="rId22" Type="http://schemas.openxmlformats.org/officeDocument/2006/relationships/tags" Target="../tags/tag48.xml"/><Relationship Id="rId27" Type="http://schemas.openxmlformats.org/officeDocument/2006/relationships/tags" Target="../tags/tag5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upload.wikimedia.org/wikipedia/commons/2/22/Reuterdahl_Fleet_Passing_Through_Magellan_Straits.jpg" TargetMode="External"/><Relationship Id="rId2" Type="http://schemas.openxmlformats.org/officeDocument/2006/relationships/image" Target="../media/image15.jpeg"/><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upload.wikimedia.org/wikipedia/commons/c/c9/Great_white_fleet_map.svg"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tags" Target="../tags/tag56.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12" Type="http://schemas.openxmlformats.org/officeDocument/2006/relationships/image" Target="../media/image56.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49.jpeg"/><Relationship Id="rId10" Type="http://schemas.openxmlformats.org/officeDocument/2006/relationships/image" Target="../media/image54.jpeg"/><Relationship Id="rId4" Type="http://schemas.openxmlformats.org/officeDocument/2006/relationships/image" Target="../media/image48.gif"/><Relationship Id="rId9" Type="http://schemas.openxmlformats.org/officeDocument/2006/relationships/image" Target="../media/image53.jpe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3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2.xml"/><Relationship Id="rId1" Type="http://schemas.openxmlformats.org/officeDocument/2006/relationships/video" Target="https://www.youtube.com/embed/3JYFJU3ZJLM"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5.gif"/><Relationship Id="rId4" Type="http://schemas.openxmlformats.org/officeDocument/2006/relationships/image" Target="../media/image74.gif"/></Relationships>
</file>

<file path=ppt/slides/_rels/slide40.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tags" Target="../tags/tag69.xml"/><Relationship Id="rId18" Type="http://schemas.openxmlformats.org/officeDocument/2006/relationships/tags" Target="../tags/tag74.xml"/><Relationship Id="rId26" Type="http://schemas.openxmlformats.org/officeDocument/2006/relationships/tags" Target="../tags/tag82.xml"/><Relationship Id="rId3" Type="http://schemas.openxmlformats.org/officeDocument/2006/relationships/tags" Target="../tags/tag59.xml"/><Relationship Id="rId21" Type="http://schemas.openxmlformats.org/officeDocument/2006/relationships/tags" Target="../tags/tag77.xml"/><Relationship Id="rId7" Type="http://schemas.openxmlformats.org/officeDocument/2006/relationships/tags" Target="../tags/tag63.xml"/><Relationship Id="rId12" Type="http://schemas.openxmlformats.org/officeDocument/2006/relationships/tags" Target="../tags/tag68.xml"/><Relationship Id="rId17" Type="http://schemas.openxmlformats.org/officeDocument/2006/relationships/tags" Target="../tags/tag73.xml"/><Relationship Id="rId25" Type="http://schemas.openxmlformats.org/officeDocument/2006/relationships/tags" Target="../tags/tag81.xml"/><Relationship Id="rId2" Type="http://schemas.openxmlformats.org/officeDocument/2006/relationships/tags" Target="../tags/tag58.xml"/><Relationship Id="rId16" Type="http://schemas.openxmlformats.org/officeDocument/2006/relationships/tags" Target="../tags/tag72.xml"/><Relationship Id="rId20" Type="http://schemas.openxmlformats.org/officeDocument/2006/relationships/tags" Target="../tags/tag76.xml"/><Relationship Id="rId29" Type="http://schemas.openxmlformats.org/officeDocument/2006/relationships/image" Target="../media/image76.jpeg"/><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24" Type="http://schemas.openxmlformats.org/officeDocument/2006/relationships/tags" Target="../tags/tag80.xml"/><Relationship Id="rId5" Type="http://schemas.openxmlformats.org/officeDocument/2006/relationships/tags" Target="../tags/tag61.xml"/><Relationship Id="rId15" Type="http://schemas.openxmlformats.org/officeDocument/2006/relationships/tags" Target="../tags/tag71.xml"/><Relationship Id="rId23" Type="http://schemas.openxmlformats.org/officeDocument/2006/relationships/tags" Target="../tags/tag79.xml"/><Relationship Id="rId28" Type="http://schemas.openxmlformats.org/officeDocument/2006/relationships/slideLayout" Target="../slideLayouts/slideLayout2.xml"/><Relationship Id="rId10" Type="http://schemas.openxmlformats.org/officeDocument/2006/relationships/tags" Target="../tags/tag66.xml"/><Relationship Id="rId19" Type="http://schemas.openxmlformats.org/officeDocument/2006/relationships/tags" Target="../tags/tag75.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tags" Target="../tags/tag70.xml"/><Relationship Id="rId22" Type="http://schemas.openxmlformats.org/officeDocument/2006/relationships/tags" Target="../tags/tag78.xml"/><Relationship Id="rId27" Type="http://schemas.openxmlformats.org/officeDocument/2006/relationships/tags" Target="../tags/tag83.xml"/></Relationships>
</file>

<file path=ppt/slides/_rels/slide4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png"/></Relationships>
</file>

<file path=ppt/slides/_rels/slide5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tags" Target="../tags/tag96.xml"/><Relationship Id="rId18" Type="http://schemas.openxmlformats.org/officeDocument/2006/relationships/tags" Target="../tags/tag101.xml"/><Relationship Id="rId26" Type="http://schemas.openxmlformats.org/officeDocument/2006/relationships/tags" Target="../tags/tag109.xml"/><Relationship Id="rId3" Type="http://schemas.openxmlformats.org/officeDocument/2006/relationships/tags" Target="../tags/tag86.xml"/><Relationship Id="rId21" Type="http://schemas.openxmlformats.org/officeDocument/2006/relationships/tags" Target="../tags/tag104.xml"/><Relationship Id="rId7" Type="http://schemas.openxmlformats.org/officeDocument/2006/relationships/tags" Target="../tags/tag90.xml"/><Relationship Id="rId12" Type="http://schemas.openxmlformats.org/officeDocument/2006/relationships/tags" Target="../tags/tag95.xml"/><Relationship Id="rId17" Type="http://schemas.openxmlformats.org/officeDocument/2006/relationships/tags" Target="../tags/tag100.xml"/><Relationship Id="rId25" Type="http://schemas.openxmlformats.org/officeDocument/2006/relationships/tags" Target="../tags/tag108.xml"/><Relationship Id="rId2" Type="http://schemas.openxmlformats.org/officeDocument/2006/relationships/tags" Target="../tags/tag85.xml"/><Relationship Id="rId16" Type="http://schemas.openxmlformats.org/officeDocument/2006/relationships/tags" Target="../tags/tag99.xml"/><Relationship Id="rId20" Type="http://schemas.openxmlformats.org/officeDocument/2006/relationships/tags" Target="../tags/tag103.xml"/><Relationship Id="rId29" Type="http://schemas.openxmlformats.org/officeDocument/2006/relationships/tags" Target="../tags/tag112.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24" Type="http://schemas.openxmlformats.org/officeDocument/2006/relationships/tags" Target="../tags/tag107.xml"/><Relationship Id="rId32" Type="http://schemas.openxmlformats.org/officeDocument/2006/relationships/image" Target="../media/image98.jpeg"/><Relationship Id="rId5" Type="http://schemas.openxmlformats.org/officeDocument/2006/relationships/tags" Target="../tags/tag88.xml"/><Relationship Id="rId15" Type="http://schemas.openxmlformats.org/officeDocument/2006/relationships/tags" Target="../tags/tag98.xml"/><Relationship Id="rId23" Type="http://schemas.openxmlformats.org/officeDocument/2006/relationships/tags" Target="../tags/tag106.xml"/><Relationship Id="rId28" Type="http://schemas.openxmlformats.org/officeDocument/2006/relationships/tags" Target="../tags/tag111.xml"/><Relationship Id="rId10" Type="http://schemas.openxmlformats.org/officeDocument/2006/relationships/tags" Target="../tags/tag93.xml"/><Relationship Id="rId19" Type="http://schemas.openxmlformats.org/officeDocument/2006/relationships/tags" Target="../tags/tag102.xml"/><Relationship Id="rId31" Type="http://schemas.openxmlformats.org/officeDocument/2006/relationships/slideLayout" Target="../slideLayouts/slideLayout2.xml"/><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tags" Target="../tags/tag97.xml"/><Relationship Id="rId22" Type="http://schemas.openxmlformats.org/officeDocument/2006/relationships/tags" Target="../tags/tag105.xml"/><Relationship Id="rId27" Type="http://schemas.openxmlformats.org/officeDocument/2006/relationships/tags" Target="../tags/tag110.xml"/><Relationship Id="rId30" Type="http://schemas.openxmlformats.org/officeDocument/2006/relationships/tags" Target="../tags/tag113.xml"/></Relationships>
</file>

<file path=ppt/slides/_rels/slide5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7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15975"/>
            <a:ext cx="7772400" cy="1470025"/>
          </a:xfrm>
        </p:spPr>
        <p:txBody>
          <a:bodyPr>
            <a:noAutofit/>
          </a:bodyPr>
          <a:lstStyle/>
          <a:p>
            <a:r>
              <a:rPr lang="en-US" sz="6600" dirty="0"/>
              <a:t>America’s Global Reach</a:t>
            </a:r>
          </a:p>
        </p:txBody>
      </p:sp>
      <p:sp>
        <p:nvSpPr>
          <p:cNvPr id="3" name="Subtitle 2"/>
          <p:cNvSpPr>
            <a:spLocks noGrp="1"/>
          </p:cNvSpPr>
          <p:nvPr>
            <p:ph type="subTitle" idx="1"/>
          </p:nvPr>
        </p:nvSpPr>
        <p:spPr>
          <a:xfrm>
            <a:off x="838200" y="2438400"/>
            <a:ext cx="7391400" cy="1752600"/>
          </a:xfrm>
        </p:spPr>
        <p:txBody>
          <a:bodyPr>
            <a:normAutofit/>
          </a:bodyPr>
          <a:lstStyle/>
          <a:p>
            <a:r>
              <a:rPr lang="en-US" sz="2400" b="1" dirty="0"/>
              <a:t>American Imperialism &amp; World War I</a:t>
            </a:r>
          </a:p>
        </p:txBody>
      </p:sp>
      <p:pic>
        <p:nvPicPr>
          <p:cNvPr id="4" name="Picture 8" descr="http://hti.osu.edu/sites/hti.osu.edu/files/Imperialism_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124200"/>
            <a:ext cx="6400800" cy="31807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05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1356360"/>
          </a:xfrm>
        </p:spPr>
        <p:txBody>
          <a:bodyPr>
            <a:noAutofit/>
          </a:bodyPr>
          <a:lstStyle/>
          <a:p>
            <a:pPr algn="ctr"/>
            <a:r>
              <a:rPr lang="en-US" sz="6000" b="1" dirty="0">
                <a:solidFill>
                  <a:schemeClr val="tx2"/>
                </a:solidFill>
              </a:rPr>
              <a:t>September 12 Warm-Up</a:t>
            </a:r>
            <a:endParaRPr lang="en-US" sz="6000" dirty="0"/>
          </a:p>
        </p:txBody>
      </p:sp>
      <p:sp>
        <p:nvSpPr>
          <p:cNvPr id="3" name="Content Placeholder 2"/>
          <p:cNvSpPr>
            <a:spLocks noGrp="1"/>
          </p:cNvSpPr>
          <p:nvPr>
            <p:ph idx="1"/>
          </p:nvPr>
        </p:nvSpPr>
        <p:spPr>
          <a:xfrm>
            <a:off x="457200" y="1371600"/>
            <a:ext cx="8382000" cy="5257800"/>
          </a:xfrm>
        </p:spPr>
        <p:txBody>
          <a:bodyPr>
            <a:normAutofit/>
          </a:bodyPr>
          <a:lstStyle/>
          <a:p>
            <a:pPr marL="0" indent="0" algn="ctr">
              <a:buNone/>
            </a:pPr>
            <a:r>
              <a:rPr lang="en-US" sz="3200" dirty="0"/>
              <a:t>List three observations about this picture.</a:t>
            </a:r>
          </a:p>
        </p:txBody>
      </p:sp>
      <p:pic>
        <p:nvPicPr>
          <p:cNvPr id="1026" name="Picture 2" descr="http://upload.wikimedia.org/wikipedia/commons/thumb/d/db/School_Begins_%28Puck_Magazine_1-25-1899,_cropped%29.jpg/1280px-School_Begins_%28Puck_Magazine_1-25-1899,_cropped%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81200"/>
            <a:ext cx="6858000" cy="4452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043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8000" b="1" i="1" dirty="0">
                <a:solidFill>
                  <a:schemeClr val="tx2"/>
                </a:solidFill>
              </a:rPr>
              <a:t>The “Civilized”</a:t>
            </a:r>
            <a:endParaRPr lang="en-US" sz="8000" i="1" dirty="0"/>
          </a:p>
        </p:txBody>
      </p:sp>
      <p:pic>
        <p:nvPicPr>
          <p:cNvPr id="1026" name="Picture 2" descr="http://www.ctevans.net/Nvcc/Photos/America/Bethlehemste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83" y="2180023"/>
            <a:ext cx="4419600" cy="28665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blog.theclymb.com/wp-content/uploads/2013/09/Teddy-was-a-popular-president-throughout-his-two-terms-in-offic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5583" y="2362200"/>
            <a:ext cx="3889537" cy="26024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9/9e/Tr_great_white_fleet_from_photo_nh100349_USS_Connecticut_190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2043" y="4142542"/>
            <a:ext cx="4437017" cy="21370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7017" y="1916668"/>
            <a:ext cx="4325983" cy="369332"/>
          </a:xfrm>
          <a:prstGeom prst="rect">
            <a:avLst/>
          </a:prstGeom>
          <a:noFill/>
        </p:spPr>
        <p:txBody>
          <a:bodyPr wrap="square" rtlCol="0">
            <a:spAutoFit/>
          </a:bodyPr>
          <a:lstStyle/>
          <a:p>
            <a:pPr algn="ctr"/>
            <a:r>
              <a:rPr lang="en-US" b="1" i="1" dirty="0">
                <a:solidFill>
                  <a:srgbClr val="00B0F0"/>
                </a:solidFill>
              </a:rPr>
              <a:t>Industrialized/Strong Economy</a:t>
            </a:r>
          </a:p>
        </p:txBody>
      </p:sp>
      <p:sp>
        <p:nvSpPr>
          <p:cNvPr id="8" name="TextBox 7"/>
          <p:cNvSpPr txBox="1"/>
          <p:nvPr/>
        </p:nvSpPr>
        <p:spPr>
          <a:xfrm>
            <a:off x="4665617" y="1992868"/>
            <a:ext cx="4325983" cy="369332"/>
          </a:xfrm>
          <a:prstGeom prst="rect">
            <a:avLst/>
          </a:prstGeom>
          <a:noFill/>
        </p:spPr>
        <p:txBody>
          <a:bodyPr wrap="square" rtlCol="0">
            <a:spAutoFit/>
          </a:bodyPr>
          <a:lstStyle/>
          <a:p>
            <a:pPr algn="ctr"/>
            <a:r>
              <a:rPr lang="en-US" b="1" i="1" dirty="0">
                <a:solidFill>
                  <a:srgbClr val="00B0F0"/>
                </a:solidFill>
              </a:rPr>
              <a:t>Strong Leader/Government</a:t>
            </a:r>
          </a:p>
        </p:txBody>
      </p:sp>
      <p:sp>
        <p:nvSpPr>
          <p:cNvPr id="9" name="TextBox 8"/>
          <p:cNvSpPr txBox="1"/>
          <p:nvPr/>
        </p:nvSpPr>
        <p:spPr>
          <a:xfrm>
            <a:off x="2502625" y="6279637"/>
            <a:ext cx="4325983" cy="369332"/>
          </a:xfrm>
          <a:prstGeom prst="rect">
            <a:avLst/>
          </a:prstGeom>
          <a:noFill/>
        </p:spPr>
        <p:txBody>
          <a:bodyPr wrap="square" rtlCol="0">
            <a:spAutoFit/>
          </a:bodyPr>
          <a:lstStyle/>
          <a:p>
            <a:pPr algn="ctr"/>
            <a:r>
              <a:rPr lang="en-US" b="1" i="1" dirty="0">
                <a:solidFill>
                  <a:srgbClr val="00B0F0"/>
                </a:solidFill>
              </a:rPr>
              <a:t>Powerful Military</a:t>
            </a:r>
          </a:p>
        </p:txBody>
      </p:sp>
    </p:spTree>
    <p:extLst>
      <p:ext uri="{BB962C8B-B14F-4D97-AF65-F5344CB8AC3E}">
        <p14:creationId xmlns:p14="http://schemas.microsoft.com/office/powerpoint/2010/main" val="8647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030"/>
                                        </p:tgtEl>
                                        <p:attrNameLst>
                                          <p:attrName>style.visibility</p:attrName>
                                        </p:attrNameLst>
                                      </p:cBhvr>
                                      <p:to>
                                        <p:strVal val="visible"/>
                                      </p:to>
                                    </p:set>
                                    <p:animEffect transition="in" filter="barn(inVertical)">
                                      <p:cBhvr>
                                        <p:cTn id="16" dur="500"/>
                                        <p:tgtEl>
                                          <p:spTgt spid="1030"/>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barn(inVertical)">
                                      <p:cBhvr>
                                        <p:cTn id="25" dur="500"/>
                                        <p:tgtEl>
                                          <p:spTgt spid="1028"/>
                                        </p:tgtEl>
                                      </p:cBhvr>
                                    </p:animEffect>
                                  </p:childTnLst>
                                </p:cTn>
                              </p:par>
                              <p:par>
                                <p:cTn id="26" presetID="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05800" cy="1356360"/>
          </a:xfrm>
        </p:spPr>
        <p:txBody>
          <a:bodyPr>
            <a:noAutofit/>
          </a:bodyPr>
          <a:lstStyle/>
          <a:p>
            <a:pPr algn="ctr"/>
            <a:r>
              <a:rPr lang="en-US" sz="8000" b="1" i="1" dirty="0">
                <a:solidFill>
                  <a:schemeClr val="accent3">
                    <a:lumMod val="50000"/>
                  </a:schemeClr>
                </a:solidFill>
              </a:rPr>
              <a:t>The “Uncivilized”</a:t>
            </a:r>
            <a:endParaRPr lang="en-US" sz="8000" i="1" dirty="0">
              <a:solidFill>
                <a:schemeClr val="accent3">
                  <a:lumMod val="50000"/>
                </a:schemeClr>
              </a:solidFill>
            </a:endParaRPr>
          </a:p>
        </p:txBody>
      </p:sp>
      <p:pic>
        <p:nvPicPr>
          <p:cNvPr id="11266" name="Picture 2" descr="http://www.onipaa.org/media/W1siZiIsIjIwMTMvMDgvMDkvMDBfMTZfMzNfMTk1X1Bob3RvX1F1ZWVuX0xpbGl1b2thbGFuaS5qcGciXV0/Photo%20-%20Queen%20Liliuokalani.jpg?sha=7db7625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4126" y="2294171"/>
            <a:ext cx="2588011" cy="39243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68" name="Picture 4" descr="https://s-media-cache-ak0.pinimg.com/236x/f4/ee/a4/f4eea43b22b4acb5392d559cd7b4c2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800" y="2347460"/>
            <a:ext cx="3124200" cy="3190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70" name="Picture 6" descr="https://upload.wikimedia.org/wikipedia/commons/a/a4/Insurgent_soldiers_in_the_Philippines_189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1768" y="3048000"/>
            <a:ext cx="3776663" cy="27735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47092" y="2017721"/>
            <a:ext cx="4325983" cy="369332"/>
          </a:xfrm>
          <a:prstGeom prst="rect">
            <a:avLst/>
          </a:prstGeom>
          <a:noFill/>
        </p:spPr>
        <p:txBody>
          <a:bodyPr wrap="square" rtlCol="0">
            <a:spAutoFit/>
          </a:bodyPr>
          <a:lstStyle/>
          <a:p>
            <a:pPr algn="ctr"/>
            <a:r>
              <a:rPr lang="en-US" b="1" i="1" dirty="0">
                <a:solidFill>
                  <a:srgbClr val="FF0000"/>
                </a:solidFill>
              </a:rPr>
              <a:t>Little industry/Agricultural</a:t>
            </a:r>
          </a:p>
        </p:txBody>
      </p:sp>
      <p:sp>
        <p:nvSpPr>
          <p:cNvPr id="10" name="TextBox 9"/>
          <p:cNvSpPr txBox="1"/>
          <p:nvPr/>
        </p:nvSpPr>
        <p:spPr>
          <a:xfrm>
            <a:off x="5275139" y="1945400"/>
            <a:ext cx="4325983" cy="369332"/>
          </a:xfrm>
          <a:prstGeom prst="rect">
            <a:avLst/>
          </a:prstGeom>
          <a:noFill/>
        </p:spPr>
        <p:txBody>
          <a:bodyPr wrap="square" rtlCol="0">
            <a:spAutoFit/>
          </a:bodyPr>
          <a:lstStyle/>
          <a:p>
            <a:pPr algn="ctr"/>
            <a:r>
              <a:rPr lang="en-US" b="1" i="1" dirty="0">
                <a:solidFill>
                  <a:srgbClr val="FF0000"/>
                </a:solidFill>
              </a:rPr>
              <a:t>Weak Government/Leader</a:t>
            </a:r>
          </a:p>
        </p:txBody>
      </p:sp>
      <p:sp>
        <p:nvSpPr>
          <p:cNvPr id="11" name="TextBox 10"/>
          <p:cNvSpPr txBox="1"/>
          <p:nvPr/>
        </p:nvSpPr>
        <p:spPr>
          <a:xfrm>
            <a:off x="2447107" y="5802868"/>
            <a:ext cx="4325983" cy="369332"/>
          </a:xfrm>
          <a:prstGeom prst="rect">
            <a:avLst/>
          </a:prstGeom>
          <a:noFill/>
        </p:spPr>
        <p:txBody>
          <a:bodyPr wrap="square" rtlCol="0">
            <a:spAutoFit/>
          </a:bodyPr>
          <a:lstStyle/>
          <a:p>
            <a:pPr algn="ctr"/>
            <a:r>
              <a:rPr lang="en-US" b="1" i="1" dirty="0">
                <a:solidFill>
                  <a:srgbClr val="FF0000"/>
                </a:solidFill>
              </a:rPr>
              <a:t>Limited Military Power</a:t>
            </a:r>
          </a:p>
        </p:txBody>
      </p:sp>
    </p:spTree>
    <p:extLst>
      <p:ext uri="{BB962C8B-B14F-4D97-AF65-F5344CB8AC3E}">
        <p14:creationId xmlns:p14="http://schemas.microsoft.com/office/powerpoint/2010/main" val="422038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barn(inVertical)">
                                      <p:cBhvr>
                                        <p:cTn id="7" dur="500"/>
                                        <p:tgtEl>
                                          <p:spTgt spid="11268"/>
                                        </p:tgtEl>
                                      </p:cBhvr>
                                    </p:animEffect>
                                  </p:childTnLst>
                                </p:cTn>
                              </p:par>
                              <p:par>
                                <p:cTn id="8" presetID="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1266"/>
                                        </p:tgtEl>
                                        <p:attrNameLst>
                                          <p:attrName>style.visibility</p:attrName>
                                        </p:attrNameLst>
                                      </p:cBhvr>
                                      <p:to>
                                        <p:strVal val="visible"/>
                                      </p:to>
                                    </p:set>
                                    <p:animEffect transition="in" filter="barn(inVertical)">
                                      <p:cBhvr>
                                        <p:cTn id="16" dur="500"/>
                                        <p:tgtEl>
                                          <p:spTgt spid="11266"/>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1270"/>
                                        </p:tgtEl>
                                        <p:attrNameLst>
                                          <p:attrName>style.visibility</p:attrName>
                                        </p:attrNameLst>
                                      </p:cBhvr>
                                      <p:to>
                                        <p:strVal val="visible"/>
                                      </p:to>
                                    </p:set>
                                    <p:animEffect transition="in" filter="barn(inVertical)">
                                      <p:cBhvr>
                                        <p:cTn id="25" dur="500"/>
                                        <p:tgtEl>
                                          <p:spTgt spid="11270"/>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673179"/>
            <a:ext cx="8382000" cy="6032421"/>
          </a:xfrm>
          <a:prstGeom prst="rect">
            <a:avLst/>
          </a:prstGeom>
          <a:noFill/>
        </p:spPr>
        <p:txBody>
          <a:bodyPr wrap="square" lIns="91440" tIns="45720" rIns="91440" bIns="45720">
            <a:spAutoFit/>
          </a:bodyPr>
          <a:lstStyle/>
          <a:p>
            <a:pPr algn="ctr">
              <a:defRPr/>
            </a:pPr>
            <a:r>
              <a:rPr lang="en-US" sz="8000" kern="10" dirty="0">
                <a:ln w="19050">
                  <a:solidFill>
                    <a:srgbClr val="000064"/>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Why did America</a:t>
            </a:r>
          </a:p>
          <a:p>
            <a:pPr algn="ctr">
              <a:defRPr/>
            </a:pPr>
            <a:r>
              <a:rPr lang="en-US" sz="8000" kern="10" dirty="0">
                <a:ln w="19050">
                  <a:solidFill>
                    <a:srgbClr val="000064"/>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join the Imperialist</a:t>
            </a:r>
          </a:p>
          <a:p>
            <a:pPr algn="ctr">
              <a:defRPr/>
            </a:pPr>
            <a:r>
              <a:rPr lang="en-US" sz="8000" kern="10" dirty="0">
                <a:ln w="19050">
                  <a:solidFill>
                    <a:srgbClr val="000064"/>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club at the end</a:t>
            </a:r>
          </a:p>
          <a:p>
            <a:pPr algn="ctr">
              <a:defRPr/>
            </a:pPr>
            <a:r>
              <a:rPr lang="en-US" sz="8000" kern="10" dirty="0">
                <a:ln w="19050">
                  <a:solidFill>
                    <a:srgbClr val="000064"/>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of the 1800s?</a:t>
            </a:r>
          </a:p>
          <a:p>
            <a:pPr algn="ctr"/>
            <a:endParaRPr lang="en-US" sz="66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478381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4" descr="chart-US Foreign Investments-1869-1908"/>
          <p:cNvPicPr>
            <a:picLocks noChangeAspect="1" noChangeArrowheads="1"/>
          </p:cNvPicPr>
          <p:nvPr/>
        </p:nvPicPr>
        <p:blipFill>
          <a:blip r:embed="rId28">
            <a:lum bright="-6000" contrast="6000"/>
            <a:extLst>
              <a:ext uri="{28A0092B-C50C-407E-A947-70E740481C1C}">
                <a14:useLocalDpi xmlns:a14="http://schemas.microsoft.com/office/drawing/2010/main" val="0"/>
              </a:ext>
            </a:extLst>
          </a:blip>
          <a:srcRect l="3488" t="24403" r="4651"/>
          <a:stretch>
            <a:fillRect/>
          </a:stretch>
        </p:blipFill>
        <p:spPr bwMode="auto">
          <a:xfrm>
            <a:off x="381000" y="2362200"/>
            <a:ext cx="4953000" cy="2640013"/>
          </a:xfrm>
          <a:prstGeom prst="rect">
            <a:avLst/>
          </a:prstGeom>
          <a:noFill/>
          <a:ln w="9525">
            <a:solidFill>
              <a:srgbClr val="000064"/>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339804"/>
            <a:ext cx="8915400" cy="1323439"/>
          </a:xfrm>
          <a:prstGeom prst="rect">
            <a:avLst/>
          </a:prstGeom>
          <a:noFill/>
        </p:spPr>
        <p:txBody>
          <a:bodyPr wrap="square" rtlCol="0">
            <a:spAutoFit/>
          </a:bodyPr>
          <a:lstStyle/>
          <a:p>
            <a:pPr algn="ctr"/>
            <a:r>
              <a:rPr lang="en-US" sz="8000" b="1" i="1" dirty="0">
                <a:solidFill>
                  <a:schemeClr val="tx2"/>
                </a:solidFill>
              </a:rPr>
              <a:t>Economic Interests</a:t>
            </a:r>
            <a:endParaRPr lang="en-US" sz="8000" i="1" dirty="0"/>
          </a:p>
        </p:txBody>
      </p:sp>
      <p:pic>
        <p:nvPicPr>
          <p:cNvPr id="8" name="Picture 4" descr="chart-American Foreign Trade - 1870-1914"/>
          <p:cNvPicPr>
            <a:picLocks noChangeAspect="1" noChangeArrowheads="1"/>
          </p:cNvPicPr>
          <p:nvPr/>
        </p:nvPicPr>
        <p:blipFill>
          <a:blip r:embed="rId29">
            <a:lum bright="-6000" contrast="12000"/>
            <a:extLst>
              <a:ext uri="{28A0092B-C50C-407E-A947-70E740481C1C}">
                <a14:useLocalDpi xmlns:a14="http://schemas.microsoft.com/office/drawing/2010/main" val="0"/>
              </a:ext>
            </a:extLst>
          </a:blip>
          <a:srcRect t="11594" r="1852" b="2969"/>
          <a:stretch>
            <a:fillRect/>
          </a:stretch>
        </p:blipFill>
        <p:spPr bwMode="auto">
          <a:xfrm>
            <a:off x="5486400" y="1853406"/>
            <a:ext cx="3289300" cy="3657600"/>
          </a:xfrm>
          <a:prstGeom prst="rect">
            <a:avLst/>
          </a:prstGeom>
          <a:noFill/>
          <a:ln w="9525">
            <a:solidFill>
              <a:srgbClr val="000064"/>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5105400"/>
            <a:ext cx="4953000" cy="369332"/>
          </a:xfrm>
          <a:prstGeom prst="rect">
            <a:avLst/>
          </a:prstGeom>
          <a:noFill/>
        </p:spPr>
        <p:txBody>
          <a:bodyPr wrap="square" rtlCol="0">
            <a:spAutoFit/>
          </a:bodyPr>
          <a:lstStyle/>
          <a:p>
            <a:pPr algn="ctr"/>
            <a:r>
              <a:rPr lang="en-US" b="1" dirty="0"/>
              <a:t>U.S Foreign Investments: 1869-1908</a:t>
            </a:r>
          </a:p>
        </p:txBody>
      </p:sp>
      <p:sp>
        <p:nvSpPr>
          <p:cNvPr id="10" name="TextBox 9"/>
          <p:cNvSpPr txBox="1"/>
          <p:nvPr/>
        </p:nvSpPr>
        <p:spPr>
          <a:xfrm>
            <a:off x="4654550" y="5627132"/>
            <a:ext cx="4953000" cy="369332"/>
          </a:xfrm>
          <a:prstGeom prst="rect">
            <a:avLst/>
          </a:prstGeom>
          <a:noFill/>
        </p:spPr>
        <p:txBody>
          <a:bodyPr wrap="square" rtlCol="0">
            <a:spAutoFit/>
          </a:bodyPr>
          <a:lstStyle/>
          <a:p>
            <a:pPr algn="ctr"/>
            <a:r>
              <a:rPr lang="en-US" b="1" dirty="0"/>
              <a:t>U.S. Imports &amp; Exports: 1870-1914</a:t>
            </a:r>
          </a:p>
        </p:txBody>
      </p:sp>
      <p:pic>
        <p:nvPicPr>
          <p:cNvPr id="15362" name="Picture 2" descr="http://img-cache.cdn.gaiaonline.com/9480222672f3667fb93177ebc0cdf4e1/http:/i1191.photobucket.com/albums/z463/TheBendanator/dollarSign.gif"/>
          <p:cNvPicPr>
            <a:picLocks noChangeAspect="1" noChangeArrowheads="1" noCrop="1"/>
          </p:cNvPicPr>
          <p:nvPr/>
        </p:nvPicPr>
        <p:blipFill>
          <a:blip r:embed="rId30">
            <a:extLst>
              <a:ext uri="{28A0092B-C50C-407E-A947-70E740481C1C}">
                <a14:useLocalDpi xmlns:a14="http://schemas.microsoft.com/office/drawing/2010/main" val="0"/>
              </a:ext>
            </a:extLst>
          </a:blip>
          <a:srcRect/>
          <a:stretch>
            <a:fillRect/>
          </a:stretch>
        </p:blipFill>
        <p:spPr bwMode="auto">
          <a:xfrm>
            <a:off x="4343400" y="4034294"/>
            <a:ext cx="1143000" cy="1666875"/>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SMARTInkShape-Group1">
            <a:extLst>
              <a:ext uri="{FF2B5EF4-FFF2-40B4-BE49-F238E27FC236}">
                <a16:creationId xmlns:a16="http://schemas.microsoft.com/office/drawing/2014/main" id="{4B9A3934-465C-4514-88CD-7AB83F95A616}"/>
              </a:ext>
            </a:extLst>
          </p:cNvPr>
          <p:cNvGrpSpPr/>
          <p:nvPr/>
        </p:nvGrpSpPr>
        <p:grpSpPr>
          <a:xfrm>
            <a:off x="660797" y="1629299"/>
            <a:ext cx="1942470" cy="397741"/>
            <a:chOff x="660797" y="1629299"/>
            <a:chExt cx="1942470" cy="397741"/>
          </a:xfrm>
        </p:grpSpPr>
        <p:sp>
          <p:nvSpPr>
            <p:cNvPr id="2" name="SMARTInkShape-1">
              <a:extLst>
                <a:ext uri="{FF2B5EF4-FFF2-40B4-BE49-F238E27FC236}">
                  <a16:creationId xmlns:a16="http://schemas.microsoft.com/office/drawing/2014/main" id="{494599DF-5072-45F8-95F5-DE95777F3A00}"/>
                </a:ext>
              </a:extLst>
            </p:cNvPr>
            <p:cNvSpPr/>
            <p:nvPr>
              <p:custDataLst>
                <p:tags r:id="rId15"/>
              </p:custDataLst>
            </p:nvPr>
          </p:nvSpPr>
          <p:spPr>
            <a:xfrm>
              <a:off x="660797" y="1687711"/>
              <a:ext cx="53579" cy="339329"/>
            </a:xfrm>
            <a:custGeom>
              <a:avLst/>
              <a:gdLst/>
              <a:ahLst/>
              <a:cxnLst/>
              <a:rect l="0" t="0" r="0" b="0"/>
              <a:pathLst>
                <a:path w="53579" h="339329">
                  <a:moveTo>
                    <a:pt x="53578" y="0"/>
                  </a:moveTo>
                  <a:lnTo>
                    <a:pt x="53578" y="0"/>
                  </a:lnTo>
                  <a:lnTo>
                    <a:pt x="46449" y="43766"/>
                  </a:lnTo>
                  <a:lnTo>
                    <a:pt x="41149" y="79314"/>
                  </a:lnTo>
                  <a:lnTo>
                    <a:pt x="38132" y="112972"/>
                  </a:lnTo>
                  <a:lnTo>
                    <a:pt x="35799" y="144467"/>
                  </a:lnTo>
                  <a:lnTo>
                    <a:pt x="28908" y="189098"/>
                  </a:lnTo>
                  <a:lnTo>
                    <a:pt x="20582" y="227898"/>
                  </a:lnTo>
                  <a:lnTo>
                    <a:pt x="12823" y="266514"/>
                  </a:lnTo>
                  <a:lnTo>
                    <a:pt x="0" y="33932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2">
              <a:extLst>
                <a:ext uri="{FF2B5EF4-FFF2-40B4-BE49-F238E27FC236}">
                  <a16:creationId xmlns:a16="http://schemas.microsoft.com/office/drawing/2014/main" id="{CB7C5C52-B37F-46D1-8A78-6E80714730B4}"/>
                </a:ext>
              </a:extLst>
            </p:cNvPr>
            <p:cNvSpPr/>
            <p:nvPr>
              <p:custDataLst>
                <p:tags r:id="rId16"/>
              </p:custDataLst>
            </p:nvPr>
          </p:nvSpPr>
          <p:spPr>
            <a:xfrm>
              <a:off x="678656" y="1629299"/>
              <a:ext cx="285751" cy="326304"/>
            </a:xfrm>
            <a:custGeom>
              <a:avLst/>
              <a:gdLst/>
              <a:ahLst/>
              <a:cxnLst/>
              <a:rect l="0" t="0" r="0" b="0"/>
              <a:pathLst>
                <a:path w="285751" h="326304">
                  <a:moveTo>
                    <a:pt x="0" y="31623"/>
                  </a:moveTo>
                  <a:lnTo>
                    <a:pt x="0" y="31623"/>
                  </a:lnTo>
                  <a:lnTo>
                    <a:pt x="14222" y="36363"/>
                  </a:lnTo>
                  <a:lnTo>
                    <a:pt x="26495" y="46628"/>
                  </a:lnTo>
                  <a:lnTo>
                    <a:pt x="55284" y="86952"/>
                  </a:lnTo>
                  <a:lnTo>
                    <a:pt x="76368" y="128432"/>
                  </a:lnTo>
                  <a:lnTo>
                    <a:pt x="95967" y="165288"/>
                  </a:lnTo>
                  <a:lnTo>
                    <a:pt x="114427" y="201232"/>
                  </a:lnTo>
                  <a:lnTo>
                    <a:pt x="120933" y="204227"/>
                  </a:lnTo>
                  <a:lnTo>
                    <a:pt x="128247" y="203247"/>
                  </a:lnTo>
                  <a:lnTo>
                    <a:pt x="136100" y="199617"/>
                  </a:lnTo>
                  <a:lnTo>
                    <a:pt x="150117" y="179709"/>
                  </a:lnTo>
                  <a:lnTo>
                    <a:pt x="166518" y="140323"/>
                  </a:lnTo>
                  <a:lnTo>
                    <a:pt x="177662" y="103518"/>
                  </a:lnTo>
                  <a:lnTo>
                    <a:pt x="190316" y="60266"/>
                  </a:lnTo>
                  <a:lnTo>
                    <a:pt x="215636" y="17915"/>
                  </a:lnTo>
                  <a:lnTo>
                    <a:pt x="228461" y="2049"/>
                  </a:lnTo>
                  <a:lnTo>
                    <a:pt x="234659" y="0"/>
                  </a:lnTo>
                  <a:lnTo>
                    <a:pt x="240775" y="1612"/>
                  </a:lnTo>
                  <a:lnTo>
                    <a:pt x="246837" y="5662"/>
                  </a:lnTo>
                  <a:lnTo>
                    <a:pt x="256219" y="28684"/>
                  </a:lnTo>
                  <a:lnTo>
                    <a:pt x="262703" y="60082"/>
                  </a:lnTo>
                  <a:lnTo>
                    <a:pt x="265585" y="90574"/>
                  </a:lnTo>
                  <a:lnTo>
                    <a:pt x="266866" y="120662"/>
                  </a:lnTo>
                  <a:lnTo>
                    <a:pt x="267587" y="162846"/>
                  </a:lnTo>
                  <a:lnTo>
                    <a:pt x="267801" y="200480"/>
                  </a:lnTo>
                  <a:lnTo>
                    <a:pt x="267864" y="236767"/>
                  </a:lnTo>
                  <a:lnTo>
                    <a:pt x="285750" y="32630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3">
              <a:extLst>
                <a:ext uri="{FF2B5EF4-FFF2-40B4-BE49-F238E27FC236}">
                  <a16:creationId xmlns:a16="http://schemas.microsoft.com/office/drawing/2014/main" id="{8B004514-3E06-4C70-AF82-9A3718B8CA40}"/>
                </a:ext>
              </a:extLst>
            </p:cNvPr>
            <p:cNvSpPr/>
            <p:nvPr>
              <p:custDataLst>
                <p:tags r:id="rId17"/>
              </p:custDataLst>
            </p:nvPr>
          </p:nvSpPr>
          <p:spPr>
            <a:xfrm>
              <a:off x="1062633" y="1662175"/>
              <a:ext cx="223243" cy="266639"/>
            </a:xfrm>
            <a:custGeom>
              <a:avLst/>
              <a:gdLst/>
              <a:ahLst/>
              <a:cxnLst/>
              <a:rect l="0" t="0" r="0" b="0"/>
              <a:pathLst>
                <a:path w="223243" h="266639">
                  <a:moveTo>
                    <a:pt x="0" y="230919"/>
                  </a:moveTo>
                  <a:lnTo>
                    <a:pt x="0" y="230919"/>
                  </a:lnTo>
                  <a:lnTo>
                    <a:pt x="19403" y="209531"/>
                  </a:lnTo>
                  <a:lnTo>
                    <a:pt x="38115" y="167946"/>
                  </a:lnTo>
                  <a:lnTo>
                    <a:pt x="56624" y="125471"/>
                  </a:lnTo>
                  <a:lnTo>
                    <a:pt x="67599" y="90645"/>
                  </a:lnTo>
                  <a:lnTo>
                    <a:pt x="77135" y="56182"/>
                  </a:lnTo>
                  <a:lnTo>
                    <a:pt x="89246" y="17368"/>
                  </a:lnTo>
                  <a:lnTo>
                    <a:pt x="92240" y="8184"/>
                  </a:lnTo>
                  <a:lnTo>
                    <a:pt x="98204" y="3054"/>
                  </a:lnTo>
                  <a:lnTo>
                    <a:pt x="106149" y="626"/>
                  </a:lnTo>
                  <a:lnTo>
                    <a:pt x="115414" y="0"/>
                  </a:lnTo>
                  <a:lnTo>
                    <a:pt x="124568" y="5535"/>
                  </a:lnTo>
                  <a:lnTo>
                    <a:pt x="142676" y="27561"/>
                  </a:lnTo>
                  <a:lnTo>
                    <a:pt x="160124" y="63949"/>
                  </a:lnTo>
                  <a:lnTo>
                    <a:pt x="176318" y="99866"/>
                  </a:lnTo>
                  <a:lnTo>
                    <a:pt x="188944" y="140384"/>
                  </a:lnTo>
                  <a:lnTo>
                    <a:pt x="198968" y="179069"/>
                  </a:lnTo>
                  <a:lnTo>
                    <a:pt x="211245" y="221559"/>
                  </a:lnTo>
                  <a:lnTo>
                    <a:pt x="223242" y="26663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4">
              <a:extLst>
                <a:ext uri="{FF2B5EF4-FFF2-40B4-BE49-F238E27FC236}">
                  <a16:creationId xmlns:a16="http://schemas.microsoft.com/office/drawing/2014/main" id="{D1DBF56B-F5E6-4273-973B-E3AFABA33D15}"/>
                </a:ext>
              </a:extLst>
            </p:cNvPr>
            <p:cNvSpPr/>
            <p:nvPr>
              <p:custDataLst>
                <p:tags r:id="rId18"/>
              </p:custDataLst>
            </p:nvPr>
          </p:nvSpPr>
          <p:spPr>
            <a:xfrm>
              <a:off x="1125141" y="1668565"/>
              <a:ext cx="455415" cy="242389"/>
            </a:xfrm>
            <a:custGeom>
              <a:avLst/>
              <a:gdLst/>
              <a:ahLst/>
              <a:cxnLst/>
              <a:rect l="0" t="0" r="0" b="0"/>
              <a:pathLst>
                <a:path w="455415" h="242389">
                  <a:moveTo>
                    <a:pt x="0" y="135232"/>
                  </a:moveTo>
                  <a:lnTo>
                    <a:pt x="0" y="135232"/>
                  </a:lnTo>
                  <a:lnTo>
                    <a:pt x="36208" y="118450"/>
                  </a:lnTo>
                  <a:lnTo>
                    <a:pt x="65299" y="111408"/>
                  </a:lnTo>
                  <a:lnTo>
                    <a:pt x="99053" y="106675"/>
                  </a:lnTo>
                  <a:lnTo>
                    <a:pt x="134190" y="101635"/>
                  </a:lnTo>
                  <a:lnTo>
                    <a:pt x="167091" y="102788"/>
                  </a:lnTo>
                  <a:lnTo>
                    <a:pt x="200982" y="112059"/>
                  </a:lnTo>
                  <a:lnTo>
                    <a:pt x="234506" y="127373"/>
                  </a:lnTo>
                  <a:lnTo>
                    <a:pt x="249084" y="139677"/>
                  </a:lnTo>
                  <a:lnTo>
                    <a:pt x="266527" y="171828"/>
                  </a:lnTo>
                  <a:lnTo>
                    <a:pt x="279527" y="206843"/>
                  </a:lnTo>
                  <a:lnTo>
                    <a:pt x="283906" y="238250"/>
                  </a:lnTo>
                  <a:lnTo>
                    <a:pt x="283528" y="240622"/>
                  </a:lnTo>
                  <a:lnTo>
                    <a:pt x="273159" y="200912"/>
                  </a:lnTo>
                  <a:lnTo>
                    <a:pt x="269451" y="167150"/>
                  </a:lnTo>
                  <a:lnTo>
                    <a:pt x="268353" y="132011"/>
                  </a:lnTo>
                  <a:lnTo>
                    <a:pt x="272768" y="96464"/>
                  </a:lnTo>
                  <a:lnTo>
                    <a:pt x="280360" y="60796"/>
                  </a:lnTo>
                  <a:lnTo>
                    <a:pt x="303115" y="25093"/>
                  </a:lnTo>
                  <a:lnTo>
                    <a:pt x="323895" y="9221"/>
                  </a:lnTo>
                  <a:lnTo>
                    <a:pt x="334992" y="3600"/>
                  </a:lnTo>
                  <a:lnTo>
                    <a:pt x="363198" y="0"/>
                  </a:lnTo>
                  <a:lnTo>
                    <a:pt x="391609" y="2699"/>
                  </a:lnTo>
                  <a:lnTo>
                    <a:pt x="410850" y="10513"/>
                  </a:lnTo>
                  <a:lnTo>
                    <a:pt x="423371" y="23247"/>
                  </a:lnTo>
                  <a:lnTo>
                    <a:pt x="428099" y="30810"/>
                  </a:lnTo>
                  <a:lnTo>
                    <a:pt x="434753" y="65156"/>
                  </a:lnTo>
                  <a:lnTo>
                    <a:pt x="431018" y="84574"/>
                  </a:lnTo>
                  <a:lnTo>
                    <a:pt x="417758" y="106662"/>
                  </a:lnTo>
                  <a:lnTo>
                    <a:pt x="398616" y="125775"/>
                  </a:lnTo>
                  <a:lnTo>
                    <a:pt x="374092" y="141359"/>
                  </a:lnTo>
                  <a:lnTo>
                    <a:pt x="339139" y="155514"/>
                  </a:lnTo>
                  <a:lnTo>
                    <a:pt x="303002" y="160093"/>
                  </a:lnTo>
                  <a:lnTo>
                    <a:pt x="270356" y="156709"/>
                  </a:lnTo>
                  <a:lnTo>
                    <a:pt x="267550" y="157488"/>
                  </a:lnTo>
                  <a:lnTo>
                    <a:pt x="269648" y="159991"/>
                  </a:lnTo>
                  <a:lnTo>
                    <a:pt x="306009" y="177629"/>
                  </a:lnTo>
                  <a:lnTo>
                    <a:pt x="346674" y="195825"/>
                  </a:lnTo>
                  <a:lnTo>
                    <a:pt x="388404" y="214008"/>
                  </a:lnTo>
                  <a:lnTo>
                    <a:pt x="455414" y="24238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5">
              <a:extLst>
                <a:ext uri="{FF2B5EF4-FFF2-40B4-BE49-F238E27FC236}">
                  <a16:creationId xmlns:a16="http://schemas.microsoft.com/office/drawing/2014/main" id="{CF317AED-B175-4CA2-934A-34F41B2A161B}"/>
                </a:ext>
              </a:extLst>
            </p:cNvPr>
            <p:cNvSpPr/>
            <p:nvPr>
              <p:custDataLst>
                <p:tags r:id="rId19"/>
              </p:custDataLst>
            </p:nvPr>
          </p:nvSpPr>
          <p:spPr>
            <a:xfrm>
              <a:off x="1696641" y="1651992"/>
              <a:ext cx="44649" cy="258962"/>
            </a:xfrm>
            <a:custGeom>
              <a:avLst/>
              <a:gdLst/>
              <a:ahLst/>
              <a:cxnLst/>
              <a:rect l="0" t="0" r="0" b="0"/>
              <a:pathLst>
                <a:path w="44649" h="258962">
                  <a:moveTo>
                    <a:pt x="0" y="0"/>
                  </a:moveTo>
                  <a:lnTo>
                    <a:pt x="0" y="0"/>
                  </a:lnTo>
                  <a:lnTo>
                    <a:pt x="2646" y="36209"/>
                  </a:lnTo>
                  <a:lnTo>
                    <a:pt x="7688" y="76275"/>
                  </a:lnTo>
                  <a:lnTo>
                    <a:pt x="13302" y="110684"/>
                  </a:lnTo>
                  <a:lnTo>
                    <a:pt x="16509" y="146015"/>
                  </a:lnTo>
                  <a:lnTo>
                    <a:pt x="22199" y="181619"/>
                  </a:lnTo>
                  <a:lnTo>
                    <a:pt x="44648" y="258961"/>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6">
              <a:extLst>
                <a:ext uri="{FF2B5EF4-FFF2-40B4-BE49-F238E27FC236}">
                  <a16:creationId xmlns:a16="http://schemas.microsoft.com/office/drawing/2014/main" id="{EEB8C46B-0CAE-4414-A906-860A2569077E}"/>
                </a:ext>
              </a:extLst>
            </p:cNvPr>
            <p:cNvSpPr/>
            <p:nvPr>
              <p:custDataLst>
                <p:tags r:id="rId20"/>
              </p:custDataLst>
            </p:nvPr>
          </p:nvSpPr>
          <p:spPr>
            <a:xfrm>
              <a:off x="1713733" y="1634133"/>
              <a:ext cx="150787" cy="303610"/>
            </a:xfrm>
            <a:custGeom>
              <a:avLst/>
              <a:gdLst/>
              <a:ahLst/>
              <a:cxnLst/>
              <a:rect l="0" t="0" r="0" b="0"/>
              <a:pathLst>
                <a:path w="150787" h="303610">
                  <a:moveTo>
                    <a:pt x="143642" y="0"/>
                  </a:moveTo>
                  <a:lnTo>
                    <a:pt x="143642" y="0"/>
                  </a:lnTo>
                  <a:lnTo>
                    <a:pt x="118784" y="40234"/>
                  </a:lnTo>
                  <a:lnTo>
                    <a:pt x="88682" y="78466"/>
                  </a:lnTo>
                  <a:lnTo>
                    <a:pt x="54072" y="115710"/>
                  </a:lnTo>
                  <a:lnTo>
                    <a:pt x="10457" y="159917"/>
                  </a:lnTo>
                  <a:lnTo>
                    <a:pt x="1105" y="170293"/>
                  </a:lnTo>
                  <a:lnTo>
                    <a:pt x="0" y="173060"/>
                  </a:lnTo>
                  <a:lnTo>
                    <a:pt x="256" y="174904"/>
                  </a:lnTo>
                  <a:lnTo>
                    <a:pt x="11123" y="174308"/>
                  </a:lnTo>
                  <a:lnTo>
                    <a:pt x="53541" y="163146"/>
                  </a:lnTo>
                  <a:lnTo>
                    <a:pt x="83033" y="154339"/>
                  </a:lnTo>
                  <a:lnTo>
                    <a:pt x="91330" y="153494"/>
                  </a:lnTo>
                  <a:lnTo>
                    <a:pt x="108486" y="157847"/>
                  </a:lnTo>
                  <a:lnTo>
                    <a:pt x="117228" y="161786"/>
                  </a:lnTo>
                  <a:lnTo>
                    <a:pt x="132233" y="176746"/>
                  </a:lnTo>
                  <a:lnTo>
                    <a:pt x="143532" y="195632"/>
                  </a:lnTo>
                  <a:lnTo>
                    <a:pt x="149893" y="225975"/>
                  </a:lnTo>
                  <a:lnTo>
                    <a:pt x="150786" y="267377"/>
                  </a:lnTo>
                  <a:lnTo>
                    <a:pt x="143642" y="303609"/>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7">
              <a:extLst>
                <a:ext uri="{FF2B5EF4-FFF2-40B4-BE49-F238E27FC236}">
                  <a16:creationId xmlns:a16="http://schemas.microsoft.com/office/drawing/2014/main" id="{81CDD797-8D3A-4A79-AE84-550CE776672C}"/>
                </a:ext>
              </a:extLst>
            </p:cNvPr>
            <p:cNvSpPr/>
            <p:nvPr>
              <p:custDataLst>
                <p:tags r:id="rId21"/>
              </p:custDataLst>
            </p:nvPr>
          </p:nvSpPr>
          <p:spPr>
            <a:xfrm>
              <a:off x="1964899" y="1705570"/>
              <a:ext cx="80001" cy="218895"/>
            </a:xfrm>
            <a:custGeom>
              <a:avLst/>
              <a:gdLst/>
              <a:ahLst/>
              <a:cxnLst/>
              <a:rect l="0" t="0" r="0" b="0"/>
              <a:pathLst>
                <a:path w="80001" h="218895">
                  <a:moveTo>
                    <a:pt x="8562" y="0"/>
                  </a:moveTo>
                  <a:lnTo>
                    <a:pt x="8562" y="0"/>
                  </a:lnTo>
                  <a:lnTo>
                    <a:pt x="8562" y="34432"/>
                  </a:lnTo>
                  <a:lnTo>
                    <a:pt x="7570" y="73371"/>
                  </a:lnTo>
                  <a:lnTo>
                    <a:pt x="1494" y="117350"/>
                  </a:lnTo>
                  <a:lnTo>
                    <a:pt x="0" y="154480"/>
                  </a:lnTo>
                  <a:lnTo>
                    <a:pt x="6834" y="193197"/>
                  </a:lnTo>
                  <a:lnTo>
                    <a:pt x="14885" y="213458"/>
                  </a:lnTo>
                  <a:lnTo>
                    <a:pt x="20633" y="218894"/>
                  </a:lnTo>
                  <a:lnTo>
                    <a:pt x="31786" y="218664"/>
                  </a:lnTo>
                  <a:lnTo>
                    <a:pt x="80000" y="20538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8">
              <a:extLst>
                <a:ext uri="{FF2B5EF4-FFF2-40B4-BE49-F238E27FC236}">
                  <a16:creationId xmlns:a16="http://schemas.microsoft.com/office/drawing/2014/main" id="{069F95EE-8AC2-4734-86C1-B5DA1DDDCFC2}"/>
                </a:ext>
              </a:extLst>
            </p:cNvPr>
            <p:cNvSpPr/>
            <p:nvPr>
              <p:custDataLst>
                <p:tags r:id="rId22"/>
              </p:custDataLst>
            </p:nvPr>
          </p:nvSpPr>
          <p:spPr>
            <a:xfrm>
              <a:off x="1955602" y="1812727"/>
              <a:ext cx="151805" cy="26790"/>
            </a:xfrm>
            <a:custGeom>
              <a:avLst/>
              <a:gdLst/>
              <a:ahLst/>
              <a:cxnLst/>
              <a:rect l="0" t="0" r="0" b="0"/>
              <a:pathLst>
                <a:path w="151805" h="26790">
                  <a:moveTo>
                    <a:pt x="0" y="26789"/>
                  </a:moveTo>
                  <a:lnTo>
                    <a:pt x="0" y="26789"/>
                  </a:lnTo>
                  <a:lnTo>
                    <a:pt x="9113" y="25796"/>
                  </a:lnTo>
                  <a:lnTo>
                    <a:pt x="45848" y="19100"/>
                  </a:lnTo>
                  <a:lnTo>
                    <a:pt x="81596" y="11967"/>
                  </a:lnTo>
                  <a:lnTo>
                    <a:pt x="120554" y="6883"/>
                  </a:lnTo>
                  <a:lnTo>
                    <a:pt x="151804"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9">
              <a:extLst>
                <a:ext uri="{FF2B5EF4-FFF2-40B4-BE49-F238E27FC236}">
                  <a16:creationId xmlns:a16="http://schemas.microsoft.com/office/drawing/2014/main" id="{75781F95-4B82-407E-958B-61B8372A747B}"/>
                </a:ext>
              </a:extLst>
            </p:cNvPr>
            <p:cNvSpPr/>
            <p:nvPr>
              <p:custDataLst>
                <p:tags r:id="rId23"/>
              </p:custDataLst>
            </p:nvPr>
          </p:nvSpPr>
          <p:spPr>
            <a:xfrm>
              <a:off x="1955602" y="1687711"/>
              <a:ext cx="35720" cy="26790"/>
            </a:xfrm>
            <a:custGeom>
              <a:avLst/>
              <a:gdLst/>
              <a:ahLst/>
              <a:cxnLst/>
              <a:rect l="0" t="0" r="0" b="0"/>
              <a:pathLst>
                <a:path w="35720" h="26790">
                  <a:moveTo>
                    <a:pt x="0" y="26789"/>
                  </a:moveTo>
                  <a:lnTo>
                    <a:pt x="0" y="26789"/>
                  </a:lnTo>
                  <a:lnTo>
                    <a:pt x="0" y="22049"/>
                  </a:lnTo>
                  <a:lnTo>
                    <a:pt x="2646" y="17075"/>
                  </a:lnTo>
                  <a:lnTo>
                    <a:pt x="4740" y="14360"/>
                  </a:lnTo>
                  <a:lnTo>
                    <a:pt x="12359" y="11343"/>
                  </a:lnTo>
                  <a:lnTo>
                    <a:pt x="21368" y="9010"/>
                  </a:lnTo>
                  <a:lnTo>
                    <a:pt x="35719"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10">
              <a:extLst>
                <a:ext uri="{FF2B5EF4-FFF2-40B4-BE49-F238E27FC236}">
                  <a16:creationId xmlns:a16="http://schemas.microsoft.com/office/drawing/2014/main" id="{609F9F1B-296F-412B-90D3-F480823F82D7}"/>
                </a:ext>
              </a:extLst>
            </p:cNvPr>
            <p:cNvSpPr/>
            <p:nvPr>
              <p:custDataLst>
                <p:tags r:id="rId24"/>
              </p:custDataLst>
            </p:nvPr>
          </p:nvSpPr>
          <p:spPr>
            <a:xfrm>
              <a:off x="2107406" y="1660922"/>
              <a:ext cx="241103" cy="62509"/>
            </a:xfrm>
            <a:custGeom>
              <a:avLst/>
              <a:gdLst/>
              <a:ahLst/>
              <a:cxnLst/>
              <a:rect l="0" t="0" r="0" b="0"/>
              <a:pathLst>
                <a:path w="241103" h="62509">
                  <a:moveTo>
                    <a:pt x="0" y="62508"/>
                  </a:moveTo>
                  <a:lnTo>
                    <a:pt x="0" y="62508"/>
                  </a:lnTo>
                  <a:lnTo>
                    <a:pt x="31493" y="55379"/>
                  </a:lnTo>
                  <a:lnTo>
                    <a:pt x="63937" y="50079"/>
                  </a:lnTo>
                  <a:lnTo>
                    <a:pt x="102288" y="41517"/>
                  </a:lnTo>
                  <a:lnTo>
                    <a:pt x="137244" y="32696"/>
                  </a:lnTo>
                  <a:lnTo>
                    <a:pt x="172736" y="19058"/>
                  </a:lnTo>
                  <a:lnTo>
                    <a:pt x="212163" y="4793"/>
                  </a:lnTo>
                  <a:lnTo>
                    <a:pt x="241102"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11">
              <a:extLst>
                <a:ext uri="{FF2B5EF4-FFF2-40B4-BE49-F238E27FC236}">
                  <a16:creationId xmlns:a16="http://schemas.microsoft.com/office/drawing/2014/main" id="{5F2275FC-E47E-4F0E-866E-25A256E88B11}"/>
                </a:ext>
              </a:extLst>
            </p:cNvPr>
            <p:cNvSpPr/>
            <p:nvPr>
              <p:custDataLst>
                <p:tags r:id="rId25"/>
              </p:custDataLst>
            </p:nvPr>
          </p:nvSpPr>
          <p:spPr>
            <a:xfrm>
              <a:off x="2277070" y="1696641"/>
              <a:ext cx="17861" cy="205383"/>
            </a:xfrm>
            <a:custGeom>
              <a:avLst/>
              <a:gdLst/>
              <a:ahLst/>
              <a:cxnLst/>
              <a:rect l="0" t="0" r="0" b="0"/>
              <a:pathLst>
                <a:path w="17861" h="205383">
                  <a:moveTo>
                    <a:pt x="0" y="0"/>
                  </a:moveTo>
                  <a:lnTo>
                    <a:pt x="0" y="0"/>
                  </a:lnTo>
                  <a:lnTo>
                    <a:pt x="4741" y="39079"/>
                  </a:lnTo>
                  <a:lnTo>
                    <a:pt x="9095" y="79266"/>
                  </a:lnTo>
                  <a:lnTo>
                    <a:pt x="16509" y="120130"/>
                  </a:lnTo>
                  <a:lnTo>
                    <a:pt x="17593" y="162892"/>
                  </a:lnTo>
                  <a:lnTo>
                    <a:pt x="17860" y="20538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12">
              <a:extLst>
                <a:ext uri="{FF2B5EF4-FFF2-40B4-BE49-F238E27FC236}">
                  <a16:creationId xmlns:a16="http://schemas.microsoft.com/office/drawing/2014/main" id="{126695A0-E3CB-4156-B174-8B33C9B9BF47}"/>
                </a:ext>
              </a:extLst>
            </p:cNvPr>
            <p:cNvSpPr/>
            <p:nvPr>
              <p:custDataLst>
                <p:tags r:id="rId26"/>
              </p:custDataLst>
            </p:nvPr>
          </p:nvSpPr>
          <p:spPr>
            <a:xfrm>
              <a:off x="2388734" y="1678781"/>
              <a:ext cx="214533" cy="222794"/>
            </a:xfrm>
            <a:custGeom>
              <a:avLst/>
              <a:gdLst/>
              <a:ahLst/>
              <a:cxnLst/>
              <a:rect l="0" t="0" r="0" b="0"/>
              <a:pathLst>
                <a:path w="214533" h="222794">
                  <a:moveTo>
                    <a:pt x="129438" y="0"/>
                  </a:moveTo>
                  <a:lnTo>
                    <a:pt x="129438" y="0"/>
                  </a:lnTo>
                  <a:lnTo>
                    <a:pt x="91278" y="33420"/>
                  </a:lnTo>
                  <a:lnTo>
                    <a:pt x="48749" y="62597"/>
                  </a:lnTo>
                  <a:lnTo>
                    <a:pt x="7357" y="85156"/>
                  </a:lnTo>
                  <a:lnTo>
                    <a:pt x="765" y="91756"/>
                  </a:lnTo>
                  <a:lnTo>
                    <a:pt x="0" y="93913"/>
                  </a:lnTo>
                  <a:lnTo>
                    <a:pt x="482" y="95351"/>
                  </a:lnTo>
                  <a:lnTo>
                    <a:pt x="1795" y="96310"/>
                  </a:lnTo>
                  <a:lnTo>
                    <a:pt x="46219" y="110487"/>
                  </a:lnTo>
                  <a:lnTo>
                    <a:pt x="79755" y="119168"/>
                  </a:lnTo>
                  <a:lnTo>
                    <a:pt x="114828" y="128023"/>
                  </a:lnTo>
                  <a:lnTo>
                    <a:pt x="150355" y="141672"/>
                  </a:lnTo>
                  <a:lnTo>
                    <a:pt x="189793" y="157925"/>
                  </a:lnTo>
                  <a:lnTo>
                    <a:pt x="204549" y="168085"/>
                  </a:lnTo>
                  <a:lnTo>
                    <a:pt x="212430" y="179215"/>
                  </a:lnTo>
                  <a:lnTo>
                    <a:pt x="214532" y="184961"/>
                  </a:lnTo>
                  <a:lnTo>
                    <a:pt x="214221" y="196637"/>
                  </a:lnTo>
                  <a:lnTo>
                    <a:pt x="212749" y="202529"/>
                  </a:lnTo>
                  <a:lnTo>
                    <a:pt x="206807" y="207449"/>
                  </a:lnTo>
                  <a:lnTo>
                    <a:pt x="175733" y="218122"/>
                  </a:lnTo>
                  <a:lnTo>
                    <a:pt x="140950" y="221725"/>
                  </a:lnTo>
                  <a:lnTo>
                    <a:pt x="105509" y="222793"/>
                  </a:lnTo>
                  <a:lnTo>
                    <a:pt x="69872" y="221125"/>
                  </a:lnTo>
                  <a:lnTo>
                    <a:pt x="13352" y="20538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097" name="SMARTInkShape-Group2">
            <a:extLst>
              <a:ext uri="{FF2B5EF4-FFF2-40B4-BE49-F238E27FC236}">
                <a16:creationId xmlns:a16="http://schemas.microsoft.com/office/drawing/2014/main" id="{C7414BA4-3CE0-4181-8944-0463E130BEF9}"/>
              </a:ext>
            </a:extLst>
          </p:cNvPr>
          <p:cNvGrpSpPr/>
          <p:nvPr/>
        </p:nvGrpSpPr>
        <p:grpSpPr>
          <a:xfrm>
            <a:off x="2848570" y="1518047"/>
            <a:ext cx="2228178" cy="383977"/>
            <a:chOff x="2848570" y="1518047"/>
            <a:chExt cx="2228178" cy="383977"/>
          </a:xfrm>
        </p:grpSpPr>
        <p:sp>
          <p:nvSpPr>
            <p:cNvPr id="19" name="SMARTInkShape-13">
              <a:extLst>
                <a:ext uri="{FF2B5EF4-FFF2-40B4-BE49-F238E27FC236}">
                  <a16:creationId xmlns:a16="http://schemas.microsoft.com/office/drawing/2014/main" id="{3E855F4F-D3FD-43DA-98FE-80985442C7C4}"/>
                </a:ext>
              </a:extLst>
            </p:cNvPr>
            <p:cNvSpPr/>
            <p:nvPr>
              <p:custDataLst>
                <p:tags r:id="rId1"/>
              </p:custDataLst>
            </p:nvPr>
          </p:nvSpPr>
          <p:spPr>
            <a:xfrm>
              <a:off x="2848570" y="1604321"/>
              <a:ext cx="139207" cy="199477"/>
            </a:xfrm>
            <a:custGeom>
              <a:avLst/>
              <a:gdLst/>
              <a:ahLst/>
              <a:cxnLst/>
              <a:rect l="0" t="0" r="0" b="0"/>
              <a:pathLst>
                <a:path w="139207" h="199477">
                  <a:moveTo>
                    <a:pt x="0" y="29812"/>
                  </a:moveTo>
                  <a:lnTo>
                    <a:pt x="0" y="29812"/>
                  </a:lnTo>
                  <a:lnTo>
                    <a:pt x="0" y="25071"/>
                  </a:lnTo>
                  <a:lnTo>
                    <a:pt x="2646" y="20098"/>
                  </a:lnTo>
                  <a:lnTo>
                    <a:pt x="4741" y="17383"/>
                  </a:lnTo>
                  <a:lnTo>
                    <a:pt x="37520" y="2954"/>
                  </a:lnTo>
                  <a:lnTo>
                    <a:pt x="45849" y="0"/>
                  </a:lnTo>
                  <a:lnTo>
                    <a:pt x="81274" y="584"/>
                  </a:lnTo>
                  <a:lnTo>
                    <a:pt x="104228" y="2300"/>
                  </a:lnTo>
                  <a:lnTo>
                    <a:pt x="109173" y="4525"/>
                  </a:lnTo>
                  <a:lnTo>
                    <a:pt x="117313" y="12289"/>
                  </a:lnTo>
                  <a:lnTo>
                    <a:pt x="116904" y="18130"/>
                  </a:lnTo>
                  <a:lnTo>
                    <a:pt x="108512" y="32557"/>
                  </a:lnTo>
                  <a:lnTo>
                    <a:pt x="91794" y="47934"/>
                  </a:lnTo>
                  <a:lnTo>
                    <a:pt x="51772" y="68269"/>
                  </a:lnTo>
                  <a:lnTo>
                    <a:pt x="35735" y="77366"/>
                  </a:lnTo>
                  <a:lnTo>
                    <a:pt x="34738" y="80366"/>
                  </a:lnTo>
                  <a:lnTo>
                    <a:pt x="36057" y="83359"/>
                  </a:lnTo>
                  <a:lnTo>
                    <a:pt x="38921" y="86346"/>
                  </a:lnTo>
                  <a:lnTo>
                    <a:pt x="79163" y="105398"/>
                  </a:lnTo>
                  <a:lnTo>
                    <a:pt x="116501" y="121440"/>
                  </a:lnTo>
                  <a:lnTo>
                    <a:pt x="130492" y="129405"/>
                  </a:lnTo>
                  <a:lnTo>
                    <a:pt x="134620" y="133910"/>
                  </a:lnTo>
                  <a:lnTo>
                    <a:pt x="139206" y="144208"/>
                  </a:lnTo>
                  <a:lnTo>
                    <a:pt x="138445" y="149732"/>
                  </a:lnTo>
                  <a:lnTo>
                    <a:pt x="132307" y="161162"/>
                  </a:lnTo>
                  <a:lnTo>
                    <a:pt x="120319" y="170210"/>
                  </a:lnTo>
                  <a:lnTo>
                    <a:pt x="62508" y="199476"/>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14">
              <a:extLst>
                <a:ext uri="{FF2B5EF4-FFF2-40B4-BE49-F238E27FC236}">
                  <a16:creationId xmlns:a16="http://schemas.microsoft.com/office/drawing/2014/main" id="{5A2FCEA5-CC98-4259-9D3C-4492E9C84187}"/>
                </a:ext>
              </a:extLst>
            </p:cNvPr>
            <p:cNvSpPr/>
            <p:nvPr>
              <p:custDataLst>
                <p:tags r:id="rId2"/>
              </p:custDataLst>
            </p:nvPr>
          </p:nvSpPr>
          <p:spPr>
            <a:xfrm>
              <a:off x="2946797" y="1893094"/>
              <a:ext cx="1" cy="8930"/>
            </a:xfrm>
            <a:custGeom>
              <a:avLst/>
              <a:gdLst/>
              <a:ahLst/>
              <a:cxnLst/>
              <a:rect l="0" t="0" r="0" b="0"/>
              <a:pathLst>
                <a:path w="1" h="8930">
                  <a:moveTo>
                    <a:pt x="0" y="8929"/>
                  </a:moveTo>
                  <a:lnTo>
                    <a:pt x="0" y="8929"/>
                  </a:lnTo>
                  <a:lnTo>
                    <a:pt x="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15">
              <a:extLst>
                <a:ext uri="{FF2B5EF4-FFF2-40B4-BE49-F238E27FC236}">
                  <a16:creationId xmlns:a16="http://schemas.microsoft.com/office/drawing/2014/main" id="{DF7CFF49-855C-4B29-BC60-C4139AAE29C9}"/>
                </a:ext>
              </a:extLst>
            </p:cNvPr>
            <p:cNvSpPr/>
            <p:nvPr>
              <p:custDataLst>
                <p:tags r:id="rId3"/>
              </p:custDataLst>
            </p:nvPr>
          </p:nvSpPr>
          <p:spPr>
            <a:xfrm>
              <a:off x="2866430" y="1518047"/>
              <a:ext cx="8930" cy="1"/>
            </a:xfrm>
            <a:custGeom>
              <a:avLst/>
              <a:gdLst/>
              <a:ahLst/>
              <a:cxnLst/>
              <a:rect l="0" t="0" r="0" b="0"/>
              <a:pathLst>
                <a:path w="8930" h="1">
                  <a:moveTo>
                    <a:pt x="0" y="0"/>
                  </a:moveTo>
                  <a:lnTo>
                    <a:pt x="0" y="0"/>
                  </a:lnTo>
                  <a:lnTo>
                    <a:pt x="8929"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16">
              <a:extLst>
                <a:ext uri="{FF2B5EF4-FFF2-40B4-BE49-F238E27FC236}">
                  <a16:creationId xmlns:a16="http://schemas.microsoft.com/office/drawing/2014/main" id="{46D39FB2-768C-4C7E-8ECE-EF611056FD21}"/>
                </a:ext>
              </a:extLst>
            </p:cNvPr>
            <p:cNvSpPr/>
            <p:nvPr>
              <p:custDataLst>
                <p:tags r:id="rId4"/>
              </p:custDataLst>
            </p:nvPr>
          </p:nvSpPr>
          <p:spPr>
            <a:xfrm>
              <a:off x="3174596" y="1551667"/>
              <a:ext cx="200827" cy="313457"/>
            </a:xfrm>
            <a:custGeom>
              <a:avLst/>
              <a:gdLst/>
              <a:ahLst/>
              <a:cxnLst/>
              <a:rect l="0" t="0" r="0" b="0"/>
              <a:pathLst>
                <a:path w="200827" h="313457">
                  <a:moveTo>
                    <a:pt x="13302" y="216411"/>
                  </a:moveTo>
                  <a:lnTo>
                    <a:pt x="13302" y="216411"/>
                  </a:lnTo>
                  <a:lnTo>
                    <a:pt x="13302" y="221152"/>
                  </a:lnTo>
                  <a:lnTo>
                    <a:pt x="20991" y="254571"/>
                  </a:lnTo>
                  <a:lnTo>
                    <a:pt x="22069" y="294454"/>
                  </a:lnTo>
                  <a:lnTo>
                    <a:pt x="22222" y="313456"/>
                  </a:lnTo>
                  <a:lnTo>
                    <a:pt x="22230" y="279751"/>
                  </a:lnTo>
                  <a:lnTo>
                    <a:pt x="22232" y="244549"/>
                  </a:lnTo>
                  <a:lnTo>
                    <a:pt x="22232" y="203141"/>
                  </a:lnTo>
                  <a:lnTo>
                    <a:pt x="22232" y="159452"/>
                  </a:lnTo>
                  <a:lnTo>
                    <a:pt x="22232" y="116080"/>
                  </a:lnTo>
                  <a:lnTo>
                    <a:pt x="23224" y="78645"/>
                  </a:lnTo>
                  <a:lnTo>
                    <a:pt x="31946" y="38827"/>
                  </a:lnTo>
                  <a:lnTo>
                    <a:pt x="38456" y="22391"/>
                  </a:lnTo>
                  <a:lnTo>
                    <a:pt x="47964" y="11779"/>
                  </a:lnTo>
                  <a:lnTo>
                    <a:pt x="78694" y="226"/>
                  </a:lnTo>
                  <a:lnTo>
                    <a:pt x="114478" y="0"/>
                  </a:lnTo>
                  <a:lnTo>
                    <a:pt x="145476" y="10958"/>
                  </a:lnTo>
                  <a:lnTo>
                    <a:pt x="168771" y="26772"/>
                  </a:lnTo>
                  <a:lnTo>
                    <a:pt x="188241" y="53506"/>
                  </a:lnTo>
                  <a:lnTo>
                    <a:pt x="189460" y="65144"/>
                  </a:lnTo>
                  <a:lnTo>
                    <a:pt x="182876" y="91304"/>
                  </a:lnTo>
                  <a:lnTo>
                    <a:pt x="170028" y="111529"/>
                  </a:lnTo>
                  <a:lnTo>
                    <a:pt x="137526" y="140682"/>
                  </a:lnTo>
                  <a:lnTo>
                    <a:pt x="101814" y="154727"/>
                  </a:lnTo>
                  <a:lnTo>
                    <a:pt x="64553" y="160431"/>
                  </a:lnTo>
                  <a:lnTo>
                    <a:pt x="23536" y="168495"/>
                  </a:lnTo>
                  <a:lnTo>
                    <a:pt x="790" y="170795"/>
                  </a:lnTo>
                  <a:lnTo>
                    <a:pt x="0" y="171117"/>
                  </a:lnTo>
                  <a:lnTo>
                    <a:pt x="41403" y="176465"/>
                  </a:lnTo>
                  <a:lnTo>
                    <a:pt x="83199" y="194115"/>
                  </a:lnTo>
                  <a:lnTo>
                    <a:pt x="127026" y="214065"/>
                  </a:lnTo>
                  <a:lnTo>
                    <a:pt x="164640" y="232594"/>
                  </a:lnTo>
                  <a:lnTo>
                    <a:pt x="200826" y="269989"/>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17">
              <a:extLst>
                <a:ext uri="{FF2B5EF4-FFF2-40B4-BE49-F238E27FC236}">
                  <a16:creationId xmlns:a16="http://schemas.microsoft.com/office/drawing/2014/main" id="{E286F0FD-919A-4F41-8AA7-4DF9E3E1F49E}"/>
                </a:ext>
              </a:extLst>
            </p:cNvPr>
            <p:cNvSpPr/>
            <p:nvPr>
              <p:custDataLst>
                <p:tags r:id="rId5"/>
              </p:custDataLst>
            </p:nvPr>
          </p:nvSpPr>
          <p:spPr>
            <a:xfrm>
              <a:off x="3412382" y="1678781"/>
              <a:ext cx="114846" cy="151806"/>
            </a:xfrm>
            <a:custGeom>
              <a:avLst/>
              <a:gdLst/>
              <a:ahLst/>
              <a:cxnLst/>
              <a:rect l="0" t="0" r="0" b="0"/>
              <a:pathLst>
                <a:path w="114846" h="151806">
                  <a:moveTo>
                    <a:pt x="7688" y="0"/>
                  </a:moveTo>
                  <a:lnTo>
                    <a:pt x="7688" y="0"/>
                  </a:lnTo>
                  <a:lnTo>
                    <a:pt x="2948" y="0"/>
                  </a:lnTo>
                  <a:lnTo>
                    <a:pt x="1551" y="992"/>
                  </a:lnTo>
                  <a:lnTo>
                    <a:pt x="621" y="2646"/>
                  </a:lnTo>
                  <a:lnTo>
                    <a:pt x="0" y="4741"/>
                  </a:lnTo>
                  <a:lnTo>
                    <a:pt x="3867" y="17170"/>
                  </a:lnTo>
                  <a:lnTo>
                    <a:pt x="21191" y="54398"/>
                  </a:lnTo>
                  <a:lnTo>
                    <a:pt x="37927" y="92296"/>
                  </a:lnTo>
                  <a:lnTo>
                    <a:pt x="55454" y="121274"/>
                  </a:lnTo>
                  <a:lnTo>
                    <a:pt x="114845" y="15180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18">
              <a:extLst>
                <a:ext uri="{FF2B5EF4-FFF2-40B4-BE49-F238E27FC236}">
                  <a16:creationId xmlns:a16="http://schemas.microsoft.com/office/drawing/2014/main" id="{6C22EB27-35B2-470E-B4CE-D43F6EE0F0F6}"/>
                </a:ext>
              </a:extLst>
            </p:cNvPr>
            <p:cNvSpPr/>
            <p:nvPr>
              <p:custDataLst>
                <p:tags r:id="rId6"/>
              </p:custDataLst>
            </p:nvPr>
          </p:nvSpPr>
          <p:spPr>
            <a:xfrm>
              <a:off x="3437930" y="1723430"/>
              <a:ext cx="62509" cy="26790"/>
            </a:xfrm>
            <a:custGeom>
              <a:avLst/>
              <a:gdLst/>
              <a:ahLst/>
              <a:cxnLst/>
              <a:rect l="0" t="0" r="0" b="0"/>
              <a:pathLst>
                <a:path w="62509" h="26790">
                  <a:moveTo>
                    <a:pt x="0" y="26789"/>
                  </a:moveTo>
                  <a:lnTo>
                    <a:pt x="0" y="26789"/>
                  </a:lnTo>
                  <a:lnTo>
                    <a:pt x="0" y="19100"/>
                  </a:lnTo>
                  <a:lnTo>
                    <a:pt x="36208" y="8309"/>
                  </a:lnTo>
                  <a:lnTo>
                    <a:pt x="62508"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19">
              <a:extLst>
                <a:ext uri="{FF2B5EF4-FFF2-40B4-BE49-F238E27FC236}">
                  <a16:creationId xmlns:a16="http://schemas.microsoft.com/office/drawing/2014/main" id="{C1FAAD6C-7155-4858-A1DA-D83F616726EF}"/>
                </a:ext>
              </a:extLst>
            </p:cNvPr>
            <p:cNvSpPr/>
            <p:nvPr>
              <p:custDataLst>
                <p:tags r:id="rId7"/>
              </p:custDataLst>
            </p:nvPr>
          </p:nvSpPr>
          <p:spPr>
            <a:xfrm>
              <a:off x="3429000" y="1592273"/>
              <a:ext cx="323685" cy="256173"/>
            </a:xfrm>
            <a:custGeom>
              <a:avLst/>
              <a:gdLst/>
              <a:ahLst/>
              <a:cxnLst/>
              <a:rect l="0" t="0" r="0" b="0"/>
              <a:pathLst>
                <a:path w="323685" h="256173">
                  <a:moveTo>
                    <a:pt x="0" y="41860"/>
                  </a:moveTo>
                  <a:lnTo>
                    <a:pt x="0" y="41860"/>
                  </a:lnTo>
                  <a:lnTo>
                    <a:pt x="0" y="37119"/>
                  </a:lnTo>
                  <a:lnTo>
                    <a:pt x="14222" y="24690"/>
                  </a:lnTo>
                  <a:lnTo>
                    <a:pt x="46686" y="9842"/>
                  </a:lnTo>
                  <a:lnTo>
                    <a:pt x="90288" y="0"/>
                  </a:lnTo>
                  <a:lnTo>
                    <a:pt x="127955" y="684"/>
                  </a:lnTo>
                  <a:lnTo>
                    <a:pt x="167889" y="4524"/>
                  </a:lnTo>
                  <a:lnTo>
                    <a:pt x="212198" y="10562"/>
                  </a:lnTo>
                  <a:lnTo>
                    <a:pt x="245795" y="22363"/>
                  </a:lnTo>
                  <a:lnTo>
                    <a:pt x="246215" y="25885"/>
                  </a:lnTo>
                  <a:lnTo>
                    <a:pt x="244035" y="37737"/>
                  </a:lnTo>
                  <a:lnTo>
                    <a:pt x="232490" y="56403"/>
                  </a:lnTo>
                  <a:lnTo>
                    <a:pt x="207021" y="74501"/>
                  </a:lnTo>
                  <a:lnTo>
                    <a:pt x="169988" y="92258"/>
                  </a:lnTo>
                  <a:lnTo>
                    <a:pt x="129799" y="114875"/>
                  </a:lnTo>
                  <a:lnTo>
                    <a:pt x="115408" y="124789"/>
                  </a:lnTo>
                  <a:lnTo>
                    <a:pt x="114642" y="127904"/>
                  </a:lnTo>
                  <a:lnTo>
                    <a:pt x="116115" y="130972"/>
                  </a:lnTo>
                  <a:lnTo>
                    <a:pt x="119082" y="134010"/>
                  </a:lnTo>
                  <a:lnTo>
                    <a:pt x="151700" y="147767"/>
                  </a:lnTo>
                  <a:lnTo>
                    <a:pt x="194328" y="159670"/>
                  </a:lnTo>
                  <a:lnTo>
                    <a:pt x="233637" y="169481"/>
                  </a:lnTo>
                  <a:lnTo>
                    <a:pt x="270419" y="178672"/>
                  </a:lnTo>
                  <a:lnTo>
                    <a:pt x="314435" y="196803"/>
                  </a:lnTo>
                  <a:lnTo>
                    <a:pt x="323304" y="204320"/>
                  </a:lnTo>
                  <a:lnTo>
                    <a:pt x="323684" y="208706"/>
                  </a:lnTo>
                  <a:lnTo>
                    <a:pt x="318815" y="218870"/>
                  </a:lnTo>
                  <a:lnTo>
                    <a:pt x="304918" y="231009"/>
                  </a:lnTo>
                  <a:lnTo>
                    <a:pt x="278751" y="240889"/>
                  </a:lnTo>
                  <a:lnTo>
                    <a:pt x="235346" y="246980"/>
                  </a:lnTo>
                  <a:lnTo>
                    <a:pt x="160734" y="25617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20">
              <a:extLst>
                <a:ext uri="{FF2B5EF4-FFF2-40B4-BE49-F238E27FC236}">
                  <a16:creationId xmlns:a16="http://schemas.microsoft.com/office/drawing/2014/main" id="{9C4F99FC-EB22-46D9-BACF-F82C6FFF24FA}"/>
                </a:ext>
              </a:extLst>
            </p:cNvPr>
            <p:cNvSpPr/>
            <p:nvPr>
              <p:custDataLst>
                <p:tags r:id="rId8"/>
              </p:custDataLst>
            </p:nvPr>
          </p:nvSpPr>
          <p:spPr>
            <a:xfrm>
              <a:off x="3800411" y="1660922"/>
              <a:ext cx="103265" cy="180016"/>
            </a:xfrm>
            <a:custGeom>
              <a:avLst/>
              <a:gdLst/>
              <a:ahLst/>
              <a:cxnLst/>
              <a:rect l="0" t="0" r="0" b="0"/>
              <a:pathLst>
                <a:path w="103265" h="180016">
                  <a:moveTo>
                    <a:pt x="66144" y="35719"/>
                  </a:moveTo>
                  <a:lnTo>
                    <a:pt x="66144" y="35719"/>
                  </a:lnTo>
                  <a:lnTo>
                    <a:pt x="59015" y="43840"/>
                  </a:lnTo>
                  <a:lnTo>
                    <a:pt x="35672" y="83360"/>
                  </a:lnTo>
                  <a:lnTo>
                    <a:pt x="12022" y="123843"/>
                  </a:lnTo>
                  <a:lnTo>
                    <a:pt x="0" y="164769"/>
                  </a:lnTo>
                  <a:lnTo>
                    <a:pt x="1212" y="170369"/>
                  </a:lnTo>
                  <a:lnTo>
                    <a:pt x="4997" y="175095"/>
                  </a:lnTo>
                  <a:lnTo>
                    <a:pt x="10496" y="179238"/>
                  </a:lnTo>
                  <a:lnTo>
                    <a:pt x="19123" y="180015"/>
                  </a:lnTo>
                  <a:lnTo>
                    <a:pt x="41939" y="175587"/>
                  </a:lnTo>
                  <a:lnTo>
                    <a:pt x="68452" y="161938"/>
                  </a:lnTo>
                  <a:lnTo>
                    <a:pt x="79737" y="148371"/>
                  </a:lnTo>
                  <a:lnTo>
                    <a:pt x="99808" y="115408"/>
                  </a:lnTo>
                  <a:lnTo>
                    <a:pt x="103264" y="89987"/>
                  </a:lnTo>
                  <a:lnTo>
                    <a:pt x="99509" y="60830"/>
                  </a:lnTo>
                  <a:lnTo>
                    <a:pt x="87918" y="34642"/>
                  </a:lnTo>
                  <a:lnTo>
                    <a:pt x="3042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21">
              <a:extLst>
                <a:ext uri="{FF2B5EF4-FFF2-40B4-BE49-F238E27FC236}">
                  <a16:creationId xmlns:a16="http://schemas.microsoft.com/office/drawing/2014/main" id="{4B984199-BCFA-4E89-B846-E3B35A775711}"/>
                </a:ext>
              </a:extLst>
            </p:cNvPr>
            <p:cNvSpPr/>
            <p:nvPr>
              <p:custDataLst>
                <p:tags r:id="rId9"/>
              </p:custDataLst>
            </p:nvPr>
          </p:nvSpPr>
          <p:spPr>
            <a:xfrm>
              <a:off x="4009430" y="1661756"/>
              <a:ext cx="348259" cy="189524"/>
            </a:xfrm>
            <a:custGeom>
              <a:avLst/>
              <a:gdLst/>
              <a:ahLst/>
              <a:cxnLst/>
              <a:rect l="0" t="0" r="0" b="0"/>
              <a:pathLst>
                <a:path w="348259" h="189524">
                  <a:moveTo>
                    <a:pt x="0" y="70603"/>
                  </a:moveTo>
                  <a:lnTo>
                    <a:pt x="0" y="70603"/>
                  </a:lnTo>
                  <a:lnTo>
                    <a:pt x="0" y="113504"/>
                  </a:lnTo>
                  <a:lnTo>
                    <a:pt x="4740" y="136782"/>
                  </a:lnTo>
                  <a:lnTo>
                    <a:pt x="12359" y="147311"/>
                  </a:lnTo>
                  <a:lnTo>
                    <a:pt x="17169" y="151507"/>
                  </a:lnTo>
                  <a:lnTo>
                    <a:pt x="30451" y="156170"/>
                  </a:lnTo>
                  <a:lnTo>
                    <a:pt x="38160" y="157413"/>
                  </a:lnTo>
                  <a:lnTo>
                    <a:pt x="46276" y="155266"/>
                  </a:lnTo>
                  <a:lnTo>
                    <a:pt x="63231" y="144942"/>
                  </a:lnTo>
                  <a:lnTo>
                    <a:pt x="75397" y="130432"/>
                  </a:lnTo>
                  <a:lnTo>
                    <a:pt x="97790" y="86366"/>
                  </a:lnTo>
                  <a:lnTo>
                    <a:pt x="100912" y="78135"/>
                  </a:lnTo>
                  <a:lnTo>
                    <a:pt x="100565" y="42849"/>
                  </a:lnTo>
                  <a:lnTo>
                    <a:pt x="97696" y="9852"/>
                  </a:lnTo>
                  <a:lnTo>
                    <a:pt x="95888" y="6290"/>
                  </a:lnTo>
                  <a:lnTo>
                    <a:pt x="93691" y="3915"/>
                  </a:lnTo>
                  <a:lnTo>
                    <a:pt x="93219" y="4317"/>
                  </a:lnTo>
                  <a:lnTo>
                    <a:pt x="95339" y="10054"/>
                  </a:lnTo>
                  <a:lnTo>
                    <a:pt x="118051" y="44164"/>
                  </a:lnTo>
                  <a:lnTo>
                    <a:pt x="136622" y="77542"/>
                  </a:lnTo>
                  <a:lnTo>
                    <a:pt x="160675" y="121730"/>
                  </a:lnTo>
                  <a:lnTo>
                    <a:pt x="184535" y="164157"/>
                  </a:lnTo>
                  <a:lnTo>
                    <a:pt x="194099" y="183231"/>
                  </a:lnTo>
                  <a:lnTo>
                    <a:pt x="195407" y="189452"/>
                  </a:lnTo>
                  <a:lnTo>
                    <a:pt x="195756" y="189523"/>
                  </a:lnTo>
                  <a:lnTo>
                    <a:pt x="196143" y="184311"/>
                  </a:lnTo>
                  <a:lnTo>
                    <a:pt x="193669" y="178025"/>
                  </a:lnTo>
                  <a:lnTo>
                    <a:pt x="191621" y="174960"/>
                  </a:lnTo>
                  <a:lnTo>
                    <a:pt x="183997" y="142203"/>
                  </a:lnTo>
                  <a:lnTo>
                    <a:pt x="173524" y="99188"/>
                  </a:lnTo>
                  <a:lnTo>
                    <a:pt x="171800" y="71136"/>
                  </a:lnTo>
                  <a:lnTo>
                    <a:pt x="174913" y="52980"/>
                  </a:lnTo>
                  <a:lnTo>
                    <a:pt x="191724" y="26025"/>
                  </a:lnTo>
                  <a:lnTo>
                    <a:pt x="207249" y="13418"/>
                  </a:lnTo>
                  <a:lnTo>
                    <a:pt x="224072" y="5500"/>
                  </a:lnTo>
                  <a:lnTo>
                    <a:pt x="268000" y="0"/>
                  </a:lnTo>
                  <a:lnTo>
                    <a:pt x="285798" y="4828"/>
                  </a:lnTo>
                  <a:lnTo>
                    <a:pt x="294712" y="8894"/>
                  </a:lnTo>
                  <a:lnTo>
                    <a:pt x="307262" y="21349"/>
                  </a:lnTo>
                  <a:lnTo>
                    <a:pt x="314162" y="34822"/>
                  </a:lnTo>
                  <a:lnTo>
                    <a:pt x="314613" y="39804"/>
                  </a:lnTo>
                  <a:lnTo>
                    <a:pt x="313922" y="44117"/>
                  </a:lnTo>
                  <a:lnTo>
                    <a:pt x="305216" y="54201"/>
                  </a:lnTo>
                  <a:lnTo>
                    <a:pt x="283580" y="68389"/>
                  </a:lnTo>
                  <a:lnTo>
                    <a:pt x="240816" y="85195"/>
                  </a:lnTo>
                  <a:lnTo>
                    <a:pt x="196415" y="100330"/>
                  </a:lnTo>
                  <a:lnTo>
                    <a:pt x="191467" y="105304"/>
                  </a:lnTo>
                  <a:lnTo>
                    <a:pt x="189160" y="111597"/>
                  </a:lnTo>
                  <a:lnTo>
                    <a:pt x="188615" y="118768"/>
                  </a:lnTo>
                  <a:lnTo>
                    <a:pt x="190235" y="124541"/>
                  </a:lnTo>
                  <a:lnTo>
                    <a:pt x="197328" y="133602"/>
                  </a:lnTo>
                  <a:lnTo>
                    <a:pt x="232308" y="153640"/>
                  </a:lnTo>
                  <a:lnTo>
                    <a:pt x="274789" y="168181"/>
                  </a:lnTo>
                  <a:lnTo>
                    <a:pt x="348258" y="186689"/>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22">
              <a:extLst>
                <a:ext uri="{FF2B5EF4-FFF2-40B4-BE49-F238E27FC236}">
                  <a16:creationId xmlns:a16="http://schemas.microsoft.com/office/drawing/2014/main" id="{3685ED09-1D7F-4EB8-A04F-A6A90FE97C63}"/>
                </a:ext>
              </a:extLst>
            </p:cNvPr>
            <p:cNvSpPr/>
            <p:nvPr>
              <p:custDataLst>
                <p:tags r:id="rId10"/>
              </p:custDataLst>
            </p:nvPr>
          </p:nvSpPr>
          <p:spPr>
            <a:xfrm>
              <a:off x="4422369" y="1651992"/>
              <a:ext cx="87124" cy="163146"/>
            </a:xfrm>
            <a:custGeom>
              <a:avLst/>
              <a:gdLst/>
              <a:ahLst/>
              <a:cxnLst/>
              <a:rect l="0" t="0" r="0" b="0"/>
              <a:pathLst>
                <a:path w="87124" h="163146">
                  <a:moveTo>
                    <a:pt x="87123" y="0"/>
                  </a:moveTo>
                  <a:lnTo>
                    <a:pt x="87123" y="0"/>
                  </a:lnTo>
                  <a:lnTo>
                    <a:pt x="82383" y="4741"/>
                  </a:lnTo>
                  <a:lnTo>
                    <a:pt x="61392" y="48797"/>
                  </a:lnTo>
                  <a:lnTo>
                    <a:pt x="35938" y="89843"/>
                  </a:lnTo>
                  <a:lnTo>
                    <a:pt x="22679" y="113602"/>
                  </a:lnTo>
                  <a:lnTo>
                    <a:pt x="2716" y="144532"/>
                  </a:lnTo>
                  <a:lnTo>
                    <a:pt x="0" y="152872"/>
                  </a:lnTo>
                  <a:lnTo>
                    <a:pt x="2252" y="156485"/>
                  </a:lnTo>
                  <a:lnTo>
                    <a:pt x="12692" y="163145"/>
                  </a:lnTo>
                  <a:lnTo>
                    <a:pt x="51404" y="16073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23">
              <a:extLst>
                <a:ext uri="{FF2B5EF4-FFF2-40B4-BE49-F238E27FC236}">
                  <a16:creationId xmlns:a16="http://schemas.microsoft.com/office/drawing/2014/main" id="{83984B5F-3912-4362-947E-1121E1F35C9F}"/>
                </a:ext>
              </a:extLst>
            </p:cNvPr>
            <p:cNvSpPr/>
            <p:nvPr>
              <p:custDataLst>
                <p:tags r:id="rId11"/>
              </p:custDataLst>
            </p:nvPr>
          </p:nvSpPr>
          <p:spPr>
            <a:xfrm>
              <a:off x="4643438" y="1660922"/>
              <a:ext cx="125016" cy="187524"/>
            </a:xfrm>
            <a:custGeom>
              <a:avLst/>
              <a:gdLst/>
              <a:ahLst/>
              <a:cxnLst/>
              <a:rect l="0" t="0" r="0" b="0"/>
              <a:pathLst>
                <a:path w="125016" h="187524">
                  <a:moveTo>
                    <a:pt x="0" y="0"/>
                  </a:moveTo>
                  <a:lnTo>
                    <a:pt x="0" y="0"/>
                  </a:lnTo>
                  <a:lnTo>
                    <a:pt x="0" y="37519"/>
                  </a:lnTo>
                  <a:lnTo>
                    <a:pt x="2645" y="63041"/>
                  </a:lnTo>
                  <a:lnTo>
                    <a:pt x="12428" y="98332"/>
                  </a:lnTo>
                  <a:lnTo>
                    <a:pt x="30471" y="134528"/>
                  </a:lnTo>
                  <a:lnTo>
                    <a:pt x="45188" y="157710"/>
                  </a:lnTo>
                  <a:lnTo>
                    <a:pt x="74794" y="175603"/>
                  </a:lnTo>
                  <a:lnTo>
                    <a:pt x="125015" y="18752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24">
              <a:extLst>
                <a:ext uri="{FF2B5EF4-FFF2-40B4-BE49-F238E27FC236}">
                  <a16:creationId xmlns:a16="http://schemas.microsoft.com/office/drawing/2014/main" id="{15C7CE99-78F4-4B2E-A37D-A6E08AE0890F}"/>
                </a:ext>
              </a:extLst>
            </p:cNvPr>
            <p:cNvSpPr/>
            <p:nvPr>
              <p:custDataLst>
                <p:tags r:id="rId12"/>
              </p:custDataLst>
            </p:nvPr>
          </p:nvSpPr>
          <p:spPr>
            <a:xfrm>
              <a:off x="4643438" y="1759148"/>
              <a:ext cx="71438" cy="17861"/>
            </a:xfrm>
            <a:custGeom>
              <a:avLst/>
              <a:gdLst/>
              <a:ahLst/>
              <a:cxnLst/>
              <a:rect l="0" t="0" r="0" b="0"/>
              <a:pathLst>
                <a:path w="71438" h="17861">
                  <a:moveTo>
                    <a:pt x="0" y="0"/>
                  </a:moveTo>
                  <a:lnTo>
                    <a:pt x="0" y="0"/>
                  </a:lnTo>
                  <a:lnTo>
                    <a:pt x="4740" y="4741"/>
                  </a:lnTo>
                  <a:lnTo>
                    <a:pt x="12358" y="7068"/>
                  </a:lnTo>
                  <a:lnTo>
                    <a:pt x="71437" y="1786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25">
              <a:extLst>
                <a:ext uri="{FF2B5EF4-FFF2-40B4-BE49-F238E27FC236}">
                  <a16:creationId xmlns:a16="http://schemas.microsoft.com/office/drawing/2014/main" id="{9F73049B-D67C-45FA-8EC2-977D71C56921}"/>
                </a:ext>
              </a:extLst>
            </p:cNvPr>
            <p:cNvSpPr/>
            <p:nvPr>
              <p:custDataLst>
                <p:tags r:id="rId13"/>
              </p:custDataLst>
            </p:nvPr>
          </p:nvSpPr>
          <p:spPr>
            <a:xfrm>
              <a:off x="4661297" y="1643063"/>
              <a:ext cx="125017" cy="8930"/>
            </a:xfrm>
            <a:custGeom>
              <a:avLst/>
              <a:gdLst/>
              <a:ahLst/>
              <a:cxnLst/>
              <a:rect l="0" t="0" r="0" b="0"/>
              <a:pathLst>
                <a:path w="125017" h="8930">
                  <a:moveTo>
                    <a:pt x="0" y="0"/>
                  </a:moveTo>
                  <a:lnTo>
                    <a:pt x="0" y="0"/>
                  </a:lnTo>
                  <a:lnTo>
                    <a:pt x="40871" y="0"/>
                  </a:lnTo>
                  <a:lnTo>
                    <a:pt x="125016" y="8929"/>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96" name="SMARTInkShape-26">
              <a:extLst>
                <a:ext uri="{FF2B5EF4-FFF2-40B4-BE49-F238E27FC236}">
                  <a16:creationId xmlns:a16="http://schemas.microsoft.com/office/drawing/2014/main" id="{DBF20950-D51F-4E22-ACCD-48A5490049CA}"/>
                </a:ext>
              </a:extLst>
            </p:cNvPr>
            <p:cNvSpPr/>
            <p:nvPr>
              <p:custDataLst>
                <p:tags r:id="rId14"/>
              </p:custDataLst>
            </p:nvPr>
          </p:nvSpPr>
          <p:spPr>
            <a:xfrm>
              <a:off x="4854164" y="1660922"/>
              <a:ext cx="222584" cy="231300"/>
            </a:xfrm>
            <a:custGeom>
              <a:avLst/>
              <a:gdLst/>
              <a:ahLst/>
              <a:cxnLst/>
              <a:rect l="0" t="0" r="0" b="0"/>
              <a:pathLst>
                <a:path w="222584" h="231300">
                  <a:moveTo>
                    <a:pt x="110742" y="0"/>
                  </a:moveTo>
                  <a:lnTo>
                    <a:pt x="110742" y="0"/>
                  </a:lnTo>
                  <a:lnTo>
                    <a:pt x="115483" y="0"/>
                  </a:lnTo>
                  <a:lnTo>
                    <a:pt x="104586" y="992"/>
                  </a:lnTo>
                  <a:lnTo>
                    <a:pt x="68101" y="12429"/>
                  </a:lnTo>
                  <a:lnTo>
                    <a:pt x="30772" y="24908"/>
                  </a:lnTo>
                  <a:lnTo>
                    <a:pt x="12692" y="34552"/>
                  </a:lnTo>
                  <a:lnTo>
                    <a:pt x="2672" y="45453"/>
                  </a:lnTo>
                  <a:lnTo>
                    <a:pt x="0" y="51138"/>
                  </a:lnTo>
                  <a:lnTo>
                    <a:pt x="1195" y="57904"/>
                  </a:lnTo>
                  <a:lnTo>
                    <a:pt x="10461" y="73360"/>
                  </a:lnTo>
                  <a:lnTo>
                    <a:pt x="48784" y="107536"/>
                  </a:lnTo>
                  <a:lnTo>
                    <a:pt x="88856" y="134058"/>
                  </a:lnTo>
                  <a:lnTo>
                    <a:pt x="131157" y="160768"/>
                  </a:lnTo>
                  <a:lnTo>
                    <a:pt x="168274" y="186541"/>
                  </a:lnTo>
                  <a:lnTo>
                    <a:pt x="212503" y="215004"/>
                  </a:lnTo>
                  <a:lnTo>
                    <a:pt x="220461" y="222226"/>
                  </a:lnTo>
                  <a:lnTo>
                    <a:pt x="222583" y="225542"/>
                  </a:lnTo>
                  <a:lnTo>
                    <a:pt x="219037" y="227751"/>
                  </a:lnTo>
                  <a:lnTo>
                    <a:pt x="177701" y="231299"/>
                  </a:lnTo>
                  <a:lnTo>
                    <a:pt x="138850" y="229267"/>
                  </a:lnTo>
                  <a:lnTo>
                    <a:pt x="94907" y="219692"/>
                  </a:lnTo>
                  <a:lnTo>
                    <a:pt x="75024" y="2143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16296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path" presetSubtype="0" accel="50000" decel="50000" fill="hold" nodeType="clickEffect">
                                  <p:stCondLst>
                                    <p:cond delay="0"/>
                                  </p:stCondLst>
                                  <p:childTnLst>
                                    <p:animMotion origin="layout" path="M 0.01181 0.01736 L 0.07378 0.04375 L 0.05729 -0.03935 L 0.11962 -0.01342 L 0.10434 -0.09768 L 0.16476 -0.06967 L 0.14965 -0.15416 L 0.21042 -0.12662 L 0.19549 -0.21111 L 0.25764 -0.18472 L 0.24115 -0.26782 L 0.30313 -0.2419 L 0.28663 -0.3243 L 0.34861 -0.29791 L 0.33333 -0.38264 L 0.39427 -0.35509 L 0.37917 -0.43958 " pathEditMode="relative" rAng="19020000" ptsTypes="AAAAAAAAAAAAAAAAA">
                                      <p:cBhvr>
                                        <p:cTn id="6" dur="2000" fill="hold"/>
                                        <p:tgtEl>
                                          <p:spTgt spid="15362"/>
                                        </p:tgtEl>
                                        <p:attrNameLst>
                                          <p:attrName>ppt_x</p:attrName>
                                          <p:attrName>ppt_y</p:attrName>
                                        </p:attrNameLst>
                                      </p:cBhvr>
                                      <p:rCtr x="20313" y="-200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339804"/>
            <a:ext cx="8534400" cy="923330"/>
          </a:xfrm>
          <a:prstGeom prst="rect">
            <a:avLst/>
          </a:prstGeom>
          <a:noFill/>
        </p:spPr>
        <p:txBody>
          <a:bodyPr wrap="square" rtlCol="0">
            <a:spAutoFit/>
          </a:bodyPr>
          <a:lstStyle/>
          <a:p>
            <a:pPr algn="ctr"/>
            <a:r>
              <a:rPr lang="en-US" sz="5400" b="1" i="1" dirty="0">
                <a:solidFill>
                  <a:schemeClr val="tx2"/>
                </a:solidFill>
              </a:rPr>
              <a:t>Military/Strategic Interests </a:t>
            </a:r>
            <a:endParaRPr lang="en-US" sz="5400" i="1" dirty="0"/>
          </a:p>
        </p:txBody>
      </p:sp>
      <p:sp>
        <p:nvSpPr>
          <p:cNvPr id="10" name="TextBox 9"/>
          <p:cNvSpPr txBox="1"/>
          <p:nvPr/>
        </p:nvSpPr>
        <p:spPr>
          <a:xfrm>
            <a:off x="1600200" y="6019800"/>
            <a:ext cx="6172200" cy="923330"/>
          </a:xfrm>
          <a:prstGeom prst="rect">
            <a:avLst/>
          </a:prstGeom>
          <a:noFill/>
        </p:spPr>
        <p:txBody>
          <a:bodyPr wrap="square" rtlCol="0">
            <a:spAutoFit/>
          </a:bodyPr>
          <a:lstStyle/>
          <a:p>
            <a:pPr algn="ctr"/>
            <a:r>
              <a:rPr lang="en-US" altLang="en-US" b="1" dirty="0">
                <a:latin typeface="Comic Sans MS" pitchFamily="66" charset="0"/>
              </a:rPr>
              <a:t>Alfred T. Mahan </a:t>
            </a:r>
            <a:r>
              <a:rPr lang="en-US" altLang="en-US" b="1" dirty="0">
                <a:latin typeface="Comic Sans MS" pitchFamily="66" charset="0"/>
                <a:sym typeface="Wingdings" pitchFamily="2" charset="2"/>
              </a:rPr>
              <a:t> </a:t>
            </a:r>
            <a:r>
              <a:rPr lang="en-US" altLang="en-US" b="1" i="1" dirty="0">
                <a:latin typeface="Comic Sans MS" pitchFamily="66" charset="0"/>
                <a:sym typeface="Wingdings" pitchFamily="2" charset="2"/>
              </a:rPr>
              <a:t>The Influence of Sea Power on History:  1660-1783</a:t>
            </a:r>
            <a:endParaRPr lang="en-US" altLang="en-US" b="1" i="1" dirty="0">
              <a:latin typeface="Comic Sans MS" pitchFamily="66" charset="0"/>
            </a:endParaRPr>
          </a:p>
          <a:p>
            <a:pPr algn="ctr"/>
            <a:endParaRPr lang="en-US" b="1" dirty="0"/>
          </a:p>
        </p:txBody>
      </p:sp>
      <p:pic>
        <p:nvPicPr>
          <p:cNvPr id="7" name="Picture 4" descr="Map-US_Expands_Its_Influence-1850-1940"/>
          <p:cNvPicPr>
            <a:picLocks noChangeAspect="1" noChangeArrowheads="1"/>
          </p:cNvPicPr>
          <p:nvPr/>
        </p:nvPicPr>
        <p:blipFill>
          <a:blip r:embed="rId29">
            <a:lum contrast="6000"/>
            <a:extLst>
              <a:ext uri="{28A0092B-C50C-407E-A947-70E740481C1C}">
                <a14:useLocalDpi xmlns:a14="http://schemas.microsoft.com/office/drawing/2010/main" val="0"/>
              </a:ext>
            </a:extLst>
          </a:blip>
          <a:srcRect/>
          <a:stretch>
            <a:fillRect/>
          </a:stretch>
        </p:blipFill>
        <p:spPr bwMode="auto">
          <a:xfrm>
            <a:off x="1447800" y="1295400"/>
            <a:ext cx="63246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7" name="SMARTInkShape-Group9">
            <a:extLst>
              <a:ext uri="{FF2B5EF4-FFF2-40B4-BE49-F238E27FC236}">
                <a16:creationId xmlns:a16="http://schemas.microsoft.com/office/drawing/2014/main" id="{74D684B1-DD10-495A-AE49-CD1CE7FCB765}"/>
              </a:ext>
            </a:extLst>
          </p:cNvPr>
          <p:cNvGrpSpPr/>
          <p:nvPr/>
        </p:nvGrpSpPr>
        <p:grpSpPr>
          <a:xfrm>
            <a:off x="2027086" y="3000375"/>
            <a:ext cx="2071642" cy="1830587"/>
            <a:chOff x="2027086" y="3000375"/>
            <a:chExt cx="2071642" cy="1830587"/>
          </a:xfrm>
        </p:grpSpPr>
        <p:sp>
          <p:nvSpPr>
            <p:cNvPr id="131" name="SMARTInkShape-54">
              <a:extLst>
                <a:ext uri="{FF2B5EF4-FFF2-40B4-BE49-F238E27FC236}">
                  <a16:creationId xmlns:a16="http://schemas.microsoft.com/office/drawing/2014/main" id="{7F3FD854-809E-426E-BC48-1980C9EA3FAB}"/>
                </a:ext>
              </a:extLst>
            </p:cNvPr>
            <p:cNvSpPr/>
            <p:nvPr>
              <p:custDataLst>
                <p:tags r:id="rId22"/>
              </p:custDataLst>
            </p:nvPr>
          </p:nvSpPr>
          <p:spPr>
            <a:xfrm>
              <a:off x="2893230" y="4732734"/>
              <a:ext cx="89287" cy="98228"/>
            </a:xfrm>
            <a:custGeom>
              <a:avLst/>
              <a:gdLst/>
              <a:ahLst/>
              <a:cxnLst/>
              <a:rect l="0" t="0" r="0" b="0"/>
              <a:pathLst>
                <a:path w="89287" h="98228">
                  <a:moveTo>
                    <a:pt x="89286" y="0"/>
                  </a:moveTo>
                  <a:lnTo>
                    <a:pt x="89286" y="0"/>
                  </a:lnTo>
                  <a:lnTo>
                    <a:pt x="89286" y="4740"/>
                  </a:lnTo>
                  <a:lnTo>
                    <a:pt x="88293" y="6137"/>
                  </a:lnTo>
                  <a:lnTo>
                    <a:pt x="86640" y="7068"/>
                  </a:lnTo>
                  <a:lnTo>
                    <a:pt x="81597" y="8562"/>
                  </a:lnTo>
                  <a:lnTo>
                    <a:pt x="38609" y="49685"/>
                  </a:lnTo>
                  <a:lnTo>
                    <a:pt x="26763" y="55455"/>
                  </a:lnTo>
                  <a:lnTo>
                    <a:pt x="20818" y="59373"/>
                  </a:lnTo>
                  <a:lnTo>
                    <a:pt x="14869" y="61115"/>
                  </a:lnTo>
                  <a:lnTo>
                    <a:pt x="12885" y="62572"/>
                  </a:lnTo>
                  <a:lnTo>
                    <a:pt x="11563" y="64534"/>
                  </a:lnTo>
                  <a:lnTo>
                    <a:pt x="10682" y="66835"/>
                  </a:lnTo>
                  <a:lnTo>
                    <a:pt x="9102" y="68370"/>
                  </a:lnTo>
                  <a:lnTo>
                    <a:pt x="4700" y="70074"/>
                  </a:lnTo>
                  <a:lnTo>
                    <a:pt x="3130" y="71521"/>
                  </a:lnTo>
                  <a:lnTo>
                    <a:pt x="111" y="79964"/>
                  </a:lnTo>
                  <a:lnTo>
                    <a:pt x="0" y="88020"/>
                  </a:lnTo>
                  <a:lnTo>
                    <a:pt x="988" y="88446"/>
                  </a:lnTo>
                  <a:lnTo>
                    <a:pt x="4733" y="88919"/>
                  </a:lnTo>
                  <a:lnTo>
                    <a:pt x="9704" y="91775"/>
                  </a:lnTo>
                  <a:lnTo>
                    <a:pt x="12419" y="93926"/>
                  </a:lnTo>
                  <a:lnTo>
                    <a:pt x="20727" y="96315"/>
                  </a:lnTo>
                  <a:lnTo>
                    <a:pt x="53567" y="9822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 name="SMARTInkShape-55">
              <a:extLst>
                <a:ext uri="{FF2B5EF4-FFF2-40B4-BE49-F238E27FC236}">
                  <a16:creationId xmlns:a16="http://schemas.microsoft.com/office/drawing/2014/main" id="{B40E0C1C-C8A1-4834-A2F9-3DAF2DF71A86}"/>
                </a:ext>
              </a:extLst>
            </p:cNvPr>
            <p:cNvSpPr/>
            <p:nvPr>
              <p:custDataLst>
                <p:tags r:id="rId23"/>
              </p:custDataLst>
            </p:nvPr>
          </p:nvSpPr>
          <p:spPr>
            <a:xfrm>
              <a:off x="2875774" y="3991570"/>
              <a:ext cx="1222954" cy="803673"/>
            </a:xfrm>
            <a:custGeom>
              <a:avLst/>
              <a:gdLst/>
              <a:ahLst/>
              <a:cxnLst/>
              <a:rect l="0" t="0" r="0" b="0"/>
              <a:pathLst>
                <a:path w="1222954" h="803673">
                  <a:moveTo>
                    <a:pt x="1222953" y="0"/>
                  </a:moveTo>
                  <a:lnTo>
                    <a:pt x="1222953" y="0"/>
                  </a:lnTo>
                  <a:lnTo>
                    <a:pt x="1214391" y="0"/>
                  </a:lnTo>
                  <a:lnTo>
                    <a:pt x="1209391" y="4741"/>
                  </a:lnTo>
                  <a:lnTo>
                    <a:pt x="1207004" y="9714"/>
                  </a:lnTo>
                  <a:lnTo>
                    <a:pt x="1206367" y="12429"/>
                  </a:lnTo>
                  <a:lnTo>
                    <a:pt x="1204950" y="14239"/>
                  </a:lnTo>
                  <a:lnTo>
                    <a:pt x="1165198" y="41747"/>
                  </a:lnTo>
                  <a:lnTo>
                    <a:pt x="1124655" y="62512"/>
                  </a:lnTo>
                  <a:lnTo>
                    <a:pt x="1081933" y="83013"/>
                  </a:lnTo>
                  <a:lnTo>
                    <a:pt x="1043427" y="109489"/>
                  </a:lnTo>
                  <a:lnTo>
                    <a:pt x="999588" y="132256"/>
                  </a:lnTo>
                  <a:lnTo>
                    <a:pt x="955046" y="160904"/>
                  </a:lnTo>
                  <a:lnTo>
                    <a:pt x="914600" y="189321"/>
                  </a:lnTo>
                  <a:lnTo>
                    <a:pt x="874529" y="217461"/>
                  </a:lnTo>
                  <a:lnTo>
                    <a:pt x="841022" y="241042"/>
                  </a:lnTo>
                  <a:lnTo>
                    <a:pt x="805958" y="262030"/>
                  </a:lnTo>
                  <a:lnTo>
                    <a:pt x="770433" y="286660"/>
                  </a:lnTo>
                  <a:lnTo>
                    <a:pt x="734772" y="312808"/>
                  </a:lnTo>
                  <a:lnTo>
                    <a:pt x="699070" y="339408"/>
                  </a:lnTo>
                  <a:lnTo>
                    <a:pt x="663357" y="366141"/>
                  </a:lnTo>
                  <a:lnTo>
                    <a:pt x="627639" y="392914"/>
                  </a:lnTo>
                  <a:lnTo>
                    <a:pt x="591921" y="420690"/>
                  </a:lnTo>
                  <a:lnTo>
                    <a:pt x="556203" y="452622"/>
                  </a:lnTo>
                  <a:lnTo>
                    <a:pt x="520484" y="481376"/>
                  </a:lnTo>
                  <a:lnTo>
                    <a:pt x="483773" y="508748"/>
                  </a:lnTo>
                  <a:lnTo>
                    <a:pt x="442909" y="534717"/>
                  </a:lnTo>
                  <a:lnTo>
                    <a:pt x="405225" y="556412"/>
                  </a:lnTo>
                  <a:lnTo>
                    <a:pt x="368924" y="581251"/>
                  </a:lnTo>
                  <a:lnTo>
                    <a:pt x="334025" y="606470"/>
                  </a:lnTo>
                  <a:lnTo>
                    <a:pt x="292418" y="633272"/>
                  </a:lnTo>
                  <a:lnTo>
                    <a:pt x="251016" y="662415"/>
                  </a:lnTo>
                  <a:lnTo>
                    <a:pt x="213182" y="689706"/>
                  </a:lnTo>
                  <a:lnTo>
                    <a:pt x="173812" y="711560"/>
                  </a:lnTo>
                  <a:lnTo>
                    <a:pt x="132956" y="735024"/>
                  </a:lnTo>
                  <a:lnTo>
                    <a:pt x="93547" y="752654"/>
                  </a:lnTo>
                  <a:lnTo>
                    <a:pt x="51278" y="773882"/>
                  </a:lnTo>
                  <a:lnTo>
                    <a:pt x="39486" y="781837"/>
                  </a:lnTo>
                  <a:lnTo>
                    <a:pt x="26612" y="787673"/>
                  </a:lnTo>
                  <a:lnTo>
                    <a:pt x="10293" y="802017"/>
                  </a:lnTo>
                  <a:lnTo>
                    <a:pt x="6659" y="802937"/>
                  </a:lnTo>
                  <a:lnTo>
                    <a:pt x="0" y="803629"/>
                  </a:lnTo>
                  <a:lnTo>
                    <a:pt x="8515" y="80367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 name="SMARTInkShape-56">
              <a:extLst>
                <a:ext uri="{FF2B5EF4-FFF2-40B4-BE49-F238E27FC236}">
                  <a16:creationId xmlns:a16="http://schemas.microsoft.com/office/drawing/2014/main" id="{ACBFD28A-6220-4189-904A-79D13663BCAC}"/>
                </a:ext>
              </a:extLst>
            </p:cNvPr>
            <p:cNvSpPr/>
            <p:nvPr>
              <p:custDataLst>
                <p:tags r:id="rId24"/>
              </p:custDataLst>
            </p:nvPr>
          </p:nvSpPr>
          <p:spPr>
            <a:xfrm>
              <a:off x="2518709" y="3000375"/>
              <a:ext cx="213776" cy="89298"/>
            </a:xfrm>
            <a:custGeom>
              <a:avLst/>
              <a:gdLst/>
              <a:ahLst/>
              <a:cxnLst/>
              <a:rect l="0" t="0" r="0" b="0"/>
              <a:pathLst>
                <a:path w="213776" h="89298">
                  <a:moveTo>
                    <a:pt x="213775" y="0"/>
                  </a:moveTo>
                  <a:lnTo>
                    <a:pt x="213775" y="0"/>
                  </a:lnTo>
                  <a:lnTo>
                    <a:pt x="183964" y="0"/>
                  </a:lnTo>
                  <a:lnTo>
                    <a:pt x="142104" y="11024"/>
                  </a:lnTo>
                  <a:lnTo>
                    <a:pt x="124409" y="15834"/>
                  </a:lnTo>
                  <a:lnTo>
                    <a:pt x="86108" y="17681"/>
                  </a:lnTo>
                  <a:lnTo>
                    <a:pt x="70714" y="18772"/>
                  </a:lnTo>
                  <a:lnTo>
                    <a:pt x="29061" y="26233"/>
                  </a:lnTo>
                  <a:lnTo>
                    <a:pt x="0" y="26786"/>
                  </a:lnTo>
                  <a:lnTo>
                    <a:pt x="11939" y="39218"/>
                  </a:lnTo>
                  <a:lnTo>
                    <a:pt x="41707" y="56600"/>
                  </a:lnTo>
                  <a:lnTo>
                    <a:pt x="84805" y="77393"/>
                  </a:lnTo>
                  <a:lnTo>
                    <a:pt x="106619" y="8929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 name="SMARTInkShape-57">
              <a:extLst>
                <a:ext uri="{FF2B5EF4-FFF2-40B4-BE49-F238E27FC236}">
                  <a16:creationId xmlns:a16="http://schemas.microsoft.com/office/drawing/2014/main" id="{7AC412F4-6679-490E-B126-AF98D3ABD072}"/>
                </a:ext>
              </a:extLst>
            </p:cNvPr>
            <p:cNvSpPr/>
            <p:nvPr>
              <p:custDataLst>
                <p:tags r:id="rId25"/>
              </p:custDataLst>
            </p:nvPr>
          </p:nvSpPr>
          <p:spPr>
            <a:xfrm>
              <a:off x="2634258" y="3027164"/>
              <a:ext cx="1410891" cy="710591"/>
            </a:xfrm>
            <a:custGeom>
              <a:avLst/>
              <a:gdLst/>
              <a:ahLst/>
              <a:cxnLst/>
              <a:rect l="0" t="0" r="0" b="0"/>
              <a:pathLst>
                <a:path w="1410891" h="710591">
                  <a:moveTo>
                    <a:pt x="1410890" y="705445"/>
                  </a:moveTo>
                  <a:lnTo>
                    <a:pt x="1410890" y="705445"/>
                  </a:lnTo>
                  <a:lnTo>
                    <a:pt x="1410890" y="710590"/>
                  </a:lnTo>
                  <a:lnTo>
                    <a:pt x="1410890" y="705704"/>
                  </a:lnTo>
                  <a:lnTo>
                    <a:pt x="1398462" y="705468"/>
                  </a:lnTo>
                  <a:lnTo>
                    <a:pt x="1392799" y="702809"/>
                  </a:lnTo>
                  <a:lnTo>
                    <a:pt x="1378118" y="691207"/>
                  </a:lnTo>
                  <a:lnTo>
                    <a:pt x="1368217" y="686674"/>
                  </a:lnTo>
                  <a:lnTo>
                    <a:pt x="1334713" y="661179"/>
                  </a:lnTo>
                  <a:lnTo>
                    <a:pt x="1313905" y="649334"/>
                  </a:lnTo>
                  <a:lnTo>
                    <a:pt x="1275933" y="621768"/>
                  </a:lnTo>
                  <a:lnTo>
                    <a:pt x="1232163" y="592292"/>
                  </a:lnTo>
                  <a:lnTo>
                    <a:pt x="1195559" y="567522"/>
                  </a:lnTo>
                  <a:lnTo>
                    <a:pt x="1151140" y="537641"/>
                  </a:lnTo>
                  <a:lnTo>
                    <a:pt x="1115977" y="515827"/>
                  </a:lnTo>
                  <a:lnTo>
                    <a:pt x="1080423" y="493158"/>
                  </a:lnTo>
                  <a:lnTo>
                    <a:pt x="1044753" y="473873"/>
                  </a:lnTo>
                  <a:lnTo>
                    <a:pt x="1006403" y="452946"/>
                  </a:lnTo>
                  <a:lnTo>
                    <a:pt x="966266" y="430540"/>
                  </a:lnTo>
                  <a:lnTo>
                    <a:pt x="938444" y="416578"/>
                  </a:lnTo>
                  <a:lnTo>
                    <a:pt x="902927" y="400450"/>
                  </a:lnTo>
                  <a:lnTo>
                    <a:pt x="871929" y="383360"/>
                  </a:lnTo>
                  <a:lnTo>
                    <a:pt x="829518" y="359651"/>
                  </a:lnTo>
                  <a:lnTo>
                    <a:pt x="785533" y="340058"/>
                  </a:lnTo>
                  <a:lnTo>
                    <a:pt x="741081" y="319039"/>
                  </a:lnTo>
                  <a:lnTo>
                    <a:pt x="696491" y="296606"/>
                  </a:lnTo>
                  <a:lnTo>
                    <a:pt x="651860" y="274745"/>
                  </a:lnTo>
                  <a:lnTo>
                    <a:pt x="607217" y="252062"/>
                  </a:lnTo>
                  <a:lnTo>
                    <a:pt x="562570" y="232773"/>
                  </a:lnTo>
                  <a:lnTo>
                    <a:pt x="517921" y="214491"/>
                  </a:lnTo>
                  <a:lnTo>
                    <a:pt x="473273" y="193860"/>
                  </a:lnTo>
                  <a:lnTo>
                    <a:pt x="431271" y="171542"/>
                  </a:lnTo>
                  <a:lnTo>
                    <a:pt x="391044" y="152361"/>
                  </a:lnTo>
                  <a:lnTo>
                    <a:pt x="347706" y="134110"/>
                  </a:lnTo>
                  <a:lnTo>
                    <a:pt x="306092" y="118781"/>
                  </a:lnTo>
                  <a:lnTo>
                    <a:pt x="268626" y="105309"/>
                  </a:lnTo>
                  <a:lnTo>
                    <a:pt x="232390" y="91395"/>
                  </a:lnTo>
                  <a:lnTo>
                    <a:pt x="196518" y="78343"/>
                  </a:lnTo>
                  <a:lnTo>
                    <a:pt x="153581" y="60895"/>
                  </a:lnTo>
                  <a:lnTo>
                    <a:pt x="110036" y="44828"/>
                  </a:lnTo>
                  <a:lnTo>
                    <a:pt x="67268" y="26805"/>
                  </a:lnTo>
                  <a:lnTo>
                    <a:pt x="57678" y="21835"/>
                  </a:lnTo>
                  <a:lnTo>
                    <a:pt x="37999" y="15999"/>
                  </a:lnTo>
                  <a:lnTo>
                    <a:pt x="30779" y="12071"/>
                  </a:lnTo>
                  <a:lnTo>
                    <a:pt x="21136" y="8869"/>
                  </a:lnTo>
                  <a:lnTo>
                    <a:pt x="10733" y="1364"/>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 name="SMARTInkShape-58">
              <a:extLst>
                <a:ext uri="{FF2B5EF4-FFF2-40B4-BE49-F238E27FC236}">
                  <a16:creationId xmlns:a16="http://schemas.microsoft.com/office/drawing/2014/main" id="{A9945773-034A-413C-AAE2-DD42D73F044F}"/>
                </a:ext>
              </a:extLst>
            </p:cNvPr>
            <p:cNvSpPr/>
            <p:nvPr>
              <p:custDataLst>
                <p:tags r:id="rId26"/>
              </p:custDataLst>
            </p:nvPr>
          </p:nvSpPr>
          <p:spPr>
            <a:xfrm>
              <a:off x="2027086" y="3723680"/>
              <a:ext cx="187478" cy="89298"/>
            </a:xfrm>
            <a:custGeom>
              <a:avLst/>
              <a:gdLst/>
              <a:ahLst/>
              <a:cxnLst/>
              <a:rect l="0" t="0" r="0" b="0"/>
              <a:pathLst>
                <a:path w="187478" h="89298">
                  <a:moveTo>
                    <a:pt x="187477" y="0"/>
                  </a:moveTo>
                  <a:lnTo>
                    <a:pt x="187477" y="0"/>
                  </a:lnTo>
                  <a:lnTo>
                    <a:pt x="187477" y="4740"/>
                  </a:lnTo>
                  <a:lnTo>
                    <a:pt x="186484" y="6137"/>
                  </a:lnTo>
                  <a:lnTo>
                    <a:pt x="184831" y="7067"/>
                  </a:lnTo>
                  <a:lnTo>
                    <a:pt x="182736" y="7688"/>
                  </a:lnTo>
                  <a:lnTo>
                    <a:pt x="169385" y="15834"/>
                  </a:lnTo>
                  <a:lnTo>
                    <a:pt x="166486" y="16509"/>
                  </a:lnTo>
                  <a:lnTo>
                    <a:pt x="153712" y="23729"/>
                  </a:lnTo>
                  <a:lnTo>
                    <a:pt x="109930" y="34358"/>
                  </a:lnTo>
                  <a:lnTo>
                    <a:pt x="80300" y="38185"/>
                  </a:lnTo>
                  <a:lnTo>
                    <a:pt x="62455" y="42733"/>
                  </a:lnTo>
                  <a:lnTo>
                    <a:pt x="18596" y="44598"/>
                  </a:lnTo>
                  <a:lnTo>
                    <a:pt x="0" y="44648"/>
                  </a:lnTo>
                  <a:lnTo>
                    <a:pt x="17997" y="44648"/>
                  </a:lnTo>
                  <a:lnTo>
                    <a:pt x="25501" y="47294"/>
                  </a:lnTo>
                  <a:lnTo>
                    <a:pt x="28891" y="49389"/>
                  </a:lnTo>
                  <a:lnTo>
                    <a:pt x="43144" y="52337"/>
                  </a:lnTo>
                  <a:lnTo>
                    <a:pt x="71591" y="56060"/>
                  </a:lnTo>
                  <a:lnTo>
                    <a:pt x="113074" y="74559"/>
                  </a:lnTo>
                  <a:lnTo>
                    <a:pt x="140184" y="82247"/>
                  </a:lnTo>
                  <a:lnTo>
                    <a:pt x="151758" y="8929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 name="SMARTInkShape-59">
              <a:extLst>
                <a:ext uri="{FF2B5EF4-FFF2-40B4-BE49-F238E27FC236}">
                  <a16:creationId xmlns:a16="http://schemas.microsoft.com/office/drawing/2014/main" id="{5D15048C-A62F-418F-A84C-478212438275}"/>
                </a:ext>
              </a:extLst>
            </p:cNvPr>
            <p:cNvSpPr/>
            <p:nvPr>
              <p:custDataLst>
                <p:tags r:id="rId27"/>
              </p:custDataLst>
            </p:nvPr>
          </p:nvSpPr>
          <p:spPr>
            <a:xfrm>
              <a:off x="2160984" y="3759398"/>
              <a:ext cx="1848447" cy="142876"/>
            </a:xfrm>
            <a:custGeom>
              <a:avLst/>
              <a:gdLst/>
              <a:ahLst/>
              <a:cxnLst/>
              <a:rect l="0" t="0" r="0" b="0"/>
              <a:pathLst>
                <a:path w="1848447" h="142876">
                  <a:moveTo>
                    <a:pt x="1848446" y="142875"/>
                  </a:moveTo>
                  <a:lnTo>
                    <a:pt x="1848446" y="142875"/>
                  </a:lnTo>
                  <a:lnTo>
                    <a:pt x="1806206" y="142875"/>
                  </a:lnTo>
                  <a:lnTo>
                    <a:pt x="1766265" y="130447"/>
                  </a:lnTo>
                  <a:lnTo>
                    <a:pt x="1723191" y="123085"/>
                  </a:lnTo>
                  <a:lnTo>
                    <a:pt x="1687664" y="117469"/>
                  </a:lnTo>
                  <a:lnTo>
                    <a:pt x="1644854" y="115367"/>
                  </a:lnTo>
                  <a:lnTo>
                    <a:pt x="1609970" y="109038"/>
                  </a:lnTo>
                  <a:lnTo>
                    <a:pt x="1574498" y="101871"/>
                  </a:lnTo>
                  <a:lnTo>
                    <a:pt x="1537860" y="98315"/>
                  </a:lnTo>
                  <a:lnTo>
                    <a:pt x="1496026" y="91418"/>
                  </a:lnTo>
                  <a:lnTo>
                    <a:pt x="1452212" y="83090"/>
                  </a:lnTo>
                  <a:lnTo>
                    <a:pt x="1407811" y="74339"/>
                  </a:lnTo>
                  <a:lnTo>
                    <a:pt x="1378103" y="68428"/>
                  </a:lnTo>
                  <a:lnTo>
                    <a:pt x="1345717" y="62494"/>
                  </a:lnTo>
                  <a:lnTo>
                    <a:pt x="1311479" y="56549"/>
                  </a:lnTo>
                  <a:lnTo>
                    <a:pt x="1276419" y="50599"/>
                  </a:lnTo>
                  <a:lnTo>
                    <a:pt x="1243639" y="47293"/>
                  </a:lnTo>
                  <a:lnTo>
                    <a:pt x="1211541" y="44832"/>
                  </a:lnTo>
                  <a:lnTo>
                    <a:pt x="1177432" y="40431"/>
                  </a:lnTo>
                  <a:lnTo>
                    <a:pt x="1142428" y="35167"/>
                  </a:lnTo>
                  <a:lnTo>
                    <a:pt x="1107027" y="30513"/>
                  </a:lnTo>
                  <a:lnTo>
                    <a:pt x="1071450" y="28444"/>
                  </a:lnTo>
                  <a:lnTo>
                    <a:pt x="1035794" y="24879"/>
                  </a:lnTo>
                  <a:lnTo>
                    <a:pt x="1000103" y="20979"/>
                  </a:lnTo>
                  <a:lnTo>
                    <a:pt x="964397" y="19247"/>
                  </a:lnTo>
                  <a:lnTo>
                    <a:pt x="928684" y="18476"/>
                  </a:lnTo>
                  <a:lnTo>
                    <a:pt x="892967" y="17142"/>
                  </a:lnTo>
                  <a:lnTo>
                    <a:pt x="857250" y="13241"/>
                  </a:lnTo>
                  <a:lnTo>
                    <a:pt x="821531" y="10846"/>
                  </a:lnTo>
                  <a:lnTo>
                    <a:pt x="785813" y="9782"/>
                  </a:lnTo>
                  <a:lnTo>
                    <a:pt x="750094" y="9308"/>
                  </a:lnTo>
                  <a:lnTo>
                    <a:pt x="714375" y="6452"/>
                  </a:lnTo>
                  <a:lnTo>
                    <a:pt x="678657" y="2868"/>
                  </a:lnTo>
                  <a:lnTo>
                    <a:pt x="642938" y="1275"/>
                  </a:lnTo>
                  <a:lnTo>
                    <a:pt x="607219" y="567"/>
                  </a:lnTo>
                  <a:lnTo>
                    <a:pt x="572493" y="252"/>
                  </a:lnTo>
                  <a:lnTo>
                    <a:pt x="540522" y="112"/>
                  </a:lnTo>
                  <a:lnTo>
                    <a:pt x="507131" y="50"/>
                  </a:lnTo>
                  <a:lnTo>
                    <a:pt x="473439" y="23"/>
                  </a:lnTo>
                  <a:lnTo>
                    <a:pt x="441928" y="11"/>
                  </a:lnTo>
                  <a:lnTo>
                    <a:pt x="411386" y="5"/>
                  </a:lnTo>
                  <a:lnTo>
                    <a:pt x="381276" y="2"/>
                  </a:lnTo>
                  <a:lnTo>
                    <a:pt x="337426" y="1"/>
                  </a:lnTo>
                  <a:lnTo>
                    <a:pt x="297865" y="0"/>
                  </a:lnTo>
                  <a:lnTo>
                    <a:pt x="256157" y="0"/>
                  </a:lnTo>
                  <a:lnTo>
                    <a:pt x="218222" y="0"/>
                  </a:lnTo>
                  <a:lnTo>
                    <a:pt x="181847" y="0"/>
                  </a:lnTo>
                  <a:lnTo>
                    <a:pt x="146926" y="993"/>
                  </a:lnTo>
                  <a:lnTo>
                    <a:pt x="107957" y="7068"/>
                  </a:lnTo>
                  <a:lnTo>
                    <a:pt x="63606" y="8685"/>
                  </a:lnTo>
                  <a:lnTo>
                    <a:pt x="19754" y="8920"/>
                  </a:lnTo>
                  <a:lnTo>
                    <a:pt x="12" y="8930"/>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1" name="SMARTInkShape-Group10">
            <a:extLst>
              <a:ext uri="{FF2B5EF4-FFF2-40B4-BE49-F238E27FC236}">
                <a16:creationId xmlns:a16="http://schemas.microsoft.com/office/drawing/2014/main" id="{13DE6298-23C5-48F9-AC4B-EBD2FF579083}"/>
              </a:ext>
            </a:extLst>
          </p:cNvPr>
          <p:cNvGrpSpPr/>
          <p:nvPr/>
        </p:nvGrpSpPr>
        <p:grpSpPr>
          <a:xfrm>
            <a:off x="4152305" y="2893219"/>
            <a:ext cx="1160860" cy="2393147"/>
            <a:chOff x="4152305" y="2893219"/>
            <a:chExt cx="1160860" cy="2393147"/>
          </a:xfrm>
        </p:grpSpPr>
        <p:sp>
          <p:nvSpPr>
            <p:cNvPr id="138" name="SMARTInkShape-60">
              <a:extLst>
                <a:ext uri="{FF2B5EF4-FFF2-40B4-BE49-F238E27FC236}">
                  <a16:creationId xmlns:a16="http://schemas.microsoft.com/office/drawing/2014/main" id="{6A578B22-CAAB-4B5C-AD2E-368891751E09}"/>
                </a:ext>
              </a:extLst>
            </p:cNvPr>
            <p:cNvSpPr/>
            <p:nvPr>
              <p:custDataLst>
                <p:tags r:id="rId19"/>
              </p:custDataLst>
            </p:nvPr>
          </p:nvSpPr>
          <p:spPr>
            <a:xfrm>
              <a:off x="4152305" y="2893219"/>
              <a:ext cx="125016" cy="142876"/>
            </a:xfrm>
            <a:custGeom>
              <a:avLst/>
              <a:gdLst/>
              <a:ahLst/>
              <a:cxnLst/>
              <a:rect l="0" t="0" r="0" b="0"/>
              <a:pathLst>
                <a:path w="125016" h="142876">
                  <a:moveTo>
                    <a:pt x="125015" y="0"/>
                  </a:moveTo>
                  <a:lnTo>
                    <a:pt x="125015" y="0"/>
                  </a:lnTo>
                  <a:lnTo>
                    <a:pt x="125015" y="12428"/>
                  </a:lnTo>
                  <a:lnTo>
                    <a:pt x="122370" y="18091"/>
                  </a:lnTo>
                  <a:lnTo>
                    <a:pt x="118878" y="23915"/>
                  </a:lnTo>
                  <a:lnTo>
                    <a:pt x="115921" y="32773"/>
                  </a:lnTo>
                  <a:lnTo>
                    <a:pt x="77722" y="74046"/>
                  </a:lnTo>
                  <a:lnTo>
                    <a:pt x="37307" y="101193"/>
                  </a:lnTo>
                  <a:lnTo>
                    <a:pt x="25165" y="110130"/>
                  </a:lnTo>
                  <a:lnTo>
                    <a:pt x="12173" y="127183"/>
                  </a:lnTo>
                  <a:lnTo>
                    <a:pt x="4048" y="132933"/>
                  </a:lnTo>
                  <a:lnTo>
                    <a:pt x="0" y="14287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 name="SMARTInkShape-61">
              <a:extLst>
                <a:ext uri="{FF2B5EF4-FFF2-40B4-BE49-F238E27FC236}">
                  <a16:creationId xmlns:a16="http://schemas.microsoft.com/office/drawing/2014/main" id="{A13F473F-F9EA-4333-930F-6BFE3341B67B}"/>
                </a:ext>
              </a:extLst>
            </p:cNvPr>
            <p:cNvSpPr/>
            <p:nvPr>
              <p:custDataLst>
                <p:tags r:id="rId20"/>
              </p:custDataLst>
            </p:nvPr>
          </p:nvSpPr>
          <p:spPr>
            <a:xfrm>
              <a:off x="5223867" y="5277445"/>
              <a:ext cx="89298" cy="8921"/>
            </a:xfrm>
            <a:custGeom>
              <a:avLst/>
              <a:gdLst/>
              <a:ahLst/>
              <a:cxnLst/>
              <a:rect l="0" t="0" r="0" b="0"/>
              <a:pathLst>
                <a:path w="89298" h="8921">
                  <a:moveTo>
                    <a:pt x="89297" y="0"/>
                  </a:moveTo>
                  <a:lnTo>
                    <a:pt x="89297" y="0"/>
                  </a:lnTo>
                  <a:lnTo>
                    <a:pt x="89297" y="4741"/>
                  </a:lnTo>
                  <a:lnTo>
                    <a:pt x="88305" y="6137"/>
                  </a:lnTo>
                  <a:lnTo>
                    <a:pt x="86651" y="7068"/>
                  </a:lnTo>
                  <a:lnTo>
                    <a:pt x="80203" y="8685"/>
                  </a:lnTo>
                  <a:lnTo>
                    <a:pt x="59409" y="8920"/>
                  </a:lnTo>
                  <a:lnTo>
                    <a:pt x="53524" y="6280"/>
                  </a:lnTo>
                  <a:lnTo>
                    <a:pt x="47601" y="2791"/>
                  </a:lnTo>
                  <a:lnTo>
                    <a:pt x="37696" y="827"/>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 name="SMARTInkShape-62">
              <a:extLst>
                <a:ext uri="{FF2B5EF4-FFF2-40B4-BE49-F238E27FC236}">
                  <a16:creationId xmlns:a16="http://schemas.microsoft.com/office/drawing/2014/main" id="{794418F5-4118-424E-BBCD-1E4A613DDD18}"/>
                </a:ext>
              </a:extLst>
            </p:cNvPr>
            <p:cNvSpPr/>
            <p:nvPr>
              <p:custDataLst>
                <p:tags r:id="rId21"/>
              </p:custDataLst>
            </p:nvPr>
          </p:nvSpPr>
          <p:spPr>
            <a:xfrm>
              <a:off x="4170164" y="2946797"/>
              <a:ext cx="1134061" cy="2330649"/>
            </a:xfrm>
            <a:custGeom>
              <a:avLst/>
              <a:gdLst/>
              <a:ahLst/>
              <a:cxnLst/>
              <a:rect l="0" t="0" r="0" b="0"/>
              <a:pathLst>
                <a:path w="1134061" h="2330649">
                  <a:moveTo>
                    <a:pt x="0" y="0"/>
                  </a:moveTo>
                  <a:lnTo>
                    <a:pt x="0" y="0"/>
                  </a:lnTo>
                  <a:lnTo>
                    <a:pt x="4740" y="0"/>
                  </a:lnTo>
                  <a:lnTo>
                    <a:pt x="6137" y="992"/>
                  </a:lnTo>
                  <a:lnTo>
                    <a:pt x="7068" y="2646"/>
                  </a:lnTo>
                  <a:lnTo>
                    <a:pt x="7689" y="4740"/>
                  </a:lnTo>
                  <a:lnTo>
                    <a:pt x="9094" y="6137"/>
                  </a:lnTo>
                  <a:lnTo>
                    <a:pt x="18480" y="11024"/>
                  </a:lnTo>
                  <a:lnTo>
                    <a:pt x="60938" y="38732"/>
                  </a:lnTo>
                  <a:lnTo>
                    <a:pt x="90633" y="56558"/>
                  </a:lnTo>
                  <a:lnTo>
                    <a:pt x="134114" y="91391"/>
                  </a:lnTo>
                  <a:lnTo>
                    <a:pt x="170863" y="119338"/>
                  </a:lnTo>
                  <a:lnTo>
                    <a:pt x="202974" y="145575"/>
                  </a:lnTo>
                  <a:lnTo>
                    <a:pt x="241960" y="181742"/>
                  </a:lnTo>
                  <a:lnTo>
                    <a:pt x="279636" y="214934"/>
                  </a:lnTo>
                  <a:lnTo>
                    <a:pt x="320261" y="250154"/>
                  </a:lnTo>
                  <a:lnTo>
                    <a:pt x="363086" y="286766"/>
                  </a:lnTo>
                  <a:lnTo>
                    <a:pt x="403883" y="331187"/>
                  </a:lnTo>
                  <a:lnTo>
                    <a:pt x="445125" y="373438"/>
                  </a:lnTo>
                  <a:lnTo>
                    <a:pt x="477611" y="406100"/>
                  </a:lnTo>
                  <a:lnTo>
                    <a:pt x="507631" y="445653"/>
                  </a:lnTo>
                  <a:lnTo>
                    <a:pt x="540119" y="484051"/>
                  </a:lnTo>
                  <a:lnTo>
                    <a:pt x="570139" y="525304"/>
                  </a:lnTo>
                  <a:lnTo>
                    <a:pt x="602626" y="564207"/>
                  </a:lnTo>
                  <a:lnTo>
                    <a:pt x="637388" y="605609"/>
                  </a:lnTo>
                  <a:lnTo>
                    <a:pt x="660976" y="637261"/>
                  </a:lnTo>
                  <a:lnTo>
                    <a:pt x="683697" y="670180"/>
                  </a:lnTo>
                  <a:lnTo>
                    <a:pt x="703717" y="701347"/>
                  </a:lnTo>
                  <a:lnTo>
                    <a:pt x="725183" y="731736"/>
                  </a:lnTo>
                  <a:lnTo>
                    <a:pt x="746960" y="762770"/>
                  </a:lnTo>
                  <a:lnTo>
                    <a:pt x="766559" y="796407"/>
                  </a:lnTo>
                  <a:lnTo>
                    <a:pt x="787839" y="831201"/>
                  </a:lnTo>
                  <a:lnTo>
                    <a:pt x="809534" y="866508"/>
                  </a:lnTo>
                  <a:lnTo>
                    <a:pt x="829097" y="902044"/>
                  </a:lnTo>
                  <a:lnTo>
                    <a:pt x="847714" y="937682"/>
                  </a:lnTo>
                  <a:lnTo>
                    <a:pt x="865911" y="973364"/>
                  </a:lnTo>
                  <a:lnTo>
                    <a:pt x="883919" y="1009067"/>
                  </a:lnTo>
                  <a:lnTo>
                    <a:pt x="901845" y="1044779"/>
                  </a:lnTo>
                  <a:lnTo>
                    <a:pt x="919734" y="1081487"/>
                  </a:lnTo>
                  <a:lnTo>
                    <a:pt x="937607" y="1120952"/>
                  </a:lnTo>
                  <a:lnTo>
                    <a:pt x="952826" y="1161644"/>
                  </a:lnTo>
                  <a:lnTo>
                    <a:pt x="967197" y="1201888"/>
                  </a:lnTo>
                  <a:lnTo>
                    <a:pt x="983506" y="1239617"/>
                  </a:lnTo>
                  <a:lnTo>
                    <a:pt x="998031" y="1278876"/>
                  </a:lnTo>
                  <a:lnTo>
                    <a:pt x="1011100" y="1318483"/>
                  </a:lnTo>
                  <a:lnTo>
                    <a:pt x="1023524" y="1355930"/>
                  </a:lnTo>
                  <a:lnTo>
                    <a:pt x="1035659" y="1395062"/>
                  </a:lnTo>
                  <a:lnTo>
                    <a:pt x="1047668" y="1435606"/>
                  </a:lnTo>
                  <a:lnTo>
                    <a:pt x="1059620" y="1476776"/>
                  </a:lnTo>
                  <a:lnTo>
                    <a:pt x="1071546" y="1518225"/>
                  </a:lnTo>
                  <a:lnTo>
                    <a:pt x="1082470" y="1559798"/>
                  </a:lnTo>
                  <a:lnTo>
                    <a:pt x="1090632" y="1601426"/>
                  </a:lnTo>
                  <a:lnTo>
                    <a:pt x="1097566" y="1643078"/>
                  </a:lnTo>
                  <a:lnTo>
                    <a:pt x="1103956" y="1684741"/>
                  </a:lnTo>
                  <a:lnTo>
                    <a:pt x="1110103" y="1726409"/>
                  </a:lnTo>
                  <a:lnTo>
                    <a:pt x="1116142" y="1765433"/>
                  </a:lnTo>
                  <a:lnTo>
                    <a:pt x="1121142" y="1803613"/>
                  </a:lnTo>
                  <a:lnTo>
                    <a:pt x="1123363" y="1843733"/>
                  </a:lnTo>
                  <a:lnTo>
                    <a:pt x="1126996" y="1882070"/>
                  </a:lnTo>
                  <a:lnTo>
                    <a:pt x="1130926" y="1918952"/>
                  </a:lnTo>
                  <a:lnTo>
                    <a:pt x="1132674" y="1955188"/>
                  </a:lnTo>
                  <a:lnTo>
                    <a:pt x="1133449" y="1988490"/>
                  </a:lnTo>
                  <a:lnTo>
                    <a:pt x="1133794" y="2020820"/>
                  </a:lnTo>
                  <a:lnTo>
                    <a:pt x="1133948" y="2055033"/>
                  </a:lnTo>
                  <a:lnTo>
                    <a:pt x="1134034" y="2098282"/>
                  </a:lnTo>
                  <a:lnTo>
                    <a:pt x="1134060" y="2140973"/>
                  </a:lnTo>
                  <a:lnTo>
                    <a:pt x="1129327" y="2180301"/>
                  </a:lnTo>
                  <a:lnTo>
                    <a:pt x="1124976" y="2222016"/>
                  </a:lnTo>
                  <a:lnTo>
                    <a:pt x="1117561" y="2263205"/>
                  </a:lnTo>
                  <a:lnTo>
                    <a:pt x="1108187" y="2305729"/>
                  </a:lnTo>
                  <a:lnTo>
                    <a:pt x="1107684" y="2313950"/>
                  </a:lnTo>
                  <a:lnTo>
                    <a:pt x="1104815" y="2320912"/>
                  </a:lnTo>
                  <a:lnTo>
                    <a:pt x="1098464" y="2330479"/>
                  </a:lnTo>
                  <a:lnTo>
                    <a:pt x="1089422" y="233064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42" name="SMARTInkShape-63">
            <a:extLst>
              <a:ext uri="{FF2B5EF4-FFF2-40B4-BE49-F238E27FC236}">
                <a16:creationId xmlns:a16="http://schemas.microsoft.com/office/drawing/2014/main" id="{DC000637-AF33-46B1-AC04-69280AE18BE4}"/>
              </a:ext>
            </a:extLst>
          </p:cNvPr>
          <p:cNvSpPr/>
          <p:nvPr>
            <p:custDataLst>
              <p:tags r:id="rId1"/>
            </p:custDataLst>
          </p:nvPr>
        </p:nvSpPr>
        <p:spPr>
          <a:xfrm>
            <a:off x="4172193" y="3725029"/>
            <a:ext cx="425323" cy="373530"/>
          </a:xfrm>
          <a:custGeom>
            <a:avLst/>
            <a:gdLst/>
            <a:ahLst/>
            <a:cxnLst/>
            <a:rect l="0" t="0" r="0" b="0"/>
            <a:pathLst>
              <a:path w="425323" h="373530">
                <a:moveTo>
                  <a:pt x="408737" y="186174"/>
                </a:moveTo>
                <a:lnTo>
                  <a:pt x="408737" y="186174"/>
                </a:lnTo>
                <a:lnTo>
                  <a:pt x="416425" y="178485"/>
                </a:lnTo>
                <a:lnTo>
                  <a:pt x="418414" y="170360"/>
                </a:lnTo>
                <a:lnTo>
                  <a:pt x="423730" y="162086"/>
                </a:lnTo>
                <a:lnTo>
                  <a:pt x="425322" y="156286"/>
                </a:lnTo>
                <a:lnTo>
                  <a:pt x="421478" y="142702"/>
                </a:lnTo>
                <a:lnTo>
                  <a:pt x="412283" y="126471"/>
                </a:lnTo>
                <a:lnTo>
                  <a:pt x="407803" y="110827"/>
                </a:lnTo>
                <a:lnTo>
                  <a:pt x="374485" y="71787"/>
                </a:lnTo>
                <a:lnTo>
                  <a:pt x="336316" y="43131"/>
                </a:lnTo>
                <a:lnTo>
                  <a:pt x="292521" y="20640"/>
                </a:lnTo>
                <a:lnTo>
                  <a:pt x="254261" y="7808"/>
                </a:lnTo>
                <a:lnTo>
                  <a:pt x="213520" y="459"/>
                </a:lnTo>
                <a:lnTo>
                  <a:pt x="170672" y="0"/>
                </a:lnTo>
                <a:lnTo>
                  <a:pt x="132516" y="8435"/>
                </a:lnTo>
                <a:lnTo>
                  <a:pt x="115316" y="14906"/>
                </a:lnTo>
                <a:lnTo>
                  <a:pt x="77132" y="40895"/>
                </a:lnTo>
                <a:lnTo>
                  <a:pt x="37083" y="83780"/>
                </a:lnTo>
                <a:lnTo>
                  <a:pt x="18930" y="111959"/>
                </a:lnTo>
                <a:lnTo>
                  <a:pt x="8285" y="149907"/>
                </a:lnTo>
                <a:lnTo>
                  <a:pt x="302" y="186066"/>
                </a:lnTo>
                <a:lnTo>
                  <a:pt x="0" y="203985"/>
                </a:lnTo>
                <a:lnTo>
                  <a:pt x="7890" y="239743"/>
                </a:lnTo>
                <a:lnTo>
                  <a:pt x="14286" y="256615"/>
                </a:lnTo>
                <a:lnTo>
                  <a:pt x="30035" y="277270"/>
                </a:lnTo>
                <a:lnTo>
                  <a:pt x="72665" y="314063"/>
                </a:lnTo>
                <a:lnTo>
                  <a:pt x="108416" y="337959"/>
                </a:lnTo>
                <a:lnTo>
                  <a:pt x="148661" y="357047"/>
                </a:lnTo>
                <a:lnTo>
                  <a:pt x="185274" y="369380"/>
                </a:lnTo>
                <a:lnTo>
                  <a:pt x="221170" y="372845"/>
                </a:lnTo>
                <a:lnTo>
                  <a:pt x="256923" y="373529"/>
                </a:lnTo>
                <a:lnTo>
                  <a:pt x="291657" y="372672"/>
                </a:lnTo>
                <a:lnTo>
                  <a:pt x="329611" y="361264"/>
                </a:lnTo>
                <a:lnTo>
                  <a:pt x="350786" y="347965"/>
                </a:lnTo>
                <a:lnTo>
                  <a:pt x="374726" y="325693"/>
                </a:lnTo>
                <a:lnTo>
                  <a:pt x="396458" y="289328"/>
                </a:lnTo>
                <a:lnTo>
                  <a:pt x="404657" y="265355"/>
                </a:lnTo>
                <a:lnTo>
                  <a:pt x="408200" y="22173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 name="SMARTInkShape-64">
            <a:extLst>
              <a:ext uri="{FF2B5EF4-FFF2-40B4-BE49-F238E27FC236}">
                <a16:creationId xmlns:a16="http://schemas.microsoft.com/office/drawing/2014/main" id="{7AB254DE-7EDF-4878-915A-4CC3FB90A07A}"/>
              </a:ext>
            </a:extLst>
          </p:cNvPr>
          <p:cNvSpPr/>
          <p:nvPr>
            <p:custDataLst>
              <p:tags r:id="rId2"/>
            </p:custDataLst>
          </p:nvPr>
        </p:nvSpPr>
        <p:spPr>
          <a:xfrm>
            <a:off x="1495343" y="3849053"/>
            <a:ext cx="504802" cy="669055"/>
          </a:xfrm>
          <a:custGeom>
            <a:avLst/>
            <a:gdLst/>
            <a:ahLst/>
            <a:cxnLst/>
            <a:rect l="0" t="0" r="0" b="0"/>
            <a:pathLst>
              <a:path w="504802" h="669055">
                <a:moveTo>
                  <a:pt x="433470" y="249674"/>
                </a:moveTo>
                <a:lnTo>
                  <a:pt x="433470" y="249674"/>
                </a:lnTo>
                <a:lnTo>
                  <a:pt x="433470" y="244933"/>
                </a:lnTo>
                <a:lnTo>
                  <a:pt x="430824" y="239960"/>
                </a:lnTo>
                <a:lnTo>
                  <a:pt x="427333" y="234442"/>
                </a:lnTo>
                <a:lnTo>
                  <a:pt x="425367" y="224765"/>
                </a:lnTo>
                <a:lnTo>
                  <a:pt x="423569" y="183256"/>
                </a:lnTo>
                <a:lnTo>
                  <a:pt x="406449" y="142463"/>
                </a:lnTo>
                <a:lnTo>
                  <a:pt x="381091" y="103790"/>
                </a:lnTo>
                <a:lnTo>
                  <a:pt x="340100" y="67448"/>
                </a:lnTo>
                <a:lnTo>
                  <a:pt x="296374" y="33319"/>
                </a:lnTo>
                <a:lnTo>
                  <a:pt x="254461" y="15040"/>
                </a:lnTo>
                <a:lnTo>
                  <a:pt x="210173" y="2356"/>
                </a:lnTo>
                <a:lnTo>
                  <a:pt x="165572" y="0"/>
                </a:lnTo>
                <a:lnTo>
                  <a:pt x="129859" y="2359"/>
                </a:lnTo>
                <a:lnTo>
                  <a:pt x="98882" y="12085"/>
                </a:lnTo>
                <a:lnTo>
                  <a:pt x="60517" y="36216"/>
                </a:lnTo>
                <a:lnTo>
                  <a:pt x="43830" y="53473"/>
                </a:lnTo>
                <a:lnTo>
                  <a:pt x="24562" y="81823"/>
                </a:lnTo>
                <a:lnTo>
                  <a:pt x="14913" y="122223"/>
                </a:lnTo>
                <a:lnTo>
                  <a:pt x="7127" y="162541"/>
                </a:lnTo>
                <a:lnTo>
                  <a:pt x="2875" y="196736"/>
                </a:lnTo>
                <a:lnTo>
                  <a:pt x="0" y="221185"/>
                </a:lnTo>
                <a:lnTo>
                  <a:pt x="2968" y="261848"/>
                </a:lnTo>
                <a:lnTo>
                  <a:pt x="6273" y="300465"/>
                </a:lnTo>
                <a:lnTo>
                  <a:pt x="17946" y="342885"/>
                </a:lnTo>
                <a:lnTo>
                  <a:pt x="29121" y="385881"/>
                </a:lnTo>
                <a:lnTo>
                  <a:pt x="44559" y="425189"/>
                </a:lnTo>
                <a:lnTo>
                  <a:pt x="62694" y="466822"/>
                </a:lnTo>
                <a:lnTo>
                  <a:pt x="86477" y="504734"/>
                </a:lnTo>
                <a:lnTo>
                  <a:pt x="112376" y="541103"/>
                </a:lnTo>
                <a:lnTo>
                  <a:pt x="139893" y="576022"/>
                </a:lnTo>
                <a:lnTo>
                  <a:pt x="181598" y="612345"/>
                </a:lnTo>
                <a:lnTo>
                  <a:pt x="223534" y="638922"/>
                </a:lnTo>
                <a:lnTo>
                  <a:pt x="262906" y="661296"/>
                </a:lnTo>
                <a:lnTo>
                  <a:pt x="299347" y="667774"/>
                </a:lnTo>
                <a:lnTo>
                  <a:pt x="335208" y="669054"/>
                </a:lnTo>
                <a:lnTo>
                  <a:pt x="353087" y="663937"/>
                </a:lnTo>
                <a:lnTo>
                  <a:pt x="396757" y="645025"/>
                </a:lnTo>
                <a:lnTo>
                  <a:pt x="417410" y="628642"/>
                </a:lnTo>
                <a:lnTo>
                  <a:pt x="448197" y="588342"/>
                </a:lnTo>
                <a:lnTo>
                  <a:pt x="471142" y="552161"/>
                </a:lnTo>
                <a:lnTo>
                  <a:pt x="486258" y="507825"/>
                </a:lnTo>
                <a:lnTo>
                  <a:pt x="495743" y="472676"/>
                </a:lnTo>
                <a:lnTo>
                  <a:pt x="502192" y="437126"/>
                </a:lnTo>
                <a:lnTo>
                  <a:pt x="504371" y="394298"/>
                </a:lnTo>
                <a:lnTo>
                  <a:pt x="504801" y="350046"/>
                </a:lnTo>
                <a:lnTo>
                  <a:pt x="502240" y="305734"/>
                </a:lnTo>
                <a:lnTo>
                  <a:pt x="492474" y="268023"/>
                </a:lnTo>
                <a:lnTo>
                  <a:pt x="473862" y="232903"/>
                </a:lnTo>
                <a:lnTo>
                  <a:pt x="442399" y="19609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52" name="SMARTInkShape-Group13">
            <a:extLst>
              <a:ext uri="{FF2B5EF4-FFF2-40B4-BE49-F238E27FC236}">
                <a16:creationId xmlns:a16="http://schemas.microsoft.com/office/drawing/2014/main" id="{14B0BBE6-F1A5-47D8-BF3B-6CECFFBF9F42}"/>
              </a:ext>
            </a:extLst>
          </p:cNvPr>
          <p:cNvGrpSpPr/>
          <p:nvPr/>
        </p:nvGrpSpPr>
        <p:grpSpPr>
          <a:xfrm>
            <a:off x="2134195" y="3232547"/>
            <a:ext cx="750062" cy="160735"/>
            <a:chOff x="2134195" y="3232547"/>
            <a:chExt cx="750062" cy="160735"/>
          </a:xfrm>
        </p:grpSpPr>
        <p:sp>
          <p:nvSpPr>
            <p:cNvPr id="144" name="SMARTInkShape-65">
              <a:extLst>
                <a:ext uri="{FF2B5EF4-FFF2-40B4-BE49-F238E27FC236}">
                  <a16:creationId xmlns:a16="http://schemas.microsoft.com/office/drawing/2014/main" id="{8A998545-E6DB-41C1-A21F-FABA60581CAB}"/>
                </a:ext>
              </a:extLst>
            </p:cNvPr>
            <p:cNvSpPr/>
            <p:nvPr>
              <p:custDataLst>
                <p:tags r:id="rId11"/>
              </p:custDataLst>
            </p:nvPr>
          </p:nvSpPr>
          <p:spPr>
            <a:xfrm>
              <a:off x="2768203" y="3232547"/>
              <a:ext cx="116054" cy="142830"/>
            </a:xfrm>
            <a:custGeom>
              <a:avLst/>
              <a:gdLst/>
              <a:ahLst/>
              <a:cxnLst/>
              <a:rect l="0" t="0" r="0" b="0"/>
              <a:pathLst>
                <a:path w="116054" h="142830">
                  <a:moveTo>
                    <a:pt x="0" y="89297"/>
                  </a:moveTo>
                  <a:lnTo>
                    <a:pt x="0" y="89297"/>
                  </a:lnTo>
                  <a:lnTo>
                    <a:pt x="0" y="130978"/>
                  </a:lnTo>
                  <a:lnTo>
                    <a:pt x="0" y="142829"/>
                  </a:lnTo>
                  <a:lnTo>
                    <a:pt x="0" y="99760"/>
                  </a:lnTo>
                  <a:lnTo>
                    <a:pt x="0" y="77787"/>
                  </a:lnTo>
                  <a:lnTo>
                    <a:pt x="2646" y="71613"/>
                  </a:lnTo>
                  <a:lnTo>
                    <a:pt x="7689" y="64306"/>
                  </a:lnTo>
                  <a:lnTo>
                    <a:pt x="8898" y="53993"/>
                  </a:lnTo>
                  <a:lnTo>
                    <a:pt x="22231" y="66891"/>
                  </a:lnTo>
                  <a:lnTo>
                    <a:pt x="33018" y="82813"/>
                  </a:lnTo>
                  <a:lnTo>
                    <a:pt x="77148" y="112171"/>
                  </a:lnTo>
                  <a:lnTo>
                    <a:pt x="86248" y="114926"/>
                  </a:lnTo>
                  <a:lnTo>
                    <a:pt x="105390" y="116040"/>
                  </a:lnTo>
                  <a:lnTo>
                    <a:pt x="105979" y="115063"/>
                  </a:lnTo>
                  <a:lnTo>
                    <a:pt x="107800" y="108947"/>
                  </a:lnTo>
                  <a:lnTo>
                    <a:pt x="113190" y="100852"/>
                  </a:lnTo>
                  <a:lnTo>
                    <a:pt x="115228" y="91177"/>
                  </a:lnTo>
                  <a:lnTo>
                    <a:pt x="116053" y="47466"/>
                  </a:lnTo>
                  <a:lnTo>
                    <a:pt x="106990" y="13073"/>
                  </a:lnTo>
                  <a:lnTo>
                    <a:pt x="982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5" name="SMARTInkShape-66">
              <a:extLst>
                <a:ext uri="{FF2B5EF4-FFF2-40B4-BE49-F238E27FC236}">
                  <a16:creationId xmlns:a16="http://schemas.microsoft.com/office/drawing/2014/main" id="{FF777EC9-9C93-462E-8C3E-218C239B02BB}"/>
                </a:ext>
              </a:extLst>
            </p:cNvPr>
            <p:cNvSpPr/>
            <p:nvPr>
              <p:custDataLst>
                <p:tags r:id="rId12"/>
              </p:custDataLst>
            </p:nvPr>
          </p:nvSpPr>
          <p:spPr>
            <a:xfrm>
              <a:off x="2669977" y="3321844"/>
              <a:ext cx="17860" cy="1"/>
            </a:xfrm>
            <a:custGeom>
              <a:avLst/>
              <a:gdLst/>
              <a:ahLst/>
              <a:cxnLst/>
              <a:rect l="0" t="0" r="0" b="0"/>
              <a:pathLst>
                <a:path w="17860" h="1">
                  <a:moveTo>
                    <a:pt x="0" y="0"/>
                  </a:moveTo>
                  <a:lnTo>
                    <a:pt x="0" y="0"/>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6" name="SMARTInkShape-67">
              <a:extLst>
                <a:ext uri="{FF2B5EF4-FFF2-40B4-BE49-F238E27FC236}">
                  <a16:creationId xmlns:a16="http://schemas.microsoft.com/office/drawing/2014/main" id="{328C16FF-6420-4D6D-B0D1-0BE9D105506A}"/>
                </a:ext>
              </a:extLst>
            </p:cNvPr>
            <p:cNvSpPr/>
            <p:nvPr>
              <p:custDataLst>
                <p:tags r:id="rId13"/>
              </p:custDataLst>
            </p:nvPr>
          </p:nvSpPr>
          <p:spPr>
            <a:xfrm>
              <a:off x="2616398" y="3259386"/>
              <a:ext cx="80369" cy="133887"/>
            </a:xfrm>
            <a:custGeom>
              <a:avLst/>
              <a:gdLst/>
              <a:ahLst/>
              <a:cxnLst/>
              <a:rect l="0" t="0" r="0" b="0"/>
              <a:pathLst>
                <a:path w="80369" h="133887">
                  <a:moveTo>
                    <a:pt x="0" y="124966"/>
                  </a:moveTo>
                  <a:lnTo>
                    <a:pt x="0" y="124966"/>
                  </a:lnTo>
                  <a:lnTo>
                    <a:pt x="8898" y="133863"/>
                  </a:lnTo>
                  <a:lnTo>
                    <a:pt x="13661" y="133886"/>
                  </a:lnTo>
                  <a:lnTo>
                    <a:pt x="15061" y="132896"/>
                  </a:lnTo>
                  <a:lnTo>
                    <a:pt x="15994" y="131245"/>
                  </a:lnTo>
                  <a:lnTo>
                    <a:pt x="17491" y="121465"/>
                  </a:lnTo>
                  <a:lnTo>
                    <a:pt x="18779" y="103842"/>
                  </a:lnTo>
                  <a:lnTo>
                    <a:pt x="23975" y="91036"/>
                  </a:lnTo>
                  <a:lnTo>
                    <a:pt x="29271" y="52032"/>
                  </a:lnTo>
                  <a:lnTo>
                    <a:pt x="33808" y="35225"/>
                  </a:lnTo>
                  <a:lnTo>
                    <a:pt x="35862" y="24557"/>
                  </a:lnTo>
                  <a:lnTo>
                    <a:pt x="42597" y="12974"/>
                  </a:lnTo>
                  <a:lnTo>
                    <a:pt x="53092" y="516"/>
                  </a:lnTo>
                  <a:lnTo>
                    <a:pt x="61224" y="0"/>
                  </a:lnTo>
                  <a:lnTo>
                    <a:pt x="61652" y="975"/>
                  </a:lnTo>
                  <a:lnTo>
                    <a:pt x="64985" y="12316"/>
                  </a:lnTo>
                  <a:lnTo>
                    <a:pt x="69526" y="25111"/>
                  </a:lnTo>
                  <a:lnTo>
                    <a:pt x="74034" y="68931"/>
                  </a:lnTo>
                  <a:lnTo>
                    <a:pt x="77553" y="76249"/>
                  </a:lnTo>
                  <a:lnTo>
                    <a:pt x="80368" y="981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7" name="SMARTInkShape-68">
              <a:extLst>
                <a:ext uri="{FF2B5EF4-FFF2-40B4-BE49-F238E27FC236}">
                  <a16:creationId xmlns:a16="http://schemas.microsoft.com/office/drawing/2014/main" id="{F4A595E9-8CAA-4BE4-82D8-13966D29C0F5}"/>
                </a:ext>
              </a:extLst>
            </p:cNvPr>
            <p:cNvSpPr/>
            <p:nvPr>
              <p:custDataLst>
                <p:tags r:id="rId14"/>
              </p:custDataLst>
            </p:nvPr>
          </p:nvSpPr>
          <p:spPr>
            <a:xfrm>
              <a:off x="2527102" y="3236683"/>
              <a:ext cx="71425" cy="155235"/>
            </a:xfrm>
            <a:custGeom>
              <a:avLst/>
              <a:gdLst/>
              <a:ahLst/>
              <a:cxnLst/>
              <a:rect l="0" t="0" r="0" b="0"/>
              <a:pathLst>
                <a:path w="71425" h="155235">
                  <a:moveTo>
                    <a:pt x="0" y="85161"/>
                  </a:moveTo>
                  <a:lnTo>
                    <a:pt x="0" y="85161"/>
                  </a:lnTo>
                  <a:lnTo>
                    <a:pt x="0" y="89901"/>
                  </a:lnTo>
                  <a:lnTo>
                    <a:pt x="992" y="91298"/>
                  </a:lnTo>
                  <a:lnTo>
                    <a:pt x="2646" y="92229"/>
                  </a:lnTo>
                  <a:lnTo>
                    <a:pt x="4740" y="92849"/>
                  </a:lnTo>
                  <a:lnTo>
                    <a:pt x="6136" y="94255"/>
                  </a:lnTo>
                  <a:lnTo>
                    <a:pt x="7688" y="98463"/>
                  </a:lnTo>
                  <a:lnTo>
                    <a:pt x="8928" y="142958"/>
                  </a:lnTo>
                  <a:lnTo>
                    <a:pt x="8929" y="155234"/>
                  </a:lnTo>
                  <a:lnTo>
                    <a:pt x="8929" y="140312"/>
                  </a:lnTo>
                  <a:lnTo>
                    <a:pt x="1241" y="118759"/>
                  </a:lnTo>
                  <a:lnTo>
                    <a:pt x="48" y="76032"/>
                  </a:lnTo>
                  <a:lnTo>
                    <a:pt x="1013" y="64236"/>
                  </a:lnTo>
                  <a:lnTo>
                    <a:pt x="9096" y="35727"/>
                  </a:lnTo>
                  <a:lnTo>
                    <a:pt x="15834" y="22884"/>
                  </a:lnTo>
                  <a:lnTo>
                    <a:pt x="16509" y="19830"/>
                  </a:lnTo>
                  <a:lnTo>
                    <a:pt x="22199" y="10792"/>
                  </a:lnTo>
                  <a:lnTo>
                    <a:pt x="27395" y="7459"/>
                  </a:lnTo>
                  <a:lnTo>
                    <a:pt x="33011" y="4986"/>
                  </a:lnTo>
                  <a:lnTo>
                    <a:pt x="38815" y="579"/>
                  </a:lnTo>
                  <a:lnTo>
                    <a:pt x="41751" y="0"/>
                  </a:lnTo>
                  <a:lnTo>
                    <a:pt x="44701" y="605"/>
                  </a:lnTo>
                  <a:lnTo>
                    <a:pt x="50625" y="2932"/>
                  </a:lnTo>
                  <a:lnTo>
                    <a:pt x="59538" y="5234"/>
                  </a:lnTo>
                  <a:lnTo>
                    <a:pt x="69674" y="12409"/>
                  </a:lnTo>
                  <a:lnTo>
                    <a:pt x="70653" y="15785"/>
                  </a:lnTo>
                  <a:lnTo>
                    <a:pt x="71424" y="38784"/>
                  </a:lnTo>
                  <a:lnTo>
                    <a:pt x="66693" y="44741"/>
                  </a:lnTo>
                  <a:lnTo>
                    <a:pt x="61722" y="47352"/>
                  </a:lnTo>
                  <a:lnTo>
                    <a:pt x="59007" y="48049"/>
                  </a:lnTo>
                  <a:lnTo>
                    <a:pt x="44579" y="56326"/>
                  </a:lnTo>
                  <a:lnTo>
                    <a:pt x="32728" y="57968"/>
                  </a:lnTo>
                  <a:lnTo>
                    <a:pt x="30748" y="59094"/>
                  </a:lnTo>
                  <a:lnTo>
                    <a:pt x="29429" y="60838"/>
                  </a:lnTo>
                  <a:lnTo>
                    <a:pt x="26789" y="673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8" name="SMARTInkShape-69">
              <a:extLst>
                <a:ext uri="{FF2B5EF4-FFF2-40B4-BE49-F238E27FC236}">
                  <a16:creationId xmlns:a16="http://schemas.microsoft.com/office/drawing/2014/main" id="{4BF250C1-24D1-4757-A28E-EAC39588564F}"/>
                </a:ext>
              </a:extLst>
            </p:cNvPr>
            <p:cNvSpPr/>
            <p:nvPr>
              <p:custDataLst>
                <p:tags r:id="rId15"/>
              </p:custDataLst>
            </p:nvPr>
          </p:nvSpPr>
          <p:spPr>
            <a:xfrm>
              <a:off x="2393156" y="3321844"/>
              <a:ext cx="98228" cy="8930"/>
            </a:xfrm>
            <a:custGeom>
              <a:avLst/>
              <a:gdLst/>
              <a:ahLst/>
              <a:cxnLst/>
              <a:rect l="0" t="0" r="0" b="0"/>
              <a:pathLst>
                <a:path w="98228" h="8930">
                  <a:moveTo>
                    <a:pt x="0" y="8929"/>
                  </a:moveTo>
                  <a:lnTo>
                    <a:pt x="0" y="8929"/>
                  </a:lnTo>
                  <a:lnTo>
                    <a:pt x="0" y="368"/>
                  </a:lnTo>
                  <a:lnTo>
                    <a:pt x="42450" y="1"/>
                  </a:lnTo>
                  <a:lnTo>
                    <a:pt x="85242" y="0"/>
                  </a:lnTo>
                  <a:lnTo>
                    <a:pt x="982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9" name="SMARTInkShape-70">
              <a:extLst>
                <a:ext uri="{FF2B5EF4-FFF2-40B4-BE49-F238E27FC236}">
                  <a16:creationId xmlns:a16="http://schemas.microsoft.com/office/drawing/2014/main" id="{A39F359F-AEE6-49A1-84B4-F1BC33475A7F}"/>
                </a:ext>
              </a:extLst>
            </p:cNvPr>
            <p:cNvSpPr/>
            <p:nvPr>
              <p:custDataLst>
                <p:tags r:id="rId16"/>
              </p:custDataLst>
            </p:nvPr>
          </p:nvSpPr>
          <p:spPr>
            <a:xfrm>
              <a:off x="2334433" y="3250561"/>
              <a:ext cx="112302" cy="142721"/>
            </a:xfrm>
            <a:custGeom>
              <a:avLst/>
              <a:gdLst/>
              <a:ahLst/>
              <a:cxnLst/>
              <a:rect l="0" t="0" r="0" b="0"/>
              <a:pathLst>
                <a:path w="112302" h="142721">
                  <a:moveTo>
                    <a:pt x="5145" y="142720"/>
                  </a:moveTo>
                  <a:lnTo>
                    <a:pt x="5145" y="142720"/>
                  </a:lnTo>
                  <a:lnTo>
                    <a:pt x="0" y="142720"/>
                  </a:lnTo>
                  <a:lnTo>
                    <a:pt x="4272" y="142720"/>
                  </a:lnTo>
                  <a:lnTo>
                    <a:pt x="20557" y="98159"/>
                  </a:lnTo>
                  <a:lnTo>
                    <a:pt x="24925" y="80238"/>
                  </a:lnTo>
                  <a:lnTo>
                    <a:pt x="29858" y="62361"/>
                  </a:lnTo>
                  <a:lnTo>
                    <a:pt x="32004" y="51442"/>
                  </a:lnTo>
                  <a:lnTo>
                    <a:pt x="51835" y="8795"/>
                  </a:lnTo>
                  <a:lnTo>
                    <a:pt x="57362" y="1613"/>
                  </a:lnTo>
                  <a:lnTo>
                    <a:pt x="60764" y="631"/>
                  </a:lnTo>
                  <a:lnTo>
                    <a:pt x="66292" y="0"/>
                  </a:lnTo>
                  <a:lnTo>
                    <a:pt x="79962" y="12288"/>
                  </a:lnTo>
                  <a:lnTo>
                    <a:pt x="83046" y="17943"/>
                  </a:lnTo>
                  <a:lnTo>
                    <a:pt x="89766" y="34398"/>
                  </a:lnTo>
                  <a:lnTo>
                    <a:pt x="99655" y="50620"/>
                  </a:lnTo>
                  <a:lnTo>
                    <a:pt x="103045" y="77329"/>
                  </a:lnTo>
                  <a:lnTo>
                    <a:pt x="104267" y="92036"/>
                  </a:lnTo>
                  <a:lnTo>
                    <a:pt x="111047" y="109575"/>
                  </a:lnTo>
                  <a:lnTo>
                    <a:pt x="112301" y="1248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0" name="SMARTInkShape-71">
              <a:extLst>
                <a:ext uri="{FF2B5EF4-FFF2-40B4-BE49-F238E27FC236}">
                  <a16:creationId xmlns:a16="http://schemas.microsoft.com/office/drawing/2014/main" id="{C789F9AE-DD53-4401-AC4B-63B70B82415E}"/>
                </a:ext>
              </a:extLst>
            </p:cNvPr>
            <p:cNvSpPr/>
            <p:nvPr>
              <p:custDataLst>
                <p:tags r:id="rId17"/>
              </p:custDataLst>
            </p:nvPr>
          </p:nvSpPr>
          <p:spPr>
            <a:xfrm>
              <a:off x="2187773" y="3250406"/>
              <a:ext cx="98224" cy="107154"/>
            </a:xfrm>
            <a:custGeom>
              <a:avLst/>
              <a:gdLst/>
              <a:ahLst/>
              <a:cxnLst/>
              <a:rect l="0" t="0" r="0" b="0"/>
              <a:pathLst>
                <a:path w="98224" h="107154">
                  <a:moveTo>
                    <a:pt x="71438" y="0"/>
                  </a:moveTo>
                  <a:lnTo>
                    <a:pt x="71438" y="0"/>
                  </a:lnTo>
                  <a:lnTo>
                    <a:pt x="71438" y="7689"/>
                  </a:lnTo>
                  <a:lnTo>
                    <a:pt x="77575" y="15814"/>
                  </a:lnTo>
                  <a:lnTo>
                    <a:pt x="87252" y="38961"/>
                  </a:lnTo>
                  <a:lnTo>
                    <a:pt x="94534" y="50791"/>
                  </a:lnTo>
                  <a:lnTo>
                    <a:pt x="98083" y="82945"/>
                  </a:lnTo>
                  <a:lnTo>
                    <a:pt x="98223" y="102434"/>
                  </a:lnTo>
                  <a:lnTo>
                    <a:pt x="97232" y="104008"/>
                  </a:lnTo>
                  <a:lnTo>
                    <a:pt x="95580" y="105058"/>
                  </a:lnTo>
                  <a:lnTo>
                    <a:pt x="88513" y="106534"/>
                  </a:lnTo>
                  <a:lnTo>
                    <a:pt x="46505" y="107151"/>
                  </a:lnTo>
                  <a:lnTo>
                    <a:pt x="42910" y="107153"/>
                  </a:lnTo>
                  <a:lnTo>
                    <a:pt x="36269" y="104509"/>
                  </a:lnTo>
                  <a:lnTo>
                    <a:pt x="30011" y="101019"/>
                  </a:lnTo>
                  <a:lnTo>
                    <a:pt x="20909" y="98062"/>
                  </a:lnTo>
                  <a:lnTo>
                    <a:pt x="10704" y="90647"/>
                  </a:lnTo>
                  <a:lnTo>
                    <a:pt x="0"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1" name="SMARTInkShape-72">
              <a:extLst>
                <a:ext uri="{FF2B5EF4-FFF2-40B4-BE49-F238E27FC236}">
                  <a16:creationId xmlns:a16="http://schemas.microsoft.com/office/drawing/2014/main" id="{2C9F9B0E-A726-4906-9AFE-597B99138012}"/>
                </a:ext>
              </a:extLst>
            </p:cNvPr>
            <p:cNvSpPr/>
            <p:nvPr>
              <p:custDataLst>
                <p:tags r:id="rId18"/>
              </p:custDataLst>
            </p:nvPr>
          </p:nvSpPr>
          <p:spPr>
            <a:xfrm>
              <a:off x="2134195" y="3250406"/>
              <a:ext cx="169665" cy="17861"/>
            </a:xfrm>
            <a:custGeom>
              <a:avLst/>
              <a:gdLst/>
              <a:ahLst/>
              <a:cxnLst/>
              <a:rect l="0" t="0" r="0" b="0"/>
              <a:pathLst>
                <a:path w="169665" h="17861">
                  <a:moveTo>
                    <a:pt x="0" y="17860"/>
                  </a:moveTo>
                  <a:lnTo>
                    <a:pt x="0" y="17860"/>
                  </a:lnTo>
                  <a:lnTo>
                    <a:pt x="12429" y="17860"/>
                  </a:lnTo>
                  <a:lnTo>
                    <a:pt x="53831" y="9481"/>
                  </a:lnTo>
                  <a:lnTo>
                    <a:pt x="96387" y="8978"/>
                  </a:lnTo>
                  <a:lnTo>
                    <a:pt x="139791" y="8933"/>
                  </a:lnTo>
                  <a:lnTo>
                    <a:pt x="152986" y="8931"/>
                  </a:lnTo>
                  <a:lnTo>
                    <a:pt x="159937" y="6284"/>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1" name="SMARTInkShape-Group14">
            <a:extLst>
              <a:ext uri="{FF2B5EF4-FFF2-40B4-BE49-F238E27FC236}">
                <a16:creationId xmlns:a16="http://schemas.microsoft.com/office/drawing/2014/main" id="{06B64C10-56E5-4ABB-85A4-FA9893614BEC}"/>
              </a:ext>
            </a:extLst>
          </p:cNvPr>
          <p:cNvGrpSpPr/>
          <p:nvPr/>
        </p:nvGrpSpPr>
        <p:grpSpPr>
          <a:xfrm>
            <a:off x="1194549" y="3500438"/>
            <a:ext cx="591390" cy="187524"/>
            <a:chOff x="1194549" y="3500438"/>
            <a:chExt cx="591390" cy="187524"/>
          </a:xfrm>
        </p:grpSpPr>
        <p:sp>
          <p:nvSpPr>
            <p:cNvPr id="153" name="SMARTInkShape-73">
              <a:extLst>
                <a:ext uri="{FF2B5EF4-FFF2-40B4-BE49-F238E27FC236}">
                  <a16:creationId xmlns:a16="http://schemas.microsoft.com/office/drawing/2014/main" id="{3CC16F38-991C-4E54-985A-C374AB42E9BA}"/>
                </a:ext>
              </a:extLst>
            </p:cNvPr>
            <p:cNvSpPr/>
            <p:nvPr>
              <p:custDataLst>
                <p:tags r:id="rId3"/>
              </p:custDataLst>
            </p:nvPr>
          </p:nvSpPr>
          <p:spPr>
            <a:xfrm>
              <a:off x="1723430" y="3616523"/>
              <a:ext cx="35720" cy="1"/>
            </a:xfrm>
            <a:custGeom>
              <a:avLst/>
              <a:gdLst/>
              <a:ahLst/>
              <a:cxnLst/>
              <a:rect l="0" t="0" r="0" b="0"/>
              <a:pathLst>
                <a:path w="35720" h="1">
                  <a:moveTo>
                    <a:pt x="0" y="0"/>
                  </a:moveTo>
                  <a:lnTo>
                    <a:pt x="0" y="0"/>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4" name="SMARTInkShape-74">
              <a:extLst>
                <a:ext uri="{FF2B5EF4-FFF2-40B4-BE49-F238E27FC236}">
                  <a16:creationId xmlns:a16="http://schemas.microsoft.com/office/drawing/2014/main" id="{461BA622-3DBA-4C43-9855-5B4325F289A8}"/>
                </a:ext>
              </a:extLst>
            </p:cNvPr>
            <p:cNvSpPr/>
            <p:nvPr>
              <p:custDataLst>
                <p:tags r:id="rId4"/>
              </p:custDataLst>
            </p:nvPr>
          </p:nvSpPr>
          <p:spPr>
            <a:xfrm>
              <a:off x="1687711" y="3536604"/>
              <a:ext cx="98228" cy="142428"/>
            </a:xfrm>
            <a:custGeom>
              <a:avLst/>
              <a:gdLst/>
              <a:ahLst/>
              <a:cxnLst/>
              <a:rect l="0" t="0" r="0" b="0"/>
              <a:pathLst>
                <a:path w="98228" h="142428">
                  <a:moveTo>
                    <a:pt x="0" y="142427"/>
                  </a:moveTo>
                  <a:lnTo>
                    <a:pt x="0" y="142427"/>
                  </a:lnTo>
                  <a:lnTo>
                    <a:pt x="7688" y="142427"/>
                  </a:lnTo>
                  <a:lnTo>
                    <a:pt x="8102" y="141435"/>
                  </a:lnTo>
                  <a:lnTo>
                    <a:pt x="9849" y="127196"/>
                  </a:lnTo>
                  <a:lnTo>
                    <a:pt x="15045" y="117519"/>
                  </a:lnTo>
                  <a:lnTo>
                    <a:pt x="25438" y="73807"/>
                  </a:lnTo>
                  <a:lnTo>
                    <a:pt x="27514" y="51115"/>
                  </a:lnTo>
                  <a:lnTo>
                    <a:pt x="34442" y="32813"/>
                  </a:lnTo>
                  <a:lnTo>
                    <a:pt x="35686" y="4645"/>
                  </a:lnTo>
                  <a:lnTo>
                    <a:pt x="36689" y="2948"/>
                  </a:lnTo>
                  <a:lnTo>
                    <a:pt x="38350" y="1816"/>
                  </a:lnTo>
                  <a:lnTo>
                    <a:pt x="43404" y="0"/>
                  </a:lnTo>
                  <a:lnTo>
                    <a:pt x="52228" y="7280"/>
                  </a:lnTo>
                  <a:lnTo>
                    <a:pt x="59448" y="21510"/>
                  </a:lnTo>
                  <a:lnTo>
                    <a:pt x="74817" y="59534"/>
                  </a:lnTo>
                  <a:lnTo>
                    <a:pt x="85408" y="76848"/>
                  </a:lnTo>
                  <a:lnTo>
                    <a:pt x="91175" y="95702"/>
                  </a:lnTo>
                  <a:lnTo>
                    <a:pt x="95092" y="102809"/>
                  </a:lnTo>
                  <a:lnTo>
                    <a:pt x="98227" y="1156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5" name="SMARTInkShape-75">
              <a:extLst>
                <a:ext uri="{FF2B5EF4-FFF2-40B4-BE49-F238E27FC236}">
                  <a16:creationId xmlns:a16="http://schemas.microsoft.com/office/drawing/2014/main" id="{9B3C3FCC-AC05-4C6C-826F-2670696D79D3}"/>
                </a:ext>
              </a:extLst>
            </p:cNvPr>
            <p:cNvSpPr/>
            <p:nvPr>
              <p:custDataLst>
                <p:tags r:id="rId5"/>
              </p:custDataLst>
            </p:nvPr>
          </p:nvSpPr>
          <p:spPr>
            <a:xfrm>
              <a:off x="1580664" y="3554016"/>
              <a:ext cx="80259" cy="80354"/>
            </a:xfrm>
            <a:custGeom>
              <a:avLst/>
              <a:gdLst/>
              <a:ahLst/>
              <a:cxnLst/>
              <a:rect l="0" t="0" r="0" b="0"/>
              <a:pathLst>
                <a:path w="80259" h="80354">
                  <a:moveTo>
                    <a:pt x="8821" y="35718"/>
                  </a:moveTo>
                  <a:lnTo>
                    <a:pt x="8821" y="35718"/>
                  </a:lnTo>
                  <a:lnTo>
                    <a:pt x="8821" y="40459"/>
                  </a:lnTo>
                  <a:lnTo>
                    <a:pt x="6175" y="45432"/>
                  </a:lnTo>
                  <a:lnTo>
                    <a:pt x="2684" y="50949"/>
                  </a:lnTo>
                  <a:lnTo>
                    <a:pt x="442" y="62576"/>
                  </a:lnTo>
                  <a:lnTo>
                    <a:pt x="0" y="74427"/>
                  </a:lnTo>
                  <a:lnTo>
                    <a:pt x="956" y="76407"/>
                  </a:lnTo>
                  <a:lnTo>
                    <a:pt x="2585" y="77727"/>
                  </a:lnTo>
                  <a:lnTo>
                    <a:pt x="8788" y="80353"/>
                  </a:lnTo>
                  <a:lnTo>
                    <a:pt x="8820" y="50555"/>
                  </a:lnTo>
                  <a:lnTo>
                    <a:pt x="9812" y="48586"/>
                  </a:lnTo>
                  <a:lnTo>
                    <a:pt x="11466" y="47273"/>
                  </a:lnTo>
                  <a:lnTo>
                    <a:pt x="17718" y="44661"/>
                  </a:lnTo>
                  <a:lnTo>
                    <a:pt x="22481" y="49393"/>
                  </a:lnTo>
                  <a:lnTo>
                    <a:pt x="24814" y="54363"/>
                  </a:lnTo>
                  <a:lnTo>
                    <a:pt x="25436" y="57078"/>
                  </a:lnTo>
                  <a:lnTo>
                    <a:pt x="26843" y="58888"/>
                  </a:lnTo>
                  <a:lnTo>
                    <a:pt x="31052" y="60899"/>
                  </a:lnTo>
                  <a:lnTo>
                    <a:pt x="32571" y="62427"/>
                  </a:lnTo>
                  <a:lnTo>
                    <a:pt x="34259" y="66771"/>
                  </a:lnTo>
                  <a:lnTo>
                    <a:pt x="35701" y="68326"/>
                  </a:lnTo>
                  <a:lnTo>
                    <a:pt x="39950" y="70055"/>
                  </a:lnTo>
                  <a:lnTo>
                    <a:pt x="56565" y="71315"/>
                  </a:lnTo>
                  <a:lnTo>
                    <a:pt x="58510" y="70364"/>
                  </a:lnTo>
                  <a:lnTo>
                    <a:pt x="59806" y="68737"/>
                  </a:lnTo>
                  <a:lnTo>
                    <a:pt x="60670" y="66661"/>
                  </a:lnTo>
                  <a:lnTo>
                    <a:pt x="62238" y="65276"/>
                  </a:lnTo>
                  <a:lnTo>
                    <a:pt x="66627" y="63738"/>
                  </a:lnTo>
                  <a:lnTo>
                    <a:pt x="68194" y="62336"/>
                  </a:lnTo>
                  <a:lnTo>
                    <a:pt x="69935" y="58132"/>
                  </a:lnTo>
                  <a:lnTo>
                    <a:pt x="72045" y="47348"/>
                  </a:lnTo>
                  <a:lnTo>
                    <a:pt x="77384" y="38613"/>
                  </a:lnTo>
                  <a:lnTo>
                    <a:pt x="79690" y="26772"/>
                  </a:lnTo>
                  <a:lnTo>
                    <a:pt x="80146" y="14879"/>
                  </a:lnTo>
                  <a:lnTo>
                    <a:pt x="77562" y="8928"/>
                  </a:lnTo>
                  <a:lnTo>
                    <a:pt x="75484" y="5952"/>
                  </a:lnTo>
                  <a:lnTo>
                    <a:pt x="75091" y="3968"/>
                  </a:lnTo>
                  <a:lnTo>
                    <a:pt x="75821" y="2645"/>
                  </a:lnTo>
                  <a:lnTo>
                    <a:pt x="8025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6" name="SMARTInkShape-76">
              <a:extLst>
                <a:ext uri="{FF2B5EF4-FFF2-40B4-BE49-F238E27FC236}">
                  <a16:creationId xmlns:a16="http://schemas.microsoft.com/office/drawing/2014/main" id="{742D0DAB-2E66-4A65-BFE7-702634871753}"/>
                </a:ext>
              </a:extLst>
            </p:cNvPr>
            <p:cNvSpPr/>
            <p:nvPr>
              <p:custDataLst>
                <p:tags r:id="rId6"/>
              </p:custDataLst>
            </p:nvPr>
          </p:nvSpPr>
          <p:spPr>
            <a:xfrm>
              <a:off x="1509226" y="3536156"/>
              <a:ext cx="8822" cy="133947"/>
            </a:xfrm>
            <a:custGeom>
              <a:avLst/>
              <a:gdLst/>
              <a:ahLst/>
              <a:cxnLst/>
              <a:rect l="0" t="0" r="0" b="0"/>
              <a:pathLst>
                <a:path w="8822" h="133947">
                  <a:moveTo>
                    <a:pt x="8821" y="0"/>
                  </a:moveTo>
                  <a:lnTo>
                    <a:pt x="8821" y="0"/>
                  </a:lnTo>
                  <a:lnTo>
                    <a:pt x="8821" y="39292"/>
                  </a:lnTo>
                  <a:lnTo>
                    <a:pt x="7829" y="65014"/>
                  </a:lnTo>
                  <a:lnTo>
                    <a:pt x="259" y="108351"/>
                  </a:lnTo>
                  <a:lnTo>
                    <a:pt x="0" y="118534"/>
                  </a:lnTo>
                  <a:lnTo>
                    <a:pt x="2585" y="124781"/>
                  </a:lnTo>
                  <a:lnTo>
                    <a:pt x="8821" y="1339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7" name="SMARTInkShape-77">
              <a:extLst>
                <a:ext uri="{FF2B5EF4-FFF2-40B4-BE49-F238E27FC236}">
                  <a16:creationId xmlns:a16="http://schemas.microsoft.com/office/drawing/2014/main" id="{DACFC685-2B43-4331-A158-5A161AE21682}"/>
                </a:ext>
              </a:extLst>
            </p:cNvPr>
            <p:cNvSpPr/>
            <p:nvPr>
              <p:custDataLst>
                <p:tags r:id="rId7"/>
              </p:custDataLst>
            </p:nvPr>
          </p:nvSpPr>
          <p:spPr>
            <a:xfrm>
              <a:off x="1384102" y="3580805"/>
              <a:ext cx="35720" cy="8930"/>
            </a:xfrm>
            <a:custGeom>
              <a:avLst/>
              <a:gdLst/>
              <a:ahLst/>
              <a:cxnLst/>
              <a:rect l="0" t="0" r="0" b="0"/>
              <a:pathLst>
                <a:path w="35720" h="8930">
                  <a:moveTo>
                    <a:pt x="0" y="8929"/>
                  </a:moveTo>
                  <a:lnTo>
                    <a:pt x="0" y="8929"/>
                  </a:lnTo>
                  <a:lnTo>
                    <a:pt x="20990" y="8929"/>
                  </a:lnTo>
                  <a:lnTo>
                    <a:pt x="26858" y="6283"/>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8" name="SMARTInkShape-78">
              <a:extLst>
                <a:ext uri="{FF2B5EF4-FFF2-40B4-BE49-F238E27FC236}">
                  <a16:creationId xmlns:a16="http://schemas.microsoft.com/office/drawing/2014/main" id="{83E4D6EE-209B-43C9-9048-8EA730F3D26D}"/>
                </a:ext>
              </a:extLst>
            </p:cNvPr>
            <p:cNvSpPr/>
            <p:nvPr>
              <p:custDataLst>
                <p:tags r:id="rId8"/>
              </p:custDataLst>
            </p:nvPr>
          </p:nvSpPr>
          <p:spPr>
            <a:xfrm>
              <a:off x="1428750" y="3500438"/>
              <a:ext cx="8931" cy="187524"/>
            </a:xfrm>
            <a:custGeom>
              <a:avLst/>
              <a:gdLst/>
              <a:ahLst/>
              <a:cxnLst/>
              <a:rect l="0" t="0" r="0" b="0"/>
              <a:pathLst>
                <a:path w="8931" h="187524">
                  <a:moveTo>
                    <a:pt x="0" y="0"/>
                  </a:moveTo>
                  <a:lnTo>
                    <a:pt x="0" y="0"/>
                  </a:lnTo>
                  <a:lnTo>
                    <a:pt x="0" y="39952"/>
                  </a:lnTo>
                  <a:lnTo>
                    <a:pt x="0" y="80660"/>
                  </a:lnTo>
                  <a:lnTo>
                    <a:pt x="0" y="124858"/>
                  </a:lnTo>
                  <a:lnTo>
                    <a:pt x="0" y="166678"/>
                  </a:lnTo>
                  <a:lnTo>
                    <a:pt x="0" y="179803"/>
                  </a:lnTo>
                  <a:lnTo>
                    <a:pt x="992" y="182376"/>
                  </a:lnTo>
                  <a:lnTo>
                    <a:pt x="2646" y="184092"/>
                  </a:lnTo>
                  <a:lnTo>
                    <a:pt x="8930" y="1875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9" name="SMARTInkShape-79">
              <a:extLst>
                <a:ext uri="{FF2B5EF4-FFF2-40B4-BE49-F238E27FC236}">
                  <a16:creationId xmlns:a16="http://schemas.microsoft.com/office/drawing/2014/main" id="{5EE5919F-94D4-457F-96A8-8A6F7C7739CE}"/>
                </a:ext>
              </a:extLst>
            </p:cNvPr>
            <p:cNvSpPr/>
            <p:nvPr>
              <p:custDataLst>
                <p:tags r:id="rId9"/>
              </p:custDataLst>
            </p:nvPr>
          </p:nvSpPr>
          <p:spPr>
            <a:xfrm>
              <a:off x="1352168" y="3509367"/>
              <a:ext cx="5146" cy="151806"/>
            </a:xfrm>
            <a:custGeom>
              <a:avLst/>
              <a:gdLst/>
              <a:ahLst/>
              <a:cxnLst/>
              <a:rect l="0" t="0" r="0" b="0"/>
              <a:pathLst>
                <a:path w="5146" h="151806">
                  <a:moveTo>
                    <a:pt x="5145" y="0"/>
                  </a:moveTo>
                  <a:lnTo>
                    <a:pt x="5145" y="0"/>
                  </a:lnTo>
                  <a:lnTo>
                    <a:pt x="0" y="26532"/>
                  </a:lnTo>
                  <a:lnTo>
                    <a:pt x="4756" y="68602"/>
                  </a:lnTo>
                  <a:lnTo>
                    <a:pt x="5130" y="112336"/>
                  </a:lnTo>
                  <a:lnTo>
                    <a:pt x="5145"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0" name="SMARTInkShape-80">
              <a:extLst>
                <a:ext uri="{FF2B5EF4-FFF2-40B4-BE49-F238E27FC236}">
                  <a16:creationId xmlns:a16="http://schemas.microsoft.com/office/drawing/2014/main" id="{A102B6C5-BA5D-4CAA-BB47-561022E4F1BC}"/>
                </a:ext>
              </a:extLst>
            </p:cNvPr>
            <p:cNvSpPr/>
            <p:nvPr>
              <p:custDataLst>
                <p:tags r:id="rId10"/>
              </p:custDataLst>
            </p:nvPr>
          </p:nvSpPr>
          <p:spPr>
            <a:xfrm>
              <a:off x="1194549" y="3515945"/>
              <a:ext cx="109187" cy="127369"/>
            </a:xfrm>
            <a:custGeom>
              <a:avLst/>
              <a:gdLst/>
              <a:ahLst/>
              <a:cxnLst/>
              <a:rect l="0" t="0" r="0" b="0"/>
              <a:pathLst>
                <a:path w="109187" h="127369">
                  <a:moveTo>
                    <a:pt x="109186" y="11282"/>
                  </a:moveTo>
                  <a:lnTo>
                    <a:pt x="109186" y="11282"/>
                  </a:lnTo>
                  <a:lnTo>
                    <a:pt x="99705" y="1801"/>
                  </a:lnTo>
                  <a:lnTo>
                    <a:pt x="92943" y="0"/>
                  </a:lnTo>
                  <a:lnTo>
                    <a:pt x="74847" y="645"/>
                  </a:lnTo>
                  <a:lnTo>
                    <a:pt x="58867" y="6885"/>
                  </a:lnTo>
                  <a:lnTo>
                    <a:pt x="15753" y="42890"/>
                  </a:lnTo>
                  <a:lnTo>
                    <a:pt x="11178" y="47237"/>
                  </a:lnTo>
                  <a:lnTo>
                    <a:pt x="0" y="72316"/>
                  </a:lnTo>
                  <a:lnTo>
                    <a:pt x="1458" y="90994"/>
                  </a:lnTo>
                  <a:lnTo>
                    <a:pt x="4625" y="100142"/>
                  </a:lnTo>
                  <a:lnTo>
                    <a:pt x="16081" y="112952"/>
                  </a:lnTo>
                  <a:lnTo>
                    <a:pt x="30103" y="120961"/>
                  </a:lnTo>
                  <a:lnTo>
                    <a:pt x="55607" y="1273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473011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sz="half" idx="1"/>
          </p:nvPr>
        </p:nvSpPr>
        <p:spPr>
          <a:xfrm>
            <a:off x="76200" y="1600200"/>
            <a:ext cx="5943600" cy="4876800"/>
          </a:xfrm>
        </p:spPr>
        <p:txBody>
          <a:bodyPr vert="horz" wrap="square" lIns="91440" tIns="45720" rIns="91440" bIns="45720" numCol="1" anchor="t" anchorCtr="0" compatLnSpc="1">
            <a:prstTxWarp prst="textNoShape">
              <a:avLst/>
            </a:prstTxWarp>
          </a:bodyPr>
          <a:lstStyle/>
          <a:p>
            <a:pPr>
              <a:lnSpc>
                <a:spcPct val="90000"/>
              </a:lnSpc>
              <a:buFont typeface="Wingdings" panose="05000000000000000000" pitchFamily="2" charset="2"/>
              <a:buChar char="§"/>
            </a:pPr>
            <a:r>
              <a:rPr lang="en-US" sz="2800" dirty="0">
                <a:latin typeface="+mj-lt"/>
              </a:rPr>
              <a:t> Admiral Alfred T. Mahan</a:t>
            </a:r>
            <a:endParaRPr lang="en-US" sz="2800" i="1" dirty="0">
              <a:latin typeface="+mj-lt"/>
            </a:endParaRPr>
          </a:p>
          <a:p>
            <a:pPr lvl="2"/>
            <a:r>
              <a:rPr lang="en-US" sz="2200" dirty="0">
                <a:solidFill>
                  <a:srgbClr val="FF0000"/>
                </a:solidFill>
                <a:latin typeface="+mj-lt"/>
              </a:rPr>
              <a:t>“</a:t>
            </a:r>
            <a:r>
              <a:rPr lang="en-US" sz="2200" i="1" dirty="0">
                <a:solidFill>
                  <a:srgbClr val="FF0000"/>
                </a:solidFill>
                <a:latin typeface="+mj-lt"/>
              </a:rPr>
              <a:t>The Influence of Sea Power on the World</a:t>
            </a:r>
            <a:r>
              <a:rPr lang="en-US" sz="2200" dirty="0">
                <a:solidFill>
                  <a:srgbClr val="FF0000"/>
                </a:solidFill>
                <a:latin typeface="+mj-lt"/>
              </a:rPr>
              <a:t>”</a:t>
            </a:r>
          </a:p>
          <a:p>
            <a:pPr lvl="2"/>
            <a:r>
              <a:rPr lang="en-US" sz="2200" dirty="0">
                <a:latin typeface="+mj-lt"/>
              </a:rPr>
              <a:t>Argued that control of the sea was key to world dominance</a:t>
            </a:r>
          </a:p>
          <a:p>
            <a:pPr lvl="2"/>
            <a:r>
              <a:rPr lang="en-US" sz="2200" dirty="0">
                <a:latin typeface="+mj-lt"/>
              </a:rPr>
              <a:t>Large Navy = $ and Power</a:t>
            </a:r>
          </a:p>
          <a:p>
            <a:pPr lvl="1">
              <a:lnSpc>
                <a:spcPct val="90000"/>
              </a:lnSpc>
            </a:pPr>
            <a:endParaRPr lang="en-US" sz="2400" dirty="0">
              <a:latin typeface="+mj-lt"/>
            </a:endParaRPr>
          </a:p>
          <a:p>
            <a:pPr>
              <a:lnSpc>
                <a:spcPct val="90000"/>
              </a:lnSpc>
              <a:buFont typeface="Wingdings" panose="05000000000000000000" pitchFamily="2" charset="2"/>
              <a:buChar char="§"/>
            </a:pPr>
            <a:r>
              <a:rPr lang="en-US" sz="2800" dirty="0">
                <a:latin typeface="+mj-lt"/>
              </a:rPr>
              <a:t> US builds 5</a:t>
            </a:r>
            <a:r>
              <a:rPr lang="en-US" sz="2800" baseline="30000" dirty="0">
                <a:latin typeface="+mj-lt"/>
              </a:rPr>
              <a:t>th</a:t>
            </a:r>
            <a:r>
              <a:rPr lang="en-US" sz="2800" dirty="0">
                <a:latin typeface="+mj-lt"/>
              </a:rPr>
              <a:t> largest navy by 1898</a:t>
            </a:r>
          </a:p>
          <a:p>
            <a:pPr>
              <a:lnSpc>
                <a:spcPct val="90000"/>
              </a:lnSpc>
            </a:pPr>
            <a:endParaRPr lang="en-US" sz="2800" dirty="0">
              <a:latin typeface="+mj-lt"/>
            </a:endParaRPr>
          </a:p>
          <a:p>
            <a:pPr>
              <a:lnSpc>
                <a:spcPct val="90000"/>
              </a:lnSpc>
              <a:buFont typeface="Wingdings" panose="05000000000000000000" pitchFamily="2" charset="2"/>
              <a:buChar char="§"/>
            </a:pPr>
            <a:r>
              <a:rPr lang="en-US" sz="2800" dirty="0">
                <a:latin typeface="+mj-lt"/>
              </a:rPr>
              <a:t> 3</a:t>
            </a:r>
            <a:r>
              <a:rPr lang="en-US" sz="2800" baseline="30000" dirty="0">
                <a:latin typeface="+mj-lt"/>
              </a:rPr>
              <a:t>rd</a:t>
            </a:r>
            <a:r>
              <a:rPr lang="en-US" sz="2800" dirty="0">
                <a:latin typeface="+mj-lt"/>
              </a:rPr>
              <a:t> largest by 1900</a:t>
            </a:r>
          </a:p>
          <a:p>
            <a:pPr>
              <a:lnSpc>
                <a:spcPct val="90000"/>
              </a:lnSpc>
            </a:pPr>
            <a:endParaRPr lang="en-US" dirty="0">
              <a:latin typeface="Comic Sans MS" pitchFamily="66" charset="0"/>
            </a:endParaRPr>
          </a:p>
        </p:txBody>
      </p:sp>
      <p:pic>
        <p:nvPicPr>
          <p:cNvPr id="11268" name="Picture 6" descr="AlfredThayerMahan"/>
          <p:cNvPicPr>
            <a:picLocks noGrp="1" noChangeAspect="1" noChangeArrowheads="1"/>
          </p:cNvPicPr>
          <p:nvPr>
            <p:ph type="clipArt" sz="half" idx="2"/>
          </p:nvPr>
        </p:nvPicPr>
        <p:blipFill>
          <a:blip r:embed="rId3" cstate="print"/>
          <a:srcRect/>
          <a:stretch>
            <a:fillRect/>
          </a:stretch>
        </p:blipFill>
        <p:spPr bwMode="auto">
          <a:xfrm>
            <a:off x="5705296" y="2895600"/>
            <a:ext cx="3133904" cy="3581400"/>
          </a:xfrm>
          <a:noFill/>
          <a:ln>
            <a:miter lim="800000"/>
            <a:headEnd/>
            <a:tailEnd/>
          </a:ln>
        </p:spPr>
      </p:pic>
      <p:sp>
        <p:nvSpPr>
          <p:cNvPr id="7" name="TextBox 6">
            <a:extLst>
              <a:ext uri="{FF2B5EF4-FFF2-40B4-BE49-F238E27FC236}">
                <a16:creationId xmlns:a16="http://schemas.microsoft.com/office/drawing/2014/main" id="{DBBD3658-8490-4A50-9FC5-5369A4ACF02E}"/>
              </a:ext>
            </a:extLst>
          </p:cNvPr>
          <p:cNvSpPr txBox="1"/>
          <p:nvPr/>
        </p:nvSpPr>
        <p:spPr>
          <a:xfrm>
            <a:off x="304800" y="339804"/>
            <a:ext cx="8534400" cy="923330"/>
          </a:xfrm>
          <a:prstGeom prst="rect">
            <a:avLst/>
          </a:prstGeom>
          <a:noFill/>
        </p:spPr>
        <p:txBody>
          <a:bodyPr wrap="square" rtlCol="0">
            <a:spAutoFit/>
          </a:bodyPr>
          <a:lstStyle/>
          <a:p>
            <a:pPr algn="ctr"/>
            <a:r>
              <a:rPr lang="en-US" sz="5400" b="1" i="1" dirty="0">
                <a:solidFill>
                  <a:schemeClr val="tx2"/>
                </a:solidFill>
              </a:rPr>
              <a:t>Military/Strategic Interests </a:t>
            </a:r>
            <a:endParaRPr lang="en-US" sz="5400"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7" descr="Georgia_US_Navy.JPG"/>
          <p:cNvPicPr>
            <a:picLocks noGrp="1" noChangeAspect="1" noChangeArrowheads="1"/>
          </p:cNvPicPr>
          <p:nvPr>
            <p:ph type="clipArt" sz="half" idx="1"/>
          </p:nvPr>
        </p:nvPicPr>
        <p:blipFill>
          <a:blip r:embed="rId2" cstate="print"/>
          <a:srcRect/>
          <a:stretch>
            <a:fillRect/>
          </a:stretch>
        </p:blipFill>
        <p:spPr bwMode="auto">
          <a:xfrm>
            <a:off x="291177" y="1524000"/>
            <a:ext cx="4509423" cy="2819400"/>
          </a:xfrm>
          <a:noFill/>
          <a:ln>
            <a:miter lim="800000"/>
            <a:headEnd/>
            <a:tailEnd/>
          </a:ln>
        </p:spPr>
      </p:pic>
      <p:sp>
        <p:nvSpPr>
          <p:cNvPr id="4" name="Rectangle 3"/>
          <p:cNvSpPr/>
          <p:nvPr/>
        </p:nvSpPr>
        <p:spPr>
          <a:xfrm>
            <a:off x="4876800" y="1543580"/>
            <a:ext cx="3886200" cy="3333220"/>
          </a:xfrm>
          <a:prstGeom prst="rect">
            <a:avLst/>
          </a:prstGeom>
        </p:spPr>
        <p:txBody>
          <a:bodyPr wrap="square">
            <a:spAutoFit/>
          </a:bodyPr>
          <a:lstStyle/>
          <a:p>
            <a:pPr marL="285750" indent="-285750">
              <a:lnSpc>
                <a:spcPct val="90000"/>
              </a:lnSpc>
              <a:buFont typeface="Wingdings" panose="05000000000000000000" pitchFamily="2" charset="2"/>
              <a:buChar char="§"/>
            </a:pPr>
            <a:r>
              <a:rPr lang="en-US" dirty="0">
                <a:latin typeface="Comic Sans MS" pitchFamily="66" charset="0"/>
              </a:rPr>
              <a:t>US fleet (16 ships) sent out to show the US naval strength around the world (T.R.)</a:t>
            </a:r>
          </a:p>
          <a:p>
            <a:pPr lvl="1">
              <a:lnSpc>
                <a:spcPct val="90000"/>
              </a:lnSpc>
              <a:buFont typeface="Wingdings" pitchFamily="2" charset="2"/>
              <a:buChar char="Ø"/>
            </a:pPr>
            <a:r>
              <a:rPr lang="en-US" dirty="0">
                <a:latin typeface="Comic Sans MS" pitchFamily="66" charset="0"/>
              </a:rPr>
              <a:t>Circumnavigated the world</a:t>
            </a:r>
          </a:p>
          <a:p>
            <a:pPr marL="625475" lvl="1" indent="-168275">
              <a:lnSpc>
                <a:spcPct val="90000"/>
              </a:lnSpc>
              <a:buFont typeface="Wingdings" pitchFamily="2" charset="2"/>
              <a:buChar char="Ø"/>
            </a:pPr>
            <a:r>
              <a:rPr lang="en-US" dirty="0">
                <a:latin typeface="Comic Sans MS" pitchFamily="66" charset="0"/>
              </a:rPr>
              <a:t>Enforced treaties &amp;  protected overseas holdings</a:t>
            </a:r>
          </a:p>
          <a:p>
            <a:pPr lvl="1">
              <a:lnSpc>
                <a:spcPct val="90000"/>
              </a:lnSpc>
              <a:buFont typeface="Wingdings" pitchFamily="2" charset="2"/>
              <a:buChar char="Ø"/>
            </a:pPr>
            <a:endParaRPr lang="en-US" dirty="0">
              <a:latin typeface="Comic Sans MS" pitchFamily="66" charset="0"/>
            </a:endParaRPr>
          </a:p>
          <a:p>
            <a:pPr marL="285750" indent="-285750">
              <a:lnSpc>
                <a:spcPct val="90000"/>
              </a:lnSpc>
              <a:buFont typeface="Wingdings" panose="05000000000000000000" pitchFamily="2" charset="2"/>
              <a:buChar char="§"/>
            </a:pPr>
            <a:r>
              <a:rPr lang="en-US" dirty="0">
                <a:latin typeface="Comic Sans MS" pitchFamily="66" charset="0"/>
              </a:rPr>
              <a:t>America became the 3</a:t>
            </a:r>
            <a:r>
              <a:rPr lang="en-US" baseline="30000" dirty="0">
                <a:latin typeface="Comic Sans MS" pitchFamily="66" charset="0"/>
              </a:rPr>
              <a:t>rd</a:t>
            </a:r>
            <a:r>
              <a:rPr lang="en-US" dirty="0">
                <a:latin typeface="Comic Sans MS" pitchFamily="66" charset="0"/>
              </a:rPr>
              <a:t> largest navy by 1900</a:t>
            </a:r>
          </a:p>
          <a:p>
            <a:pPr marL="457200" lvl="2">
              <a:lnSpc>
                <a:spcPct val="90000"/>
              </a:lnSpc>
            </a:pPr>
            <a:r>
              <a:rPr lang="en-US" dirty="0">
                <a:latin typeface="Comic Sans MS" pitchFamily="66" charset="0"/>
              </a:rPr>
              <a:t>1. Britain</a:t>
            </a:r>
          </a:p>
          <a:p>
            <a:pPr marL="457200" lvl="2">
              <a:lnSpc>
                <a:spcPct val="90000"/>
              </a:lnSpc>
            </a:pPr>
            <a:r>
              <a:rPr lang="en-US" dirty="0">
                <a:latin typeface="Comic Sans MS" pitchFamily="66" charset="0"/>
              </a:rPr>
              <a:t>2. Germany </a:t>
            </a:r>
          </a:p>
          <a:p>
            <a:pPr marL="457200" lvl="2">
              <a:lnSpc>
                <a:spcPct val="90000"/>
              </a:lnSpc>
            </a:pPr>
            <a:r>
              <a:rPr lang="en-US" dirty="0">
                <a:latin typeface="Comic Sans MS" pitchFamily="66" charset="0"/>
              </a:rPr>
              <a:t>3. U.S.</a:t>
            </a:r>
          </a:p>
          <a:p>
            <a:pPr marL="457200" lvl="2">
              <a:lnSpc>
                <a:spcPct val="90000"/>
              </a:lnSpc>
            </a:pPr>
            <a:r>
              <a:rPr lang="en-US" dirty="0">
                <a:latin typeface="Comic Sans MS" pitchFamily="66" charset="0"/>
              </a:rPr>
              <a:t>4. Japan</a:t>
            </a:r>
          </a:p>
        </p:txBody>
      </p:sp>
      <p:pic>
        <p:nvPicPr>
          <p:cNvPr id="20482" name="Picture 2" descr="File:Reuterdahl Fleet Passing Through Magellan Straits.jpg">
            <a:hlinkClick r:id="rId3"/>
          </p:cNvPr>
          <p:cNvPicPr>
            <a:picLocks noChangeAspect="1" noChangeArrowheads="1"/>
          </p:cNvPicPr>
          <p:nvPr/>
        </p:nvPicPr>
        <p:blipFill>
          <a:blip r:embed="rId4" cstate="print"/>
          <a:srcRect/>
          <a:stretch>
            <a:fillRect/>
          </a:stretch>
        </p:blipFill>
        <p:spPr bwMode="auto">
          <a:xfrm>
            <a:off x="291176" y="3629786"/>
            <a:ext cx="4128423" cy="2971039"/>
          </a:xfrm>
          <a:prstGeom prst="rect">
            <a:avLst/>
          </a:prstGeom>
          <a:noFill/>
        </p:spPr>
      </p:pic>
      <p:sp>
        <p:nvSpPr>
          <p:cNvPr id="8" name="Title 1">
            <a:extLst>
              <a:ext uri="{FF2B5EF4-FFF2-40B4-BE49-F238E27FC236}">
                <a16:creationId xmlns:a16="http://schemas.microsoft.com/office/drawing/2014/main" id="{ADE39A06-C345-4632-B759-327FB4F88CB3}"/>
              </a:ext>
            </a:extLst>
          </p:cNvPr>
          <p:cNvSpPr>
            <a:spLocks noGrp="1"/>
          </p:cNvSpPr>
          <p:nvPr>
            <p:ph type="title"/>
          </p:nvPr>
        </p:nvSpPr>
        <p:spPr>
          <a:xfrm>
            <a:off x="381000" y="304800"/>
            <a:ext cx="8458200" cy="1356360"/>
          </a:xfrm>
        </p:spPr>
        <p:txBody>
          <a:bodyPr>
            <a:noAutofit/>
          </a:bodyPr>
          <a:lstStyle/>
          <a:p>
            <a:pPr algn="ctr"/>
            <a:r>
              <a:rPr lang="en-US" sz="6600" b="1" i="1" dirty="0">
                <a:solidFill>
                  <a:schemeClr val="tx2"/>
                </a:solidFill>
              </a:rPr>
              <a:t>The Great White Fleet</a:t>
            </a:r>
            <a:endParaRPr lang="en-US" sz="6600"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 y="228600"/>
            <a:ext cx="8839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000" i="1" dirty="0">
                <a:solidFill>
                  <a:schemeClr val="tx2"/>
                </a:solidFill>
              </a:rPr>
              <a:t>The great white fleet: 1907</a:t>
            </a:r>
            <a:endParaRPr lang="en-US" sz="5000" dirty="0"/>
          </a:p>
        </p:txBody>
      </p:sp>
      <p:pic>
        <p:nvPicPr>
          <p:cNvPr id="15362" name="Picture 2" descr="https://upload.wikimedia.org/wikipedia/commons/9/9e/Tr_great_white_fleet_from_photo_nh100349_USS_Connecticut_19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1676400"/>
            <a:ext cx="6324600" cy="41841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364" name="Picture 4" descr="http://www.ibiblio.org/hyperwar/OnlineLibrary/photos/images/i06000/i06101k.jpg"/>
          <p:cNvPicPr>
            <a:picLocks noChangeAspect="1" noChangeArrowheads="1"/>
          </p:cNvPicPr>
          <p:nvPr/>
        </p:nvPicPr>
        <p:blipFill rotWithShape="1">
          <a:blip r:embed="rId4">
            <a:extLst>
              <a:ext uri="{28A0092B-C50C-407E-A947-70E740481C1C}">
                <a14:useLocalDpi xmlns:a14="http://schemas.microsoft.com/office/drawing/2010/main" val="0"/>
              </a:ext>
            </a:extLst>
          </a:blip>
          <a:srcRect l="1244" t="5219" r="1353" b="1578"/>
          <a:stretch/>
        </p:blipFill>
        <p:spPr bwMode="auto">
          <a:xfrm>
            <a:off x="769757" y="863365"/>
            <a:ext cx="4643437" cy="2971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366" name="Picture 6" descr="http://4.bp.blogspot.com/-oE2rqmWQ57E/U7bs7MTvrII/AAAAAAAACTk/oEzkRuobUCg/s1600/BLOGS+0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9600" y="3581400"/>
            <a:ext cx="4343400" cy="27530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370" name="Picture 10" descr="http://thumbs.worthpoint.com/nro5mEUKM0FqbHmxdJ4uPUGBOx0=/400x0/images/images1/1/0807/06/1_4ebff5ca63ad67cc68e9a840ddf84a4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949090"/>
            <a:ext cx="2968267" cy="28003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372" name="Picture 12" descr="http://www.ibiblio.org/hyperwar/OnlineLibrary/photos/images/i00000/i00754k.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240" y="3581400"/>
            <a:ext cx="4069960" cy="27761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8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arn(inVertical)">
                                      <p:cBhvr>
                                        <p:cTn id="7" dur="500"/>
                                        <p:tgtEl>
                                          <p:spTgt spid="1536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370"/>
                                        </p:tgtEl>
                                        <p:attrNameLst>
                                          <p:attrName>style.visibility</p:attrName>
                                        </p:attrNameLst>
                                      </p:cBhvr>
                                      <p:to>
                                        <p:strVal val="visible"/>
                                      </p:to>
                                    </p:set>
                                    <p:animEffect transition="in" filter="barn(inVertical)">
                                      <p:cBhvr>
                                        <p:cTn id="12" dur="500"/>
                                        <p:tgtEl>
                                          <p:spTgt spid="1537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372"/>
                                        </p:tgtEl>
                                        <p:attrNameLst>
                                          <p:attrName>style.visibility</p:attrName>
                                        </p:attrNameLst>
                                      </p:cBhvr>
                                      <p:to>
                                        <p:strVal val="visible"/>
                                      </p:to>
                                    </p:set>
                                    <p:animEffect transition="in" filter="barn(inVertical)">
                                      <p:cBhvr>
                                        <p:cTn id="17" dur="500"/>
                                        <p:tgtEl>
                                          <p:spTgt spid="1537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5366"/>
                                        </p:tgtEl>
                                        <p:attrNameLst>
                                          <p:attrName>style.visibility</p:attrName>
                                        </p:attrNameLst>
                                      </p:cBhvr>
                                      <p:to>
                                        <p:strVal val="visible"/>
                                      </p:to>
                                    </p:set>
                                    <p:animEffect transition="in" filter="barn(inVertical)">
                                      <p:cBhvr>
                                        <p:cTn id="22" dur="500"/>
                                        <p:tgtEl>
                                          <p:spTgt spid="15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lipArt Placeholder 2"/>
          <p:cNvSpPr>
            <a:spLocks noGrp="1"/>
          </p:cNvSpPr>
          <p:nvPr>
            <p:ph type="clipArt" sz="half" idx="1"/>
          </p:nvPr>
        </p:nvSpPr>
        <p:spPr/>
      </p:sp>
      <p:sp>
        <p:nvSpPr>
          <p:cNvPr id="4" name="Text Placeholder 3"/>
          <p:cNvSpPr>
            <a:spLocks noGrp="1"/>
          </p:cNvSpPr>
          <p:nvPr>
            <p:ph type="body" sz="half" idx="2"/>
          </p:nvPr>
        </p:nvSpPr>
        <p:spPr/>
        <p:txBody>
          <a:bodyPr/>
          <a:lstStyle/>
          <a:p>
            <a:endParaRPr lang="en-US"/>
          </a:p>
        </p:txBody>
      </p:sp>
      <p:pic>
        <p:nvPicPr>
          <p:cNvPr id="1026" name="Picture 2" descr="File:Great white fleet map.svg">
            <a:hlinkClick r:id="rId2"/>
          </p:cNvPr>
          <p:cNvPicPr>
            <a:picLocks noChangeAspect="1" noChangeArrowheads="1"/>
          </p:cNvPicPr>
          <p:nvPr/>
        </p:nvPicPr>
        <p:blipFill>
          <a:blip r:embed="rId3" cstate="print"/>
          <a:srcRect/>
          <a:stretch>
            <a:fillRect/>
          </a:stretch>
        </p:blipFill>
        <p:spPr bwMode="auto">
          <a:xfrm>
            <a:off x="0" y="-1"/>
            <a:ext cx="9144000" cy="684657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1356360"/>
          </a:xfrm>
        </p:spPr>
        <p:txBody>
          <a:bodyPr>
            <a:noAutofit/>
          </a:bodyPr>
          <a:lstStyle/>
          <a:p>
            <a:pPr algn="ctr"/>
            <a:r>
              <a:rPr lang="en-US" sz="8000" b="1" i="1" dirty="0">
                <a:solidFill>
                  <a:schemeClr val="tx2"/>
                </a:solidFill>
              </a:rPr>
              <a:t>Religious Interests</a:t>
            </a:r>
            <a:endParaRPr lang="en-US" sz="8000" i="1" dirty="0"/>
          </a:p>
        </p:txBody>
      </p:sp>
      <p:pic>
        <p:nvPicPr>
          <p:cNvPr id="4" name="Picture 2" descr="http://cdn.meme.am/instances/581687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00" y="1661160"/>
            <a:ext cx="4876800" cy="4876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050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686800" cy="1356360"/>
          </a:xfrm>
        </p:spPr>
        <p:txBody>
          <a:bodyPr>
            <a:noAutofit/>
          </a:bodyPr>
          <a:lstStyle/>
          <a:p>
            <a:pPr algn="ctr"/>
            <a:r>
              <a:rPr lang="en-US" sz="8000" b="1" dirty="0">
                <a:solidFill>
                  <a:schemeClr val="tx2"/>
                </a:solidFill>
              </a:rPr>
              <a:t>The </a:t>
            </a:r>
            <a:r>
              <a:rPr lang="en-US" sz="8000" b="1" i="1" dirty="0">
                <a:solidFill>
                  <a:schemeClr val="tx2"/>
                </a:solidFill>
              </a:rPr>
              <a:t>Frontier Thesis </a:t>
            </a:r>
            <a:endParaRPr lang="en-US" sz="8000" dirty="0"/>
          </a:p>
        </p:txBody>
      </p:sp>
      <p:pic>
        <p:nvPicPr>
          <p:cNvPr id="4" name="Picture 2" descr="http://www.cnusd.k12.ca.us/cms/lib/CA01001152/Centricity/Domain/259/20060218132637%21Rotating_globe.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286000"/>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http://www.americaslibrary.gov/assets/aa/polk/aa_polk_wilmot_3_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0" y="2286000"/>
            <a:ext cx="23241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40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3.33333E-6 3.33333E-6 L -0.70209 3.33333E-6 " pathEditMode="relative" rAng="0" ptsTypes="AA">
                                      <p:cBhvr>
                                        <p:cTn id="6" dur="2000" fill="hold"/>
                                        <p:tgtEl>
                                          <p:spTgt spid="14338"/>
                                        </p:tgtEl>
                                        <p:attrNameLst>
                                          <p:attrName>ppt_x</p:attrName>
                                          <p:attrName>ppt_y</p:attrName>
                                        </p:attrNameLst>
                                      </p:cBhvr>
                                      <p:rCtr x="-3510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339804"/>
            <a:ext cx="8001000" cy="1323439"/>
          </a:xfrm>
          <a:prstGeom prst="rect">
            <a:avLst/>
          </a:prstGeom>
          <a:noFill/>
        </p:spPr>
        <p:txBody>
          <a:bodyPr wrap="square" rtlCol="0">
            <a:spAutoFit/>
          </a:bodyPr>
          <a:lstStyle/>
          <a:p>
            <a:pPr algn="ctr"/>
            <a:r>
              <a:rPr lang="en-US" sz="8000" b="1" i="1" dirty="0">
                <a:solidFill>
                  <a:schemeClr val="tx2"/>
                </a:solidFill>
              </a:rPr>
              <a:t>Social Darwinism</a:t>
            </a:r>
            <a:endParaRPr lang="en-US" sz="8000" i="1" dirty="0"/>
          </a:p>
        </p:txBody>
      </p:sp>
      <p:pic>
        <p:nvPicPr>
          <p:cNvPr id="5" name="Picture 3" descr="hierarchy of race"/>
          <p:cNvPicPr>
            <a:picLocks noChangeAspect="1" noChangeArrowheads="1"/>
          </p:cNvPicPr>
          <p:nvPr/>
        </p:nvPicPr>
        <p:blipFill>
          <a:blip r:embed="rId2">
            <a:lum contrast="12000"/>
            <a:extLst>
              <a:ext uri="{28A0092B-C50C-407E-A947-70E740481C1C}">
                <a14:useLocalDpi xmlns:a14="http://schemas.microsoft.com/office/drawing/2010/main" val="0"/>
              </a:ext>
            </a:extLst>
          </a:blip>
          <a:srcRect l="4762" t="22540" r="50476" b="16508"/>
          <a:stretch>
            <a:fillRect/>
          </a:stretch>
        </p:blipFill>
        <p:spPr bwMode="auto">
          <a:xfrm>
            <a:off x="461962" y="1600200"/>
            <a:ext cx="3805238" cy="3886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4" descr="White Man's Burden-1"/>
          <p:cNvPicPr>
            <a:picLocks noChangeAspect="1" noChangeArrowheads="1"/>
          </p:cNvPicPr>
          <p:nvPr/>
        </p:nvPicPr>
        <p:blipFill>
          <a:blip r:embed="rId3">
            <a:lum contrast="6000"/>
            <a:extLst>
              <a:ext uri="{28A0092B-C50C-407E-A947-70E740481C1C}">
                <a14:useLocalDpi xmlns:a14="http://schemas.microsoft.com/office/drawing/2010/main" val="0"/>
              </a:ext>
            </a:extLst>
          </a:blip>
          <a:srcRect l="7777" t="11852" r="4445" b="14075"/>
          <a:stretch>
            <a:fillRect/>
          </a:stretch>
        </p:blipFill>
        <p:spPr bwMode="auto">
          <a:xfrm>
            <a:off x="4419600" y="1790700"/>
            <a:ext cx="4495800" cy="34671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6"/>
          <p:cNvSpPr>
            <a:spLocks noChangeArrowheads="1"/>
          </p:cNvSpPr>
          <p:nvPr/>
        </p:nvSpPr>
        <p:spPr bwMode="auto">
          <a:xfrm>
            <a:off x="457200" y="5530850"/>
            <a:ext cx="3657600" cy="946150"/>
          </a:xfrm>
          <a:prstGeom prst="rect">
            <a:avLst/>
          </a:prstGeom>
          <a:noFill/>
          <a:ln>
            <a:noFill/>
          </a:ln>
          <a:effectLst>
            <a:outerShdw dist="17961" dir="2700000" algn="ctr" rotWithShape="0">
              <a:srgbClr val="000064"/>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US" altLang="en-US" sz="2800" b="1" i="1" dirty="0">
                <a:solidFill>
                  <a:srgbClr val="E40000"/>
                </a:solidFill>
                <a:latin typeface="Comic Sans MS" pitchFamily="66" charset="0"/>
              </a:rPr>
              <a:t>The Hierarchy</a:t>
            </a:r>
            <a:br>
              <a:rPr lang="en-US" altLang="en-US" sz="2800" b="1" i="1" dirty="0">
                <a:solidFill>
                  <a:srgbClr val="E40000"/>
                </a:solidFill>
                <a:latin typeface="Comic Sans MS" pitchFamily="66" charset="0"/>
              </a:rPr>
            </a:br>
            <a:r>
              <a:rPr lang="en-US" altLang="en-US" sz="2800" b="1" i="1" dirty="0">
                <a:solidFill>
                  <a:srgbClr val="E40000"/>
                </a:solidFill>
                <a:latin typeface="Comic Sans MS" pitchFamily="66" charset="0"/>
              </a:rPr>
              <a:t>of Race</a:t>
            </a:r>
          </a:p>
        </p:txBody>
      </p:sp>
      <p:sp>
        <p:nvSpPr>
          <p:cNvPr id="2" name="TextBox 1"/>
          <p:cNvSpPr txBox="1"/>
          <p:nvPr/>
        </p:nvSpPr>
        <p:spPr>
          <a:xfrm>
            <a:off x="4419600" y="5543490"/>
            <a:ext cx="4495800" cy="400110"/>
          </a:xfrm>
          <a:prstGeom prst="rect">
            <a:avLst/>
          </a:prstGeom>
          <a:noFill/>
        </p:spPr>
        <p:txBody>
          <a:bodyPr wrap="square" rtlCol="0">
            <a:spAutoFit/>
          </a:bodyPr>
          <a:lstStyle/>
          <a:p>
            <a:pPr algn="ctr"/>
            <a:r>
              <a:rPr lang="en-US" sz="2000" b="1" i="1" dirty="0"/>
              <a:t>What does Cultural Superiority mean?</a:t>
            </a:r>
          </a:p>
        </p:txBody>
      </p:sp>
    </p:spTree>
    <p:extLst>
      <p:ext uri="{BB962C8B-B14F-4D97-AF65-F5344CB8AC3E}">
        <p14:creationId xmlns:p14="http://schemas.microsoft.com/office/powerpoint/2010/main" val="653764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7B74D4-5612-46EA-8126-72CE0828721E}"/>
              </a:ext>
            </a:extLst>
          </p:cNvPr>
          <p:cNvSpPr>
            <a:spLocks noGrp="1"/>
          </p:cNvSpPr>
          <p:nvPr>
            <p:ph idx="1"/>
          </p:nvPr>
        </p:nvSpPr>
        <p:spPr>
          <a:xfrm>
            <a:off x="381000" y="2057400"/>
            <a:ext cx="4419600" cy="3889208"/>
          </a:xfrm>
        </p:spPr>
        <p:txBody>
          <a:bodyPr/>
          <a:lstStyle/>
          <a:p>
            <a:pPr>
              <a:buFont typeface="Wingdings" panose="05000000000000000000" pitchFamily="2" charset="2"/>
              <a:buChar char="§"/>
            </a:pPr>
            <a:r>
              <a:rPr lang="en-US" dirty="0"/>
              <a:t>Josiah Strong</a:t>
            </a:r>
          </a:p>
          <a:p>
            <a:pPr lvl="1">
              <a:buFont typeface="Wingdings" panose="05000000000000000000" pitchFamily="2" charset="2"/>
              <a:buChar char="§"/>
            </a:pPr>
            <a:r>
              <a:rPr lang="en-US" i="1" dirty="0">
                <a:solidFill>
                  <a:srgbClr val="FF0000"/>
                </a:solidFill>
              </a:rPr>
              <a:t>Our Country: Its Possible Future and It’s Present Crisis</a:t>
            </a:r>
          </a:p>
          <a:p>
            <a:pPr lvl="1">
              <a:buFont typeface="Wingdings" panose="05000000000000000000" pitchFamily="2" charset="2"/>
              <a:buChar char="§"/>
            </a:pPr>
            <a:endParaRPr lang="en-US" i="1" dirty="0"/>
          </a:p>
          <a:p>
            <a:pPr lvl="1">
              <a:buFont typeface="Wingdings" panose="05000000000000000000" pitchFamily="2" charset="2"/>
              <a:buChar char="§"/>
            </a:pPr>
            <a:r>
              <a:rPr lang="en-US" dirty="0"/>
              <a:t>Belief that “Anglo Saxons” should spread Christianity to “savage” groups around the world.</a:t>
            </a:r>
          </a:p>
          <a:p>
            <a:pPr lvl="1">
              <a:buFont typeface="Wingdings" panose="05000000000000000000" pitchFamily="2" charset="2"/>
              <a:buChar char="§"/>
            </a:pPr>
            <a:endParaRPr lang="en-US" dirty="0"/>
          </a:p>
          <a:p>
            <a:pPr lvl="1">
              <a:buFont typeface="Wingdings" panose="05000000000000000000" pitchFamily="2" charset="2"/>
              <a:buChar char="§"/>
            </a:pPr>
            <a:r>
              <a:rPr lang="en-US" dirty="0"/>
              <a:t>Suggested that there was a “competition” amongst the races. </a:t>
            </a:r>
          </a:p>
        </p:txBody>
      </p:sp>
      <p:pic>
        <p:nvPicPr>
          <p:cNvPr id="4" name="Picture 3">
            <a:extLst>
              <a:ext uri="{FF2B5EF4-FFF2-40B4-BE49-F238E27FC236}">
                <a16:creationId xmlns:a16="http://schemas.microsoft.com/office/drawing/2014/main" id="{B98D37C8-B77D-4499-AFF3-43CB5AEAB6D1}"/>
              </a:ext>
            </a:extLst>
          </p:cNvPr>
          <p:cNvPicPr>
            <a:picLocks noChangeAspect="1"/>
          </p:cNvPicPr>
          <p:nvPr/>
        </p:nvPicPr>
        <p:blipFill>
          <a:blip r:embed="rId2"/>
          <a:stretch>
            <a:fillRect/>
          </a:stretch>
        </p:blipFill>
        <p:spPr>
          <a:xfrm>
            <a:off x="5594624" y="2057400"/>
            <a:ext cx="3569429" cy="3889208"/>
          </a:xfrm>
          <a:prstGeom prst="rect">
            <a:avLst/>
          </a:prstGeom>
        </p:spPr>
      </p:pic>
      <p:sp>
        <p:nvSpPr>
          <p:cNvPr id="7" name="TextBox 6">
            <a:extLst>
              <a:ext uri="{FF2B5EF4-FFF2-40B4-BE49-F238E27FC236}">
                <a16:creationId xmlns:a16="http://schemas.microsoft.com/office/drawing/2014/main" id="{82826D31-F0FA-4FDF-9496-D156DE6FC1AB}"/>
              </a:ext>
            </a:extLst>
          </p:cNvPr>
          <p:cNvSpPr txBox="1"/>
          <p:nvPr/>
        </p:nvSpPr>
        <p:spPr>
          <a:xfrm>
            <a:off x="685800" y="339804"/>
            <a:ext cx="8001000" cy="1323439"/>
          </a:xfrm>
          <a:prstGeom prst="rect">
            <a:avLst/>
          </a:prstGeom>
          <a:noFill/>
        </p:spPr>
        <p:txBody>
          <a:bodyPr wrap="square" rtlCol="0">
            <a:spAutoFit/>
          </a:bodyPr>
          <a:lstStyle/>
          <a:p>
            <a:pPr algn="ctr"/>
            <a:r>
              <a:rPr lang="en-US" sz="8000" b="1" i="1" dirty="0">
                <a:solidFill>
                  <a:schemeClr val="tx2"/>
                </a:solidFill>
              </a:rPr>
              <a:t>Social Darwinism</a:t>
            </a:r>
            <a:endParaRPr lang="en-US" sz="8000" i="1" dirty="0"/>
          </a:p>
        </p:txBody>
      </p:sp>
    </p:spTree>
    <p:extLst>
      <p:ext uri="{BB962C8B-B14F-4D97-AF65-F5344CB8AC3E}">
        <p14:creationId xmlns:p14="http://schemas.microsoft.com/office/powerpoint/2010/main" val="1412541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4343400" cy="5181600"/>
          </a:xfrm>
        </p:spPr>
        <p:txBody>
          <a:bodyPr>
            <a:normAutofit fontScale="92500" lnSpcReduction="20000"/>
          </a:bodyPr>
          <a:lstStyle/>
          <a:p>
            <a:pPr>
              <a:buNone/>
            </a:pPr>
            <a:r>
              <a:rPr lang="en-US" sz="2000" dirty="0"/>
              <a:t>Take up the White Man’s burden—</a:t>
            </a:r>
          </a:p>
          <a:p>
            <a:pPr>
              <a:buNone/>
            </a:pPr>
            <a:endParaRPr lang="en-US" sz="2000" dirty="0"/>
          </a:p>
          <a:p>
            <a:pPr>
              <a:buNone/>
            </a:pPr>
            <a:r>
              <a:rPr lang="en-US" sz="2000" dirty="0"/>
              <a:t>Send forth the best ye breed—</a:t>
            </a:r>
          </a:p>
          <a:p>
            <a:pPr>
              <a:buNone/>
            </a:pPr>
            <a:endParaRPr lang="en-US" sz="2000" dirty="0"/>
          </a:p>
          <a:p>
            <a:pPr>
              <a:buNone/>
            </a:pPr>
            <a:r>
              <a:rPr lang="en-US" sz="2000" dirty="0"/>
              <a:t>Go send your sons to exile</a:t>
            </a:r>
          </a:p>
          <a:p>
            <a:pPr>
              <a:buNone/>
            </a:pPr>
            <a:endParaRPr lang="en-US" sz="2000" dirty="0"/>
          </a:p>
          <a:p>
            <a:pPr>
              <a:buNone/>
            </a:pPr>
            <a:r>
              <a:rPr lang="en-US" sz="2000" dirty="0"/>
              <a:t>To serve your captives' need</a:t>
            </a:r>
          </a:p>
          <a:p>
            <a:pPr>
              <a:buNone/>
            </a:pPr>
            <a:endParaRPr lang="en-US" sz="2000" dirty="0"/>
          </a:p>
          <a:p>
            <a:pPr>
              <a:buNone/>
            </a:pPr>
            <a:r>
              <a:rPr lang="en-US" sz="2000" dirty="0"/>
              <a:t>To wait in heavy harness</a:t>
            </a:r>
          </a:p>
          <a:p>
            <a:pPr>
              <a:buNone/>
            </a:pPr>
            <a:endParaRPr lang="en-US" sz="2000" dirty="0"/>
          </a:p>
          <a:p>
            <a:pPr>
              <a:buNone/>
            </a:pPr>
            <a:r>
              <a:rPr lang="en-US" sz="2000" dirty="0"/>
              <a:t>On fluttered folk and wild—</a:t>
            </a:r>
          </a:p>
          <a:p>
            <a:pPr>
              <a:buNone/>
            </a:pPr>
            <a:endParaRPr lang="en-US" sz="2000" dirty="0"/>
          </a:p>
          <a:p>
            <a:pPr>
              <a:buNone/>
            </a:pPr>
            <a:r>
              <a:rPr lang="en-US" sz="2000" dirty="0"/>
              <a:t>Your new-caught, sullen peoples,</a:t>
            </a:r>
          </a:p>
          <a:p>
            <a:pPr>
              <a:buNone/>
            </a:pPr>
            <a:endParaRPr lang="en-US" sz="2000" dirty="0"/>
          </a:p>
          <a:p>
            <a:pPr>
              <a:buNone/>
            </a:pPr>
            <a:r>
              <a:rPr lang="en-US" sz="2000" dirty="0"/>
              <a:t>Half devil and half child</a:t>
            </a:r>
          </a:p>
        </p:txBody>
      </p:sp>
      <p:pic>
        <p:nvPicPr>
          <p:cNvPr id="1028" name="Picture 4" descr="http://rds.yahoo.com/_ylt=A0WTbx9Cw71MlkQAwSajzbkF/SIG=128j26tv1/EXP=1287591106/**http%3a/www.socialstudieshelp.com/Images/WMBurden.jpg"/>
          <p:cNvPicPr>
            <a:picLocks noChangeAspect="1" noChangeArrowheads="1"/>
          </p:cNvPicPr>
          <p:nvPr/>
        </p:nvPicPr>
        <p:blipFill>
          <a:blip r:embed="rId4" cstate="print"/>
          <a:srcRect/>
          <a:stretch>
            <a:fillRect/>
          </a:stretch>
        </p:blipFill>
        <p:spPr bwMode="auto">
          <a:xfrm>
            <a:off x="4060891" y="304800"/>
            <a:ext cx="5083109" cy="6019800"/>
          </a:xfrm>
          <a:prstGeom prst="rect">
            <a:avLst/>
          </a:prstGeom>
          <a:noFill/>
        </p:spPr>
      </p:pic>
      <p:sp>
        <p:nvSpPr>
          <p:cNvPr id="2" name="SMARTInkShape-81">
            <a:extLst>
              <a:ext uri="{FF2B5EF4-FFF2-40B4-BE49-F238E27FC236}">
                <a16:creationId xmlns:a16="http://schemas.microsoft.com/office/drawing/2014/main" id="{E805F252-205C-42FE-9873-DC5057B09230}"/>
              </a:ext>
            </a:extLst>
          </p:cNvPr>
          <p:cNvSpPr/>
          <p:nvPr>
            <p:custDataLst>
              <p:tags r:id="rId1"/>
            </p:custDataLst>
          </p:nvPr>
        </p:nvSpPr>
        <p:spPr>
          <a:xfrm>
            <a:off x="1" y="1572121"/>
            <a:ext cx="3575269" cy="1428207"/>
          </a:xfrm>
          <a:custGeom>
            <a:avLst/>
            <a:gdLst/>
            <a:ahLst/>
            <a:cxnLst/>
            <a:rect l="0" t="0" r="0" b="0"/>
            <a:pathLst>
              <a:path w="3575269" h="1428207">
                <a:moveTo>
                  <a:pt x="1276945" y="142379"/>
                </a:moveTo>
                <a:lnTo>
                  <a:pt x="1276945" y="142379"/>
                </a:lnTo>
                <a:lnTo>
                  <a:pt x="1264516" y="105092"/>
                </a:lnTo>
                <a:lnTo>
                  <a:pt x="1246473" y="79407"/>
                </a:lnTo>
                <a:lnTo>
                  <a:pt x="1217535" y="57685"/>
                </a:lnTo>
                <a:lnTo>
                  <a:pt x="1174344" y="38681"/>
                </a:lnTo>
                <a:lnTo>
                  <a:pt x="1138409" y="29153"/>
                </a:lnTo>
                <a:lnTo>
                  <a:pt x="1099287" y="22603"/>
                </a:lnTo>
                <a:lnTo>
                  <a:pt x="1058749" y="19692"/>
                </a:lnTo>
                <a:lnTo>
                  <a:pt x="1036231" y="20900"/>
                </a:lnTo>
                <a:lnTo>
                  <a:pt x="1012289" y="23690"/>
                </a:lnTo>
                <a:lnTo>
                  <a:pt x="987398" y="27534"/>
                </a:lnTo>
                <a:lnTo>
                  <a:pt x="960882" y="31089"/>
                </a:lnTo>
                <a:lnTo>
                  <a:pt x="933283" y="34451"/>
                </a:lnTo>
                <a:lnTo>
                  <a:pt x="904962" y="37685"/>
                </a:lnTo>
                <a:lnTo>
                  <a:pt x="876159" y="42817"/>
                </a:lnTo>
                <a:lnTo>
                  <a:pt x="847035" y="49216"/>
                </a:lnTo>
                <a:lnTo>
                  <a:pt x="817698" y="56458"/>
                </a:lnTo>
                <a:lnTo>
                  <a:pt x="788218" y="65254"/>
                </a:lnTo>
                <a:lnTo>
                  <a:pt x="758642" y="75087"/>
                </a:lnTo>
                <a:lnTo>
                  <a:pt x="729003" y="85612"/>
                </a:lnTo>
                <a:lnTo>
                  <a:pt x="698330" y="95605"/>
                </a:lnTo>
                <a:lnTo>
                  <a:pt x="666967" y="105243"/>
                </a:lnTo>
                <a:lnTo>
                  <a:pt x="635144" y="114645"/>
                </a:lnTo>
                <a:lnTo>
                  <a:pt x="604007" y="124882"/>
                </a:lnTo>
                <a:lnTo>
                  <a:pt x="573328" y="135675"/>
                </a:lnTo>
                <a:lnTo>
                  <a:pt x="542952" y="146840"/>
                </a:lnTo>
                <a:lnTo>
                  <a:pt x="512781" y="160235"/>
                </a:lnTo>
                <a:lnTo>
                  <a:pt x="482744" y="175119"/>
                </a:lnTo>
                <a:lnTo>
                  <a:pt x="452798" y="190995"/>
                </a:lnTo>
                <a:lnTo>
                  <a:pt x="423904" y="206539"/>
                </a:lnTo>
                <a:lnTo>
                  <a:pt x="395712" y="221863"/>
                </a:lnTo>
                <a:lnTo>
                  <a:pt x="367987" y="237040"/>
                </a:lnTo>
                <a:lnTo>
                  <a:pt x="340575" y="253112"/>
                </a:lnTo>
                <a:lnTo>
                  <a:pt x="313370" y="269779"/>
                </a:lnTo>
                <a:lnTo>
                  <a:pt x="286303" y="286843"/>
                </a:lnTo>
                <a:lnTo>
                  <a:pt x="260322" y="304173"/>
                </a:lnTo>
                <a:lnTo>
                  <a:pt x="235063" y="321679"/>
                </a:lnTo>
                <a:lnTo>
                  <a:pt x="210287" y="339303"/>
                </a:lnTo>
                <a:lnTo>
                  <a:pt x="186824" y="357998"/>
                </a:lnTo>
                <a:lnTo>
                  <a:pt x="142233" y="397290"/>
                </a:lnTo>
                <a:lnTo>
                  <a:pt x="101909" y="437905"/>
                </a:lnTo>
                <a:lnTo>
                  <a:pt x="65136" y="480099"/>
                </a:lnTo>
                <a:lnTo>
                  <a:pt x="48385" y="502463"/>
                </a:lnTo>
                <a:lnTo>
                  <a:pt x="32256" y="525310"/>
                </a:lnTo>
                <a:lnTo>
                  <a:pt x="21504" y="548479"/>
                </a:lnTo>
                <a:lnTo>
                  <a:pt x="14336" y="571862"/>
                </a:lnTo>
                <a:lnTo>
                  <a:pt x="9557" y="595389"/>
                </a:lnTo>
                <a:lnTo>
                  <a:pt x="6371" y="619010"/>
                </a:lnTo>
                <a:lnTo>
                  <a:pt x="4247" y="642696"/>
                </a:lnTo>
                <a:lnTo>
                  <a:pt x="2831" y="666423"/>
                </a:lnTo>
                <a:lnTo>
                  <a:pt x="1887" y="690179"/>
                </a:lnTo>
                <a:lnTo>
                  <a:pt x="1258" y="713954"/>
                </a:lnTo>
                <a:lnTo>
                  <a:pt x="838" y="737742"/>
                </a:lnTo>
                <a:lnTo>
                  <a:pt x="559" y="761537"/>
                </a:lnTo>
                <a:lnTo>
                  <a:pt x="372" y="785339"/>
                </a:lnTo>
                <a:lnTo>
                  <a:pt x="248" y="809144"/>
                </a:lnTo>
                <a:lnTo>
                  <a:pt x="165" y="831959"/>
                </a:lnTo>
                <a:lnTo>
                  <a:pt x="73" y="875830"/>
                </a:lnTo>
                <a:lnTo>
                  <a:pt x="32" y="918480"/>
                </a:lnTo>
                <a:lnTo>
                  <a:pt x="14" y="960586"/>
                </a:lnTo>
                <a:lnTo>
                  <a:pt x="6" y="1002451"/>
                </a:lnTo>
                <a:lnTo>
                  <a:pt x="2" y="1041563"/>
                </a:lnTo>
                <a:lnTo>
                  <a:pt x="0" y="1078790"/>
                </a:lnTo>
                <a:lnTo>
                  <a:pt x="0" y="1115179"/>
                </a:lnTo>
                <a:lnTo>
                  <a:pt x="15874" y="1151195"/>
                </a:lnTo>
                <a:lnTo>
                  <a:pt x="44758" y="1186054"/>
                </a:lnTo>
                <a:lnTo>
                  <a:pt x="84053" y="1218084"/>
                </a:lnTo>
                <a:lnTo>
                  <a:pt x="106637" y="1232578"/>
                </a:lnTo>
                <a:lnTo>
                  <a:pt x="130622" y="1246210"/>
                </a:lnTo>
                <a:lnTo>
                  <a:pt x="155542" y="1259266"/>
                </a:lnTo>
                <a:lnTo>
                  <a:pt x="182077" y="1271939"/>
                </a:lnTo>
                <a:lnTo>
                  <a:pt x="209689" y="1284356"/>
                </a:lnTo>
                <a:lnTo>
                  <a:pt x="238019" y="1296604"/>
                </a:lnTo>
                <a:lnTo>
                  <a:pt x="268812" y="1308737"/>
                </a:lnTo>
                <a:lnTo>
                  <a:pt x="301247" y="1320795"/>
                </a:lnTo>
                <a:lnTo>
                  <a:pt x="334776" y="1332802"/>
                </a:lnTo>
                <a:lnTo>
                  <a:pt x="370028" y="1342791"/>
                </a:lnTo>
                <a:lnTo>
                  <a:pt x="406427" y="1351435"/>
                </a:lnTo>
                <a:lnTo>
                  <a:pt x="443592" y="1359182"/>
                </a:lnTo>
                <a:lnTo>
                  <a:pt x="482259" y="1367323"/>
                </a:lnTo>
                <a:lnTo>
                  <a:pt x="521927" y="1375727"/>
                </a:lnTo>
                <a:lnTo>
                  <a:pt x="562264" y="1384306"/>
                </a:lnTo>
                <a:lnTo>
                  <a:pt x="604038" y="1391018"/>
                </a:lnTo>
                <a:lnTo>
                  <a:pt x="646770" y="1396485"/>
                </a:lnTo>
                <a:lnTo>
                  <a:pt x="690140" y="1401121"/>
                </a:lnTo>
                <a:lnTo>
                  <a:pt x="734929" y="1405205"/>
                </a:lnTo>
                <a:lnTo>
                  <a:pt x="780663" y="1408919"/>
                </a:lnTo>
                <a:lnTo>
                  <a:pt x="827028" y="1412387"/>
                </a:lnTo>
                <a:lnTo>
                  <a:pt x="873813" y="1415692"/>
                </a:lnTo>
                <a:lnTo>
                  <a:pt x="920877" y="1418887"/>
                </a:lnTo>
                <a:lnTo>
                  <a:pt x="968129" y="1422009"/>
                </a:lnTo>
                <a:lnTo>
                  <a:pt x="1017489" y="1424091"/>
                </a:lnTo>
                <a:lnTo>
                  <a:pt x="1068256" y="1425479"/>
                </a:lnTo>
                <a:lnTo>
                  <a:pt x="1119959" y="1426404"/>
                </a:lnTo>
                <a:lnTo>
                  <a:pt x="1172288" y="1427020"/>
                </a:lnTo>
                <a:lnTo>
                  <a:pt x="1225033" y="1427432"/>
                </a:lnTo>
                <a:lnTo>
                  <a:pt x="1278055" y="1427706"/>
                </a:lnTo>
                <a:lnTo>
                  <a:pt x="1332255" y="1427888"/>
                </a:lnTo>
                <a:lnTo>
                  <a:pt x="1387240" y="1428010"/>
                </a:lnTo>
                <a:lnTo>
                  <a:pt x="1442748" y="1428092"/>
                </a:lnTo>
                <a:lnTo>
                  <a:pt x="1498605" y="1428145"/>
                </a:lnTo>
                <a:lnTo>
                  <a:pt x="1554695" y="1428182"/>
                </a:lnTo>
                <a:lnTo>
                  <a:pt x="1610940" y="1428206"/>
                </a:lnTo>
                <a:lnTo>
                  <a:pt x="1667288" y="1427230"/>
                </a:lnTo>
                <a:lnTo>
                  <a:pt x="1723704" y="1425587"/>
                </a:lnTo>
                <a:lnTo>
                  <a:pt x="1780167" y="1423499"/>
                </a:lnTo>
                <a:lnTo>
                  <a:pt x="1837653" y="1421115"/>
                </a:lnTo>
                <a:lnTo>
                  <a:pt x="1895820" y="1418534"/>
                </a:lnTo>
                <a:lnTo>
                  <a:pt x="1954442" y="1415821"/>
                </a:lnTo>
                <a:lnTo>
                  <a:pt x="2012375" y="1413020"/>
                </a:lnTo>
                <a:lnTo>
                  <a:pt x="2069849" y="1410160"/>
                </a:lnTo>
                <a:lnTo>
                  <a:pt x="2127016" y="1407262"/>
                </a:lnTo>
                <a:lnTo>
                  <a:pt x="2183979" y="1403345"/>
                </a:lnTo>
                <a:lnTo>
                  <a:pt x="2240806" y="1398750"/>
                </a:lnTo>
                <a:lnTo>
                  <a:pt x="2297542" y="1393701"/>
                </a:lnTo>
                <a:lnTo>
                  <a:pt x="2353226" y="1389344"/>
                </a:lnTo>
                <a:lnTo>
                  <a:pt x="2408207" y="1385447"/>
                </a:lnTo>
                <a:lnTo>
                  <a:pt x="2462721" y="1381856"/>
                </a:lnTo>
                <a:lnTo>
                  <a:pt x="2516923" y="1376486"/>
                </a:lnTo>
                <a:lnTo>
                  <a:pt x="2570917" y="1369930"/>
                </a:lnTo>
                <a:lnTo>
                  <a:pt x="2624773" y="1362582"/>
                </a:lnTo>
                <a:lnTo>
                  <a:pt x="2677543" y="1355699"/>
                </a:lnTo>
                <a:lnTo>
                  <a:pt x="2729591" y="1349126"/>
                </a:lnTo>
                <a:lnTo>
                  <a:pt x="2781157" y="1342760"/>
                </a:lnTo>
                <a:lnTo>
                  <a:pt x="2831409" y="1335539"/>
                </a:lnTo>
                <a:lnTo>
                  <a:pt x="2880785" y="1327749"/>
                </a:lnTo>
                <a:lnTo>
                  <a:pt x="2929578" y="1319579"/>
                </a:lnTo>
                <a:lnTo>
                  <a:pt x="2976989" y="1310163"/>
                </a:lnTo>
                <a:lnTo>
                  <a:pt x="3023480" y="1299917"/>
                </a:lnTo>
                <a:lnTo>
                  <a:pt x="3069356" y="1289118"/>
                </a:lnTo>
                <a:lnTo>
                  <a:pt x="3112838" y="1276958"/>
                </a:lnTo>
                <a:lnTo>
                  <a:pt x="3154725" y="1263890"/>
                </a:lnTo>
                <a:lnTo>
                  <a:pt x="3195549" y="1250217"/>
                </a:lnTo>
                <a:lnTo>
                  <a:pt x="3233678" y="1236141"/>
                </a:lnTo>
                <a:lnTo>
                  <a:pt x="3270011" y="1221796"/>
                </a:lnTo>
                <a:lnTo>
                  <a:pt x="3305148" y="1207271"/>
                </a:lnTo>
                <a:lnTo>
                  <a:pt x="3337502" y="1190643"/>
                </a:lnTo>
                <a:lnTo>
                  <a:pt x="3368001" y="1172612"/>
                </a:lnTo>
                <a:lnTo>
                  <a:pt x="3397263" y="1153646"/>
                </a:lnTo>
                <a:lnTo>
                  <a:pt x="3423717" y="1134057"/>
                </a:lnTo>
                <a:lnTo>
                  <a:pt x="3448298" y="1114053"/>
                </a:lnTo>
                <a:lnTo>
                  <a:pt x="3492147" y="1071320"/>
                </a:lnTo>
                <a:lnTo>
                  <a:pt x="3510785" y="1047423"/>
                </a:lnTo>
                <a:lnTo>
                  <a:pt x="3528171" y="1022562"/>
                </a:lnTo>
                <a:lnTo>
                  <a:pt x="3541747" y="997058"/>
                </a:lnTo>
                <a:lnTo>
                  <a:pt x="3552781" y="971126"/>
                </a:lnTo>
                <a:lnTo>
                  <a:pt x="3562122" y="944908"/>
                </a:lnTo>
                <a:lnTo>
                  <a:pt x="3568349" y="917508"/>
                </a:lnTo>
                <a:lnTo>
                  <a:pt x="3572501" y="889319"/>
                </a:lnTo>
                <a:lnTo>
                  <a:pt x="3575268" y="860605"/>
                </a:lnTo>
                <a:lnTo>
                  <a:pt x="3574137" y="830548"/>
                </a:lnTo>
                <a:lnTo>
                  <a:pt x="3570406" y="799595"/>
                </a:lnTo>
                <a:lnTo>
                  <a:pt x="3564942" y="768047"/>
                </a:lnTo>
                <a:lnTo>
                  <a:pt x="3556339" y="735108"/>
                </a:lnTo>
                <a:lnTo>
                  <a:pt x="3545642" y="701243"/>
                </a:lnTo>
                <a:lnTo>
                  <a:pt x="3533550" y="666759"/>
                </a:lnTo>
                <a:lnTo>
                  <a:pt x="3516559" y="631864"/>
                </a:lnTo>
                <a:lnTo>
                  <a:pt x="3496302" y="596695"/>
                </a:lnTo>
                <a:lnTo>
                  <a:pt x="3473868" y="561342"/>
                </a:lnTo>
                <a:lnTo>
                  <a:pt x="3447005" y="525867"/>
                </a:lnTo>
                <a:lnTo>
                  <a:pt x="3417191" y="490311"/>
                </a:lnTo>
                <a:lnTo>
                  <a:pt x="3385408" y="454701"/>
                </a:lnTo>
                <a:lnTo>
                  <a:pt x="3350329" y="420047"/>
                </a:lnTo>
                <a:lnTo>
                  <a:pt x="3313052" y="386030"/>
                </a:lnTo>
                <a:lnTo>
                  <a:pt x="3274311" y="352438"/>
                </a:lnTo>
                <a:lnTo>
                  <a:pt x="3231616" y="320121"/>
                </a:lnTo>
                <a:lnTo>
                  <a:pt x="3186285" y="288655"/>
                </a:lnTo>
                <a:lnTo>
                  <a:pt x="3139198" y="257756"/>
                </a:lnTo>
                <a:lnTo>
                  <a:pt x="3088954" y="229219"/>
                </a:lnTo>
                <a:lnTo>
                  <a:pt x="3036607" y="202256"/>
                </a:lnTo>
                <a:lnTo>
                  <a:pt x="2982858" y="176344"/>
                </a:lnTo>
                <a:lnTo>
                  <a:pt x="2927181" y="152124"/>
                </a:lnTo>
                <a:lnTo>
                  <a:pt x="2870219" y="129032"/>
                </a:lnTo>
                <a:lnTo>
                  <a:pt x="2812401" y="106692"/>
                </a:lnTo>
                <a:lnTo>
                  <a:pt x="2752028" y="86838"/>
                </a:lnTo>
                <a:lnTo>
                  <a:pt x="2689950" y="68640"/>
                </a:lnTo>
                <a:lnTo>
                  <a:pt x="2626737" y="51548"/>
                </a:lnTo>
                <a:lnTo>
                  <a:pt x="2560783" y="38169"/>
                </a:lnTo>
                <a:lnTo>
                  <a:pt x="2493001" y="27265"/>
                </a:lnTo>
                <a:lnTo>
                  <a:pt x="2424000" y="18011"/>
                </a:lnTo>
                <a:lnTo>
                  <a:pt x="2352203" y="10850"/>
                </a:lnTo>
                <a:lnTo>
                  <a:pt x="2278541" y="5084"/>
                </a:lnTo>
                <a:lnTo>
                  <a:pt x="2203637" y="247"/>
                </a:lnTo>
                <a:lnTo>
                  <a:pt x="2127903" y="0"/>
                </a:lnTo>
                <a:lnTo>
                  <a:pt x="2051618" y="2811"/>
                </a:lnTo>
                <a:lnTo>
                  <a:pt x="1974964" y="7662"/>
                </a:lnTo>
                <a:lnTo>
                  <a:pt x="1897072" y="15856"/>
                </a:lnTo>
                <a:lnTo>
                  <a:pt x="1818355" y="26281"/>
                </a:lnTo>
                <a:lnTo>
                  <a:pt x="1739088" y="38191"/>
                </a:lnTo>
                <a:lnTo>
                  <a:pt x="1659454" y="53077"/>
                </a:lnTo>
                <a:lnTo>
                  <a:pt x="1579576" y="69946"/>
                </a:lnTo>
                <a:lnTo>
                  <a:pt x="1499535" y="88137"/>
                </a:lnTo>
                <a:lnTo>
                  <a:pt x="1420377" y="111179"/>
                </a:lnTo>
                <a:lnTo>
                  <a:pt x="1341808" y="137454"/>
                </a:lnTo>
                <a:lnTo>
                  <a:pt x="1263632" y="165885"/>
                </a:lnTo>
                <a:lnTo>
                  <a:pt x="1187702" y="196745"/>
                </a:lnTo>
                <a:lnTo>
                  <a:pt x="1113270" y="229224"/>
                </a:lnTo>
                <a:lnTo>
                  <a:pt x="1039836" y="262784"/>
                </a:lnTo>
                <a:lnTo>
                  <a:pt x="968060" y="299047"/>
                </a:lnTo>
                <a:lnTo>
                  <a:pt x="897388" y="337113"/>
                </a:lnTo>
                <a:lnTo>
                  <a:pt x="827454" y="376382"/>
                </a:lnTo>
                <a:lnTo>
                  <a:pt x="753050" y="421412"/>
                </a:lnTo>
                <a:lnTo>
                  <a:pt x="437554" y="62458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SMARTInkShape-82">
            <a:extLst>
              <a:ext uri="{FF2B5EF4-FFF2-40B4-BE49-F238E27FC236}">
                <a16:creationId xmlns:a16="http://schemas.microsoft.com/office/drawing/2014/main" id="{208EE294-5B7C-4F36-84D3-10D64AC458C8}"/>
              </a:ext>
            </a:extLst>
          </p:cNvPr>
          <p:cNvSpPr/>
          <p:nvPr>
            <p:custDataLst>
              <p:tags r:id="rId2"/>
            </p:custDataLst>
          </p:nvPr>
        </p:nvSpPr>
        <p:spPr>
          <a:xfrm>
            <a:off x="2464594" y="4072548"/>
            <a:ext cx="339329" cy="106421"/>
          </a:xfrm>
          <a:custGeom>
            <a:avLst/>
            <a:gdLst/>
            <a:ahLst/>
            <a:cxnLst/>
            <a:rect l="0" t="0" r="0" b="0"/>
            <a:pathLst>
              <a:path w="339329" h="106421">
                <a:moveTo>
                  <a:pt x="0" y="70827"/>
                </a:moveTo>
                <a:lnTo>
                  <a:pt x="0" y="70827"/>
                </a:lnTo>
                <a:lnTo>
                  <a:pt x="43173" y="70827"/>
                </a:lnTo>
                <a:lnTo>
                  <a:pt x="71000" y="68181"/>
                </a:lnTo>
                <a:lnTo>
                  <a:pt x="110884" y="60740"/>
                </a:lnTo>
                <a:lnTo>
                  <a:pt x="153129" y="42633"/>
                </a:lnTo>
                <a:lnTo>
                  <a:pt x="182624" y="31054"/>
                </a:lnTo>
                <a:lnTo>
                  <a:pt x="219849" y="17660"/>
                </a:lnTo>
                <a:lnTo>
                  <a:pt x="258291" y="4027"/>
                </a:lnTo>
                <a:lnTo>
                  <a:pt x="294040" y="0"/>
                </a:lnTo>
                <a:lnTo>
                  <a:pt x="302002" y="2307"/>
                </a:lnTo>
                <a:lnTo>
                  <a:pt x="305514" y="4311"/>
                </a:lnTo>
                <a:lnTo>
                  <a:pt x="307856" y="7632"/>
                </a:lnTo>
                <a:lnTo>
                  <a:pt x="311151" y="20794"/>
                </a:lnTo>
                <a:lnTo>
                  <a:pt x="311922" y="28085"/>
                </a:lnTo>
                <a:lnTo>
                  <a:pt x="306973" y="37278"/>
                </a:lnTo>
                <a:lnTo>
                  <a:pt x="298159" y="46987"/>
                </a:lnTo>
                <a:lnTo>
                  <a:pt x="256170" y="73297"/>
                </a:lnTo>
                <a:lnTo>
                  <a:pt x="222691" y="90387"/>
                </a:lnTo>
                <a:lnTo>
                  <a:pt x="181167" y="99310"/>
                </a:lnTo>
                <a:lnTo>
                  <a:pt x="161497" y="104402"/>
                </a:lnTo>
                <a:lnTo>
                  <a:pt x="131536" y="106420"/>
                </a:lnTo>
                <a:lnTo>
                  <a:pt x="130355" y="105470"/>
                </a:lnTo>
                <a:lnTo>
                  <a:pt x="130559" y="103844"/>
                </a:lnTo>
                <a:lnTo>
                  <a:pt x="135588" y="96815"/>
                </a:lnTo>
                <a:lnTo>
                  <a:pt x="146176" y="85552"/>
                </a:lnTo>
                <a:lnTo>
                  <a:pt x="189918" y="70806"/>
                </a:lnTo>
                <a:lnTo>
                  <a:pt x="226140" y="63657"/>
                </a:lnTo>
                <a:lnTo>
                  <a:pt x="266662" y="55116"/>
                </a:lnTo>
                <a:lnTo>
                  <a:pt x="339328" y="3510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descr="usaflag1-furling"/>
          <p:cNvSpPr>
            <a:spLocks noChangeArrowheads="1" noChangeShapeType="1" noTextEdit="1"/>
          </p:cNvSpPr>
          <p:nvPr/>
        </p:nvSpPr>
        <p:spPr bwMode="auto">
          <a:xfrm>
            <a:off x="1905000" y="2133600"/>
            <a:ext cx="5257800" cy="23622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Japan</a:t>
            </a:r>
          </a:p>
        </p:txBody>
      </p:sp>
    </p:spTree>
    <p:extLst>
      <p:ext uri="{BB962C8B-B14F-4D97-AF65-F5344CB8AC3E}">
        <p14:creationId xmlns:p14="http://schemas.microsoft.com/office/powerpoint/2010/main" val="2918844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1356360"/>
          </a:xfrm>
        </p:spPr>
        <p:txBody>
          <a:bodyPr>
            <a:noAutofit/>
          </a:bodyPr>
          <a:lstStyle/>
          <a:p>
            <a:pPr algn="ctr"/>
            <a:r>
              <a:rPr lang="en-US" sz="5400" b="1" i="1" dirty="0">
                <a:solidFill>
                  <a:schemeClr val="tx2"/>
                </a:solidFill>
              </a:rPr>
              <a:t>Commodore Matthew Perry “Opens Up” Japan: 1853</a:t>
            </a:r>
            <a:endParaRPr lang="en-US" sz="5400" dirty="0"/>
          </a:p>
        </p:txBody>
      </p:sp>
      <p:pic>
        <p:nvPicPr>
          <p:cNvPr id="4" name="Picture 3" descr="Perry in Japan-1"/>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457200" y="1981200"/>
            <a:ext cx="4286250" cy="4191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descr="perry-twoviews"/>
          <p:cNvPicPr>
            <a:picLocks noChangeAspect="1" noChangeArrowheads="1"/>
          </p:cNvPicPr>
          <p:nvPr/>
        </p:nvPicPr>
        <p:blipFill>
          <a:blip r:embed="rId3">
            <a:clrChange>
              <a:clrFrom>
                <a:srgbClr val="E3E3E3"/>
              </a:clrFrom>
              <a:clrTo>
                <a:srgbClr val="E3E3E3">
                  <a:alpha val="0"/>
                </a:srgbClr>
              </a:clrTo>
            </a:clrChange>
            <a:lum contrast="6000"/>
            <a:extLst>
              <a:ext uri="{28A0092B-C50C-407E-A947-70E740481C1C}">
                <a14:useLocalDpi xmlns:a14="http://schemas.microsoft.com/office/drawing/2010/main" val="0"/>
              </a:ext>
            </a:extLst>
          </a:blip>
          <a:srcRect/>
          <a:stretch>
            <a:fillRect/>
          </a:stretch>
        </p:blipFill>
        <p:spPr bwMode="auto">
          <a:xfrm>
            <a:off x="4876800" y="2081212"/>
            <a:ext cx="3962400" cy="25669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5105400" y="4800600"/>
            <a:ext cx="3657600" cy="1373188"/>
          </a:xfrm>
          <a:prstGeom prst="rect">
            <a:avLst/>
          </a:prstGeom>
          <a:noFill/>
          <a:ln>
            <a:noFill/>
          </a:ln>
          <a:effectLst>
            <a:outerShdw dist="17961" dir="2700000" algn="ctr" rotWithShape="0">
              <a:srgbClr val="000064"/>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US" altLang="en-US" sz="2800" b="1" dirty="0">
                <a:solidFill>
                  <a:srgbClr val="E40000"/>
                </a:solidFill>
                <a:latin typeface="Rockwell" pitchFamily="18" charset="0"/>
              </a:rPr>
              <a:t>The Japanese View of Commodore Perry</a:t>
            </a:r>
          </a:p>
        </p:txBody>
      </p:sp>
    </p:spTree>
    <p:extLst>
      <p:ext uri="{BB962C8B-B14F-4D97-AF65-F5344CB8AC3E}">
        <p14:creationId xmlns:p14="http://schemas.microsoft.com/office/powerpoint/2010/main" val="2141610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1356360"/>
          </a:xfrm>
        </p:spPr>
        <p:txBody>
          <a:bodyPr>
            <a:noAutofit/>
          </a:bodyPr>
          <a:lstStyle/>
          <a:p>
            <a:pPr algn="ctr"/>
            <a:r>
              <a:rPr lang="en-US" sz="5800" b="1" i="1" dirty="0">
                <a:solidFill>
                  <a:schemeClr val="tx2"/>
                </a:solidFill>
              </a:rPr>
              <a:t>Treaty of Kanagawa: 1854</a:t>
            </a:r>
            <a:endParaRPr lang="en-US" sz="5800" dirty="0"/>
          </a:p>
        </p:txBody>
      </p:sp>
      <p:pic>
        <p:nvPicPr>
          <p:cNvPr id="4" name="Picture 3" descr="Perry in Japan"/>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1066800" y="1624012"/>
            <a:ext cx="7010400" cy="47767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685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descr="usaflag1-furling"/>
          <p:cNvSpPr>
            <a:spLocks noChangeArrowheads="1" noChangeShapeType="1" noTextEdit="1"/>
          </p:cNvSpPr>
          <p:nvPr/>
        </p:nvSpPr>
        <p:spPr bwMode="auto">
          <a:xfrm>
            <a:off x="1600200" y="2057400"/>
            <a:ext cx="5943600" cy="22098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Alaska</a:t>
            </a:r>
          </a:p>
        </p:txBody>
      </p:sp>
    </p:spTree>
    <p:extLst>
      <p:ext uri="{BB962C8B-B14F-4D97-AF65-F5344CB8AC3E}">
        <p14:creationId xmlns:p14="http://schemas.microsoft.com/office/powerpoint/2010/main" val="4056644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1356360"/>
          </a:xfrm>
        </p:spPr>
        <p:txBody>
          <a:bodyPr>
            <a:noAutofit/>
          </a:bodyPr>
          <a:lstStyle/>
          <a:p>
            <a:pPr algn="ctr"/>
            <a:r>
              <a:rPr lang="en-US" sz="6400" b="1" i="1" dirty="0">
                <a:solidFill>
                  <a:schemeClr val="tx2"/>
                </a:solidFill>
              </a:rPr>
              <a:t>“Seward’s Icebox:” 1867</a:t>
            </a:r>
            <a:endParaRPr lang="en-US" sz="6400" dirty="0"/>
          </a:p>
        </p:txBody>
      </p:sp>
      <p:pic>
        <p:nvPicPr>
          <p:cNvPr id="4" name="Picture 4" descr="pol_cartoon-making fun of Seward's Folly"/>
          <p:cNvPicPr>
            <a:picLocks noChangeAspect="1" noChangeArrowheads="1"/>
          </p:cNvPicPr>
          <p:nvPr/>
        </p:nvPicPr>
        <p:blipFill>
          <a:blip r:embed="rId2">
            <a:lum contrast="6000"/>
            <a:extLst>
              <a:ext uri="{28A0092B-C50C-407E-A947-70E740481C1C}">
                <a14:useLocalDpi xmlns:a14="http://schemas.microsoft.com/office/drawing/2010/main" val="0"/>
              </a:ext>
            </a:extLst>
          </a:blip>
          <a:srcRect l="15715" r="15714"/>
          <a:stretch>
            <a:fillRect/>
          </a:stretch>
        </p:blipFill>
        <p:spPr bwMode="auto">
          <a:xfrm>
            <a:off x="609600" y="1676400"/>
            <a:ext cx="4114800" cy="4286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6" descr="TheBigThing-Harpers-4-20-1867-Seward's Folly"/>
          <p:cNvPicPr>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5181600" y="1676400"/>
            <a:ext cx="3442353" cy="45110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3400" y="6019800"/>
            <a:ext cx="4267200" cy="923330"/>
          </a:xfrm>
          <a:prstGeom prst="rect">
            <a:avLst/>
          </a:prstGeom>
          <a:noFill/>
        </p:spPr>
        <p:txBody>
          <a:bodyPr wrap="square" rtlCol="0">
            <a:spAutoFit/>
          </a:bodyPr>
          <a:lstStyle/>
          <a:p>
            <a:pPr algn="ctr"/>
            <a:r>
              <a:rPr lang="en-US" altLang="en-US" b="1" dirty="0">
                <a:solidFill>
                  <a:srgbClr val="E40000"/>
                </a:solidFill>
                <a:latin typeface="Rockwell" pitchFamily="18" charset="0"/>
              </a:rPr>
              <a:t>The U.S. bought Alaska for $7.2 million from Russia</a:t>
            </a:r>
          </a:p>
          <a:p>
            <a:pPr algn="ctr"/>
            <a:endParaRPr lang="en-US" dirty="0"/>
          </a:p>
        </p:txBody>
      </p:sp>
      <p:pic>
        <p:nvPicPr>
          <p:cNvPr id="7" name="Picture 2" descr="http://blog.intrapromote.com/wp-content/uploads/2012/03/gold-nugg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700" y="1277101"/>
            <a:ext cx="7086600" cy="4728411"/>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http://vignette4.wikia.nocookie.net/tlaststand/images/5/56/Lump-o-coal.jpg/revision/latest?cb=201501141511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769259"/>
            <a:ext cx="6096000" cy="405089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www.lumber-ins.com/customer/themes/danland/images/slideshows/lumb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1650" y="1870710"/>
            <a:ext cx="5905500" cy="392430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www.popsci.com/sites/popsci.com/files/styles/medium_1x_/public/import/2013/images/2011/06/Oil%20Drop.jpg?itok=hfpa2Y4W"/>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24175" y="1870709"/>
            <a:ext cx="4038600" cy="392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97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Effect transition="in" filter="barn(inVertical)">
                                      <p:cBhvr>
                                        <p:cTn id="12" dur="5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268"/>
                                        </p:tgtEl>
                                        <p:attrNameLst>
                                          <p:attrName>style.visibility</p:attrName>
                                        </p:attrNameLst>
                                      </p:cBhvr>
                                      <p:to>
                                        <p:strVal val="visible"/>
                                      </p:to>
                                    </p:set>
                                    <p:animEffect transition="in" filter="barn(inVertical)">
                                      <p:cBhvr>
                                        <p:cTn id="17" dur="500"/>
                                        <p:tgtEl>
                                          <p:spTgt spid="1126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270"/>
                                        </p:tgtEl>
                                        <p:attrNameLst>
                                          <p:attrName>style.visibility</p:attrName>
                                        </p:attrNameLst>
                                      </p:cBhvr>
                                      <p:to>
                                        <p:strVal val="visible"/>
                                      </p:to>
                                    </p:set>
                                    <p:animEffect transition="in" filter="barn(inVertical)">
                                      <p:cBhvr>
                                        <p:cTn id="22"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descr="usaflag1-furling"/>
          <p:cNvSpPr>
            <a:spLocks noChangeArrowheads="1" noChangeShapeType="1" noTextEdit="1"/>
          </p:cNvSpPr>
          <p:nvPr/>
        </p:nvSpPr>
        <p:spPr bwMode="auto">
          <a:xfrm>
            <a:off x="1600200" y="990600"/>
            <a:ext cx="6019800" cy="47244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Hawaii:</a:t>
            </a:r>
          </a:p>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"Crossroads</a:t>
            </a:r>
          </a:p>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of the</a:t>
            </a:r>
          </a:p>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Pacific"</a:t>
            </a:r>
          </a:p>
        </p:txBody>
      </p:sp>
    </p:spTree>
    <p:extLst>
      <p:ext uri="{BB962C8B-B14F-4D97-AF65-F5344CB8AC3E}">
        <p14:creationId xmlns:p14="http://schemas.microsoft.com/office/powerpoint/2010/main" val="1171583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458200" cy="1356360"/>
          </a:xfrm>
        </p:spPr>
        <p:txBody>
          <a:bodyPr>
            <a:noAutofit/>
          </a:bodyPr>
          <a:lstStyle/>
          <a:p>
            <a:pPr algn="ctr"/>
            <a:r>
              <a:rPr lang="en-US" sz="5600" b="1" i="1" dirty="0">
                <a:solidFill>
                  <a:schemeClr val="tx2"/>
                </a:solidFill>
              </a:rPr>
              <a:t>U.S. Missionaries in Hawaii</a:t>
            </a:r>
            <a:endParaRPr lang="en-US" sz="5600" i="1" dirty="0"/>
          </a:p>
        </p:txBody>
      </p:sp>
      <p:pic>
        <p:nvPicPr>
          <p:cNvPr id="4" name="Picture 6" descr="Imiola Church-Hawaii"/>
          <p:cNvPicPr>
            <a:picLocks noChangeAspect="1" noChangeArrowheads="1"/>
          </p:cNvPicPr>
          <p:nvPr/>
        </p:nvPicPr>
        <p:blipFill>
          <a:blip r:embed="rId2">
            <a:lum contrast="6000"/>
            <a:extLst>
              <a:ext uri="{28A0092B-C50C-407E-A947-70E740481C1C}">
                <a14:useLocalDpi xmlns:a14="http://schemas.microsoft.com/office/drawing/2010/main" val="0"/>
              </a:ext>
            </a:extLst>
          </a:blip>
          <a:srcRect l="5000" t="5556" r="9500" b="9477"/>
          <a:stretch>
            <a:fillRect/>
          </a:stretch>
        </p:blipFill>
        <p:spPr bwMode="auto">
          <a:xfrm>
            <a:off x="2571750" y="1752600"/>
            <a:ext cx="4076700" cy="4648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34200" y="3607475"/>
            <a:ext cx="1676400" cy="2031325"/>
          </a:xfrm>
          <a:prstGeom prst="rect">
            <a:avLst/>
          </a:prstGeom>
          <a:noFill/>
        </p:spPr>
        <p:txBody>
          <a:bodyPr wrap="square" rtlCol="0">
            <a:spAutoFit/>
          </a:bodyPr>
          <a:lstStyle/>
          <a:p>
            <a:pPr algn="ctr"/>
            <a:endParaRPr lang="en-US" altLang="en-US" b="1" dirty="0">
              <a:solidFill>
                <a:srgbClr val="E40000"/>
              </a:solidFill>
              <a:latin typeface="Comic Sans MS" pitchFamily="66" charset="0"/>
            </a:endParaRPr>
          </a:p>
          <a:p>
            <a:pPr algn="ctr"/>
            <a:r>
              <a:rPr lang="en-US" altLang="en-US" b="1" dirty="0">
                <a:solidFill>
                  <a:srgbClr val="E40000"/>
                </a:solidFill>
                <a:latin typeface="Comic Sans MS" pitchFamily="66" charset="0"/>
              </a:rPr>
              <a:t>Imiola Church – first built in the late 1820s</a:t>
            </a:r>
          </a:p>
          <a:p>
            <a:pPr algn="ctr"/>
            <a:endParaRPr lang="en-US" dirty="0"/>
          </a:p>
        </p:txBody>
      </p:sp>
    </p:spTree>
    <p:extLst>
      <p:ext uri="{BB962C8B-B14F-4D97-AF65-F5344CB8AC3E}">
        <p14:creationId xmlns:p14="http://schemas.microsoft.com/office/powerpoint/2010/main" val="929552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34400" cy="1356360"/>
          </a:xfrm>
        </p:spPr>
        <p:txBody>
          <a:bodyPr>
            <a:noAutofit/>
          </a:bodyPr>
          <a:lstStyle/>
          <a:p>
            <a:pPr algn="ctr"/>
            <a:r>
              <a:rPr lang="en-US" sz="6600" b="1" i="1" dirty="0">
                <a:solidFill>
                  <a:schemeClr val="tx2"/>
                </a:solidFill>
              </a:rPr>
              <a:t>U.S. View of Hawaiians</a:t>
            </a:r>
            <a:endParaRPr lang="en-US" sz="6600" dirty="0"/>
          </a:p>
        </p:txBody>
      </p:sp>
      <p:pic>
        <p:nvPicPr>
          <p:cNvPr id="4" name="Picture 3" descr="pol_cartoon-carricature of the Hawaiian govt"/>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2735262" y="1965960"/>
            <a:ext cx="3673475" cy="4343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6629401" y="2667000"/>
            <a:ext cx="2133599" cy="3046988"/>
          </a:xfrm>
          <a:prstGeom prst="rect">
            <a:avLst/>
          </a:prstGeom>
        </p:spPr>
        <p:txBody>
          <a:bodyPr wrap="square">
            <a:spAutoFit/>
          </a:bodyPr>
          <a:lstStyle/>
          <a:p>
            <a:pPr algn="ctr">
              <a:spcBef>
                <a:spcPct val="50000"/>
              </a:spcBef>
              <a:buClr>
                <a:srgbClr val="E40000"/>
              </a:buClr>
            </a:pPr>
            <a:r>
              <a:rPr lang="en-US" altLang="en-US" sz="2400" b="1" dirty="0">
                <a:solidFill>
                  <a:srgbClr val="E40000"/>
                </a:solidFill>
                <a:latin typeface="Comic Sans MS" pitchFamily="66" charset="0"/>
              </a:rPr>
              <a:t>Hawaii became a U.S. Protectorate in 1849 by virtue of economic treaties.</a:t>
            </a:r>
          </a:p>
        </p:txBody>
      </p:sp>
      <p:pic>
        <p:nvPicPr>
          <p:cNvPr id="6" name="Picture 2" descr="http://www.dole.eu/var/storage/images/startseite/1234-85-eng-GB/Home_stage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3011" y="2289809"/>
            <a:ext cx="665797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27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
            <a:ext cx="8534400" cy="1356360"/>
          </a:xfrm>
        </p:spPr>
        <p:txBody>
          <a:bodyPr>
            <a:noAutofit/>
          </a:bodyPr>
          <a:lstStyle/>
          <a:p>
            <a:pPr algn="ctr"/>
            <a:r>
              <a:rPr lang="en-US" sz="5400" b="1" i="1" dirty="0">
                <a:solidFill>
                  <a:schemeClr val="tx2"/>
                </a:solidFill>
              </a:rPr>
              <a:t>Hawaiian Queen Liliuokalani</a:t>
            </a:r>
            <a:endParaRPr lang="en-US" sz="5400" dirty="0"/>
          </a:p>
        </p:txBody>
      </p:sp>
      <p:pic>
        <p:nvPicPr>
          <p:cNvPr id="4" name="Picture 4" descr="DIVI7233446"/>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533400" y="1524000"/>
            <a:ext cx="4724400" cy="37957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liliuokalani"/>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5533231" y="1295400"/>
            <a:ext cx="3030538" cy="5181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381000" y="5410200"/>
            <a:ext cx="4800600" cy="1066800"/>
          </a:xfrm>
          <a:prstGeom prst="rect">
            <a:avLst/>
          </a:prstGeom>
          <a:noFill/>
          <a:ln>
            <a:noFill/>
          </a:ln>
          <a:effectLst>
            <a:outerShdw dist="17961" dir="2700000" algn="ctr" rotWithShape="0">
              <a:srgbClr val="000064"/>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buClr>
                <a:srgbClr val="E40000"/>
              </a:buClr>
              <a:buFont typeface="Wingdings" pitchFamily="2" charset="2"/>
              <a:buNone/>
            </a:pPr>
            <a:r>
              <a:rPr lang="en-US" altLang="en-US" sz="2800" b="1" dirty="0">
                <a:solidFill>
                  <a:srgbClr val="E40000"/>
                </a:solidFill>
                <a:latin typeface="Comic Sans MS" pitchFamily="66" charset="0"/>
              </a:rPr>
              <a:t> </a:t>
            </a:r>
            <a:r>
              <a:rPr lang="en-US" altLang="en-US" sz="3200" b="1" i="1" dirty="0">
                <a:solidFill>
                  <a:srgbClr val="E40000"/>
                </a:solidFill>
                <a:latin typeface="Comic Sans MS" pitchFamily="66" charset="0"/>
              </a:rPr>
              <a:t>Hawaii for the Hawaiians!</a:t>
            </a:r>
          </a:p>
        </p:txBody>
      </p:sp>
    </p:spTree>
    <p:extLst>
      <p:ext uri="{BB962C8B-B14F-4D97-AF65-F5344CB8AC3E}">
        <p14:creationId xmlns:p14="http://schemas.microsoft.com/office/powerpoint/2010/main" val="231460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xit" presetSubtype="0" fill="hold" nodeType="clickEffect">
                                  <p:stCondLst>
                                    <p:cond delay="0"/>
                                  </p:stCondLst>
                                  <p:childTnLst>
                                    <p:animEffect transition="out" filter="fade">
                                      <p:cBhvr>
                                        <p:cTn id="6" dur="1000" accel="50000">
                                          <p:stCondLst>
                                            <p:cond delay="0"/>
                                          </p:stCondLst>
                                        </p:cTn>
                                        <p:tgtEl>
                                          <p:spTgt spid="5"/>
                                        </p:tgtEl>
                                      </p:cBhvr>
                                    </p:animEffect>
                                    <p:anim calcmode="lin" valueType="num">
                                      <p:cBhvr>
                                        <p:cTn id="7" dur="500" accel="50000">
                                          <p:stCondLst>
                                            <p:cond delay="0"/>
                                          </p:stCondLst>
                                        </p:cTn>
                                        <p:tgtEl>
                                          <p:spTgt spid="5"/>
                                        </p:tgtEl>
                                        <p:attrNameLst>
                                          <p:attrName>ppt_y</p:attrName>
                                        </p:attrNameLst>
                                      </p:cBhvr>
                                      <p:tavLst>
                                        <p:tav tm="0">
                                          <p:val>
                                            <p:strVal val="ppt_y"/>
                                          </p:val>
                                        </p:tav>
                                        <p:tav tm="100000">
                                          <p:val>
                                            <p:strVal val="ppt_y+.1"/>
                                          </p:val>
                                        </p:tav>
                                      </p:tavLst>
                                    </p:anim>
                                    <p:anim calcmode="lin" valueType="num">
                                      <p:cBhvr>
                                        <p:cTn id="8" dur="500" decel="50000">
                                          <p:stCondLst>
                                            <p:cond delay="500"/>
                                          </p:stCondLst>
                                        </p:cTn>
                                        <p:tgtEl>
                                          <p:spTgt spid="5"/>
                                        </p:tgtEl>
                                        <p:attrNameLst>
                                          <p:attrName>ppt_y</p:attrName>
                                        </p:attrNameLst>
                                      </p:cBhvr>
                                      <p:tavLst>
                                        <p:tav tm="0">
                                          <p:val>
                                            <p:strVal val="ppt_y"/>
                                          </p:val>
                                        </p:tav>
                                        <p:tav tm="100000">
                                          <p:val>
                                            <p:strVal val="ppt_y-.1"/>
                                          </p:val>
                                        </p:tav>
                                      </p:tavLst>
                                    </p:anim>
                                    <p:anim calcmode="lin" valueType="num">
                                      <p:cBhvr>
                                        <p:cTn id="9" dur="500" accel="50000">
                                          <p:stCondLst>
                                            <p:cond delay="500"/>
                                          </p:stCondLst>
                                        </p:cTn>
                                        <p:tgtEl>
                                          <p:spTgt spid="5"/>
                                        </p:tgtEl>
                                        <p:attrNameLst>
                                          <p:attrName>ppt_x</p:attrName>
                                        </p:attrNameLst>
                                      </p:cBhvr>
                                      <p:tavLst>
                                        <p:tav tm="0">
                                          <p:val>
                                            <p:strVal val="ppt_x"/>
                                          </p:val>
                                        </p:tav>
                                        <p:tav tm="100000">
                                          <p:val>
                                            <p:strVal val="ppt_x+.4"/>
                                          </p:val>
                                        </p:tav>
                                      </p:tavLst>
                                    </p:anim>
                                    <p:anim calcmode="lin" valueType="num">
                                      <p:cBhvr>
                                        <p:cTn id="10" dur="1000"/>
                                        <p:tgtEl>
                                          <p:spTgt spid="5"/>
                                        </p:tgtEl>
                                        <p:attrNameLst>
                                          <p:attrName>ppt_h</p:attrName>
                                        </p:attrNameLst>
                                      </p:cBhvr>
                                      <p:tavLst>
                                        <p:tav tm="0">
                                          <p:val>
                                            <p:strVal val="ppt_h"/>
                                          </p:val>
                                        </p:tav>
                                        <p:tav tm="100000">
                                          <p:val>
                                            <p:strVal val="ppt_h"/>
                                          </p:val>
                                        </p:tav>
                                      </p:tavLst>
                                    </p:anim>
                                    <p:anim calcmode="lin" valueType="num">
                                      <p:cBhvr>
                                        <p:cTn id="11" dur="500" accel="50000">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2" dur="500" decel="50000">
                                          <p:stCondLst>
                                            <p:cond delay="500"/>
                                          </p:stCondLst>
                                        </p:cTn>
                                        <p:tgtEl>
                                          <p:spTgt spid="5"/>
                                        </p:tgtEl>
                                        <p:attrNameLst>
                                          <p:attrName>ppt_w</p:attrName>
                                        </p:attrNameLst>
                                      </p:cBhvr>
                                      <p:tavLst>
                                        <p:tav tm="0">
                                          <p:val>
                                            <p:strVal val="ppt_w"/>
                                          </p:val>
                                        </p:tav>
                                        <p:tav tm="100000">
                                          <p:val>
                                            <p:strVal val="ppt_w/.05"/>
                                          </p:val>
                                        </p:tav>
                                      </p:tavLst>
                                    </p:anim>
                                    <p:anim calcmode="lin" valueType="num">
                                      <p:cBhvr>
                                        <p:cTn id="13" dur="500" accel="50000">
                                          <p:stCondLst>
                                            <p:cond delay="500"/>
                                          </p:stCondLst>
                                        </p:cTn>
                                        <p:tgtEl>
                                          <p:spTgt spid="5"/>
                                        </p:tgtEl>
                                        <p:attrNameLst>
                                          <p:attrName>style.rotation</p:attrName>
                                        </p:attrNameLst>
                                      </p:cBhvr>
                                      <p:tavLst>
                                        <p:tav tm="0">
                                          <p:val>
                                            <p:fltVal val="0"/>
                                          </p:val>
                                        </p:tav>
                                        <p:tav tm="100000">
                                          <p:val>
                                            <p:fltVal val="-90"/>
                                          </p:val>
                                        </p:tav>
                                      </p:tavLst>
                                    </p:anim>
                                    <p:set>
                                      <p:cBhvr>
                                        <p:cTn id="14"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4" descr="sanford_ballard_dole"/>
          <p:cNvPicPr>
            <a:picLocks noChangeAspect="1" noChangeArrowheads="1"/>
          </p:cNvPicPr>
          <p:nvPr/>
        </p:nvPicPr>
        <p:blipFill>
          <a:blip r:embed="rId3" cstate="print">
            <a:lum contrast="6000"/>
          </a:blip>
          <a:srcRect/>
          <a:stretch>
            <a:fillRect/>
          </a:stretch>
        </p:blipFill>
        <p:spPr bwMode="auto">
          <a:xfrm>
            <a:off x="457200" y="1676400"/>
            <a:ext cx="3278188" cy="4648200"/>
          </a:xfrm>
          <a:prstGeom prst="rect">
            <a:avLst/>
          </a:prstGeom>
          <a:noFill/>
          <a:ln w="9525">
            <a:solidFill>
              <a:srgbClr val="000064"/>
            </a:solidFill>
            <a:miter lim="800000"/>
            <a:headEnd/>
            <a:tailEnd/>
          </a:ln>
        </p:spPr>
      </p:pic>
      <p:sp>
        <p:nvSpPr>
          <p:cNvPr id="121861" name="Rectangle 5"/>
          <p:cNvSpPr>
            <a:spLocks noChangeArrowheads="1"/>
          </p:cNvSpPr>
          <p:nvPr/>
        </p:nvSpPr>
        <p:spPr bwMode="auto">
          <a:xfrm>
            <a:off x="4267200" y="1676400"/>
            <a:ext cx="4495800" cy="4385816"/>
          </a:xfrm>
          <a:prstGeom prst="rect">
            <a:avLst/>
          </a:prstGeom>
          <a:noFill/>
          <a:ln w="9525">
            <a:noFill/>
            <a:miter lim="800000"/>
            <a:headEnd/>
            <a:tailEnd/>
          </a:ln>
          <a:effectLst/>
        </p:spPr>
        <p:txBody>
          <a:bodyPr>
            <a:spAutoFit/>
          </a:bodyPr>
          <a:lstStyle/>
          <a:p>
            <a:pPr marL="398463" indent="-398463">
              <a:spcBef>
                <a:spcPct val="50000"/>
              </a:spcBef>
              <a:buClr>
                <a:srgbClr val="E40000"/>
              </a:buClr>
              <a:buSzPct val="110000"/>
              <a:buFont typeface="Wingdings" pitchFamily="2" charset="2"/>
              <a:buBlip>
                <a:blip r:embed="rId4"/>
              </a:buBlip>
            </a:pPr>
            <a:r>
              <a:rPr lang="en-US" sz="2000" dirty="0">
                <a:solidFill>
                  <a:srgbClr val="002060"/>
                </a:solidFill>
                <a:effectLst>
                  <a:outerShdw blurRad="38100" dist="38100" dir="2700000" algn="tl">
                    <a:srgbClr val="C0C0C0"/>
                  </a:outerShdw>
                </a:effectLst>
                <a:latin typeface="Comic Sans MS" pitchFamily="66" charset="0"/>
              </a:rPr>
              <a:t>1887- Hawaiians forced to sign a constitution which gave whites most of the power </a:t>
            </a:r>
          </a:p>
          <a:p>
            <a:pPr marL="398463" indent="-398463">
              <a:spcBef>
                <a:spcPct val="50000"/>
              </a:spcBef>
              <a:buClr>
                <a:srgbClr val="E40000"/>
              </a:buClr>
              <a:buSzPct val="110000"/>
              <a:buFont typeface="Wingdings" pitchFamily="2" charset="2"/>
              <a:buBlip>
                <a:blip r:embed="rId4"/>
              </a:buBlip>
            </a:pPr>
            <a:r>
              <a:rPr lang="en-US" sz="2000" dirty="0">
                <a:solidFill>
                  <a:srgbClr val="002060"/>
                </a:solidFill>
                <a:latin typeface="Comic Sans MS" pitchFamily="66" charset="0"/>
              </a:rPr>
              <a:t>1893 – </a:t>
            </a:r>
            <a:r>
              <a:rPr lang="en-US" sz="2000" dirty="0">
                <a:solidFill>
                  <a:srgbClr val="002060"/>
                </a:solidFill>
                <a:effectLst>
                  <a:outerShdw blurRad="38100" dist="38100" dir="2700000" algn="tl">
                    <a:srgbClr val="C0C0C0"/>
                  </a:outerShdw>
                </a:effectLst>
                <a:latin typeface="Comic Sans MS" pitchFamily="66" charset="0"/>
              </a:rPr>
              <a:t>American</a:t>
            </a:r>
            <a:br>
              <a:rPr lang="en-US" sz="2000" dirty="0">
                <a:solidFill>
                  <a:srgbClr val="002060"/>
                </a:solidFill>
                <a:effectLst>
                  <a:outerShdw blurRad="38100" dist="38100" dir="2700000" algn="tl">
                    <a:srgbClr val="C0C0C0"/>
                  </a:outerShdw>
                </a:effectLst>
                <a:latin typeface="Comic Sans MS" pitchFamily="66" charset="0"/>
              </a:rPr>
            </a:br>
            <a:r>
              <a:rPr lang="en-US" sz="2000" dirty="0">
                <a:solidFill>
                  <a:srgbClr val="002060"/>
                </a:solidFill>
                <a:effectLst>
                  <a:outerShdw blurRad="38100" dist="38100" dir="2700000" algn="tl">
                    <a:srgbClr val="C0C0C0"/>
                  </a:outerShdw>
                </a:effectLst>
                <a:latin typeface="Comic Sans MS" pitchFamily="66" charset="0"/>
              </a:rPr>
              <a:t>businessmen backed an</a:t>
            </a:r>
            <a:br>
              <a:rPr lang="en-US" sz="2000" dirty="0">
                <a:solidFill>
                  <a:srgbClr val="002060"/>
                </a:solidFill>
                <a:effectLst>
                  <a:outerShdw blurRad="38100" dist="38100" dir="2700000" algn="tl">
                    <a:srgbClr val="C0C0C0"/>
                  </a:outerShdw>
                </a:effectLst>
                <a:latin typeface="Comic Sans MS" pitchFamily="66" charset="0"/>
              </a:rPr>
            </a:br>
            <a:r>
              <a:rPr lang="en-US" sz="2000" dirty="0">
                <a:solidFill>
                  <a:srgbClr val="002060"/>
                </a:solidFill>
                <a:effectLst>
                  <a:outerShdw blurRad="38100" dist="38100" dir="2700000" algn="tl">
                    <a:srgbClr val="C0C0C0"/>
                  </a:outerShdw>
                </a:effectLst>
                <a:latin typeface="Comic Sans MS" pitchFamily="66" charset="0"/>
              </a:rPr>
              <a:t>uprising against Queen </a:t>
            </a:r>
            <a:br>
              <a:rPr lang="en-US" sz="2000" dirty="0">
                <a:solidFill>
                  <a:srgbClr val="002060"/>
                </a:solidFill>
                <a:effectLst>
                  <a:outerShdw blurRad="38100" dist="38100" dir="2700000" algn="tl">
                    <a:srgbClr val="C0C0C0"/>
                  </a:outerShdw>
                </a:effectLst>
                <a:latin typeface="Comic Sans MS" pitchFamily="66" charset="0"/>
              </a:rPr>
            </a:br>
            <a:r>
              <a:rPr lang="en-US" sz="2000" dirty="0">
                <a:solidFill>
                  <a:srgbClr val="002060"/>
                </a:solidFill>
                <a:effectLst>
                  <a:outerShdw blurRad="38100" dist="38100" dir="2700000" algn="tl">
                    <a:srgbClr val="C0C0C0"/>
                  </a:outerShdw>
                </a:effectLst>
                <a:latin typeface="Comic Sans MS" pitchFamily="66" charset="0"/>
              </a:rPr>
              <a:t>Liliuokalani.</a:t>
            </a:r>
          </a:p>
          <a:p>
            <a:pPr marL="398463" indent="-398463">
              <a:spcBef>
                <a:spcPct val="50000"/>
              </a:spcBef>
              <a:buClr>
                <a:srgbClr val="E40000"/>
              </a:buClr>
              <a:buSzPct val="110000"/>
              <a:buFont typeface="Wingdings" pitchFamily="2" charset="2"/>
              <a:buBlip>
                <a:blip r:embed="rId4"/>
              </a:buBlip>
            </a:pPr>
            <a:r>
              <a:rPr lang="en-US" sz="2000" dirty="0">
                <a:solidFill>
                  <a:srgbClr val="002060"/>
                </a:solidFill>
                <a:effectLst>
                  <a:outerShdw blurRad="38100" dist="38100" dir="2700000" algn="tl">
                    <a:srgbClr val="C0C0C0"/>
                  </a:outerShdw>
                </a:effectLst>
                <a:latin typeface="Comic Sans MS" pitchFamily="66" charset="0"/>
              </a:rPr>
              <a:t>Sanford Ballard Dole </a:t>
            </a:r>
            <a:br>
              <a:rPr lang="en-US" sz="2000" dirty="0">
                <a:solidFill>
                  <a:srgbClr val="002060"/>
                </a:solidFill>
                <a:effectLst>
                  <a:outerShdw blurRad="38100" dist="38100" dir="2700000" algn="tl">
                    <a:srgbClr val="C0C0C0"/>
                  </a:outerShdw>
                </a:effectLst>
                <a:latin typeface="Comic Sans MS" pitchFamily="66" charset="0"/>
              </a:rPr>
            </a:br>
            <a:r>
              <a:rPr lang="en-US" sz="2000" dirty="0">
                <a:solidFill>
                  <a:srgbClr val="002060"/>
                </a:solidFill>
                <a:effectLst>
                  <a:outerShdw blurRad="38100" dist="38100" dir="2700000" algn="tl">
                    <a:srgbClr val="C0C0C0"/>
                  </a:outerShdw>
                </a:effectLst>
                <a:latin typeface="Comic Sans MS" pitchFamily="66" charset="0"/>
              </a:rPr>
              <a:t>proclaims the Republic </a:t>
            </a:r>
            <a:br>
              <a:rPr lang="en-US" sz="2000" dirty="0">
                <a:solidFill>
                  <a:srgbClr val="002060"/>
                </a:solidFill>
                <a:effectLst>
                  <a:outerShdw blurRad="38100" dist="38100" dir="2700000" algn="tl">
                    <a:srgbClr val="C0C0C0"/>
                  </a:outerShdw>
                </a:effectLst>
                <a:latin typeface="Comic Sans MS" pitchFamily="66" charset="0"/>
              </a:rPr>
            </a:br>
            <a:r>
              <a:rPr lang="en-US" sz="2000" dirty="0">
                <a:solidFill>
                  <a:srgbClr val="002060"/>
                </a:solidFill>
                <a:effectLst>
                  <a:outerShdw blurRad="38100" dist="38100" dir="2700000" algn="tl">
                    <a:srgbClr val="C0C0C0"/>
                  </a:outerShdw>
                </a:effectLst>
                <a:latin typeface="Comic Sans MS" pitchFamily="66" charset="0"/>
              </a:rPr>
              <a:t>of Hawaii in 1894, against the orders of Grover Cleveland</a:t>
            </a:r>
          </a:p>
          <a:p>
            <a:pPr marL="398463" indent="-398463">
              <a:spcBef>
                <a:spcPct val="50000"/>
              </a:spcBef>
              <a:buClr>
                <a:srgbClr val="E40000"/>
              </a:buClr>
              <a:buSzPct val="110000"/>
              <a:buFont typeface="Wingdings" pitchFamily="2" charset="2"/>
              <a:buBlip>
                <a:blip r:embed="rId4"/>
              </a:buBlip>
            </a:pPr>
            <a:endParaRPr lang="en-US" sz="2600" b="1" dirty="0">
              <a:solidFill>
                <a:srgbClr val="002060"/>
              </a:solidFill>
              <a:effectLst>
                <a:outerShdw blurRad="38100" dist="38100" dir="2700000" algn="tl">
                  <a:srgbClr val="C0C0C0"/>
                </a:outerShdw>
              </a:effectLst>
              <a:latin typeface="Comic Sans MS" pitchFamily="66" charset="0"/>
            </a:endParaRPr>
          </a:p>
        </p:txBody>
      </p:sp>
      <p:sp>
        <p:nvSpPr>
          <p:cNvPr id="5" name="Title 1">
            <a:extLst>
              <a:ext uri="{FF2B5EF4-FFF2-40B4-BE49-F238E27FC236}">
                <a16:creationId xmlns:a16="http://schemas.microsoft.com/office/drawing/2014/main" id="{E35DBEFA-EF3D-435B-B620-7AF7586F4DB7}"/>
              </a:ext>
            </a:extLst>
          </p:cNvPr>
          <p:cNvSpPr txBox="1">
            <a:spLocks/>
          </p:cNvSpPr>
          <p:nvPr/>
        </p:nvSpPr>
        <p:spPr>
          <a:xfrm>
            <a:off x="304800" y="457200"/>
            <a:ext cx="8534400" cy="899160"/>
          </a:xfrm>
          <a:prstGeom prst="rect">
            <a:avLst/>
          </a:prstGeom>
        </p:spPr>
        <p:txBody>
          <a:bodyPr>
            <a:noAutofit/>
          </a:bodyPr>
          <a:lstStyle>
            <a:lvl1pPr algn="l" defTabSz="685800" rtl="0" eaLnBrk="1" latinLnBrk="0" hangingPunct="1">
              <a:lnSpc>
                <a:spcPct val="90000"/>
              </a:lnSpc>
              <a:spcBef>
                <a:spcPct val="0"/>
              </a:spcBef>
              <a:buNone/>
              <a:defRPr sz="4000" kern="1200">
                <a:solidFill>
                  <a:schemeClr val="tx1"/>
                </a:solidFill>
                <a:latin typeface="+mj-lt"/>
                <a:ea typeface="+mj-ea"/>
                <a:cs typeface="+mj-cs"/>
              </a:defRPr>
            </a:lvl1pPr>
          </a:lstStyle>
          <a:p>
            <a:pPr algn="ctr"/>
            <a:r>
              <a:rPr lang="en-US" sz="4800" b="1" i="1" dirty="0">
                <a:solidFill>
                  <a:schemeClr val="tx2"/>
                </a:solidFill>
              </a:rPr>
              <a:t>US Business Interests In Hawaii</a:t>
            </a:r>
            <a:endParaRPr lang="en-US" sz="4800" dirty="0"/>
          </a:p>
        </p:txBody>
      </p:sp>
      <p:sp>
        <p:nvSpPr>
          <p:cNvPr id="2" name="SMARTInkShape-83">
            <a:extLst>
              <a:ext uri="{FF2B5EF4-FFF2-40B4-BE49-F238E27FC236}">
                <a16:creationId xmlns:a16="http://schemas.microsoft.com/office/drawing/2014/main" id="{9CC3B768-9697-40ED-8C47-FE75088186D4}"/>
              </a:ext>
            </a:extLst>
          </p:cNvPr>
          <p:cNvSpPr/>
          <p:nvPr>
            <p:custDataLst>
              <p:tags r:id="rId1"/>
            </p:custDataLst>
          </p:nvPr>
        </p:nvSpPr>
        <p:spPr>
          <a:xfrm>
            <a:off x="4191720" y="4046454"/>
            <a:ext cx="496805" cy="442520"/>
          </a:xfrm>
          <a:custGeom>
            <a:avLst/>
            <a:gdLst/>
            <a:ahLst/>
            <a:cxnLst/>
            <a:rect l="0" t="0" r="0" b="0"/>
            <a:pathLst>
              <a:path w="496805" h="442520">
                <a:moveTo>
                  <a:pt x="326702" y="320163"/>
                </a:moveTo>
                <a:lnTo>
                  <a:pt x="326702" y="320163"/>
                </a:lnTo>
                <a:lnTo>
                  <a:pt x="346819" y="307734"/>
                </a:lnTo>
                <a:lnTo>
                  <a:pt x="372040" y="271232"/>
                </a:lnTo>
                <a:lnTo>
                  <a:pt x="390558" y="227044"/>
                </a:lnTo>
                <a:lnTo>
                  <a:pt x="396642" y="186235"/>
                </a:lnTo>
                <a:lnTo>
                  <a:pt x="395198" y="143631"/>
                </a:lnTo>
                <a:lnTo>
                  <a:pt x="380912" y="101517"/>
                </a:lnTo>
                <a:lnTo>
                  <a:pt x="359962" y="76234"/>
                </a:lnTo>
                <a:lnTo>
                  <a:pt x="319087" y="43776"/>
                </a:lnTo>
                <a:lnTo>
                  <a:pt x="284538" y="24510"/>
                </a:lnTo>
                <a:lnTo>
                  <a:pt x="248173" y="12076"/>
                </a:lnTo>
                <a:lnTo>
                  <a:pt x="207412" y="3100"/>
                </a:lnTo>
                <a:lnTo>
                  <a:pt x="169759" y="0"/>
                </a:lnTo>
                <a:lnTo>
                  <a:pt x="133466" y="1066"/>
                </a:lnTo>
                <a:lnTo>
                  <a:pt x="98570" y="13067"/>
                </a:lnTo>
                <a:lnTo>
                  <a:pt x="59609" y="37546"/>
                </a:lnTo>
                <a:lnTo>
                  <a:pt x="42299" y="54657"/>
                </a:lnTo>
                <a:lnTo>
                  <a:pt x="15017" y="97980"/>
                </a:lnTo>
                <a:lnTo>
                  <a:pt x="4621" y="123188"/>
                </a:lnTo>
                <a:lnTo>
                  <a:pt x="0" y="154236"/>
                </a:lnTo>
                <a:lnTo>
                  <a:pt x="2139" y="195703"/>
                </a:lnTo>
                <a:lnTo>
                  <a:pt x="13797" y="237866"/>
                </a:lnTo>
                <a:lnTo>
                  <a:pt x="34560" y="281778"/>
                </a:lnTo>
                <a:lnTo>
                  <a:pt x="64303" y="326208"/>
                </a:lnTo>
                <a:lnTo>
                  <a:pt x="102992" y="366051"/>
                </a:lnTo>
                <a:lnTo>
                  <a:pt x="145875" y="398252"/>
                </a:lnTo>
                <a:lnTo>
                  <a:pt x="177873" y="414731"/>
                </a:lnTo>
                <a:lnTo>
                  <a:pt x="211938" y="427678"/>
                </a:lnTo>
                <a:lnTo>
                  <a:pt x="246922" y="436739"/>
                </a:lnTo>
                <a:lnTo>
                  <a:pt x="282315" y="441427"/>
                </a:lnTo>
                <a:lnTo>
                  <a:pt x="317888" y="442519"/>
                </a:lnTo>
                <a:lnTo>
                  <a:pt x="353543" y="439697"/>
                </a:lnTo>
                <a:lnTo>
                  <a:pt x="386587" y="429844"/>
                </a:lnTo>
                <a:lnTo>
                  <a:pt x="430435" y="404916"/>
                </a:lnTo>
                <a:lnTo>
                  <a:pt x="454165" y="382636"/>
                </a:lnTo>
                <a:lnTo>
                  <a:pt x="478681" y="341209"/>
                </a:lnTo>
                <a:lnTo>
                  <a:pt x="492144" y="308681"/>
                </a:lnTo>
                <a:lnTo>
                  <a:pt x="496804" y="274380"/>
                </a:lnTo>
                <a:lnTo>
                  <a:pt x="494577" y="238299"/>
                </a:lnTo>
                <a:lnTo>
                  <a:pt x="486972" y="199113"/>
                </a:lnTo>
                <a:lnTo>
                  <a:pt x="469040" y="161191"/>
                </a:lnTo>
                <a:lnTo>
                  <a:pt x="445526" y="125486"/>
                </a:lnTo>
                <a:lnTo>
                  <a:pt x="421846" y="93080"/>
                </a:lnTo>
                <a:lnTo>
                  <a:pt x="362421" y="2548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1861">
                                            <p:txEl>
                                              <p:pRg st="0" end="0"/>
                                            </p:txEl>
                                          </p:spTgt>
                                        </p:tgtEl>
                                        <p:attrNameLst>
                                          <p:attrName>style.visibility</p:attrName>
                                        </p:attrNameLst>
                                      </p:cBhvr>
                                      <p:to>
                                        <p:strVal val="visible"/>
                                      </p:to>
                                    </p:set>
                                    <p:animEffect transition="in" filter="dissolve">
                                      <p:cBhvr>
                                        <p:cTn id="7" dur="500"/>
                                        <p:tgtEl>
                                          <p:spTgt spid="1218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1861">
                                            <p:txEl>
                                              <p:pRg st="1" end="1"/>
                                            </p:txEl>
                                          </p:spTgt>
                                        </p:tgtEl>
                                        <p:attrNameLst>
                                          <p:attrName>style.visibility</p:attrName>
                                        </p:attrNameLst>
                                      </p:cBhvr>
                                      <p:to>
                                        <p:strVal val="visible"/>
                                      </p:to>
                                    </p:set>
                                    <p:animEffect transition="in" filter="dissolve">
                                      <p:cBhvr>
                                        <p:cTn id="12" dur="500"/>
                                        <p:tgtEl>
                                          <p:spTgt spid="1218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1861">
                                            <p:txEl>
                                              <p:pRg st="2" end="2"/>
                                            </p:txEl>
                                          </p:spTgt>
                                        </p:tgtEl>
                                        <p:attrNameLst>
                                          <p:attrName>style.visibility</p:attrName>
                                        </p:attrNameLst>
                                      </p:cBhvr>
                                      <p:to>
                                        <p:strVal val="visible"/>
                                      </p:to>
                                    </p:set>
                                    <p:animEffect transition="in" filter="dissolve">
                                      <p:cBhvr>
                                        <p:cTn id="17" dur="500"/>
                                        <p:tgtEl>
                                          <p:spTgt spid="12186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descr="usaflag1-furling"/>
          <p:cNvSpPr>
            <a:spLocks noChangeArrowheads="1" noChangeShapeType="1" noTextEdit="1"/>
          </p:cNvSpPr>
          <p:nvPr/>
        </p:nvSpPr>
        <p:spPr bwMode="auto">
          <a:xfrm>
            <a:off x="1905000" y="2209800"/>
            <a:ext cx="5334000" cy="20574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Cuba</a:t>
            </a:r>
          </a:p>
        </p:txBody>
      </p:sp>
    </p:spTree>
    <p:extLst>
      <p:ext uri="{BB962C8B-B14F-4D97-AF65-F5344CB8AC3E}">
        <p14:creationId xmlns:p14="http://schemas.microsoft.com/office/powerpoint/2010/main" val="1671844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1356360"/>
          </a:xfrm>
        </p:spPr>
        <p:txBody>
          <a:bodyPr>
            <a:noAutofit/>
          </a:bodyPr>
          <a:lstStyle/>
          <a:p>
            <a:pPr algn="ctr"/>
            <a:r>
              <a:rPr lang="en-US" sz="6600" b="1" i="1" dirty="0">
                <a:solidFill>
                  <a:schemeClr val="tx2"/>
                </a:solidFill>
              </a:rPr>
              <a:t>Spanish Misrule in Cuba</a:t>
            </a:r>
            <a:endParaRPr lang="en-US" sz="6600" dirty="0"/>
          </a:p>
        </p:txBody>
      </p:sp>
      <p:pic>
        <p:nvPicPr>
          <p:cNvPr id="4" name="Picture 5" descr="pol_cartoon-Spanish Misrule in Cuba"/>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609600" y="1447800"/>
            <a:ext cx="8001000" cy="5037138"/>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004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534400" cy="1356360"/>
          </a:xfrm>
        </p:spPr>
        <p:txBody>
          <a:bodyPr>
            <a:noAutofit/>
          </a:bodyPr>
          <a:lstStyle/>
          <a:p>
            <a:pPr algn="ctr"/>
            <a:r>
              <a:rPr lang="en-US" sz="6000" b="1" i="1" dirty="0" err="1">
                <a:solidFill>
                  <a:schemeClr val="tx2"/>
                </a:solidFill>
              </a:rPr>
              <a:t>Valeriano</a:t>
            </a:r>
            <a:r>
              <a:rPr lang="en-US" sz="6000" b="1" i="1" dirty="0">
                <a:solidFill>
                  <a:schemeClr val="tx2"/>
                </a:solidFill>
              </a:rPr>
              <a:t> </a:t>
            </a:r>
            <a:r>
              <a:rPr lang="en-US" sz="6000" b="1" i="1" dirty="0" err="1">
                <a:solidFill>
                  <a:schemeClr val="tx2"/>
                </a:solidFill>
              </a:rPr>
              <a:t>Weyler’s</a:t>
            </a:r>
            <a:r>
              <a:rPr lang="en-US" sz="6000" b="1" i="1" dirty="0">
                <a:solidFill>
                  <a:schemeClr val="tx2"/>
                </a:solidFill>
              </a:rPr>
              <a:t> “</a:t>
            </a:r>
            <a:r>
              <a:rPr lang="en-US" sz="6000" b="1" i="1" dirty="0" err="1">
                <a:solidFill>
                  <a:schemeClr val="tx2"/>
                </a:solidFill>
              </a:rPr>
              <a:t>Reconcentration</a:t>
            </a:r>
            <a:r>
              <a:rPr lang="en-US" sz="6000" b="1" i="1" dirty="0">
                <a:solidFill>
                  <a:schemeClr val="tx2"/>
                </a:solidFill>
              </a:rPr>
              <a:t>” Policy</a:t>
            </a:r>
            <a:endParaRPr lang="en-US" sz="6000" dirty="0"/>
          </a:p>
        </p:txBody>
      </p:sp>
      <p:pic>
        <p:nvPicPr>
          <p:cNvPr id="4" name="Picture 5" descr="Weyler policy of reconcentration-1"/>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400660" y="2907506"/>
            <a:ext cx="2383325" cy="27384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descr="Weyler policy of reconcentration-2"/>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6632056" y="2228850"/>
            <a:ext cx="2178569" cy="4095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 descr="http://questgarden.com/157/84/9/130416052706/images/image6.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3985" y="2116941"/>
            <a:ext cx="3616815" cy="42267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362" name="Picture 2" descr="https://i.ytimg.com/vi/WHxOIPyw4YM/maxresdefaul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177" y="1063461"/>
            <a:ext cx="4609003" cy="259413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media.bizj.us/view/img/4993001/charlotte-hornets-vs-bucks*1200xx2100-1180-0-15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9177" y="3582823"/>
            <a:ext cx="4609003" cy="2589377"/>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www.rodgersbuilders.com/wp-content/uploads/BBT_Ballpark_07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6295" y="1063461"/>
            <a:ext cx="4609003" cy="2594139"/>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s://media.glassdoor.com/l/4d/5a/93/0d/memorial-stadium.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96294" y="3582822"/>
            <a:ext cx="4609003" cy="2589377"/>
          </a:xfrm>
          <a:prstGeom prst="rect">
            <a:avLst/>
          </a:prstGeom>
          <a:noFill/>
          <a:extLst>
            <a:ext uri="{909E8E84-426E-40DD-AFC4-6F175D3DCCD1}">
              <a14:hiddenFill xmlns:a14="http://schemas.microsoft.com/office/drawing/2010/main">
                <a:solidFill>
                  <a:srgbClr val="FFFFFF"/>
                </a:solidFill>
              </a14:hiddenFill>
            </a:ext>
          </a:extLst>
        </p:spPr>
      </p:pic>
      <p:pic>
        <p:nvPicPr>
          <p:cNvPr id="15370" name="Picture 10" descr="http://image.cdnllnwnl.xosnetwork.com/fls/3350/graphics/smithcenter55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1631" y="1483050"/>
            <a:ext cx="3578225" cy="2387652"/>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descr="http://pictures.replayphotos.com/images/D/lg/duke-university-panoramas-automatically-imported-cameron-indoor-stadium-d-p-auto-00005lg.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4129" y="3884781"/>
            <a:ext cx="7131453" cy="2219326"/>
          </a:xfrm>
          <a:prstGeom prst="rect">
            <a:avLst/>
          </a:prstGeom>
          <a:noFill/>
          <a:extLst>
            <a:ext uri="{909E8E84-426E-40DD-AFC4-6F175D3DCCD1}">
              <a14:hiddenFill xmlns:a14="http://schemas.microsoft.com/office/drawing/2010/main">
                <a:solidFill>
                  <a:srgbClr val="FFFFFF"/>
                </a:solidFill>
              </a14:hiddenFill>
            </a:ext>
          </a:extLst>
        </p:spPr>
      </p:pic>
      <p:pic>
        <p:nvPicPr>
          <p:cNvPr id="15374" name="Picture 14" descr="http://image.cdnllnwnl.xosnetwork.com/downloads2/452419.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66994" y="1483050"/>
            <a:ext cx="3579033" cy="2387652"/>
          </a:xfrm>
          <a:prstGeom prst="rect">
            <a:avLst/>
          </a:prstGeom>
          <a:noFill/>
          <a:extLst>
            <a:ext uri="{909E8E84-426E-40DD-AFC4-6F175D3DCCD1}">
              <a14:hiddenFill xmlns:a14="http://schemas.microsoft.com/office/drawing/2010/main">
                <a:solidFill>
                  <a:srgbClr val="FFFFFF"/>
                </a:solidFill>
              </a14:hiddenFill>
            </a:ext>
          </a:extLst>
        </p:spPr>
      </p:pic>
      <p:pic>
        <p:nvPicPr>
          <p:cNvPr id="15376" name="Picture 16" descr="http://bloximages.newyork1.vip.townnews.com/independenttribune.com/content/tncms/assets/v3/editorial/d/75/d757e288-1ce6-11e3-bf5e-001a4bcf6878/5233cc5136129.image.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2662" y="2360530"/>
            <a:ext cx="3577964" cy="24285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17899" y="2229922"/>
            <a:ext cx="8908208" cy="2646878"/>
          </a:xfrm>
          <a:prstGeom prst="rect">
            <a:avLst/>
          </a:prstGeom>
          <a:noFill/>
        </p:spPr>
        <p:txBody>
          <a:bodyPr wrap="none" lIns="91440" tIns="45720" rIns="91440" bIns="45720">
            <a:spAutoFit/>
          </a:bodyPr>
          <a:lstStyle/>
          <a:p>
            <a:pPr algn="ctr"/>
            <a:r>
              <a:rPr lang="en-US" sz="16600" b="1" cap="none" spc="0" dirty="0">
                <a:ln w="22225">
                  <a:solidFill>
                    <a:schemeClr val="bg1"/>
                  </a:solidFill>
                  <a:prstDash val="solid"/>
                </a:ln>
                <a:solidFill>
                  <a:srgbClr val="FF0000"/>
                </a:solidFill>
                <a:effectLst/>
                <a:latin typeface="Comic Sans MS" panose="030F0702030302020204" pitchFamily="66" charset="0"/>
              </a:rPr>
              <a:t>170,000</a:t>
            </a:r>
          </a:p>
        </p:txBody>
      </p:sp>
    </p:spTree>
    <p:extLst>
      <p:ext uri="{BB962C8B-B14F-4D97-AF65-F5344CB8AC3E}">
        <p14:creationId xmlns:p14="http://schemas.microsoft.com/office/powerpoint/2010/main" val="423046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inVertical)">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366"/>
                                        </p:tgtEl>
                                        <p:attrNameLst>
                                          <p:attrName>style.visibility</p:attrName>
                                        </p:attrNameLst>
                                      </p:cBhvr>
                                      <p:to>
                                        <p:strVal val="visible"/>
                                      </p:to>
                                    </p:set>
                                    <p:animEffect transition="in" filter="barn(inVertical)">
                                      <p:cBhvr>
                                        <p:cTn id="12" dur="500"/>
                                        <p:tgtEl>
                                          <p:spTgt spid="1536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364"/>
                                        </p:tgtEl>
                                        <p:attrNameLst>
                                          <p:attrName>style.visibility</p:attrName>
                                        </p:attrNameLst>
                                      </p:cBhvr>
                                      <p:to>
                                        <p:strVal val="visible"/>
                                      </p:to>
                                    </p:set>
                                    <p:animEffect transition="in" filter="barn(inVertical)">
                                      <p:cBhvr>
                                        <p:cTn id="17" dur="500"/>
                                        <p:tgtEl>
                                          <p:spTgt spid="1536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5368"/>
                                        </p:tgtEl>
                                        <p:attrNameLst>
                                          <p:attrName>style.visibility</p:attrName>
                                        </p:attrNameLst>
                                      </p:cBhvr>
                                      <p:to>
                                        <p:strVal val="visible"/>
                                      </p:to>
                                    </p:set>
                                    <p:animEffect transition="in" filter="barn(inVertical)">
                                      <p:cBhvr>
                                        <p:cTn id="22" dur="500"/>
                                        <p:tgtEl>
                                          <p:spTgt spid="1536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5370"/>
                                        </p:tgtEl>
                                        <p:attrNameLst>
                                          <p:attrName>style.visibility</p:attrName>
                                        </p:attrNameLst>
                                      </p:cBhvr>
                                      <p:to>
                                        <p:strVal val="visible"/>
                                      </p:to>
                                    </p:set>
                                    <p:animEffect transition="in" filter="barn(inVertical)">
                                      <p:cBhvr>
                                        <p:cTn id="27" dur="500"/>
                                        <p:tgtEl>
                                          <p:spTgt spid="1537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5372"/>
                                        </p:tgtEl>
                                        <p:attrNameLst>
                                          <p:attrName>style.visibility</p:attrName>
                                        </p:attrNameLst>
                                      </p:cBhvr>
                                      <p:to>
                                        <p:strVal val="visible"/>
                                      </p:to>
                                    </p:set>
                                    <p:animEffect transition="in" filter="barn(inVertical)">
                                      <p:cBhvr>
                                        <p:cTn id="32" dur="500"/>
                                        <p:tgtEl>
                                          <p:spTgt spid="1537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5374"/>
                                        </p:tgtEl>
                                        <p:attrNameLst>
                                          <p:attrName>style.visibility</p:attrName>
                                        </p:attrNameLst>
                                      </p:cBhvr>
                                      <p:to>
                                        <p:strVal val="visible"/>
                                      </p:to>
                                    </p:set>
                                    <p:animEffect transition="in" filter="barn(inVertical)">
                                      <p:cBhvr>
                                        <p:cTn id="37" dur="500"/>
                                        <p:tgtEl>
                                          <p:spTgt spid="1537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5376"/>
                                        </p:tgtEl>
                                        <p:attrNameLst>
                                          <p:attrName>style.visibility</p:attrName>
                                        </p:attrNameLst>
                                      </p:cBhvr>
                                      <p:to>
                                        <p:strVal val="visible"/>
                                      </p:to>
                                    </p:set>
                                    <p:animEffect transition="in" filter="barn(inVertical)">
                                      <p:cBhvr>
                                        <p:cTn id="42" dur="500"/>
                                        <p:tgtEl>
                                          <p:spTgt spid="15376"/>
                                        </p:tgtEl>
                                      </p:cBhvr>
                                    </p:animEffect>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solidFill>
            <a:schemeClr val="bg1"/>
          </a:solidFill>
          <a:ln>
            <a:noFill/>
          </a:ln>
          <a:effectLst/>
        </p:spPr>
      </p:sp>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79" y="182879"/>
            <a:ext cx="8778240" cy="649224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450" y="246889"/>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25382" y="4005950"/>
            <a:ext cx="39892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007" y="183397"/>
            <a:ext cx="5486018" cy="650492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pic>
        <p:nvPicPr>
          <p:cNvPr id="4" name="Picture 7" descr="dupuy"/>
          <p:cNvPicPr>
            <a:picLocks noChangeAspect="1" noChangeArrowheads="1"/>
          </p:cNvPicPr>
          <p:nvPr/>
        </p:nvPicPr>
        <p:blipFill rotWithShape="1">
          <a:blip r:embed="rId2">
            <a:extLst>
              <a:ext uri="{28A0092B-C50C-407E-A947-70E740481C1C}">
                <a14:useLocalDpi xmlns:a14="http://schemas.microsoft.com/office/drawing/2010/main" val="0"/>
              </a:ext>
            </a:extLst>
          </a:blip>
          <a:srcRect l="22490" r="27380"/>
          <a:stretch/>
        </p:blipFill>
        <p:spPr bwMode="auto">
          <a:xfrm>
            <a:off x="654050" y="486888"/>
            <a:ext cx="2332260" cy="55510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62665" y="893398"/>
            <a:ext cx="4514701" cy="3187208"/>
          </a:xfrm>
        </p:spPr>
        <p:txBody>
          <a:bodyPr vert="horz" lIns="91440" tIns="45720" rIns="91440" bIns="45720" rtlCol="0" anchor="b">
            <a:normAutofit/>
          </a:bodyPr>
          <a:lstStyle/>
          <a:p>
            <a:pPr algn="ctr">
              <a:lnSpc>
                <a:spcPct val="85000"/>
              </a:lnSpc>
            </a:pPr>
            <a:r>
              <a:rPr lang="en-US" sz="6000" b="1" i="1" cap="all"/>
              <a:t>The De Lome Letter</a:t>
            </a:r>
            <a:endParaRPr lang="en-US" sz="6000" b="1" cap="all"/>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0193" y="4162198"/>
            <a:ext cx="3839641" cy="2353328"/>
          </a:xfrm>
          <a:prstGeom prst="rect">
            <a:avLst/>
          </a:prstGeom>
        </p:spPr>
      </p:pic>
    </p:spTree>
    <p:extLst>
      <p:ext uri="{BB962C8B-B14F-4D97-AF65-F5344CB8AC3E}">
        <p14:creationId xmlns:p14="http://schemas.microsoft.com/office/powerpoint/2010/main" val="2729772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upload.wikimedia.org/wikipedia/commons/4/41/PulitzerHearstWarYellowKi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600200"/>
            <a:ext cx="4875506" cy="33147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04800" y="3048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600" i="1" dirty="0">
                <a:solidFill>
                  <a:schemeClr val="tx2"/>
                </a:solidFill>
              </a:rPr>
              <a:t>Yellow journalism</a:t>
            </a:r>
            <a:endParaRPr lang="en-US" sz="6600" dirty="0"/>
          </a:p>
        </p:txBody>
      </p:sp>
      <p:pic>
        <p:nvPicPr>
          <p:cNvPr id="6" name="Picture 4" descr="pulitzer"/>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990600" y="1471612"/>
            <a:ext cx="2133600" cy="25025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7" descr="hearst_wr"/>
          <p:cNvPicPr>
            <a:picLocks noChangeAspect="1" noChangeArrowheads="1"/>
          </p:cNvPicPr>
          <p:nvPr/>
        </p:nvPicPr>
        <p:blipFill>
          <a:blip r:embed="rId4">
            <a:lum bright="-6000" contrast="6000"/>
            <a:extLst>
              <a:ext uri="{28A0092B-C50C-407E-A947-70E740481C1C}">
                <a14:useLocalDpi xmlns:a14="http://schemas.microsoft.com/office/drawing/2010/main" val="0"/>
              </a:ext>
            </a:extLst>
          </a:blip>
          <a:srcRect/>
          <a:stretch>
            <a:fillRect/>
          </a:stretch>
        </p:blipFill>
        <p:spPr bwMode="auto">
          <a:xfrm>
            <a:off x="914400" y="4114800"/>
            <a:ext cx="2133600" cy="25263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Oval Callout 3"/>
          <p:cNvSpPr/>
          <p:nvPr/>
        </p:nvSpPr>
        <p:spPr>
          <a:xfrm>
            <a:off x="4037953" y="5072063"/>
            <a:ext cx="3810000" cy="1295400"/>
          </a:xfrm>
          <a:prstGeom prst="wedgeEllipseCallout">
            <a:avLst>
              <a:gd name="adj1" fmla="val -74458"/>
              <a:gd name="adj2" fmla="val -29044"/>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i="1" dirty="0">
                <a:effectLst>
                  <a:outerShdw blurRad="38100" dist="38100" dir="2700000" algn="tl">
                    <a:srgbClr val="000000">
                      <a:alpha val="43137"/>
                    </a:srgbClr>
                  </a:outerShdw>
                </a:effectLst>
                <a:latin typeface="Comic Sans MS" panose="030F0702030302020204" pitchFamily="66" charset="0"/>
              </a:rPr>
              <a:t>“You furnish the pictures, and I’ll furnish the war!”</a:t>
            </a:r>
          </a:p>
        </p:txBody>
      </p:sp>
      <p:pic>
        <p:nvPicPr>
          <p:cNvPr id="17410" name="Picture 2" descr="http://s2.quickmeme.com/img/7b/7b0fb8e761daa792a27ceddd9854e996d45ab283adbfc68a661c1aeef18fb08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325" y="786063"/>
            <a:ext cx="7437349" cy="5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60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68577" y="457200"/>
            <a:ext cx="8382000" cy="1015663"/>
          </a:xfrm>
          <a:prstGeom prst="rect">
            <a:avLst/>
          </a:prstGeom>
          <a:noFill/>
          <a:ln w="9525">
            <a:noFill/>
            <a:miter lim="800000"/>
            <a:headEnd/>
            <a:tailEnd/>
          </a:ln>
          <a:effectLst>
            <a:outerShdw dist="35921" dir="2700000" algn="ctr" rotWithShape="0">
              <a:srgbClr val="E40000"/>
            </a:outerShdw>
          </a:effectLst>
        </p:spPr>
        <p:txBody>
          <a:bodyPr>
            <a:spAutoFit/>
          </a:bodyPr>
          <a:lstStyle/>
          <a:p>
            <a:pPr algn="ctr">
              <a:spcBef>
                <a:spcPct val="50000"/>
              </a:spcBef>
              <a:defRPr/>
            </a:pPr>
            <a:r>
              <a:rPr lang="en-US" sz="6000" b="1" i="1" dirty="0">
                <a:solidFill>
                  <a:srgbClr val="000099"/>
                </a:solidFill>
                <a:effectLst>
                  <a:outerShdw blurRad="38100" dist="38100" dir="2700000" algn="tl">
                    <a:srgbClr val="C0C0C0"/>
                  </a:outerShdw>
                </a:effectLst>
                <a:latin typeface="Comic Sans MS" pitchFamily="66" charset="0"/>
              </a:rPr>
              <a:t>Remember the Maine!</a:t>
            </a:r>
          </a:p>
        </p:txBody>
      </p:sp>
      <p:pic>
        <p:nvPicPr>
          <p:cNvPr id="5" name="Picture 6" descr="pol_cartoon-Spanish Ape"/>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4800600" y="2133600"/>
            <a:ext cx="3650585" cy="3733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66" name="Picture 2" descr="http://timetracts.com/Home/wp-content/uploads/2015/03/blow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14600"/>
            <a:ext cx="4061343" cy="29670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7" descr="Remember the Maine button"/>
          <p:cNvPicPr>
            <a:picLocks noChangeAspect="1" noChangeArrowheads="1"/>
          </p:cNvPicPr>
          <p:nvPr/>
        </p:nvPicPr>
        <p:blipFill>
          <a:blip r:embed="rId4">
            <a:clrChange>
              <a:clrFrom>
                <a:srgbClr val="EFF1F6"/>
              </a:clrFrom>
              <a:clrTo>
                <a:srgbClr val="EFF1F6">
                  <a:alpha val="0"/>
                </a:srgbClr>
              </a:clrTo>
            </a:clrChange>
            <a:extLst>
              <a:ext uri="{28A0092B-C50C-407E-A947-70E740481C1C}">
                <a14:useLocalDpi xmlns:a14="http://schemas.microsoft.com/office/drawing/2010/main" val="0"/>
              </a:ext>
            </a:extLst>
          </a:blip>
          <a:srcRect/>
          <a:stretch>
            <a:fillRect/>
          </a:stretch>
        </p:blipFill>
        <p:spPr bwMode="auto">
          <a:xfrm rot="-249231">
            <a:off x="3641180" y="5013325"/>
            <a:ext cx="15875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023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upload.wikimedia.org/wikipedia/commons/thumb/1/1e/USS_Maine_Mast_Memorial.jpg/250px-USS_Maine_Mast_Memori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1000"/>
            <a:ext cx="4038600" cy="60579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29200" y="2268141"/>
            <a:ext cx="3657600" cy="1846659"/>
          </a:xfrm>
          <a:prstGeom prst="rect">
            <a:avLst/>
          </a:prstGeom>
          <a:noFill/>
        </p:spPr>
        <p:txBody>
          <a:bodyPr wrap="square" rtlCol="0">
            <a:spAutoFit/>
          </a:bodyPr>
          <a:lstStyle/>
          <a:p>
            <a:pPr algn="ctr"/>
            <a:endParaRPr lang="en-US" dirty="0"/>
          </a:p>
          <a:p>
            <a:pPr algn="ctr"/>
            <a:r>
              <a:rPr lang="en-US" sz="3200" i="1" dirty="0"/>
              <a:t>U.S.S. Maine Mast Memorial – Arlington Cemetery </a:t>
            </a:r>
          </a:p>
        </p:txBody>
      </p:sp>
    </p:spTree>
    <p:extLst>
      <p:ext uri="{BB962C8B-B14F-4D97-AF65-F5344CB8AC3E}">
        <p14:creationId xmlns:p14="http://schemas.microsoft.com/office/powerpoint/2010/main" val="958817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www.americanhistoryusa.com/static/images/yellow-journalism-spanish-w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44971"/>
            <a:ext cx="8219275" cy="472722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04800" y="3048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600" i="1" dirty="0">
                <a:solidFill>
                  <a:schemeClr val="tx2"/>
                </a:solidFill>
              </a:rPr>
              <a:t>Yellow journalism</a:t>
            </a:r>
            <a:endParaRPr lang="en-US" sz="6600" dirty="0"/>
          </a:p>
        </p:txBody>
      </p:sp>
    </p:spTree>
    <p:extLst>
      <p:ext uri="{BB962C8B-B14F-4D97-AF65-F5344CB8AC3E}">
        <p14:creationId xmlns:p14="http://schemas.microsoft.com/office/powerpoint/2010/main" val="946465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latinamericanstudies.org/spanwar/world-2-17-189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1447800"/>
            <a:ext cx="5181600" cy="521960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304800" y="3048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600" i="1" dirty="0">
                <a:solidFill>
                  <a:schemeClr val="tx2"/>
                </a:solidFill>
              </a:rPr>
              <a:t>Yellow journalism</a:t>
            </a:r>
            <a:endParaRPr lang="en-US" sz="6600" dirty="0"/>
          </a:p>
        </p:txBody>
      </p:sp>
    </p:spTree>
    <p:extLst>
      <p:ext uri="{BB962C8B-B14F-4D97-AF65-F5344CB8AC3E}">
        <p14:creationId xmlns:p14="http://schemas.microsoft.com/office/powerpoint/2010/main" val="1403516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JYFJU3ZJLM"/>
          <p:cNvPicPr>
            <a:picLocks noRot="1" noChangeAspect="1"/>
          </p:cNvPicPr>
          <p:nvPr>
            <a:videoFile r:link="rId1"/>
          </p:nvPr>
        </p:nvPicPr>
        <p:blipFill>
          <a:blip r:embed="rId3"/>
          <a:stretch>
            <a:fillRect/>
          </a:stretch>
        </p:blipFill>
        <p:spPr>
          <a:xfrm>
            <a:off x="304800" y="304800"/>
            <a:ext cx="8602133" cy="6291263"/>
          </a:xfrm>
          <a:prstGeom prst="rect">
            <a:avLst/>
          </a:prstGeom>
        </p:spPr>
      </p:pic>
    </p:spTree>
    <p:extLst>
      <p:ext uri="{BB962C8B-B14F-4D97-AF65-F5344CB8AC3E}">
        <p14:creationId xmlns:p14="http://schemas.microsoft.com/office/powerpoint/2010/main" val="1634140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42900" y="3048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3600" i="1" dirty="0">
                <a:solidFill>
                  <a:schemeClr val="tx2"/>
                </a:solidFill>
              </a:rPr>
              <a:t>The Spanish-American war (1898): “that splendid little war”</a:t>
            </a:r>
            <a:endParaRPr lang="en-US" sz="3600" dirty="0"/>
          </a:p>
        </p:txBody>
      </p:sp>
      <p:pic>
        <p:nvPicPr>
          <p:cNvPr id="16386" name="Picture 2" descr="https://empoweryourknowledgeandhappytrivia.files.wordpress.com/2015/02/spanish-american-war-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7086600" cy="46124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1295400" y="6110287"/>
            <a:ext cx="6705600" cy="519113"/>
          </a:xfrm>
          <a:prstGeom prst="rect">
            <a:avLst/>
          </a:prstGeom>
          <a:noFill/>
          <a:ln>
            <a:noFill/>
          </a:ln>
          <a:effectLst>
            <a:outerShdw dist="17961" dir="2700000" algn="ctr" rotWithShape="0">
              <a:srgbClr val="000064"/>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US" altLang="en-US" sz="2800" b="1" dirty="0">
                <a:solidFill>
                  <a:srgbClr val="E40000"/>
                </a:solidFill>
                <a:latin typeface="Comic Sans MS" pitchFamily="66" charset="0"/>
              </a:rPr>
              <a:t>How prepared was the US for war?</a:t>
            </a:r>
          </a:p>
        </p:txBody>
      </p:sp>
    </p:spTree>
    <p:extLst>
      <p:ext uri="{BB962C8B-B14F-4D97-AF65-F5344CB8AC3E}">
        <p14:creationId xmlns:p14="http://schemas.microsoft.com/office/powerpoint/2010/main" val="257274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2286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Theodore Roosevelt</a:t>
            </a:r>
            <a:endParaRPr lang="en-US" dirty="0"/>
          </a:p>
        </p:txBody>
      </p:sp>
      <p:pic>
        <p:nvPicPr>
          <p:cNvPr id="5" name="Picture 5" descr="Teddy as Naval Undersecretary"/>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4648200" y="1371600"/>
            <a:ext cx="3924622" cy="5105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528959" y="1500202"/>
            <a:ext cx="3886200" cy="4824398"/>
          </a:xfrm>
          <a:prstGeom prst="rect">
            <a:avLst/>
          </a:prstGeom>
          <a:noFill/>
          <a:ln w="9525">
            <a:noFill/>
            <a:miter lim="800000"/>
            <a:headEnd/>
            <a:tailEnd/>
          </a:ln>
          <a:effectLst/>
        </p:spPr>
        <p:txBody>
          <a:bodyPr>
            <a:spAutoFit/>
          </a:bodyPr>
          <a:lstStyle/>
          <a:p>
            <a:pPr marL="398463" indent="-398463">
              <a:spcBef>
                <a:spcPct val="50000"/>
              </a:spcBef>
              <a:buClr>
                <a:srgbClr val="E40000"/>
              </a:buClr>
              <a:buSzPct val="110000"/>
              <a:buFont typeface="Wingdings" pitchFamily="2" charset="2"/>
              <a:buBlip>
                <a:blip r:embed="rId3"/>
              </a:buBlip>
              <a:defRPr/>
            </a:pPr>
            <a:r>
              <a:rPr lang="en-US" sz="2400" b="1" dirty="0">
                <a:effectLst>
                  <a:outerShdw blurRad="38100" dist="38100" dir="2700000" algn="tl">
                    <a:srgbClr val="C0C0C0"/>
                  </a:outerShdw>
                </a:effectLst>
                <a:latin typeface="Comic Sans MS" pitchFamily="66" charset="0"/>
              </a:rPr>
              <a:t>Assistant Secretary of the Navy</a:t>
            </a:r>
          </a:p>
          <a:p>
            <a:pPr>
              <a:spcBef>
                <a:spcPct val="50000"/>
              </a:spcBef>
              <a:buClr>
                <a:srgbClr val="E40000"/>
              </a:buClr>
              <a:buSzPct val="110000"/>
              <a:defRPr/>
            </a:pPr>
            <a:endParaRPr lang="en-US" sz="600" b="1" dirty="0">
              <a:effectLst>
                <a:outerShdw blurRad="38100" dist="38100" dir="2700000" algn="tl">
                  <a:srgbClr val="C0C0C0"/>
                </a:outerShdw>
              </a:effectLst>
              <a:latin typeface="Comic Sans MS" pitchFamily="66" charset="0"/>
            </a:endParaRPr>
          </a:p>
          <a:p>
            <a:pPr marL="398463" indent="-398463">
              <a:spcBef>
                <a:spcPct val="50000"/>
              </a:spcBef>
              <a:buClr>
                <a:srgbClr val="E40000"/>
              </a:buClr>
              <a:buSzPct val="110000"/>
              <a:buFont typeface="Wingdings" pitchFamily="2" charset="2"/>
              <a:buBlip>
                <a:blip r:embed="rId3"/>
              </a:buBlip>
              <a:defRPr/>
            </a:pPr>
            <a:r>
              <a:rPr lang="en-US" sz="2400" b="1" dirty="0">
                <a:effectLst>
                  <a:outerShdw blurRad="38100" dist="38100" dir="2700000" algn="tl">
                    <a:srgbClr val="C0C0C0"/>
                  </a:outerShdw>
                </a:effectLst>
                <a:latin typeface="Comic Sans MS" pitchFamily="66" charset="0"/>
              </a:rPr>
              <a:t>Imperialist and Nationalist.</a:t>
            </a:r>
          </a:p>
          <a:p>
            <a:pPr>
              <a:spcBef>
                <a:spcPct val="50000"/>
              </a:spcBef>
              <a:buClr>
                <a:srgbClr val="E40000"/>
              </a:buClr>
              <a:buSzPct val="110000"/>
              <a:defRPr/>
            </a:pPr>
            <a:endParaRPr lang="en-US" sz="600" b="1" dirty="0">
              <a:effectLst>
                <a:outerShdw blurRad="38100" dist="38100" dir="2700000" algn="tl">
                  <a:srgbClr val="C0C0C0"/>
                </a:outerShdw>
              </a:effectLst>
              <a:latin typeface="Comic Sans MS" pitchFamily="66" charset="0"/>
            </a:endParaRPr>
          </a:p>
          <a:p>
            <a:pPr marL="398463" indent="-398463">
              <a:spcBef>
                <a:spcPct val="50000"/>
              </a:spcBef>
              <a:buClr>
                <a:srgbClr val="E40000"/>
              </a:buClr>
              <a:buSzPct val="110000"/>
              <a:buFont typeface="Wingdings" pitchFamily="2" charset="2"/>
              <a:buBlip>
                <a:blip r:embed="rId3"/>
              </a:buBlip>
              <a:defRPr/>
            </a:pPr>
            <a:r>
              <a:rPr lang="en-US" sz="2400" b="1" dirty="0">
                <a:effectLst>
                  <a:outerShdw blurRad="38100" dist="38100" dir="2700000" algn="tl">
                    <a:srgbClr val="C0C0C0"/>
                  </a:outerShdw>
                </a:effectLst>
                <a:latin typeface="Comic Sans MS" pitchFamily="66" charset="0"/>
              </a:rPr>
              <a:t>Criticized President</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McKinley as </a:t>
            </a:r>
            <a:r>
              <a:rPr lang="en-US" sz="2400" b="1" i="1" dirty="0">
                <a:solidFill>
                  <a:srgbClr val="E40000"/>
                </a:solidFill>
                <a:effectLst>
                  <a:outerShdw blurRad="38100" dist="38100" dir="2700000" algn="tl">
                    <a:srgbClr val="C0C0C0"/>
                  </a:outerShdw>
                </a:effectLst>
                <a:latin typeface="Comic Sans MS" pitchFamily="66" charset="0"/>
              </a:rPr>
              <a:t>having the backbone of a chocolate éclair!</a:t>
            </a:r>
          </a:p>
          <a:p>
            <a:pPr>
              <a:spcBef>
                <a:spcPct val="50000"/>
              </a:spcBef>
              <a:buClr>
                <a:srgbClr val="E40000"/>
              </a:buClr>
              <a:buSzPct val="110000"/>
              <a:defRPr/>
            </a:pPr>
            <a:endParaRPr lang="en-US" sz="600" b="1" i="1" dirty="0">
              <a:solidFill>
                <a:srgbClr val="E40000"/>
              </a:solidFill>
              <a:effectLst>
                <a:outerShdw blurRad="38100" dist="38100" dir="2700000" algn="tl">
                  <a:srgbClr val="C0C0C0"/>
                </a:outerShdw>
              </a:effectLst>
              <a:latin typeface="Comic Sans MS" pitchFamily="66" charset="0"/>
            </a:endParaRPr>
          </a:p>
          <a:p>
            <a:pPr marL="398463" indent="-398463">
              <a:spcBef>
                <a:spcPct val="50000"/>
              </a:spcBef>
              <a:buClr>
                <a:srgbClr val="E40000"/>
              </a:buClr>
              <a:buSzPct val="110000"/>
              <a:buFont typeface="Wingdings" pitchFamily="2" charset="2"/>
              <a:buBlip>
                <a:blip r:embed="rId3"/>
              </a:buBlip>
              <a:defRPr/>
            </a:pPr>
            <a:r>
              <a:rPr lang="en-US" sz="2400" b="1" dirty="0">
                <a:effectLst>
                  <a:outerShdw blurRad="38100" dist="38100" dir="2700000" algn="tl">
                    <a:srgbClr val="C0C0C0"/>
                  </a:outerShdw>
                </a:effectLst>
                <a:latin typeface="Comic Sans MS" pitchFamily="66" charset="0"/>
              </a:rPr>
              <a:t>Resigns his position to fight in Cuba.</a:t>
            </a:r>
          </a:p>
        </p:txBody>
      </p:sp>
    </p:spTree>
    <p:extLst>
      <p:ext uri="{BB962C8B-B14F-4D97-AF65-F5344CB8AC3E}">
        <p14:creationId xmlns:p14="http://schemas.microsoft.com/office/powerpoint/2010/main" val="278904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Rough Riders"/>
          <p:cNvPicPr>
            <a:picLocks noChangeAspect="1" noChangeArrowheads="1"/>
          </p:cNvPicPr>
          <p:nvPr/>
        </p:nvPicPr>
        <p:blipFill>
          <a:blip r:embed="rId2">
            <a:lum bright="-6000" contrast="12000"/>
            <a:extLst>
              <a:ext uri="{28A0092B-C50C-407E-A947-70E740481C1C}">
                <a14:useLocalDpi xmlns:a14="http://schemas.microsoft.com/office/drawing/2010/main" val="0"/>
              </a:ext>
            </a:extLst>
          </a:blip>
          <a:srcRect/>
          <a:stretch>
            <a:fillRect/>
          </a:stretch>
        </p:blipFill>
        <p:spPr bwMode="auto">
          <a:xfrm>
            <a:off x="1066800" y="1371600"/>
            <a:ext cx="7010400" cy="4899118"/>
          </a:xfrm>
          <a:prstGeom prst="rect">
            <a:avLst/>
          </a:prstGeom>
          <a:noFill/>
          <a:ln w="9525">
            <a:solidFill>
              <a:srgbClr val="000064"/>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6" descr="Rough Rider ptg"/>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1066800" y="1371600"/>
            <a:ext cx="7025445" cy="4899118"/>
          </a:xfrm>
          <a:prstGeom prst="rect">
            <a:avLst/>
          </a:prstGeom>
          <a:noFill/>
          <a:ln w="9525">
            <a:solidFill>
              <a:srgbClr val="000064"/>
            </a:solidFill>
            <a:miter lim="800000"/>
            <a:headEnd/>
            <a:tailEnd/>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304800" y="1524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The “rough riders”</a:t>
            </a:r>
            <a:endParaRPr lang="en-US" dirty="0"/>
          </a:p>
        </p:txBody>
      </p:sp>
      <p:pic>
        <p:nvPicPr>
          <p:cNvPr id="18434" name="Picture 2" descr="http://www.netanimations.net/Animated-fireworks-changing-color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0515"/>
            <a:ext cx="2319134" cy="1184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netanimations.net/Animated-fireworks-changing-color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376987" y="1581"/>
            <a:ext cx="2681491" cy="137001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436" name="Picture 4" descr="http://www.fastrackonline.net/flags/images.1/LargeUSFlag.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95263"/>
            <a:ext cx="1905000"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43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8436"/>
                                        </p:tgtEl>
                                        <p:attrNameLst>
                                          <p:attrName>style.visibility</p:attrName>
                                        </p:attrNameLst>
                                      </p:cBhvr>
                                      <p:to>
                                        <p:strVal val="visible"/>
                                      </p:to>
                                    </p:set>
                                    <p:animEffect transition="in" filter="barn(inVertical)">
                                      <p:cBhvr>
                                        <p:cTn id="10" dur="500"/>
                                        <p:tgtEl>
                                          <p:spTgt spid="18436"/>
                                        </p:tgtEl>
                                      </p:cBhvr>
                                    </p:animEffect>
                                  </p:childTnLst>
                                </p:cTn>
                              </p:par>
                              <p:par>
                                <p:cTn id="11" presetID="16" presetClass="entr" presetSubtype="21" fill="hold" nodeType="withEffect">
                                  <p:stCondLst>
                                    <p:cond delay="0"/>
                                  </p:stCondLst>
                                  <p:childTnLst>
                                    <p:set>
                                      <p:cBhvr>
                                        <p:cTn id="12" dur="1" fill="hold">
                                          <p:stCondLst>
                                            <p:cond delay="0"/>
                                          </p:stCondLst>
                                        </p:cTn>
                                        <p:tgtEl>
                                          <p:spTgt spid="18434"/>
                                        </p:tgtEl>
                                        <p:attrNameLst>
                                          <p:attrName>style.visibility</p:attrName>
                                        </p:attrNameLst>
                                      </p:cBhvr>
                                      <p:to>
                                        <p:strVal val="visible"/>
                                      </p:to>
                                    </p:set>
                                    <p:animEffect transition="in" filter="barn(inVertical)">
                                      <p:cBhvr>
                                        <p:cTn id="13" dur="500"/>
                                        <p:tgtEl>
                                          <p:spTgt spid="18434"/>
                                        </p:tgtEl>
                                      </p:cBhvr>
                                    </p:animEffect>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3810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Cuban independence?</a:t>
            </a:r>
            <a:endParaRPr lang="en-US" dirty="0"/>
          </a:p>
        </p:txBody>
      </p:sp>
      <p:sp>
        <p:nvSpPr>
          <p:cNvPr id="5" name="Rectangle 4"/>
          <p:cNvSpPr/>
          <p:nvPr/>
        </p:nvSpPr>
        <p:spPr>
          <a:xfrm>
            <a:off x="304800" y="1529492"/>
            <a:ext cx="5181600" cy="5055230"/>
          </a:xfrm>
          <a:prstGeom prst="rect">
            <a:avLst/>
          </a:prstGeom>
        </p:spPr>
        <p:txBody>
          <a:bodyPr wrap="square">
            <a:spAutoFit/>
          </a:bodyPr>
          <a:lstStyle/>
          <a:p>
            <a:pPr marL="457200" indent="-457200">
              <a:spcBef>
                <a:spcPct val="50000"/>
              </a:spcBef>
              <a:buClr>
                <a:srgbClr val="E40000"/>
              </a:buClr>
              <a:buFont typeface="Wingdings" pitchFamily="2" charset="2"/>
              <a:buNone/>
              <a:defRPr/>
            </a:pPr>
            <a:r>
              <a:rPr lang="en-US" sz="2300" b="1" dirty="0">
                <a:solidFill>
                  <a:srgbClr val="E40000"/>
                </a:solidFill>
                <a:effectLst>
                  <a:outerShdw blurRad="38100" dist="38100" dir="2700000" algn="tl">
                    <a:srgbClr val="C0C0C0"/>
                  </a:outerShdw>
                </a:effectLst>
                <a:latin typeface="Comic Sans MS" pitchFamily="66" charset="0"/>
              </a:rPr>
              <a:t>Teller Amendment </a:t>
            </a:r>
            <a:r>
              <a:rPr lang="en-US" sz="2300" b="1" dirty="0">
                <a:effectLst>
                  <a:outerShdw blurRad="38100" dist="38100" dir="2700000" algn="tl">
                    <a:srgbClr val="C0C0C0"/>
                  </a:outerShdw>
                </a:effectLst>
                <a:latin typeface="Comic Sans MS" pitchFamily="66" charset="0"/>
              </a:rPr>
              <a:t>(1898)</a:t>
            </a:r>
          </a:p>
          <a:p>
            <a:pPr marL="457200" indent="-457200">
              <a:spcBef>
                <a:spcPct val="50000"/>
              </a:spcBef>
              <a:buClr>
                <a:srgbClr val="E40000"/>
              </a:buClr>
              <a:buFont typeface="Wingdings" pitchFamily="2" charset="2"/>
              <a:buNone/>
              <a:defRPr/>
            </a:pPr>
            <a:endParaRPr lang="en-US" sz="1000" b="1" dirty="0">
              <a:effectLst>
                <a:outerShdw blurRad="38100" dist="38100" dir="2700000" algn="tl">
                  <a:srgbClr val="C0C0C0"/>
                </a:outerShdw>
              </a:effectLst>
              <a:latin typeface="Comic Sans MS" pitchFamily="66" charset="0"/>
            </a:endParaRPr>
          </a:p>
          <a:p>
            <a:pPr marL="457200" indent="-457200">
              <a:spcBef>
                <a:spcPct val="50000"/>
              </a:spcBef>
              <a:buClr>
                <a:srgbClr val="E40000"/>
              </a:buClr>
              <a:buFont typeface="Wingdings" pitchFamily="2" charset="2"/>
              <a:buNone/>
              <a:defRPr/>
            </a:pPr>
            <a:r>
              <a:rPr lang="en-US" sz="2300" b="1" dirty="0">
                <a:solidFill>
                  <a:srgbClr val="E40000"/>
                </a:solidFill>
                <a:effectLst>
                  <a:outerShdw blurRad="38100" dist="38100" dir="2700000" algn="tl">
                    <a:srgbClr val="C0C0C0"/>
                  </a:outerShdw>
                </a:effectLst>
                <a:latin typeface="Comic Sans MS" pitchFamily="66" charset="0"/>
              </a:rPr>
              <a:t>Platt Amendment</a:t>
            </a:r>
            <a:r>
              <a:rPr lang="en-US" sz="2300" b="1" dirty="0">
                <a:effectLst>
                  <a:outerShdw blurRad="38100" dist="38100" dir="2700000" algn="tl">
                    <a:srgbClr val="C0C0C0"/>
                  </a:outerShdw>
                </a:effectLst>
                <a:latin typeface="Comic Sans MS" pitchFamily="66" charset="0"/>
              </a:rPr>
              <a:t> (1903)</a:t>
            </a:r>
          </a:p>
          <a:p>
            <a:pPr marL="969963" lvl="1" indent="-398463">
              <a:spcBef>
                <a:spcPct val="50000"/>
              </a:spcBef>
              <a:buClr>
                <a:srgbClr val="E40000"/>
              </a:buClr>
              <a:buFont typeface="Wingdings" pitchFamily="2" charset="2"/>
              <a:buAutoNum type="arabicPeriod"/>
              <a:defRPr/>
            </a:pPr>
            <a:r>
              <a:rPr lang="en-US" sz="2000" b="1" dirty="0">
                <a:effectLst>
                  <a:outerShdw blurRad="38100" dist="38100" dir="2700000" algn="tl">
                    <a:srgbClr val="C0C0C0"/>
                  </a:outerShdw>
                </a:effectLst>
                <a:latin typeface="Comic Sans MS" pitchFamily="66" charset="0"/>
              </a:rPr>
              <a:t>Cuba was not to enter into any agreements with foreign powers that would endanger its independence.</a:t>
            </a:r>
          </a:p>
          <a:p>
            <a:pPr marL="969963" lvl="1" indent="-398463">
              <a:spcBef>
                <a:spcPct val="50000"/>
              </a:spcBef>
              <a:buClr>
                <a:srgbClr val="E40000"/>
              </a:buClr>
              <a:buFont typeface="Wingdings" pitchFamily="2" charset="2"/>
              <a:buAutoNum type="arabicPeriod"/>
              <a:defRPr/>
            </a:pPr>
            <a:r>
              <a:rPr lang="en-US" sz="2000" b="1" dirty="0">
                <a:effectLst>
                  <a:outerShdw blurRad="38100" dist="38100" dir="2700000" algn="tl">
                    <a:srgbClr val="C0C0C0"/>
                  </a:outerShdw>
                </a:effectLst>
                <a:latin typeface="Comic Sans MS" pitchFamily="66" charset="0"/>
              </a:rPr>
              <a:t>The U.S. could intervene in Cuban affairs if necessary to  maintain an efficient, independent gov’t.</a:t>
            </a:r>
          </a:p>
          <a:p>
            <a:pPr marL="969963" lvl="1" indent="-398463">
              <a:spcBef>
                <a:spcPct val="50000"/>
              </a:spcBef>
              <a:buClr>
                <a:srgbClr val="E40000"/>
              </a:buClr>
              <a:buFont typeface="Wingdings" pitchFamily="2" charset="2"/>
              <a:buAutoNum type="arabicPeriod"/>
              <a:defRPr/>
            </a:pPr>
            <a:r>
              <a:rPr lang="en-US" sz="2000" b="1" dirty="0">
                <a:effectLst>
                  <a:outerShdw blurRad="38100" dist="38100" dir="2700000" algn="tl">
                    <a:srgbClr val="C0C0C0"/>
                  </a:outerShdw>
                </a:effectLst>
                <a:latin typeface="Comic Sans MS" pitchFamily="66" charset="0"/>
              </a:rPr>
              <a:t>Cuba must lease </a:t>
            </a:r>
            <a:r>
              <a:rPr lang="en-US" sz="2000" b="1" dirty="0">
                <a:solidFill>
                  <a:srgbClr val="E40000"/>
                </a:solidFill>
                <a:effectLst>
                  <a:outerShdw blurRad="38100" dist="38100" dir="2700000" algn="tl">
                    <a:srgbClr val="C0C0C0"/>
                  </a:outerShdw>
                </a:effectLst>
                <a:latin typeface="Comic Sans MS" pitchFamily="66" charset="0"/>
              </a:rPr>
              <a:t>Guantanamo Bay</a:t>
            </a:r>
            <a:r>
              <a:rPr lang="en-US" sz="2000" b="1" dirty="0">
                <a:effectLst>
                  <a:outerShdw blurRad="38100" dist="38100" dir="2700000" algn="tl">
                    <a:srgbClr val="C0C0C0"/>
                  </a:outerShdw>
                </a:effectLst>
                <a:latin typeface="Comic Sans MS" pitchFamily="66" charset="0"/>
              </a:rPr>
              <a:t> to the U.S. for naval and coaling station.</a:t>
            </a:r>
          </a:p>
        </p:txBody>
      </p:sp>
      <p:pic>
        <p:nvPicPr>
          <p:cNvPr id="11266" name="Picture 2" descr="http://cf067b.medialib.glogster.com/media/a4/a4ee3d59c3e47e16decc5fdfedc73d939653a551a575774d627e42376adb307f/cuba1898-toon.jp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486400" y="1981200"/>
            <a:ext cx="3076575" cy="4267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20" name="SMARTInkShape-Group18">
            <a:extLst>
              <a:ext uri="{FF2B5EF4-FFF2-40B4-BE49-F238E27FC236}">
                <a16:creationId xmlns:a16="http://schemas.microsoft.com/office/drawing/2014/main" id="{64FEB60A-0C6E-43A4-BB7C-EEEFC8725029}"/>
              </a:ext>
            </a:extLst>
          </p:cNvPr>
          <p:cNvGrpSpPr/>
          <p:nvPr/>
        </p:nvGrpSpPr>
        <p:grpSpPr>
          <a:xfrm>
            <a:off x="6009680" y="1446609"/>
            <a:ext cx="1607344" cy="392908"/>
            <a:chOff x="6009680" y="1446609"/>
            <a:chExt cx="1607344" cy="392908"/>
          </a:xfrm>
        </p:grpSpPr>
        <p:sp>
          <p:nvSpPr>
            <p:cNvPr id="2" name="SMARTInkShape-84">
              <a:extLst>
                <a:ext uri="{FF2B5EF4-FFF2-40B4-BE49-F238E27FC236}">
                  <a16:creationId xmlns:a16="http://schemas.microsoft.com/office/drawing/2014/main" id="{6542A34D-8A85-4462-944E-497A13DF2D29}"/>
                </a:ext>
              </a:extLst>
            </p:cNvPr>
            <p:cNvSpPr/>
            <p:nvPr>
              <p:custDataLst>
                <p:tags r:id="rId12"/>
              </p:custDataLst>
            </p:nvPr>
          </p:nvSpPr>
          <p:spPr>
            <a:xfrm>
              <a:off x="7608094" y="1830586"/>
              <a:ext cx="8930" cy="8931"/>
            </a:xfrm>
            <a:custGeom>
              <a:avLst/>
              <a:gdLst/>
              <a:ahLst/>
              <a:cxnLst/>
              <a:rect l="0" t="0" r="0" b="0"/>
              <a:pathLst>
                <a:path w="8930" h="8931">
                  <a:moveTo>
                    <a:pt x="0" y="0"/>
                  </a:moveTo>
                  <a:lnTo>
                    <a:pt x="0" y="0"/>
                  </a:lnTo>
                  <a:lnTo>
                    <a:pt x="4741" y="0"/>
                  </a:lnTo>
                  <a:lnTo>
                    <a:pt x="6137" y="992"/>
                  </a:lnTo>
                  <a:lnTo>
                    <a:pt x="7068" y="2646"/>
                  </a:lnTo>
                  <a:lnTo>
                    <a:pt x="8929" y="893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SMARTInkShape-85">
              <a:extLst>
                <a:ext uri="{FF2B5EF4-FFF2-40B4-BE49-F238E27FC236}">
                  <a16:creationId xmlns:a16="http://schemas.microsoft.com/office/drawing/2014/main" id="{7783FE0D-015C-4AB1-B1B5-9D7D74405CF5}"/>
                </a:ext>
              </a:extLst>
            </p:cNvPr>
            <p:cNvSpPr/>
            <p:nvPr>
              <p:custDataLst>
                <p:tags r:id="rId13"/>
              </p:custDataLst>
            </p:nvPr>
          </p:nvSpPr>
          <p:spPr>
            <a:xfrm>
              <a:off x="7563445" y="1446609"/>
              <a:ext cx="17861" cy="285751"/>
            </a:xfrm>
            <a:custGeom>
              <a:avLst/>
              <a:gdLst/>
              <a:ahLst/>
              <a:cxnLst/>
              <a:rect l="0" t="0" r="0" b="0"/>
              <a:pathLst>
                <a:path w="17861" h="285751">
                  <a:moveTo>
                    <a:pt x="0" y="0"/>
                  </a:moveTo>
                  <a:lnTo>
                    <a:pt x="0" y="0"/>
                  </a:lnTo>
                  <a:lnTo>
                    <a:pt x="993" y="40139"/>
                  </a:lnTo>
                  <a:lnTo>
                    <a:pt x="7689" y="80950"/>
                  </a:lnTo>
                  <a:lnTo>
                    <a:pt x="8766" y="125093"/>
                  </a:lnTo>
                  <a:lnTo>
                    <a:pt x="11527" y="151828"/>
                  </a:lnTo>
                  <a:lnTo>
                    <a:pt x="17026" y="196456"/>
                  </a:lnTo>
                  <a:lnTo>
                    <a:pt x="17750" y="236362"/>
                  </a:lnTo>
                  <a:lnTo>
                    <a:pt x="17860" y="28575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86">
              <a:extLst>
                <a:ext uri="{FF2B5EF4-FFF2-40B4-BE49-F238E27FC236}">
                  <a16:creationId xmlns:a16="http://schemas.microsoft.com/office/drawing/2014/main" id="{99EFBDA8-84F7-4E3F-9080-DD7E84DFF2A0}"/>
                </a:ext>
              </a:extLst>
            </p:cNvPr>
            <p:cNvSpPr/>
            <p:nvPr>
              <p:custDataLst>
                <p:tags r:id="rId14"/>
              </p:custDataLst>
            </p:nvPr>
          </p:nvSpPr>
          <p:spPr>
            <a:xfrm>
              <a:off x="7358063" y="1643063"/>
              <a:ext cx="107157" cy="71438"/>
            </a:xfrm>
            <a:custGeom>
              <a:avLst/>
              <a:gdLst/>
              <a:ahLst/>
              <a:cxnLst/>
              <a:rect l="0" t="0" r="0" b="0"/>
              <a:pathLst>
                <a:path w="107157" h="71438">
                  <a:moveTo>
                    <a:pt x="0" y="71437"/>
                  </a:moveTo>
                  <a:lnTo>
                    <a:pt x="0" y="71437"/>
                  </a:lnTo>
                  <a:lnTo>
                    <a:pt x="16805" y="55623"/>
                  </a:lnTo>
                  <a:lnTo>
                    <a:pt x="59474" y="30733"/>
                  </a:lnTo>
                  <a:lnTo>
                    <a:pt x="86704" y="22568"/>
                  </a:lnTo>
                  <a:lnTo>
                    <a:pt x="99553" y="14513"/>
                  </a:lnTo>
                  <a:lnTo>
                    <a:pt x="103776" y="8765"/>
                  </a:lnTo>
                  <a:lnTo>
                    <a:pt x="107156"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87">
              <a:extLst>
                <a:ext uri="{FF2B5EF4-FFF2-40B4-BE49-F238E27FC236}">
                  <a16:creationId xmlns:a16="http://schemas.microsoft.com/office/drawing/2014/main" id="{EFB7315B-EFA2-4401-8A8E-E726658D32A7}"/>
                </a:ext>
              </a:extLst>
            </p:cNvPr>
            <p:cNvSpPr/>
            <p:nvPr>
              <p:custDataLst>
                <p:tags r:id="rId15"/>
              </p:custDataLst>
            </p:nvPr>
          </p:nvSpPr>
          <p:spPr>
            <a:xfrm>
              <a:off x="7349241" y="1546659"/>
              <a:ext cx="124908" cy="230350"/>
            </a:xfrm>
            <a:custGeom>
              <a:avLst/>
              <a:gdLst/>
              <a:ahLst/>
              <a:cxnLst/>
              <a:rect l="0" t="0" r="0" b="0"/>
              <a:pathLst>
                <a:path w="124908" h="230350">
                  <a:moveTo>
                    <a:pt x="8822" y="194630"/>
                  </a:moveTo>
                  <a:lnTo>
                    <a:pt x="8822" y="194630"/>
                  </a:lnTo>
                  <a:lnTo>
                    <a:pt x="8822" y="212377"/>
                  </a:lnTo>
                  <a:lnTo>
                    <a:pt x="4081" y="207716"/>
                  </a:lnTo>
                  <a:lnTo>
                    <a:pt x="1754" y="202761"/>
                  </a:lnTo>
                  <a:lnTo>
                    <a:pt x="0" y="177937"/>
                  </a:lnTo>
                  <a:lnTo>
                    <a:pt x="7590" y="136181"/>
                  </a:lnTo>
                  <a:lnTo>
                    <a:pt x="11305" y="95762"/>
                  </a:lnTo>
                  <a:lnTo>
                    <a:pt x="24031" y="52663"/>
                  </a:lnTo>
                  <a:lnTo>
                    <a:pt x="37492" y="17048"/>
                  </a:lnTo>
                  <a:lnTo>
                    <a:pt x="47888" y="4330"/>
                  </a:lnTo>
                  <a:lnTo>
                    <a:pt x="53635" y="911"/>
                  </a:lnTo>
                  <a:lnTo>
                    <a:pt x="56557" y="0"/>
                  </a:lnTo>
                  <a:lnTo>
                    <a:pt x="58504" y="385"/>
                  </a:lnTo>
                  <a:lnTo>
                    <a:pt x="59803" y="1633"/>
                  </a:lnTo>
                  <a:lnTo>
                    <a:pt x="62238" y="5666"/>
                  </a:lnTo>
                  <a:lnTo>
                    <a:pt x="74676" y="23956"/>
                  </a:lnTo>
                  <a:lnTo>
                    <a:pt x="84509" y="62621"/>
                  </a:lnTo>
                  <a:lnTo>
                    <a:pt x="95640" y="105588"/>
                  </a:lnTo>
                  <a:lnTo>
                    <a:pt x="103929" y="149023"/>
                  </a:lnTo>
                  <a:lnTo>
                    <a:pt x="107766" y="188331"/>
                  </a:lnTo>
                  <a:lnTo>
                    <a:pt x="116119" y="217236"/>
                  </a:lnTo>
                  <a:lnTo>
                    <a:pt x="124907" y="23034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88">
              <a:extLst>
                <a:ext uri="{FF2B5EF4-FFF2-40B4-BE49-F238E27FC236}">
                  <a16:creationId xmlns:a16="http://schemas.microsoft.com/office/drawing/2014/main" id="{24DC1142-7394-4A88-974F-3015995DB534}"/>
                </a:ext>
              </a:extLst>
            </p:cNvPr>
            <p:cNvSpPr/>
            <p:nvPr>
              <p:custDataLst>
                <p:tags r:id="rId16"/>
              </p:custDataLst>
            </p:nvPr>
          </p:nvSpPr>
          <p:spPr>
            <a:xfrm>
              <a:off x="7161609" y="1580605"/>
              <a:ext cx="142754" cy="196348"/>
            </a:xfrm>
            <a:custGeom>
              <a:avLst/>
              <a:gdLst/>
              <a:ahLst/>
              <a:cxnLst/>
              <a:rect l="0" t="0" r="0" b="0"/>
              <a:pathLst>
                <a:path w="142754" h="196348">
                  <a:moveTo>
                    <a:pt x="0" y="142825"/>
                  </a:moveTo>
                  <a:lnTo>
                    <a:pt x="0" y="142825"/>
                  </a:lnTo>
                  <a:lnTo>
                    <a:pt x="0" y="147565"/>
                  </a:lnTo>
                  <a:lnTo>
                    <a:pt x="2646" y="152538"/>
                  </a:lnTo>
                  <a:lnTo>
                    <a:pt x="6137" y="158056"/>
                  </a:lnTo>
                  <a:lnTo>
                    <a:pt x="15814" y="181734"/>
                  </a:lnTo>
                  <a:lnTo>
                    <a:pt x="26303" y="195772"/>
                  </a:lnTo>
                  <a:lnTo>
                    <a:pt x="31838" y="196278"/>
                  </a:lnTo>
                  <a:lnTo>
                    <a:pt x="29695" y="196347"/>
                  </a:lnTo>
                  <a:lnTo>
                    <a:pt x="28726" y="195374"/>
                  </a:lnTo>
                  <a:lnTo>
                    <a:pt x="26371" y="189263"/>
                  </a:lnTo>
                  <a:lnTo>
                    <a:pt x="20822" y="181168"/>
                  </a:lnTo>
                  <a:lnTo>
                    <a:pt x="5547" y="137577"/>
                  </a:lnTo>
                  <a:lnTo>
                    <a:pt x="731" y="97485"/>
                  </a:lnTo>
                  <a:lnTo>
                    <a:pt x="1089" y="60566"/>
                  </a:lnTo>
                  <a:lnTo>
                    <a:pt x="11030" y="20518"/>
                  </a:lnTo>
                  <a:lnTo>
                    <a:pt x="21251" y="6438"/>
                  </a:lnTo>
                  <a:lnTo>
                    <a:pt x="26974" y="2833"/>
                  </a:lnTo>
                  <a:lnTo>
                    <a:pt x="38732" y="519"/>
                  </a:lnTo>
                  <a:lnTo>
                    <a:pt x="64246" y="0"/>
                  </a:lnTo>
                  <a:lnTo>
                    <a:pt x="67636" y="1967"/>
                  </a:lnTo>
                  <a:lnTo>
                    <a:pt x="85256" y="23286"/>
                  </a:lnTo>
                  <a:lnTo>
                    <a:pt x="87500" y="29504"/>
                  </a:lnTo>
                  <a:lnTo>
                    <a:pt x="89140" y="59985"/>
                  </a:lnTo>
                  <a:lnTo>
                    <a:pt x="86581" y="68965"/>
                  </a:lnTo>
                  <a:lnTo>
                    <a:pt x="76855" y="82815"/>
                  </a:lnTo>
                  <a:lnTo>
                    <a:pt x="66371" y="95105"/>
                  </a:lnTo>
                  <a:lnTo>
                    <a:pt x="64225" y="101111"/>
                  </a:lnTo>
                  <a:lnTo>
                    <a:pt x="62660" y="103109"/>
                  </a:lnTo>
                  <a:lnTo>
                    <a:pt x="56710" y="106914"/>
                  </a:lnTo>
                  <a:lnTo>
                    <a:pt x="53614" y="115913"/>
                  </a:lnTo>
                  <a:lnTo>
                    <a:pt x="53582" y="108336"/>
                  </a:lnTo>
                  <a:lnTo>
                    <a:pt x="54572" y="107926"/>
                  </a:lnTo>
                  <a:lnTo>
                    <a:pt x="96385" y="107110"/>
                  </a:lnTo>
                  <a:lnTo>
                    <a:pt x="109769" y="107107"/>
                  </a:lnTo>
                  <a:lnTo>
                    <a:pt x="115925" y="109752"/>
                  </a:lnTo>
                  <a:lnTo>
                    <a:pt x="121967" y="113243"/>
                  </a:lnTo>
                  <a:lnTo>
                    <a:pt x="127961" y="114794"/>
                  </a:lnTo>
                  <a:lnTo>
                    <a:pt x="129956" y="116200"/>
                  </a:lnTo>
                  <a:lnTo>
                    <a:pt x="131285" y="118130"/>
                  </a:lnTo>
                  <a:lnTo>
                    <a:pt x="133756" y="122920"/>
                  </a:lnTo>
                  <a:lnTo>
                    <a:pt x="139732" y="131194"/>
                  </a:lnTo>
                  <a:lnTo>
                    <a:pt x="141944" y="139930"/>
                  </a:lnTo>
                  <a:lnTo>
                    <a:pt x="142753" y="154742"/>
                  </a:lnTo>
                  <a:lnTo>
                    <a:pt x="140175" y="160689"/>
                  </a:lnTo>
                  <a:lnTo>
                    <a:pt x="121881" y="181520"/>
                  </a:lnTo>
                  <a:lnTo>
                    <a:pt x="116016" y="184827"/>
                  </a:lnTo>
                  <a:lnTo>
                    <a:pt x="104166" y="186950"/>
                  </a:lnTo>
                  <a:lnTo>
                    <a:pt x="86319" y="187427"/>
                  </a:lnTo>
                  <a:lnTo>
                    <a:pt x="80367" y="184807"/>
                  </a:lnTo>
                  <a:lnTo>
                    <a:pt x="74414" y="181327"/>
                  </a:lnTo>
                  <a:lnTo>
                    <a:pt x="65485" y="178376"/>
                  </a:lnTo>
                  <a:lnTo>
                    <a:pt x="46413" y="162325"/>
                  </a:lnTo>
                  <a:lnTo>
                    <a:pt x="42787" y="161413"/>
                  </a:lnTo>
                  <a:lnTo>
                    <a:pt x="40431" y="161170"/>
                  </a:lnTo>
                  <a:lnTo>
                    <a:pt x="38860" y="160016"/>
                  </a:lnTo>
                  <a:lnTo>
                    <a:pt x="37814" y="158254"/>
                  </a:lnTo>
                  <a:lnTo>
                    <a:pt x="35719" y="15175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89">
              <a:extLst>
                <a:ext uri="{FF2B5EF4-FFF2-40B4-BE49-F238E27FC236}">
                  <a16:creationId xmlns:a16="http://schemas.microsoft.com/office/drawing/2014/main" id="{F8828EEB-1702-4E97-B9C7-A2E66E2C499C}"/>
                </a:ext>
              </a:extLst>
            </p:cNvPr>
            <p:cNvSpPr/>
            <p:nvPr>
              <p:custDataLst>
                <p:tags r:id="rId17"/>
              </p:custDataLst>
            </p:nvPr>
          </p:nvSpPr>
          <p:spPr>
            <a:xfrm>
              <a:off x="7027664" y="1634133"/>
              <a:ext cx="84987" cy="151637"/>
            </a:xfrm>
            <a:custGeom>
              <a:avLst/>
              <a:gdLst/>
              <a:ahLst/>
              <a:cxnLst/>
              <a:rect l="0" t="0" r="0" b="0"/>
              <a:pathLst>
                <a:path w="84987" h="151637">
                  <a:moveTo>
                    <a:pt x="0" y="26789"/>
                  </a:moveTo>
                  <a:lnTo>
                    <a:pt x="0" y="26789"/>
                  </a:lnTo>
                  <a:lnTo>
                    <a:pt x="0" y="17968"/>
                  </a:lnTo>
                  <a:lnTo>
                    <a:pt x="992" y="40804"/>
                  </a:lnTo>
                  <a:lnTo>
                    <a:pt x="11024" y="80490"/>
                  </a:lnTo>
                  <a:lnTo>
                    <a:pt x="24327" y="116097"/>
                  </a:lnTo>
                  <a:lnTo>
                    <a:pt x="26687" y="127004"/>
                  </a:lnTo>
                  <a:lnTo>
                    <a:pt x="33594" y="138724"/>
                  </a:lnTo>
                  <a:lnTo>
                    <a:pt x="39074" y="145329"/>
                  </a:lnTo>
                  <a:lnTo>
                    <a:pt x="44817" y="148927"/>
                  </a:lnTo>
                  <a:lnTo>
                    <a:pt x="53417" y="151425"/>
                  </a:lnTo>
                  <a:lnTo>
                    <a:pt x="57806" y="151636"/>
                  </a:lnTo>
                  <a:lnTo>
                    <a:pt x="63064" y="149084"/>
                  </a:lnTo>
                  <a:lnTo>
                    <a:pt x="65855" y="147014"/>
                  </a:lnTo>
                  <a:lnTo>
                    <a:pt x="68956" y="142069"/>
                  </a:lnTo>
                  <a:lnTo>
                    <a:pt x="71327" y="136563"/>
                  </a:lnTo>
                  <a:lnTo>
                    <a:pt x="75688" y="130809"/>
                  </a:lnTo>
                  <a:lnTo>
                    <a:pt x="78287" y="122299"/>
                  </a:lnTo>
                  <a:lnTo>
                    <a:pt x="82831" y="81991"/>
                  </a:lnTo>
                  <a:lnTo>
                    <a:pt x="84986" y="75496"/>
                  </a:lnTo>
                  <a:lnTo>
                    <a:pt x="84735" y="62989"/>
                  </a:lnTo>
                  <a:lnTo>
                    <a:pt x="80622" y="20864"/>
                  </a:lnTo>
                  <a:lnTo>
                    <a:pt x="77835" y="11588"/>
                  </a:lnTo>
                  <a:lnTo>
                    <a:pt x="7143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90">
              <a:extLst>
                <a:ext uri="{FF2B5EF4-FFF2-40B4-BE49-F238E27FC236}">
                  <a16:creationId xmlns:a16="http://schemas.microsoft.com/office/drawing/2014/main" id="{3FF07435-2F05-45D4-884C-C5F4F7BC8B94}"/>
                </a:ext>
              </a:extLst>
            </p:cNvPr>
            <p:cNvSpPr/>
            <p:nvPr>
              <p:custDataLst>
                <p:tags r:id="rId18"/>
              </p:custDataLst>
            </p:nvPr>
          </p:nvSpPr>
          <p:spPr>
            <a:xfrm>
              <a:off x="6849339" y="1546080"/>
              <a:ext cx="106889" cy="239859"/>
            </a:xfrm>
            <a:custGeom>
              <a:avLst/>
              <a:gdLst/>
              <a:ahLst/>
              <a:cxnLst/>
              <a:rect l="0" t="0" r="0" b="0"/>
              <a:pathLst>
                <a:path w="106889" h="239859">
                  <a:moveTo>
                    <a:pt x="89028" y="34475"/>
                  </a:moveTo>
                  <a:lnTo>
                    <a:pt x="89028" y="34475"/>
                  </a:lnTo>
                  <a:lnTo>
                    <a:pt x="83884" y="34475"/>
                  </a:lnTo>
                  <a:lnTo>
                    <a:pt x="86080" y="34475"/>
                  </a:lnTo>
                  <a:lnTo>
                    <a:pt x="87063" y="33483"/>
                  </a:lnTo>
                  <a:lnTo>
                    <a:pt x="88769" y="26786"/>
                  </a:lnTo>
                  <a:lnTo>
                    <a:pt x="91559" y="26097"/>
                  </a:lnTo>
                  <a:lnTo>
                    <a:pt x="97958" y="25545"/>
                  </a:lnTo>
                  <a:lnTo>
                    <a:pt x="97958" y="17857"/>
                  </a:lnTo>
                  <a:lnTo>
                    <a:pt x="96966" y="17443"/>
                  </a:lnTo>
                  <a:lnTo>
                    <a:pt x="90269" y="16724"/>
                  </a:lnTo>
                  <a:lnTo>
                    <a:pt x="89580" y="14018"/>
                  </a:lnTo>
                  <a:lnTo>
                    <a:pt x="89396" y="11907"/>
                  </a:lnTo>
                  <a:lnTo>
                    <a:pt x="88281" y="10500"/>
                  </a:lnTo>
                  <a:lnTo>
                    <a:pt x="81371" y="8056"/>
                  </a:lnTo>
                  <a:lnTo>
                    <a:pt x="67781" y="7718"/>
                  </a:lnTo>
                  <a:lnTo>
                    <a:pt x="62056" y="5054"/>
                  </a:lnTo>
                  <a:lnTo>
                    <a:pt x="55037" y="0"/>
                  </a:lnTo>
                  <a:lnTo>
                    <a:pt x="53469" y="578"/>
                  </a:lnTo>
                  <a:lnTo>
                    <a:pt x="46521" y="5138"/>
                  </a:lnTo>
                  <a:lnTo>
                    <a:pt x="38179" y="7923"/>
                  </a:lnTo>
                  <a:lnTo>
                    <a:pt x="23511" y="20015"/>
                  </a:lnTo>
                  <a:lnTo>
                    <a:pt x="20222" y="28379"/>
                  </a:lnTo>
                  <a:lnTo>
                    <a:pt x="10056" y="67383"/>
                  </a:lnTo>
                  <a:lnTo>
                    <a:pt x="1777" y="106718"/>
                  </a:lnTo>
                  <a:lnTo>
                    <a:pt x="0" y="144530"/>
                  </a:lnTo>
                  <a:lnTo>
                    <a:pt x="803" y="168287"/>
                  </a:lnTo>
                  <a:lnTo>
                    <a:pt x="12171" y="200753"/>
                  </a:lnTo>
                  <a:lnTo>
                    <a:pt x="26591" y="221160"/>
                  </a:lnTo>
                  <a:lnTo>
                    <a:pt x="29543" y="224416"/>
                  </a:lnTo>
                  <a:lnTo>
                    <a:pt x="47921" y="233739"/>
                  </a:lnTo>
                  <a:lnTo>
                    <a:pt x="73669" y="238649"/>
                  </a:lnTo>
                  <a:lnTo>
                    <a:pt x="106888" y="23985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91">
              <a:extLst>
                <a:ext uri="{FF2B5EF4-FFF2-40B4-BE49-F238E27FC236}">
                  <a16:creationId xmlns:a16="http://schemas.microsoft.com/office/drawing/2014/main" id="{7CE6D623-2048-400C-B7C0-B3CF0235DD5D}"/>
                </a:ext>
              </a:extLst>
            </p:cNvPr>
            <p:cNvSpPr/>
            <p:nvPr>
              <p:custDataLst>
                <p:tags r:id="rId19"/>
              </p:custDataLst>
            </p:nvPr>
          </p:nvSpPr>
          <p:spPr>
            <a:xfrm>
              <a:off x="6590109" y="1616273"/>
              <a:ext cx="62509" cy="214314"/>
            </a:xfrm>
            <a:custGeom>
              <a:avLst/>
              <a:gdLst/>
              <a:ahLst/>
              <a:cxnLst/>
              <a:rect l="0" t="0" r="0" b="0"/>
              <a:pathLst>
                <a:path w="62509" h="214314">
                  <a:moveTo>
                    <a:pt x="62508" y="0"/>
                  </a:moveTo>
                  <a:lnTo>
                    <a:pt x="62508" y="0"/>
                  </a:lnTo>
                  <a:lnTo>
                    <a:pt x="62508" y="4741"/>
                  </a:lnTo>
                  <a:lnTo>
                    <a:pt x="47063" y="47596"/>
                  </a:lnTo>
                  <a:lnTo>
                    <a:pt x="37838" y="89685"/>
                  </a:lnTo>
                  <a:lnTo>
                    <a:pt x="23700" y="133997"/>
                  </a:lnTo>
                  <a:lnTo>
                    <a:pt x="13632" y="175099"/>
                  </a:lnTo>
                  <a:lnTo>
                    <a:pt x="1103" y="203993"/>
                  </a:lnTo>
                  <a:lnTo>
                    <a:pt x="0" y="21431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92">
              <a:extLst>
                <a:ext uri="{FF2B5EF4-FFF2-40B4-BE49-F238E27FC236}">
                  <a16:creationId xmlns:a16="http://schemas.microsoft.com/office/drawing/2014/main" id="{6D4CB02D-4C0D-4A6A-A18D-BCE10D919ED5}"/>
                </a:ext>
              </a:extLst>
            </p:cNvPr>
            <p:cNvSpPr/>
            <p:nvPr>
              <p:custDataLst>
                <p:tags r:id="rId20"/>
              </p:custDataLst>
            </p:nvPr>
          </p:nvSpPr>
          <p:spPr>
            <a:xfrm>
              <a:off x="6474023" y="1625312"/>
              <a:ext cx="205384" cy="205275"/>
            </a:xfrm>
            <a:custGeom>
              <a:avLst/>
              <a:gdLst/>
              <a:ahLst/>
              <a:cxnLst/>
              <a:rect l="0" t="0" r="0" b="0"/>
              <a:pathLst>
                <a:path w="205384" h="205275">
                  <a:moveTo>
                    <a:pt x="0" y="8821"/>
                  </a:moveTo>
                  <a:lnTo>
                    <a:pt x="0" y="8821"/>
                  </a:lnTo>
                  <a:lnTo>
                    <a:pt x="7689" y="1132"/>
                  </a:lnTo>
                  <a:lnTo>
                    <a:pt x="28939" y="0"/>
                  </a:lnTo>
                  <a:lnTo>
                    <a:pt x="70929" y="15129"/>
                  </a:lnTo>
                  <a:lnTo>
                    <a:pt x="90667" y="29396"/>
                  </a:lnTo>
                  <a:lnTo>
                    <a:pt x="118251" y="57796"/>
                  </a:lnTo>
                  <a:lnTo>
                    <a:pt x="136423" y="98687"/>
                  </a:lnTo>
                  <a:lnTo>
                    <a:pt x="162426" y="139317"/>
                  </a:lnTo>
                  <a:lnTo>
                    <a:pt x="179095" y="180328"/>
                  </a:lnTo>
                  <a:lnTo>
                    <a:pt x="184770" y="189226"/>
                  </a:lnTo>
                  <a:lnTo>
                    <a:pt x="205383" y="20527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93">
              <a:extLst>
                <a:ext uri="{FF2B5EF4-FFF2-40B4-BE49-F238E27FC236}">
                  <a16:creationId xmlns:a16="http://schemas.microsoft.com/office/drawing/2014/main" id="{05393CBA-3387-4753-A6D3-1ECB3ED3BD70}"/>
                </a:ext>
              </a:extLst>
            </p:cNvPr>
            <p:cNvSpPr/>
            <p:nvPr>
              <p:custDataLst>
                <p:tags r:id="rId21"/>
              </p:custDataLst>
            </p:nvPr>
          </p:nvSpPr>
          <p:spPr>
            <a:xfrm>
              <a:off x="6502054" y="1705570"/>
              <a:ext cx="34478" cy="26790"/>
            </a:xfrm>
            <a:custGeom>
              <a:avLst/>
              <a:gdLst/>
              <a:ahLst/>
              <a:cxnLst/>
              <a:rect l="0" t="0" r="0" b="0"/>
              <a:pathLst>
                <a:path w="34478" h="26790">
                  <a:moveTo>
                    <a:pt x="7688" y="26789"/>
                  </a:moveTo>
                  <a:lnTo>
                    <a:pt x="7688" y="26789"/>
                  </a:lnTo>
                  <a:lnTo>
                    <a:pt x="0" y="26789"/>
                  </a:lnTo>
                  <a:lnTo>
                    <a:pt x="3867" y="26789"/>
                  </a:lnTo>
                  <a:lnTo>
                    <a:pt x="8635" y="24143"/>
                  </a:lnTo>
                  <a:lnTo>
                    <a:pt x="22696" y="12550"/>
                  </a:lnTo>
                  <a:lnTo>
                    <a:pt x="28579" y="10539"/>
                  </a:lnTo>
                  <a:lnTo>
                    <a:pt x="30546" y="9010"/>
                  </a:lnTo>
                  <a:lnTo>
                    <a:pt x="34477"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94">
              <a:extLst>
                <a:ext uri="{FF2B5EF4-FFF2-40B4-BE49-F238E27FC236}">
                  <a16:creationId xmlns:a16="http://schemas.microsoft.com/office/drawing/2014/main" id="{91AFCD75-C098-4A9E-94BB-03FBBBB92532}"/>
                </a:ext>
              </a:extLst>
            </p:cNvPr>
            <p:cNvSpPr/>
            <p:nvPr>
              <p:custDataLst>
                <p:tags r:id="rId22"/>
              </p:custDataLst>
            </p:nvPr>
          </p:nvSpPr>
          <p:spPr>
            <a:xfrm>
              <a:off x="6474023" y="1634133"/>
              <a:ext cx="80369" cy="183381"/>
            </a:xfrm>
            <a:custGeom>
              <a:avLst/>
              <a:gdLst/>
              <a:ahLst/>
              <a:cxnLst/>
              <a:rect l="0" t="0" r="0" b="0"/>
              <a:pathLst>
                <a:path w="80369" h="183381">
                  <a:moveTo>
                    <a:pt x="0" y="0"/>
                  </a:moveTo>
                  <a:lnTo>
                    <a:pt x="0" y="0"/>
                  </a:lnTo>
                  <a:lnTo>
                    <a:pt x="0" y="9481"/>
                  </a:lnTo>
                  <a:lnTo>
                    <a:pt x="2646" y="16781"/>
                  </a:lnTo>
                  <a:lnTo>
                    <a:pt x="4741" y="20117"/>
                  </a:lnTo>
                  <a:lnTo>
                    <a:pt x="13303" y="58749"/>
                  </a:lnTo>
                  <a:lnTo>
                    <a:pt x="17460" y="102870"/>
                  </a:lnTo>
                  <a:lnTo>
                    <a:pt x="25938" y="144782"/>
                  </a:lnTo>
                  <a:lnTo>
                    <a:pt x="26677" y="163178"/>
                  </a:lnTo>
                  <a:lnTo>
                    <a:pt x="29386" y="169427"/>
                  </a:lnTo>
                  <a:lnTo>
                    <a:pt x="34468" y="176783"/>
                  </a:lnTo>
                  <a:lnTo>
                    <a:pt x="35349" y="182798"/>
                  </a:lnTo>
                  <a:lnTo>
                    <a:pt x="36464" y="183380"/>
                  </a:lnTo>
                  <a:lnTo>
                    <a:pt x="38200" y="182777"/>
                  </a:lnTo>
                  <a:lnTo>
                    <a:pt x="80368" y="15180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95">
              <a:extLst>
                <a:ext uri="{FF2B5EF4-FFF2-40B4-BE49-F238E27FC236}">
                  <a16:creationId xmlns:a16="http://schemas.microsoft.com/office/drawing/2014/main" id="{731D36C2-84DB-48CD-9AFE-57D10EBF2E2C}"/>
                </a:ext>
              </a:extLst>
            </p:cNvPr>
            <p:cNvSpPr/>
            <p:nvPr>
              <p:custDataLst>
                <p:tags r:id="rId23"/>
              </p:custDataLst>
            </p:nvPr>
          </p:nvSpPr>
          <p:spPr>
            <a:xfrm>
              <a:off x="6305259" y="1580555"/>
              <a:ext cx="115187" cy="214262"/>
            </a:xfrm>
            <a:custGeom>
              <a:avLst/>
              <a:gdLst/>
              <a:ahLst/>
              <a:cxnLst/>
              <a:rect l="0" t="0" r="0" b="0"/>
              <a:pathLst>
                <a:path w="115187" h="214262">
                  <a:moveTo>
                    <a:pt x="8030" y="98226"/>
                  </a:moveTo>
                  <a:lnTo>
                    <a:pt x="8030" y="98226"/>
                  </a:lnTo>
                  <a:lnTo>
                    <a:pt x="8030" y="140208"/>
                  </a:lnTo>
                  <a:lnTo>
                    <a:pt x="9022" y="169909"/>
                  </a:lnTo>
                  <a:lnTo>
                    <a:pt x="16957" y="214261"/>
                  </a:lnTo>
                  <a:lnTo>
                    <a:pt x="16959" y="209557"/>
                  </a:lnTo>
                  <a:lnTo>
                    <a:pt x="5936" y="166716"/>
                  </a:lnTo>
                  <a:lnTo>
                    <a:pt x="0" y="131756"/>
                  </a:lnTo>
                  <a:lnTo>
                    <a:pt x="172" y="95319"/>
                  </a:lnTo>
                  <a:lnTo>
                    <a:pt x="8201" y="61521"/>
                  </a:lnTo>
                  <a:lnTo>
                    <a:pt x="10129" y="58873"/>
                  </a:lnTo>
                  <a:lnTo>
                    <a:pt x="12406" y="57108"/>
                  </a:lnTo>
                  <a:lnTo>
                    <a:pt x="14935" y="52501"/>
                  </a:lnTo>
                  <a:lnTo>
                    <a:pt x="15610" y="49883"/>
                  </a:lnTo>
                  <a:lnTo>
                    <a:pt x="17052" y="48138"/>
                  </a:lnTo>
                  <a:lnTo>
                    <a:pt x="21300" y="46199"/>
                  </a:lnTo>
                  <a:lnTo>
                    <a:pt x="23822" y="46674"/>
                  </a:lnTo>
                  <a:lnTo>
                    <a:pt x="29270" y="49848"/>
                  </a:lnTo>
                  <a:lnTo>
                    <a:pt x="31120" y="52084"/>
                  </a:lnTo>
                  <a:lnTo>
                    <a:pt x="47103" y="91641"/>
                  </a:lnTo>
                  <a:lnTo>
                    <a:pt x="64618" y="130652"/>
                  </a:lnTo>
                  <a:lnTo>
                    <a:pt x="84431" y="171630"/>
                  </a:lnTo>
                  <a:lnTo>
                    <a:pt x="88214" y="183365"/>
                  </a:lnTo>
                  <a:lnTo>
                    <a:pt x="106111" y="205224"/>
                  </a:lnTo>
                  <a:lnTo>
                    <a:pt x="106255" y="166163"/>
                  </a:lnTo>
                  <a:lnTo>
                    <a:pt x="106257" y="124554"/>
                  </a:lnTo>
                  <a:lnTo>
                    <a:pt x="106257" y="80306"/>
                  </a:lnTo>
                  <a:lnTo>
                    <a:pt x="106257" y="42778"/>
                  </a:lnTo>
                  <a:lnTo>
                    <a:pt x="106257" y="18041"/>
                  </a:lnTo>
                  <a:lnTo>
                    <a:pt x="108902" y="10333"/>
                  </a:lnTo>
                  <a:lnTo>
                    <a:pt x="115186"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96">
              <a:extLst>
                <a:ext uri="{FF2B5EF4-FFF2-40B4-BE49-F238E27FC236}">
                  <a16:creationId xmlns:a16="http://schemas.microsoft.com/office/drawing/2014/main" id="{4B2B782D-A2E7-4BA3-A88A-6E8017A7B17E}"/>
                </a:ext>
              </a:extLst>
            </p:cNvPr>
            <p:cNvSpPr/>
            <p:nvPr>
              <p:custDataLst>
                <p:tags r:id="rId24"/>
              </p:custDataLst>
            </p:nvPr>
          </p:nvSpPr>
          <p:spPr>
            <a:xfrm>
              <a:off x="6170414" y="1607344"/>
              <a:ext cx="89294" cy="187474"/>
            </a:xfrm>
            <a:custGeom>
              <a:avLst/>
              <a:gdLst/>
              <a:ahLst/>
              <a:cxnLst/>
              <a:rect l="0" t="0" r="0" b="0"/>
              <a:pathLst>
                <a:path w="89294" h="187474">
                  <a:moveTo>
                    <a:pt x="0" y="8929"/>
                  </a:moveTo>
                  <a:lnTo>
                    <a:pt x="0" y="8929"/>
                  </a:lnTo>
                  <a:lnTo>
                    <a:pt x="0" y="29920"/>
                  </a:lnTo>
                  <a:lnTo>
                    <a:pt x="12429" y="64808"/>
                  </a:lnTo>
                  <a:lnTo>
                    <a:pt x="37500" y="103859"/>
                  </a:lnTo>
                  <a:lnTo>
                    <a:pt x="59462" y="145832"/>
                  </a:lnTo>
                  <a:lnTo>
                    <a:pt x="80182" y="183205"/>
                  </a:lnTo>
                  <a:lnTo>
                    <a:pt x="82228" y="184645"/>
                  </a:lnTo>
                  <a:lnTo>
                    <a:pt x="89174" y="187473"/>
                  </a:lnTo>
                  <a:lnTo>
                    <a:pt x="89293" y="148488"/>
                  </a:lnTo>
                  <a:lnTo>
                    <a:pt x="81608" y="105624"/>
                  </a:lnTo>
                  <a:lnTo>
                    <a:pt x="80476" y="65872"/>
                  </a:lnTo>
                  <a:lnTo>
                    <a:pt x="80373" y="24827"/>
                  </a:lnTo>
                  <a:lnTo>
                    <a:pt x="80366"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97">
              <a:extLst>
                <a:ext uri="{FF2B5EF4-FFF2-40B4-BE49-F238E27FC236}">
                  <a16:creationId xmlns:a16="http://schemas.microsoft.com/office/drawing/2014/main" id="{B44C22AF-C9B0-4BB4-B734-A7A7EC6EA187}"/>
                </a:ext>
              </a:extLst>
            </p:cNvPr>
            <p:cNvSpPr/>
            <p:nvPr>
              <p:custDataLst>
                <p:tags r:id="rId25"/>
              </p:custDataLst>
            </p:nvPr>
          </p:nvSpPr>
          <p:spPr>
            <a:xfrm>
              <a:off x="6170414" y="1643063"/>
              <a:ext cx="17860" cy="174424"/>
            </a:xfrm>
            <a:custGeom>
              <a:avLst/>
              <a:gdLst/>
              <a:ahLst/>
              <a:cxnLst/>
              <a:rect l="0" t="0" r="0" b="0"/>
              <a:pathLst>
                <a:path w="17860" h="174424">
                  <a:moveTo>
                    <a:pt x="0" y="0"/>
                  </a:moveTo>
                  <a:lnTo>
                    <a:pt x="0" y="0"/>
                  </a:lnTo>
                  <a:lnTo>
                    <a:pt x="0" y="12428"/>
                  </a:lnTo>
                  <a:lnTo>
                    <a:pt x="8378" y="53830"/>
                  </a:lnTo>
                  <a:lnTo>
                    <a:pt x="8896" y="95264"/>
                  </a:lnTo>
                  <a:lnTo>
                    <a:pt x="8927" y="138658"/>
                  </a:lnTo>
                  <a:lnTo>
                    <a:pt x="8929" y="152649"/>
                  </a:lnTo>
                  <a:lnTo>
                    <a:pt x="11575" y="159787"/>
                  </a:lnTo>
                  <a:lnTo>
                    <a:pt x="16618" y="167713"/>
                  </a:lnTo>
                  <a:lnTo>
                    <a:pt x="17614" y="174423"/>
                  </a:lnTo>
                  <a:lnTo>
                    <a:pt x="17859" y="16073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98">
              <a:extLst>
                <a:ext uri="{FF2B5EF4-FFF2-40B4-BE49-F238E27FC236}">
                  <a16:creationId xmlns:a16="http://schemas.microsoft.com/office/drawing/2014/main" id="{3F47E765-35B6-4465-9349-E03E8075C536}"/>
                </a:ext>
              </a:extLst>
            </p:cNvPr>
            <p:cNvSpPr/>
            <p:nvPr>
              <p:custDataLst>
                <p:tags r:id="rId26"/>
              </p:custDataLst>
            </p:nvPr>
          </p:nvSpPr>
          <p:spPr>
            <a:xfrm>
              <a:off x="6009680" y="1580749"/>
              <a:ext cx="107157" cy="258768"/>
            </a:xfrm>
            <a:custGeom>
              <a:avLst/>
              <a:gdLst/>
              <a:ahLst/>
              <a:cxnLst/>
              <a:rect l="0" t="0" r="0" b="0"/>
              <a:pathLst>
                <a:path w="107157" h="258768">
                  <a:moveTo>
                    <a:pt x="8929" y="258767"/>
                  </a:moveTo>
                  <a:lnTo>
                    <a:pt x="8929" y="258767"/>
                  </a:lnTo>
                  <a:lnTo>
                    <a:pt x="108" y="258767"/>
                  </a:lnTo>
                  <a:lnTo>
                    <a:pt x="0" y="218865"/>
                  </a:lnTo>
                  <a:lnTo>
                    <a:pt x="2645" y="175683"/>
                  </a:lnTo>
                  <a:lnTo>
                    <a:pt x="8377" y="131651"/>
                  </a:lnTo>
                  <a:lnTo>
                    <a:pt x="8857" y="89818"/>
                  </a:lnTo>
                  <a:lnTo>
                    <a:pt x="11561" y="60397"/>
                  </a:lnTo>
                  <a:lnTo>
                    <a:pt x="17490" y="19811"/>
                  </a:lnTo>
                  <a:lnTo>
                    <a:pt x="20341" y="11012"/>
                  </a:lnTo>
                  <a:lnTo>
                    <a:pt x="25515" y="2019"/>
                  </a:lnTo>
                  <a:lnTo>
                    <a:pt x="26932" y="1281"/>
                  </a:lnTo>
                  <a:lnTo>
                    <a:pt x="34366" y="0"/>
                  </a:lnTo>
                  <a:lnTo>
                    <a:pt x="40058" y="4604"/>
                  </a:lnTo>
                  <a:lnTo>
                    <a:pt x="42608" y="12191"/>
                  </a:lnTo>
                  <a:lnTo>
                    <a:pt x="51509" y="45093"/>
                  </a:lnTo>
                  <a:lnTo>
                    <a:pt x="67548" y="83936"/>
                  </a:lnTo>
                  <a:lnTo>
                    <a:pt x="78224" y="126952"/>
                  </a:lnTo>
                  <a:lnTo>
                    <a:pt x="86815" y="151443"/>
                  </a:lnTo>
                  <a:lnTo>
                    <a:pt x="91207" y="169420"/>
                  </a:lnTo>
                  <a:lnTo>
                    <a:pt x="100256" y="195470"/>
                  </a:lnTo>
                  <a:lnTo>
                    <a:pt x="104089" y="201862"/>
                  </a:lnTo>
                  <a:lnTo>
                    <a:pt x="107156" y="21411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SMARTInkShape-99">
              <a:extLst>
                <a:ext uri="{FF2B5EF4-FFF2-40B4-BE49-F238E27FC236}">
                  <a16:creationId xmlns:a16="http://schemas.microsoft.com/office/drawing/2014/main" id="{22DB54F8-9735-456B-A346-BCFB43C5B2FC}"/>
                </a:ext>
              </a:extLst>
            </p:cNvPr>
            <p:cNvSpPr/>
            <p:nvPr>
              <p:custDataLst>
                <p:tags r:id="rId27"/>
              </p:custDataLst>
            </p:nvPr>
          </p:nvSpPr>
          <p:spPr>
            <a:xfrm>
              <a:off x="6036470" y="1705570"/>
              <a:ext cx="44648" cy="53579"/>
            </a:xfrm>
            <a:custGeom>
              <a:avLst/>
              <a:gdLst/>
              <a:ahLst/>
              <a:cxnLst/>
              <a:rect l="0" t="0" r="0" b="0"/>
              <a:pathLst>
                <a:path w="44648" h="53579">
                  <a:moveTo>
                    <a:pt x="0" y="53578"/>
                  </a:moveTo>
                  <a:lnTo>
                    <a:pt x="0" y="53578"/>
                  </a:lnTo>
                  <a:lnTo>
                    <a:pt x="0" y="40017"/>
                  </a:lnTo>
                  <a:lnTo>
                    <a:pt x="2644" y="34983"/>
                  </a:lnTo>
                  <a:lnTo>
                    <a:pt x="29810" y="5941"/>
                  </a:lnTo>
                  <a:lnTo>
                    <a:pt x="35738" y="2640"/>
                  </a:lnTo>
                  <a:lnTo>
                    <a:pt x="44647"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7" name="SMARTInkShape-Group19">
            <a:extLst>
              <a:ext uri="{FF2B5EF4-FFF2-40B4-BE49-F238E27FC236}">
                <a16:creationId xmlns:a16="http://schemas.microsoft.com/office/drawing/2014/main" id="{96E82014-4B5E-4265-8981-E49CEBADEFEA}"/>
              </a:ext>
            </a:extLst>
          </p:cNvPr>
          <p:cNvGrpSpPr/>
          <p:nvPr/>
        </p:nvGrpSpPr>
        <p:grpSpPr>
          <a:xfrm>
            <a:off x="5089922" y="1580555"/>
            <a:ext cx="678657" cy="267891"/>
            <a:chOff x="5089922" y="1580555"/>
            <a:chExt cx="678657" cy="267891"/>
          </a:xfrm>
        </p:grpSpPr>
        <p:sp>
          <p:nvSpPr>
            <p:cNvPr id="21" name="SMARTInkShape-100">
              <a:extLst>
                <a:ext uri="{FF2B5EF4-FFF2-40B4-BE49-F238E27FC236}">
                  <a16:creationId xmlns:a16="http://schemas.microsoft.com/office/drawing/2014/main" id="{DF3A93B8-2211-4F7C-A19F-FD365089AAF1}"/>
                </a:ext>
              </a:extLst>
            </p:cNvPr>
            <p:cNvSpPr/>
            <p:nvPr>
              <p:custDataLst>
                <p:tags r:id="rId6"/>
              </p:custDataLst>
            </p:nvPr>
          </p:nvSpPr>
          <p:spPr>
            <a:xfrm>
              <a:off x="5661422" y="1625203"/>
              <a:ext cx="107157" cy="53579"/>
            </a:xfrm>
            <a:custGeom>
              <a:avLst/>
              <a:gdLst/>
              <a:ahLst/>
              <a:cxnLst/>
              <a:rect l="0" t="0" r="0" b="0"/>
              <a:pathLst>
                <a:path w="107157" h="53579">
                  <a:moveTo>
                    <a:pt x="0" y="53578"/>
                  </a:moveTo>
                  <a:lnTo>
                    <a:pt x="0" y="53578"/>
                  </a:lnTo>
                  <a:lnTo>
                    <a:pt x="20737" y="35487"/>
                  </a:lnTo>
                  <a:lnTo>
                    <a:pt x="64440" y="14869"/>
                  </a:lnTo>
                  <a:lnTo>
                    <a:pt x="107156"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101">
              <a:extLst>
                <a:ext uri="{FF2B5EF4-FFF2-40B4-BE49-F238E27FC236}">
                  <a16:creationId xmlns:a16="http://schemas.microsoft.com/office/drawing/2014/main" id="{494D3919-8E8B-4D3F-97C3-EE995EE22ACD}"/>
                </a:ext>
              </a:extLst>
            </p:cNvPr>
            <p:cNvSpPr/>
            <p:nvPr>
              <p:custDataLst>
                <p:tags r:id="rId7"/>
              </p:custDataLst>
            </p:nvPr>
          </p:nvSpPr>
          <p:spPr>
            <a:xfrm>
              <a:off x="5723930" y="1687711"/>
              <a:ext cx="35719" cy="160735"/>
            </a:xfrm>
            <a:custGeom>
              <a:avLst/>
              <a:gdLst/>
              <a:ahLst/>
              <a:cxnLst/>
              <a:rect l="0" t="0" r="0" b="0"/>
              <a:pathLst>
                <a:path w="35719" h="160735">
                  <a:moveTo>
                    <a:pt x="0" y="0"/>
                  </a:moveTo>
                  <a:lnTo>
                    <a:pt x="0" y="0"/>
                  </a:lnTo>
                  <a:lnTo>
                    <a:pt x="992" y="22360"/>
                  </a:lnTo>
                  <a:lnTo>
                    <a:pt x="14239" y="62825"/>
                  </a:lnTo>
                  <a:lnTo>
                    <a:pt x="24714" y="107001"/>
                  </a:lnTo>
                  <a:lnTo>
                    <a:pt x="29253" y="135793"/>
                  </a:lnTo>
                  <a:lnTo>
                    <a:pt x="34867" y="150688"/>
                  </a:lnTo>
                  <a:lnTo>
                    <a:pt x="35718" y="16073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102">
              <a:extLst>
                <a:ext uri="{FF2B5EF4-FFF2-40B4-BE49-F238E27FC236}">
                  <a16:creationId xmlns:a16="http://schemas.microsoft.com/office/drawing/2014/main" id="{E8CC2ABB-D597-4502-B3B9-9EBBF5FAB88B}"/>
                </a:ext>
              </a:extLst>
            </p:cNvPr>
            <p:cNvSpPr/>
            <p:nvPr>
              <p:custDataLst>
                <p:tags r:id="rId8"/>
              </p:custDataLst>
            </p:nvPr>
          </p:nvSpPr>
          <p:spPr>
            <a:xfrm>
              <a:off x="5527477" y="1598414"/>
              <a:ext cx="44649" cy="62509"/>
            </a:xfrm>
            <a:custGeom>
              <a:avLst/>
              <a:gdLst/>
              <a:ahLst/>
              <a:cxnLst/>
              <a:rect l="0" t="0" r="0" b="0"/>
              <a:pathLst>
                <a:path w="44649" h="62509">
                  <a:moveTo>
                    <a:pt x="0" y="0"/>
                  </a:moveTo>
                  <a:lnTo>
                    <a:pt x="0" y="0"/>
                  </a:lnTo>
                  <a:lnTo>
                    <a:pt x="4740" y="4740"/>
                  </a:lnTo>
                  <a:lnTo>
                    <a:pt x="7067" y="9714"/>
                  </a:lnTo>
                  <a:lnTo>
                    <a:pt x="9676" y="23916"/>
                  </a:lnTo>
                  <a:lnTo>
                    <a:pt x="21325" y="38709"/>
                  </a:lnTo>
                  <a:lnTo>
                    <a:pt x="44648" y="6250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103">
              <a:extLst>
                <a:ext uri="{FF2B5EF4-FFF2-40B4-BE49-F238E27FC236}">
                  <a16:creationId xmlns:a16="http://schemas.microsoft.com/office/drawing/2014/main" id="{277B73D1-113A-402C-B5B4-5EAEAF87945F}"/>
                </a:ext>
              </a:extLst>
            </p:cNvPr>
            <p:cNvSpPr/>
            <p:nvPr>
              <p:custDataLst>
                <p:tags r:id="rId9"/>
              </p:custDataLst>
            </p:nvPr>
          </p:nvSpPr>
          <p:spPr>
            <a:xfrm>
              <a:off x="5420320" y="1651992"/>
              <a:ext cx="141480" cy="160567"/>
            </a:xfrm>
            <a:custGeom>
              <a:avLst/>
              <a:gdLst/>
              <a:ahLst/>
              <a:cxnLst/>
              <a:rect l="0" t="0" r="0" b="0"/>
              <a:pathLst>
                <a:path w="141480" h="160567">
                  <a:moveTo>
                    <a:pt x="0" y="62508"/>
                  </a:moveTo>
                  <a:lnTo>
                    <a:pt x="0" y="62508"/>
                  </a:lnTo>
                  <a:lnTo>
                    <a:pt x="0" y="74937"/>
                  </a:lnTo>
                  <a:lnTo>
                    <a:pt x="2646" y="80600"/>
                  </a:lnTo>
                  <a:lnTo>
                    <a:pt x="12429" y="97060"/>
                  </a:lnTo>
                  <a:lnTo>
                    <a:pt x="24715" y="140300"/>
                  </a:lnTo>
                  <a:lnTo>
                    <a:pt x="26860" y="147684"/>
                  </a:lnTo>
                  <a:lnTo>
                    <a:pt x="35599" y="160566"/>
                  </a:lnTo>
                  <a:lnTo>
                    <a:pt x="35683" y="155944"/>
                  </a:lnTo>
                  <a:lnTo>
                    <a:pt x="33058" y="150999"/>
                  </a:lnTo>
                  <a:lnTo>
                    <a:pt x="30968" y="148291"/>
                  </a:lnTo>
                  <a:lnTo>
                    <a:pt x="28646" y="139990"/>
                  </a:lnTo>
                  <a:lnTo>
                    <a:pt x="24693" y="124161"/>
                  </a:lnTo>
                  <a:lnTo>
                    <a:pt x="11391" y="89222"/>
                  </a:lnTo>
                  <a:lnTo>
                    <a:pt x="9032" y="78350"/>
                  </a:lnTo>
                  <a:lnTo>
                    <a:pt x="3117" y="65658"/>
                  </a:lnTo>
                  <a:lnTo>
                    <a:pt x="36" y="36364"/>
                  </a:lnTo>
                  <a:lnTo>
                    <a:pt x="12432" y="35776"/>
                  </a:lnTo>
                  <a:lnTo>
                    <a:pt x="18093" y="38390"/>
                  </a:lnTo>
                  <a:lnTo>
                    <a:pt x="60649" y="78526"/>
                  </a:lnTo>
                  <a:lnTo>
                    <a:pt x="97626" y="118132"/>
                  </a:lnTo>
                  <a:lnTo>
                    <a:pt x="110015" y="135562"/>
                  </a:lnTo>
                  <a:lnTo>
                    <a:pt x="116034" y="139625"/>
                  </a:lnTo>
                  <a:lnTo>
                    <a:pt x="122016" y="142423"/>
                  </a:lnTo>
                  <a:lnTo>
                    <a:pt x="132179" y="150373"/>
                  </a:lnTo>
                  <a:lnTo>
                    <a:pt x="141479" y="151679"/>
                  </a:lnTo>
                  <a:lnTo>
                    <a:pt x="139609" y="149103"/>
                  </a:lnTo>
                  <a:lnTo>
                    <a:pt x="137721" y="147027"/>
                  </a:lnTo>
                  <a:lnTo>
                    <a:pt x="135623" y="142075"/>
                  </a:lnTo>
                  <a:lnTo>
                    <a:pt x="122965" y="97974"/>
                  </a:lnTo>
                  <a:lnTo>
                    <a:pt x="106976" y="59840"/>
                  </a:lnTo>
                  <a:lnTo>
                    <a:pt x="98173" y="40220"/>
                  </a:lnTo>
                  <a:lnTo>
                    <a:pt x="84329" y="15292"/>
                  </a:lnTo>
                  <a:lnTo>
                    <a:pt x="8036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104">
              <a:extLst>
                <a:ext uri="{FF2B5EF4-FFF2-40B4-BE49-F238E27FC236}">
                  <a16:creationId xmlns:a16="http://schemas.microsoft.com/office/drawing/2014/main" id="{6CFC374B-7ABD-4356-BC2C-1A98F59619B8}"/>
                </a:ext>
              </a:extLst>
            </p:cNvPr>
            <p:cNvSpPr/>
            <p:nvPr>
              <p:custDataLst>
                <p:tags r:id="rId10"/>
              </p:custDataLst>
            </p:nvPr>
          </p:nvSpPr>
          <p:spPr>
            <a:xfrm>
              <a:off x="5331132" y="1651992"/>
              <a:ext cx="53425" cy="142340"/>
            </a:xfrm>
            <a:custGeom>
              <a:avLst/>
              <a:gdLst/>
              <a:ahLst/>
              <a:cxnLst/>
              <a:rect l="0" t="0" r="0" b="0"/>
              <a:pathLst>
                <a:path w="53425" h="142340">
                  <a:moveTo>
                    <a:pt x="8821" y="8930"/>
                  </a:moveTo>
                  <a:lnTo>
                    <a:pt x="8821" y="8930"/>
                  </a:lnTo>
                  <a:lnTo>
                    <a:pt x="8821" y="13670"/>
                  </a:lnTo>
                  <a:lnTo>
                    <a:pt x="6176" y="18644"/>
                  </a:lnTo>
                  <a:lnTo>
                    <a:pt x="4081" y="21359"/>
                  </a:lnTo>
                  <a:lnTo>
                    <a:pt x="1753" y="29667"/>
                  </a:lnTo>
                  <a:lnTo>
                    <a:pt x="0" y="68630"/>
                  </a:lnTo>
                  <a:lnTo>
                    <a:pt x="905" y="92307"/>
                  </a:lnTo>
                  <a:lnTo>
                    <a:pt x="8988" y="120866"/>
                  </a:lnTo>
                  <a:lnTo>
                    <a:pt x="25040" y="141066"/>
                  </a:lnTo>
                  <a:lnTo>
                    <a:pt x="28597" y="142071"/>
                  </a:lnTo>
                  <a:lnTo>
                    <a:pt x="30935" y="142339"/>
                  </a:lnTo>
                  <a:lnTo>
                    <a:pt x="36178" y="139991"/>
                  </a:lnTo>
                  <a:lnTo>
                    <a:pt x="47629" y="130399"/>
                  </a:lnTo>
                  <a:lnTo>
                    <a:pt x="50873" y="124763"/>
                  </a:lnTo>
                  <a:lnTo>
                    <a:pt x="52701" y="113365"/>
                  </a:lnTo>
                  <a:lnTo>
                    <a:pt x="53424" y="74255"/>
                  </a:lnTo>
                  <a:lnTo>
                    <a:pt x="52468" y="50570"/>
                  </a:lnTo>
                  <a:lnTo>
                    <a:pt x="46338" y="33725"/>
                  </a:lnTo>
                  <a:lnTo>
                    <a:pt x="32479" y="15404"/>
                  </a:lnTo>
                  <a:lnTo>
                    <a:pt x="26612" y="11807"/>
                  </a:lnTo>
                  <a:lnTo>
                    <a:pt x="23658" y="10848"/>
                  </a:lnTo>
                  <a:lnTo>
                    <a:pt x="21689" y="9217"/>
                  </a:lnTo>
                  <a:lnTo>
                    <a:pt x="17924" y="3172"/>
                  </a:lnTo>
                  <a:lnTo>
                    <a:pt x="8821"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105">
              <a:extLst>
                <a:ext uri="{FF2B5EF4-FFF2-40B4-BE49-F238E27FC236}">
                  <a16:creationId xmlns:a16="http://schemas.microsoft.com/office/drawing/2014/main" id="{EE928A54-23AA-44E1-8FB2-3D50AF3E90C9}"/>
                </a:ext>
              </a:extLst>
            </p:cNvPr>
            <p:cNvSpPr/>
            <p:nvPr>
              <p:custDataLst>
                <p:tags r:id="rId11"/>
              </p:custDataLst>
            </p:nvPr>
          </p:nvSpPr>
          <p:spPr>
            <a:xfrm>
              <a:off x="5089922" y="1580555"/>
              <a:ext cx="160734" cy="258392"/>
            </a:xfrm>
            <a:custGeom>
              <a:avLst/>
              <a:gdLst/>
              <a:ahLst/>
              <a:cxnLst/>
              <a:rect l="0" t="0" r="0" b="0"/>
              <a:pathLst>
                <a:path w="160734" h="258392">
                  <a:moveTo>
                    <a:pt x="0" y="53578"/>
                  </a:moveTo>
                  <a:lnTo>
                    <a:pt x="0" y="53578"/>
                  </a:lnTo>
                  <a:lnTo>
                    <a:pt x="0" y="66007"/>
                  </a:lnTo>
                  <a:lnTo>
                    <a:pt x="11024" y="110054"/>
                  </a:lnTo>
                  <a:lnTo>
                    <a:pt x="23096" y="152186"/>
                  </a:lnTo>
                  <a:lnTo>
                    <a:pt x="31043" y="191763"/>
                  </a:lnTo>
                  <a:lnTo>
                    <a:pt x="41582" y="234056"/>
                  </a:lnTo>
                  <a:lnTo>
                    <a:pt x="44732" y="245849"/>
                  </a:lnTo>
                  <a:lnTo>
                    <a:pt x="53175" y="258391"/>
                  </a:lnTo>
                  <a:lnTo>
                    <a:pt x="61231" y="251222"/>
                  </a:lnTo>
                  <a:lnTo>
                    <a:pt x="62129" y="240903"/>
                  </a:lnTo>
                  <a:lnTo>
                    <a:pt x="59694" y="233406"/>
                  </a:lnTo>
                  <a:lnTo>
                    <a:pt x="57655" y="230018"/>
                  </a:lnTo>
                  <a:lnTo>
                    <a:pt x="54786" y="215769"/>
                  </a:lnTo>
                  <a:lnTo>
                    <a:pt x="53649" y="175528"/>
                  </a:lnTo>
                  <a:lnTo>
                    <a:pt x="53582" y="133940"/>
                  </a:lnTo>
                  <a:lnTo>
                    <a:pt x="54572" y="123029"/>
                  </a:lnTo>
                  <a:lnTo>
                    <a:pt x="62674" y="102543"/>
                  </a:lnTo>
                  <a:lnTo>
                    <a:pt x="64602" y="101104"/>
                  </a:lnTo>
                  <a:lnTo>
                    <a:pt x="66881" y="100145"/>
                  </a:lnTo>
                  <a:lnTo>
                    <a:pt x="69392" y="100497"/>
                  </a:lnTo>
                  <a:lnTo>
                    <a:pt x="74828" y="103535"/>
                  </a:lnTo>
                  <a:lnTo>
                    <a:pt x="92310" y="119267"/>
                  </a:lnTo>
                  <a:lnTo>
                    <a:pt x="118733" y="163620"/>
                  </a:lnTo>
                  <a:lnTo>
                    <a:pt x="129438" y="183087"/>
                  </a:lnTo>
                  <a:lnTo>
                    <a:pt x="140481" y="207959"/>
                  </a:lnTo>
                  <a:lnTo>
                    <a:pt x="148008" y="219265"/>
                  </a:lnTo>
                  <a:lnTo>
                    <a:pt x="153701" y="231974"/>
                  </a:lnTo>
                  <a:lnTo>
                    <a:pt x="160323" y="240567"/>
                  </a:lnTo>
                  <a:lnTo>
                    <a:pt x="160698" y="228625"/>
                  </a:lnTo>
                  <a:lnTo>
                    <a:pt x="154590" y="190644"/>
                  </a:lnTo>
                  <a:lnTo>
                    <a:pt x="152355" y="152421"/>
                  </a:lnTo>
                  <a:lnTo>
                    <a:pt x="151913" y="111467"/>
                  </a:lnTo>
                  <a:lnTo>
                    <a:pt x="151826" y="73281"/>
                  </a:lnTo>
                  <a:lnTo>
                    <a:pt x="151806" y="33165"/>
                  </a:lnTo>
                  <a:lnTo>
                    <a:pt x="152798" y="16000"/>
                  </a:lnTo>
                  <a:lnTo>
                    <a:pt x="160733"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265" name="SMARTInkShape-Group20">
            <a:extLst>
              <a:ext uri="{FF2B5EF4-FFF2-40B4-BE49-F238E27FC236}">
                <a16:creationId xmlns:a16="http://schemas.microsoft.com/office/drawing/2014/main" id="{38750CBF-4972-427B-833B-B055E424909D}"/>
              </a:ext>
            </a:extLst>
          </p:cNvPr>
          <p:cNvGrpSpPr/>
          <p:nvPr/>
        </p:nvGrpSpPr>
        <p:grpSpPr>
          <a:xfrm>
            <a:off x="4120775" y="1625203"/>
            <a:ext cx="728046" cy="249873"/>
            <a:chOff x="4120775" y="1625203"/>
            <a:chExt cx="728046" cy="249873"/>
          </a:xfrm>
        </p:grpSpPr>
        <p:sp>
          <p:nvSpPr>
            <p:cNvPr id="28" name="SMARTInkShape-106">
              <a:extLst>
                <a:ext uri="{FF2B5EF4-FFF2-40B4-BE49-F238E27FC236}">
                  <a16:creationId xmlns:a16="http://schemas.microsoft.com/office/drawing/2014/main" id="{DEA95DF5-1302-46D3-86F1-55B39FD18B02}"/>
                </a:ext>
              </a:extLst>
            </p:cNvPr>
            <p:cNvSpPr/>
            <p:nvPr>
              <p:custDataLst>
                <p:tags r:id="rId1"/>
              </p:custDataLst>
            </p:nvPr>
          </p:nvSpPr>
          <p:spPr>
            <a:xfrm>
              <a:off x="4777383" y="1723430"/>
              <a:ext cx="62509" cy="62509"/>
            </a:xfrm>
            <a:custGeom>
              <a:avLst/>
              <a:gdLst/>
              <a:ahLst/>
              <a:cxnLst/>
              <a:rect l="0" t="0" r="0" b="0"/>
              <a:pathLst>
                <a:path w="62509" h="62509">
                  <a:moveTo>
                    <a:pt x="0" y="62508"/>
                  </a:moveTo>
                  <a:lnTo>
                    <a:pt x="0" y="62508"/>
                  </a:lnTo>
                  <a:lnTo>
                    <a:pt x="0" y="54819"/>
                  </a:lnTo>
                  <a:lnTo>
                    <a:pt x="12429" y="41258"/>
                  </a:lnTo>
                  <a:lnTo>
                    <a:pt x="56449" y="5950"/>
                  </a:lnTo>
                  <a:lnTo>
                    <a:pt x="6250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107">
              <a:extLst>
                <a:ext uri="{FF2B5EF4-FFF2-40B4-BE49-F238E27FC236}">
                  <a16:creationId xmlns:a16="http://schemas.microsoft.com/office/drawing/2014/main" id="{2AEF3DC9-6BCC-47B5-BF0A-FEE6CFC0F73E}"/>
                </a:ext>
              </a:extLst>
            </p:cNvPr>
            <p:cNvSpPr/>
            <p:nvPr>
              <p:custDataLst>
                <p:tags r:id="rId2"/>
              </p:custDataLst>
            </p:nvPr>
          </p:nvSpPr>
          <p:spPr>
            <a:xfrm>
              <a:off x="4759523" y="1651992"/>
              <a:ext cx="89298" cy="204969"/>
            </a:xfrm>
            <a:custGeom>
              <a:avLst/>
              <a:gdLst/>
              <a:ahLst/>
              <a:cxnLst/>
              <a:rect l="0" t="0" r="0" b="0"/>
              <a:pathLst>
                <a:path w="89298" h="204969">
                  <a:moveTo>
                    <a:pt x="0" y="0"/>
                  </a:moveTo>
                  <a:lnTo>
                    <a:pt x="0" y="0"/>
                  </a:lnTo>
                  <a:lnTo>
                    <a:pt x="0" y="12429"/>
                  </a:lnTo>
                  <a:lnTo>
                    <a:pt x="8103" y="54141"/>
                  </a:lnTo>
                  <a:lnTo>
                    <a:pt x="9677" y="73699"/>
                  </a:lnTo>
                  <a:lnTo>
                    <a:pt x="17011" y="116207"/>
                  </a:lnTo>
                  <a:lnTo>
                    <a:pt x="18600" y="135084"/>
                  </a:lnTo>
                  <a:lnTo>
                    <a:pt x="24878" y="153500"/>
                  </a:lnTo>
                  <a:lnTo>
                    <a:pt x="26932" y="163472"/>
                  </a:lnTo>
                  <a:lnTo>
                    <a:pt x="33689" y="177959"/>
                  </a:lnTo>
                  <a:lnTo>
                    <a:pt x="34366" y="181147"/>
                  </a:lnTo>
                  <a:lnTo>
                    <a:pt x="40059" y="190375"/>
                  </a:lnTo>
                  <a:lnTo>
                    <a:pt x="45254" y="193752"/>
                  </a:lnTo>
                  <a:lnTo>
                    <a:pt x="48029" y="194652"/>
                  </a:lnTo>
                  <a:lnTo>
                    <a:pt x="49879" y="196245"/>
                  </a:lnTo>
                  <a:lnTo>
                    <a:pt x="51934" y="200660"/>
                  </a:lnTo>
                  <a:lnTo>
                    <a:pt x="53475" y="202234"/>
                  </a:lnTo>
                  <a:lnTo>
                    <a:pt x="57832" y="203983"/>
                  </a:lnTo>
                  <a:lnTo>
                    <a:pt x="65863" y="204968"/>
                  </a:lnTo>
                  <a:lnTo>
                    <a:pt x="71606" y="202553"/>
                  </a:lnTo>
                  <a:lnTo>
                    <a:pt x="77466" y="199164"/>
                  </a:lnTo>
                  <a:lnTo>
                    <a:pt x="83378" y="197658"/>
                  </a:lnTo>
                  <a:lnTo>
                    <a:pt x="85351" y="196264"/>
                  </a:lnTo>
                  <a:lnTo>
                    <a:pt x="86666" y="194343"/>
                  </a:lnTo>
                  <a:lnTo>
                    <a:pt x="89297" y="18752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108">
              <a:extLst>
                <a:ext uri="{FF2B5EF4-FFF2-40B4-BE49-F238E27FC236}">
                  <a16:creationId xmlns:a16="http://schemas.microsoft.com/office/drawing/2014/main" id="{6F131B8F-57B4-42FA-9011-EC8CB67E26FD}"/>
                </a:ext>
              </a:extLst>
            </p:cNvPr>
            <p:cNvSpPr/>
            <p:nvPr>
              <p:custDataLst>
                <p:tags r:id="rId3"/>
              </p:custDataLst>
            </p:nvPr>
          </p:nvSpPr>
          <p:spPr>
            <a:xfrm>
              <a:off x="4438055" y="1634133"/>
              <a:ext cx="241102" cy="240943"/>
            </a:xfrm>
            <a:custGeom>
              <a:avLst/>
              <a:gdLst/>
              <a:ahLst/>
              <a:cxnLst/>
              <a:rect l="0" t="0" r="0" b="0"/>
              <a:pathLst>
                <a:path w="241102" h="240943">
                  <a:moveTo>
                    <a:pt x="0" y="0"/>
                  </a:moveTo>
                  <a:lnTo>
                    <a:pt x="0" y="0"/>
                  </a:lnTo>
                  <a:lnTo>
                    <a:pt x="0" y="4740"/>
                  </a:lnTo>
                  <a:lnTo>
                    <a:pt x="2645" y="9714"/>
                  </a:lnTo>
                  <a:lnTo>
                    <a:pt x="4740" y="12429"/>
                  </a:lnTo>
                  <a:lnTo>
                    <a:pt x="7067" y="20737"/>
                  </a:lnTo>
                  <a:lnTo>
                    <a:pt x="11024" y="36571"/>
                  </a:lnTo>
                  <a:lnTo>
                    <a:pt x="34040" y="78580"/>
                  </a:lnTo>
                  <a:lnTo>
                    <a:pt x="50380" y="117026"/>
                  </a:lnTo>
                  <a:lnTo>
                    <a:pt x="60715" y="156118"/>
                  </a:lnTo>
                  <a:lnTo>
                    <a:pt x="71985" y="194375"/>
                  </a:lnTo>
                  <a:lnTo>
                    <a:pt x="89364" y="237005"/>
                  </a:lnTo>
                  <a:lnTo>
                    <a:pt x="91326" y="238371"/>
                  </a:lnTo>
                  <a:lnTo>
                    <a:pt x="97822" y="240942"/>
                  </a:lnTo>
                  <a:lnTo>
                    <a:pt x="98223" y="201808"/>
                  </a:lnTo>
                  <a:lnTo>
                    <a:pt x="98226" y="163919"/>
                  </a:lnTo>
                  <a:lnTo>
                    <a:pt x="98226" y="120322"/>
                  </a:lnTo>
                  <a:lnTo>
                    <a:pt x="98226" y="88195"/>
                  </a:lnTo>
                  <a:lnTo>
                    <a:pt x="100872" y="81200"/>
                  </a:lnTo>
                  <a:lnTo>
                    <a:pt x="104363" y="74784"/>
                  </a:lnTo>
                  <a:lnTo>
                    <a:pt x="106788" y="64320"/>
                  </a:lnTo>
                  <a:lnTo>
                    <a:pt x="107903" y="63716"/>
                  </a:lnTo>
                  <a:lnTo>
                    <a:pt x="114812" y="62667"/>
                  </a:lnTo>
                  <a:lnTo>
                    <a:pt x="120449" y="67295"/>
                  </a:lnTo>
                  <a:lnTo>
                    <a:pt x="145575" y="107459"/>
                  </a:lnTo>
                  <a:lnTo>
                    <a:pt x="172276" y="148846"/>
                  </a:lnTo>
                  <a:lnTo>
                    <a:pt x="196439" y="189386"/>
                  </a:lnTo>
                  <a:lnTo>
                    <a:pt x="211334" y="210405"/>
                  </a:lnTo>
                  <a:lnTo>
                    <a:pt x="219272" y="219989"/>
                  </a:lnTo>
                  <a:lnTo>
                    <a:pt x="221478" y="226096"/>
                  </a:lnTo>
                  <a:lnTo>
                    <a:pt x="223058" y="228121"/>
                  </a:lnTo>
                  <a:lnTo>
                    <a:pt x="231758" y="232014"/>
                  </a:lnTo>
                  <a:lnTo>
                    <a:pt x="236789" y="227384"/>
                  </a:lnTo>
                  <a:lnTo>
                    <a:pt x="237235" y="225011"/>
                  </a:lnTo>
                  <a:lnTo>
                    <a:pt x="236539" y="222437"/>
                  </a:lnTo>
                  <a:lnTo>
                    <a:pt x="235083" y="219729"/>
                  </a:lnTo>
                  <a:lnTo>
                    <a:pt x="232554" y="192952"/>
                  </a:lnTo>
                  <a:lnTo>
                    <a:pt x="232222" y="151343"/>
                  </a:lnTo>
                  <a:lnTo>
                    <a:pt x="232178" y="107095"/>
                  </a:lnTo>
                  <a:lnTo>
                    <a:pt x="234818" y="65145"/>
                  </a:lnTo>
                  <a:lnTo>
                    <a:pt x="239860" y="39216"/>
                  </a:lnTo>
                  <a:lnTo>
                    <a:pt x="241101" y="893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109">
              <a:extLst>
                <a:ext uri="{FF2B5EF4-FFF2-40B4-BE49-F238E27FC236}">
                  <a16:creationId xmlns:a16="http://schemas.microsoft.com/office/drawing/2014/main" id="{9598DA33-2D4D-4FBE-850B-CAE00222C1E3}"/>
                </a:ext>
              </a:extLst>
            </p:cNvPr>
            <p:cNvSpPr/>
            <p:nvPr>
              <p:custDataLst>
                <p:tags r:id="rId4"/>
              </p:custDataLst>
            </p:nvPr>
          </p:nvSpPr>
          <p:spPr>
            <a:xfrm>
              <a:off x="4120775" y="1741289"/>
              <a:ext cx="174406" cy="17860"/>
            </a:xfrm>
            <a:custGeom>
              <a:avLst/>
              <a:gdLst/>
              <a:ahLst/>
              <a:cxnLst/>
              <a:rect l="0" t="0" r="0" b="0"/>
              <a:pathLst>
                <a:path w="174406" h="17860">
                  <a:moveTo>
                    <a:pt x="4741" y="17859"/>
                  </a:moveTo>
                  <a:lnTo>
                    <a:pt x="4741" y="17859"/>
                  </a:lnTo>
                  <a:lnTo>
                    <a:pt x="0" y="17859"/>
                  </a:lnTo>
                  <a:lnTo>
                    <a:pt x="23171" y="11723"/>
                  </a:lnTo>
                  <a:lnTo>
                    <a:pt x="56851" y="6835"/>
                  </a:lnTo>
                  <a:lnTo>
                    <a:pt x="96173" y="1350"/>
                  </a:lnTo>
                  <a:lnTo>
                    <a:pt x="135323" y="267"/>
                  </a:lnTo>
                  <a:lnTo>
                    <a:pt x="174405"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64" name="SMARTInkShape-110">
              <a:extLst>
                <a:ext uri="{FF2B5EF4-FFF2-40B4-BE49-F238E27FC236}">
                  <a16:creationId xmlns:a16="http://schemas.microsoft.com/office/drawing/2014/main" id="{9687F73B-DD86-42E4-A982-22A48274F5DF}"/>
                </a:ext>
              </a:extLst>
            </p:cNvPr>
            <p:cNvSpPr/>
            <p:nvPr>
              <p:custDataLst>
                <p:tags r:id="rId5"/>
              </p:custDataLst>
            </p:nvPr>
          </p:nvSpPr>
          <p:spPr>
            <a:xfrm>
              <a:off x="4759523" y="1625203"/>
              <a:ext cx="53580" cy="44650"/>
            </a:xfrm>
            <a:custGeom>
              <a:avLst/>
              <a:gdLst/>
              <a:ahLst/>
              <a:cxnLst/>
              <a:rect l="0" t="0" r="0" b="0"/>
              <a:pathLst>
                <a:path w="53580" h="44650">
                  <a:moveTo>
                    <a:pt x="0" y="44649"/>
                  </a:moveTo>
                  <a:lnTo>
                    <a:pt x="0" y="44649"/>
                  </a:lnTo>
                  <a:lnTo>
                    <a:pt x="4741" y="44649"/>
                  </a:lnTo>
                  <a:lnTo>
                    <a:pt x="6137" y="43656"/>
                  </a:lnTo>
                  <a:lnTo>
                    <a:pt x="7068" y="42003"/>
                  </a:lnTo>
                  <a:lnTo>
                    <a:pt x="7689" y="39908"/>
                  </a:lnTo>
                  <a:lnTo>
                    <a:pt x="16806" y="28425"/>
                  </a:lnTo>
                  <a:lnTo>
                    <a:pt x="30226" y="15588"/>
                  </a:lnTo>
                  <a:lnTo>
                    <a:pt x="53579"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81711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arn(inVertical)">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barn(inVertical)">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barn(inVertical)">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42900" y="304800"/>
            <a:ext cx="8534400" cy="1143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3600" i="1" dirty="0">
                <a:solidFill>
                  <a:schemeClr val="tx2"/>
                </a:solidFill>
              </a:rPr>
              <a:t>The Spanish-American war (1898): “that splendid little war”</a:t>
            </a:r>
            <a:endParaRPr lang="en-US" sz="3600" dirty="0"/>
          </a:p>
        </p:txBody>
      </p:sp>
      <p:pic>
        <p:nvPicPr>
          <p:cNvPr id="5" name="Picture 3" descr="ch20_03"/>
          <p:cNvPicPr>
            <a:picLocks noChangeAspect="1" noChangeArrowheads="1"/>
          </p:cNvPicPr>
          <p:nvPr/>
        </p:nvPicPr>
        <p:blipFill>
          <a:blip r:embed="rId2">
            <a:lum contrast="6000"/>
            <a:extLst>
              <a:ext uri="{28A0092B-C50C-407E-A947-70E740481C1C}">
                <a14:useLocalDpi xmlns:a14="http://schemas.microsoft.com/office/drawing/2010/main" val="0"/>
              </a:ext>
            </a:extLst>
          </a:blip>
          <a:srcRect l="50867" t="20253"/>
          <a:stretch>
            <a:fillRect/>
          </a:stretch>
        </p:blipFill>
        <p:spPr bwMode="auto">
          <a:xfrm>
            <a:off x="1943100" y="1676400"/>
            <a:ext cx="5334000" cy="474345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318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Uncle Sam, loaded with implements of modern civilization, uses the Philippines as a stepping-stone to get across the Pacific to China (represented by a small man with open arms), who excitedly awaits Sam’s arrival. With the expansionist policy gaining greater traction, the possibility for more imperialistic missions (including to conflict-ridden China) seemed strong. The cartoon might be arguing that such endeavors are worthwhile, bringing education, technological, and other civilizing tools to a desperate people. On the other hand, it could be read as sarcastically commenting on America’s new propensity to “step” on others. &quot;AND, AFTER ALL, THE PHILIPPINES ARE ONLY THE STEPPING-STONE TO CHINA,” in Judge Magazine, 1900 or 1902. Wikimedia, http://commons.wikimedia.org/wiki/File:UncleSamStepingStoneToChina.jpg.">
            <a:extLst>
              <a:ext uri="{FF2B5EF4-FFF2-40B4-BE49-F238E27FC236}">
                <a16:creationId xmlns:a16="http://schemas.microsoft.com/office/drawing/2014/main" id="{9B538E70-E149-449E-A40B-67E1453A1F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 t="4865" r="4"/>
          <a:stretch/>
        </p:blipFill>
        <p:spPr bwMode="auto">
          <a:xfrm>
            <a:off x="173355" y="252632"/>
            <a:ext cx="8793480" cy="63691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050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457200"/>
            <a:ext cx="8534400" cy="9144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400" i="1" dirty="0">
                <a:solidFill>
                  <a:schemeClr val="tx2"/>
                </a:solidFill>
              </a:rPr>
              <a:t>Dewey captures manila</a:t>
            </a:r>
            <a:endParaRPr lang="en-US" sz="5400" dirty="0"/>
          </a:p>
        </p:txBody>
      </p:sp>
      <p:pic>
        <p:nvPicPr>
          <p:cNvPr id="5" name="Picture 4" descr="Dewey at Manila"/>
          <p:cNvPicPr>
            <a:picLocks noChangeAspect="1" noChangeArrowheads="1"/>
          </p:cNvPicPr>
          <p:nvPr/>
        </p:nvPicPr>
        <p:blipFill>
          <a:blip r:embed="rId2">
            <a:lum contrast="6000"/>
            <a:extLst>
              <a:ext uri="{28A0092B-C50C-407E-A947-70E740481C1C}">
                <a14:useLocalDpi xmlns:a14="http://schemas.microsoft.com/office/drawing/2010/main" val="0"/>
              </a:ext>
            </a:extLst>
          </a:blip>
          <a:srcRect b="4616"/>
          <a:stretch>
            <a:fillRect/>
          </a:stretch>
        </p:blipFill>
        <p:spPr bwMode="auto">
          <a:xfrm>
            <a:off x="609600" y="1600200"/>
            <a:ext cx="3524250" cy="4724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3" descr="newspaper"/>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t="2194" b="3761"/>
          <a:stretch>
            <a:fillRect/>
          </a:stretch>
        </p:blipFill>
        <p:spPr bwMode="auto">
          <a:xfrm>
            <a:off x="4274516" y="1600200"/>
            <a:ext cx="4536109" cy="4724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606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5334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200" i="1" dirty="0">
                <a:solidFill>
                  <a:schemeClr val="tx2"/>
                </a:solidFill>
              </a:rPr>
              <a:t>treaty of Paris - 1898</a:t>
            </a:r>
            <a:endParaRPr lang="en-US" sz="6200" dirty="0"/>
          </a:p>
        </p:txBody>
      </p:sp>
      <p:pic>
        <p:nvPicPr>
          <p:cNvPr id="5" name="Picture 4" descr="paris-treaty"/>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5091112" y="3657600"/>
            <a:ext cx="3733800" cy="27813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457200" y="1828800"/>
            <a:ext cx="8305800" cy="4601260"/>
          </a:xfrm>
          <a:prstGeom prst="rect">
            <a:avLst/>
          </a:prstGeom>
          <a:noFill/>
          <a:ln w="9525">
            <a:noFill/>
            <a:miter lim="800000"/>
            <a:headEnd/>
            <a:tailEnd/>
          </a:ln>
          <a:effectLst/>
        </p:spPr>
        <p:txBody>
          <a:bodyPr>
            <a:spAutoFit/>
          </a:bodyPr>
          <a:lstStyle/>
          <a:p>
            <a:pPr marL="457200" indent="-457200">
              <a:spcBef>
                <a:spcPct val="50000"/>
              </a:spcBef>
              <a:buClr>
                <a:srgbClr val="E40000"/>
              </a:buClr>
              <a:buSzPct val="110000"/>
              <a:buFont typeface="Wingdings" pitchFamily="2" charset="2"/>
              <a:buBlip>
                <a:blip r:embed="rId3"/>
              </a:buBlip>
              <a:defRPr/>
            </a:pPr>
            <a:r>
              <a:rPr lang="en-US" sz="2800" b="1" dirty="0">
                <a:effectLst>
                  <a:outerShdw blurRad="38100" dist="38100" dir="2700000" algn="tl">
                    <a:srgbClr val="C0C0C0"/>
                  </a:outerShdw>
                </a:effectLst>
                <a:latin typeface="Comic Sans MS" pitchFamily="66" charset="0"/>
              </a:rPr>
              <a:t>Cuba was freed from Spanish rule.</a:t>
            </a:r>
          </a:p>
          <a:p>
            <a:pPr>
              <a:spcBef>
                <a:spcPct val="50000"/>
              </a:spcBef>
              <a:buClr>
                <a:srgbClr val="E40000"/>
              </a:buClr>
              <a:buSzPct val="110000"/>
              <a:defRPr/>
            </a:pPr>
            <a:endParaRPr lang="en-US" sz="600" b="1" dirty="0">
              <a:effectLst>
                <a:outerShdw blurRad="38100" dist="38100" dir="2700000" algn="tl">
                  <a:srgbClr val="C0C0C0"/>
                </a:outerShdw>
              </a:effectLst>
              <a:latin typeface="Comic Sans MS" pitchFamily="66" charset="0"/>
            </a:endParaRPr>
          </a:p>
          <a:p>
            <a:pPr marL="457200" indent="-457200">
              <a:spcBef>
                <a:spcPct val="50000"/>
              </a:spcBef>
              <a:buClr>
                <a:srgbClr val="E40000"/>
              </a:buClr>
              <a:buSzPct val="110000"/>
              <a:buFont typeface="Wingdings" pitchFamily="2" charset="2"/>
              <a:buBlip>
                <a:blip r:embed="rId3"/>
              </a:buBlip>
              <a:defRPr/>
            </a:pPr>
            <a:r>
              <a:rPr lang="en-US" sz="2800" b="1" dirty="0">
                <a:effectLst>
                  <a:outerShdw blurRad="38100" dist="38100" dir="2700000" algn="tl">
                    <a:srgbClr val="C0C0C0"/>
                  </a:outerShdw>
                </a:effectLst>
                <a:latin typeface="Comic Sans MS" pitchFamily="66" charset="0"/>
              </a:rPr>
              <a:t>Spain gave up Puerto Rico and the island of</a:t>
            </a:r>
            <a:br>
              <a:rPr lang="en-US" sz="2800" b="1" dirty="0">
                <a:effectLst>
                  <a:outerShdw blurRad="38100" dist="38100" dir="2700000" algn="tl">
                    <a:srgbClr val="C0C0C0"/>
                  </a:outerShdw>
                </a:effectLst>
                <a:latin typeface="Comic Sans MS" pitchFamily="66" charset="0"/>
              </a:rPr>
            </a:br>
            <a:r>
              <a:rPr lang="en-US" sz="2800" b="1" dirty="0">
                <a:effectLst>
                  <a:outerShdw blurRad="38100" dist="38100" dir="2700000" algn="tl">
                    <a:srgbClr val="C0C0C0"/>
                  </a:outerShdw>
                </a:effectLst>
                <a:latin typeface="Comic Sans MS" pitchFamily="66" charset="0"/>
              </a:rPr>
              <a:t>Guam.</a:t>
            </a:r>
          </a:p>
          <a:p>
            <a:pPr>
              <a:spcBef>
                <a:spcPct val="50000"/>
              </a:spcBef>
              <a:buClr>
                <a:srgbClr val="E40000"/>
              </a:buClr>
              <a:buSzPct val="110000"/>
              <a:defRPr/>
            </a:pPr>
            <a:endParaRPr lang="en-US" sz="600" b="1" dirty="0">
              <a:effectLst>
                <a:outerShdw blurRad="38100" dist="38100" dir="2700000" algn="tl">
                  <a:srgbClr val="C0C0C0"/>
                </a:outerShdw>
              </a:effectLst>
              <a:latin typeface="Comic Sans MS" pitchFamily="66" charset="0"/>
            </a:endParaRPr>
          </a:p>
          <a:p>
            <a:pPr marL="457200" indent="-457200">
              <a:spcBef>
                <a:spcPct val="50000"/>
              </a:spcBef>
              <a:buClr>
                <a:srgbClr val="E40000"/>
              </a:buClr>
              <a:buSzPct val="110000"/>
              <a:buFont typeface="Wingdings" pitchFamily="2" charset="2"/>
              <a:buBlip>
                <a:blip r:embed="rId3"/>
              </a:buBlip>
              <a:defRPr/>
            </a:pPr>
            <a:r>
              <a:rPr lang="en-US" sz="2800" b="1" dirty="0">
                <a:effectLst>
                  <a:outerShdw blurRad="38100" dist="38100" dir="2700000" algn="tl">
                    <a:srgbClr val="C0C0C0"/>
                  </a:outerShdw>
                </a:effectLst>
                <a:latin typeface="Comic Sans MS" pitchFamily="66" charset="0"/>
              </a:rPr>
              <a:t>The U.S. paid Spain</a:t>
            </a:r>
            <a:br>
              <a:rPr lang="en-US" sz="2800" b="1" dirty="0">
                <a:effectLst>
                  <a:outerShdw blurRad="38100" dist="38100" dir="2700000" algn="tl">
                    <a:srgbClr val="C0C0C0"/>
                  </a:outerShdw>
                </a:effectLst>
                <a:latin typeface="Comic Sans MS" pitchFamily="66" charset="0"/>
              </a:rPr>
            </a:br>
            <a:r>
              <a:rPr lang="en-US" sz="2800" b="1" dirty="0">
                <a:effectLst>
                  <a:outerShdw blurRad="38100" dist="38100" dir="2700000" algn="tl">
                    <a:srgbClr val="C0C0C0"/>
                  </a:outerShdw>
                </a:effectLst>
                <a:latin typeface="Comic Sans MS" pitchFamily="66" charset="0"/>
              </a:rPr>
              <a:t>$20 mil. for the</a:t>
            </a:r>
            <a:br>
              <a:rPr lang="en-US" sz="2800" b="1" dirty="0">
                <a:effectLst>
                  <a:outerShdw blurRad="38100" dist="38100" dir="2700000" algn="tl">
                    <a:srgbClr val="C0C0C0"/>
                  </a:outerShdw>
                </a:effectLst>
                <a:latin typeface="Comic Sans MS" pitchFamily="66" charset="0"/>
              </a:rPr>
            </a:br>
            <a:r>
              <a:rPr lang="en-US" sz="2800" b="1" dirty="0">
                <a:effectLst>
                  <a:outerShdw blurRad="38100" dist="38100" dir="2700000" algn="tl">
                    <a:srgbClr val="C0C0C0"/>
                  </a:outerShdw>
                </a:effectLst>
                <a:latin typeface="Comic Sans MS" pitchFamily="66" charset="0"/>
              </a:rPr>
              <a:t>Philippines.</a:t>
            </a:r>
          </a:p>
          <a:p>
            <a:pPr>
              <a:spcBef>
                <a:spcPct val="50000"/>
              </a:spcBef>
              <a:buClr>
                <a:srgbClr val="E40000"/>
              </a:buClr>
              <a:buSzPct val="110000"/>
              <a:defRPr/>
            </a:pPr>
            <a:endParaRPr lang="en-US" sz="600" b="1" dirty="0">
              <a:effectLst>
                <a:outerShdw blurRad="38100" dist="38100" dir="2700000" algn="tl">
                  <a:srgbClr val="C0C0C0"/>
                </a:outerShdw>
              </a:effectLst>
              <a:latin typeface="Comic Sans MS" pitchFamily="66" charset="0"/>
            </a:endParaRPr>
          </a:p>
          <a:p>
            <a:pPr marL="457200" indent="-457200">
              <a:spcBef>
                <a:spcPct val="50000"/>
              </a:spcBef>
              <a:buClr>
                <a:srgbClr val="E40000"/>
              </a:buClr>
              <a:buSzPct val="110000"/>
              <a:buFont typeface="Wingdings" pitchFamily="2" charset="2"/>
              <a:buBlip>
                <a:blip r:embed="rId3"/>
              </a:buBlip>
              <a:defRPr/>
            </a:pPr>
            <a:r>
              <a:rPr lang="en-US" sz="2800" b="1" dirty="0">
                <a:effectLst>
                  <a:outerShdw blurRad="38100" dist="38100" dir="2700000" algn="tl">
                    <a:srgbClr val="C0C0C0"/>
                  </a:outerShdw>
                </a:effectLst>
                <a:latin typeface="Comic Sans MS" pitchFamily="66" charset="0"/>
              </a:rPr>
              <a:t>The U.S. became</a:t>
            </a:r>
            <a:br>
              <a:rPr lang="en-US" sz="2800" b="1" dirty="0">
                <a:effectLst>
                  <a:outerShdw blurRad="38100" dist="38100" dir="2700000" algn="tl">
                    <a:srgbClr val="C0C0C0"/>
                  </a:outerShdw>
                </a:effectLst>
                <a:latin typeface="Comic Sans MS" pitchFamily="66" charset="0"/>
              </a:rPr>
            </a:br>
            <a:r>
              <a:rPr lang="en-US" sz="2800" b="1" dirty="0">
                <a:effectLst>
                  <a:outerShdw blurRad="38100" dist="38100" dir="2700000" algn="tl">
                    <a:srgbClr val="C0C0C0"/>
                  </a:outerShdw>
                </a:effectLst>
                <a:latin typeface="Comic Sans MS" pitchFamily="66" charset="0"/>
              </a:rPr>
              <a:t>an imperial power!</a:t>
            </a:r>
          </a:p>
        </p:txBody>
      </p:sp>
    </p:spTree>
    <p:extLst>
      <p:ext uri="{BB962C8B-B14F-4D97-AF65-F5344CB8AC3E}">
        <p14:creationId xmlns:p14="http://schemas.microsoft.com/office/powerpoint/2010/main" val="260613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81000" y="228600"/>
            <a:ext cx="8382000" cy="954107"/>
          </a:xfrm>
          <a:prstGeom prst="rect">
            <a:avLst/>
          </a:prstGeom>
          <a:noFill/>
          <a:ln w="9525">
            <a:noFill/>
            <a:miter lim="800000"/>
            <a:headEnd/>
            <a:tailEnd/>
          </a:ln>
          <a:effectLst>
            <a:outerShdw dist="35921" dir="2700000" algn="ctr" rotWithShape="0">
              <a:srgbClr val="E40000"/>
            </a:outerShdw>
          </a:effectLst>
        </p:spPr>
        <p:txBody>
          <a:bodyPr>
            <a:spAutoFit/>
          </a:bodyPr>
          <a:lstStyle/>
          <a:p>
            <a:pPr algn="ctr">
              <a:spcBef>
                <a:spcPct val="50000"/>
              </a:spcBef>
              <a:defRPr/>
            </a:pPr>
            <a:r>
              <a:rPr lang="en-US" sz="5600" b="1" i="1" dirty="0">
                <a:solidFill>
                  <a:srgbClr val="000099"/>
                </a:solidFill>
                <a:effectLst>
                  <a:outerShdw blurRad="38100" dist="38100" dir="2700000" algn="tl">
                    <a:srgbClr val="C0C0C0"/>
                  </a:outerShdw>
                </a:effectLst>
                <a:latin typeface="Comic Sans MS" pitchFamily="66" charset="0"/>
              </a:rPr>
              <a:t>Is He To Be a Despot?</a:t>
            </a:r>
          </a:p>
        </p:txBody>
      </p:sp>
      <p:pic>
        <p:nvPicPr>
          <p:cNvPr id="5" name="Picture 3" descr="PolCartoon-McKinley0IsHeToBe_a_Despot-1899"/>
          <p:cNvPicPr>
            <a:picLocks noChangeAspect="1" noChangeArrowheads="1"/>
          </p:cNvPicPr>
          <p:nvPr/>
        </p:nvPicPr>
        <p:blipFill>
          <a:blip r:embed="rId2">
            <a:lum contrast="6000"/>
            <a:extLst>
              <a:ext uri="{28A0092B-C50C-407E-A947-70E740481C1C}">
                <a14:useLocalDpi xmlns:a14="http://schemas.microsoft.com/office/drawing/2010/main" val="0"/>
              </a:ext>
            </a:extLst>
          </a:blip>
          <a:srcRect l="562" r="2029" b="5176"/>
          <a:stretch>
            <a:fillRect/>
          </a:stretch>
        </p:blipFill>
        <p:spPr bwMode="auto">
          <a:xfrm>
            <a:off x="2286000" y="1219200"/>
            <a:ext cx="4681538" cy="5334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788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a:extLst>
              <a:ext uri="{FF2B5EF4-FFF2-40B4-BE49-F238E27FC236}">
                <a16:creationId xmlns:a16="http://schemas.microsoft.com/office/drawing/2014/main" id="{58B42781-9A7F-4DBB-959B-5461A94B85FE}"/>
              </a:ext>
            </a:extLst>
          </p:cNvPr>
          <p:cNvSpPr>
            <a:spLocks noChangeArrowheads="1"/>
          </p:cNvSpPr>
          <p:nvPr/>
        </p:nvSpPr>
        <p:spPr bwMode="auto">
          <a:xfrm>
            <a:off x="381000" y="1452562"/>
            <a:ext cx="8458200" cy="5786438"/>
          </a:xfrm>
          <a:prstGeom prst="rect">
            <a:avLst/>
          </a:prstGeom>
          <a:noFill/>
          <a:ln w="9525">
            <a:noFill/>
            <a:miter lim="800000"/>
            <a:headEnd/>
            <a:tailEnd/>
          </a:ln>
          <a:effectLst/>
        </p:spPr>
        <p:txBody>
          <a:bodyPr>
            <a:spAutoFit/>
          </a:bodyPr>
          <a:lstStyle/>
          <a:p>
            <a:pPr marL="457200" indent="-457200" eaLnBrk="1" hangingPunct="1">
              <a:spcBef>
                <a:spcPct val="50000"/>
              </a:spcBef>
              <a:buClr>
                <a:srgbClr val="E40000"/>
              </a:buClr>
              <a:buSzPct val="110000"/>
              <a:buFont typeface="Wingdings" panose="05000000000000000000" pitchFamily="2" charset="2"/>
              <a:buChar char="§"/>
              <a:defRPr/>
            </a:pPr>
            <a:r>
              <a:rPr lang="en-US" sz="2000" dirty="0">
                <a:latin typeface="+mn-lt"/>
              </a:rPr>
              <a:t>1900 - Foraker Act</a:t>
            </a:r>
          </a:p>
          <a:p>
            <a:pPr marL="457200" indent="-457200" eaLnBrk="1" hangingPunct="1">
              <a:spcBef>
                <a:spcPct val="50000"/>
              </a:spcBef>
              <a:buClr>
                <a:srgbClr val="E40000"/>
              </a:buClr>
              <a:buSzPct val="110000"/>
              <a:buFont typeface="Wingdings" pitchFamily="2" charset="2"/>
              <a:buBlip>
                <a:blip r:embed="rId2"/>
              </a:buBlip>
              <a:defRPr/>
            </a:pPr>
            <a:endParaRPr lang="en-US" sz="2000" b="1" dirty="0">
              <a:latin typeface="+mn-lt"/>
            </a:endParaRPr>
          </a:p>
          <a:p>
            <a:pPr marL="457200" indent="-457200" eaLnBrk="1" hangingPunct="1">
              <a:spcBef>
                <a:spcPct val="50000"/>
              </a:spcBef>
              <a:buClr>
                <a:srgbClr val="E40000"/>
              </a:buClr>
              <a:buSzPct val="110000"/>
              <a:buFont typeface="Wingdings" pitchFamily="2" charset="2"/>
              <a:buBlip>
                <a:blip r:embed="rId2"/>
              </a:buBlip>
              <a:defRPr/>
            </a:pPr>
            <a:endParaRPr lang="en-US" sz="2000" b="1" dirty="0">
              <a:latin typeface="+mn-lt"/>
            </a:endParaRPr>
          </a:p>
          <a:p>
            <a:pPr marL="457200" indent="-457200" eaLnBrk="1" hangingPunct="1">
              <a:spcBef>
                <a:spcPct val="50000"/>
              </a:spcBef>
              <a:buClr>
                <a:srgbClr val="E40000"/>
              </a:buClr>
              <a:buSzPct val="110000"/>
              <a:buFont typeface="Wingdings" pitchFamily="2" charset="2"/>
              <a:buBlip>
                <a:blip r:embed="rId2"/>
              </a:buBlip>
              <a:defRPr/>
            </a:pPr>
            <a:endParaRPr lang="en-US" sz="2000" b="1" dirty="0">
              <a:latin typeface="+mn-lt"/>
            </a:endParaRPr>
          </a:p>
          <a:p>
            <a:pPr marL="457200" indent="-457200" eaLnBrk="1" hangingPunct="1">
              <a:spcBef>
                <a:spcPct val="50000"/>
              </a:spcBef>
              <a:buClr>
                <a:srgbClr val="E40000"/>
              </a:buClr>
              <a:buSzPct val="110000"/>
              <a:buFont typeface="Wingdings" pitchFamily="2" charset="2"/>
              <a:buBlip>
                <a:blip r:embed="rId2"/>
              </a:buBlip>
              <a:defRPr/>
            </a:pPr>
            <a:endParaRPr lang="en-US" sz="2000" b="1" dirty="0">
              <a:latin typeface="+mn-lt"/>
            </a:endParaRPr>
          </a:p>
          <a:p>
            <a:pPr marL="457200" indent="-457200" eaLnBrk="1" hangingPunct="1">
              <a:spcBef>
                <a:spcPct val="50000"/>
              </a:spcBef>
              <a:buClr>
                <a:srgbClr val="E40000"/>
              </a:buClr>
              <a:buSzPct val="110000"/>
              <a:buFont typeface="Wingdings" pitchFamily="2" charset="2"/>
              <a:buBlip>
                <a:blip r:embed="rId2"/>
              </a:buBlip>
              <a:defRPr/>
            </a:pPr>
            <a:endParaRPr lang="en-US" sz="2000" b="1" dirty="0">
              <a:latin typeface="+mn-lt"/>
            </a:endParaRPr>
          </a:p>
          <a:p>
            <a:pPr marL="457200" indent="-457200" eaLnBrk="1" hangingPunct="1">
              <a:spcBef>
                <a:spcPct val="50000"/>
              </a:spcBef>
              <a:buClr>
                <a:srgbClr val="E40000"/>
              </a:buClr>
              <a:buSzPct val="110000"/>
              <a:buFont typeface="Wingdings" pitchFamily="2" charset="2"/>
              <a:buBlip>
                <a:blip r:embed="rId2"/>
              </a:buBlip>
              <a:defRPr/>
            </a:pPr>
            <a:endParaRPr lang="en-US" sz="2000" b="1" dirty="0">
              <a:latin typeface="+mn-lt"/>
            </a:endParaRPr>
          </a:p>
          <a:p>
            <a:pPr marL="457200" indent="-457200" eaLnBrk="1" hangingPunct="1">
              <a:spcBef>
                <a:spcPct val="50000"/>
              </a:spcBef>
              <a:buClr>
                <a:srgbClr val="E40000"/>
              </a:buClr>
              <a:buSzPct val="110000"/>
              <a:buFont typeface="Wingdings" panose="05000000000000000000" pitchFamily="2" charset="2"/>
              <a:buChar char="§"/>
              <a:defRPr/>
            </a:pPr>
            <a:r>
              <a:rPr lang="en-US" sz="2000" dirty="0">
                <a:latin typeface="+mn-lt"/>
              </a:rPr>
              <a:t>US establishes official Colonial Government</a:t>
            </a:r>
          </a:p>
          <a:p>
            <a:pPr marL="1081088" lvl="1" indent="-388938" eaLnBrk="1" hangingPunct="1">
              <a:spcBef>
                <a:spcPct val="50000"/>
              </a:spcBef>
              <a:buClr>
                <a:srgbClr val="E40000"/>
              </a:buClr>
              <a:buSzPct val="120000"/>
              <a:buFont typeface="Wingdings" pitchFamily="2" charset="2"/>
              <a:buChar char="§"/>
              <a:defRPr/>
            </a:pPr>
            <a:r>
              <a:rPr lang="en-US" sz="2000" dirty="0">
                <a:latin typeface="+mn-lt"/>
              </a:rPr>
              <a:t>All federal laws were in effect. </a:t>
            </a:r>
          </a:p>
          <a:p>
            <a:pPr marL="1081088" lvl="1" indent="-388938" eaLnBrk="1" hangingPunct="1">
              <a:spcBef>
                <a:spcPct val="50000"/>
              </a:spcBef>
              <a:buClr>
                <a:srgbClr val="E40000"/>
              </a:buClr>
              <a:buSzPct val="120000"/>
              <a:buFont typeface="Wingdings" pitchFamily="2" charset="2"/>
              <a:buChar char="§"/>
              <a:defRPr/>
            </a:pPr>
            <a:r>
              <a:rPr lang="en-US" sz="2000" dirty="0">
                <a:latin typeface="+mn-lt"/>
              </a:rPr>
              <a:t>American government appoints governor and key legislators.</a:t>
            </a:r>
          </a:p>
          <a:p>
            <a:pPr marL="1081088" lvl="1" indent="-388938" eaLnBrk="1" hangingPunct="1">
              <a:spcBef>
                <a:spcPct val="50000"/>
              </a:spcBef>
              <a:buClr>
                <a:srgbClr val="E40000"/>
              </a:buClr>
              <a:buSzPct val="120000"/>
              <a:buFont typeface="Wingdings" pitchFamily="2" charset="2"/>
              <a:buChar char="§"/>
              <a:defRPr/>
            </a:pPr>
            <a:r>
              <a:rPr lang="en-US" sz="2000" dirty="0">
                <a:latin typeface="+mn-lt"/>
              </a:rPr>
              <a:t>Puerto Ricans were NOT American citizens</a:t>
            </a:r>
          </a:p>
          <a:p>
            <a:pPr marL="1081088" lvl="1" indent="-388938" eaLnBrk="1" hangingPunct="1">
              <a:spcBef>
                <a:spcPct val="50000"/>
              </a:spcBef>
              <a:buClr>
                <a:srgbClr val="E40000"/>
              </a:buClr>
              <a:buSzPct val="120000"/>
              <a:defRPr/>
            </a:pPr>
            <a:br>
              <a:rPr lang="en-US" sz="2000" b="1" dirty="0">
                <a:latin typeface="Comic Sans MS" pitchFamily="66" charset="0"/>
              </a:rPr>
            </a:br>
            <a:endParaRPr lang="en-US" sz="2000" b="1" dirty="0">
              <a:latin typeface="Comic Sans MS" pitchFamily="66" charset="0"/>
            </a:endParaRPr>
          </a:p>
        </p:txBody>
      </p:sp>
      <p:pic>
        <p:nvPicPr>
          <p:cNvPr id="20484" name="Picture 5" descr="http://26.media.tumblr.com/tumblr_lgo1y2Z9kX1qfr8zko1_500.jpg">
            <a:extLst>
              <a:ext uri="{FF2B5EF4-FFF2-40B4-BE49-F238E27FC236}">
                <a16:creationId xmlns:a16="http://schemas.microsoft.com/office/drawing/2014/main" id="{21D00074-F78C-4985-8C1F-077EB2BA7E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905000"/>
            <a:ext cx="4152900" cy="251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344DA5D4-5FBC-49DD-B55B-476134598FE1}"/>
              </a:ext>
            </a:extLst>
          </p:cNvPr>
          <p:cNvSpPr txBox="1">
            <a:spLocks/>
          </p:cNvSpPr>
          <p:nvPr/>
        </p:nvSpPr>
        <p:spPr>
          <a:xfrm>
            <a:off x="304800" y="3048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200" i="1" dirty="0">
                <a:solidFill>
                  <a:schemeClr val="tx2"/>
                </a:solidFill>
              </a:rPr>
              <a:t>Puerto rico</a:t>
            </a:r>
            <a:endParaRPr lang="en-US" sz="62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Rectangle 4">
            <a:extLst>
              <a:ext uri="{FF2B5EF4-FFF2-40B4-BE49-F238E27FC236}">
                <a16:creationId xmlns:a16="http://schemas.microsoft.com/office/drawing/2014/main" id="{CFA7F13D-FAF3-44A1-A29A-6F5707741415}"/>
              </a:ext>
            </a:extLst>
          </p:cNvPr>
          <p:cNvSpPr>
            <a:spLocks noChangeArrowheads="1"/>
          </p:cNvSpPr>
          <p:nvPr/>
        </p:nvSpPr>
        <p:spPr bwMode="auto">
          <a:xfrm>
            <a:off x="0" y="1751013"/>
            <a:ext cx="5562600" cy="3293209"/>
          </a:xfrm>
          <a:prstGeom prst="rect">
            <a:avLst/>
          </a:prstGeom>
          <a:noFill/>
          <a:ln w="9525">
            <a:noFill/>
            <a:miter lim="800000"/>
            <a:headEnd/>
            <a:tailEnd/>
          </a:ln>
          <a:effectLst/>
        </p:spPr>
        <p:txBody>
          <a:bodyPr>
            <a:spAutoFit/>
          </a:bodyPr>
          <a:lstStyle/>
          <a:p>
            <a:pPr marL="457200" indent="-457200" eaLnBrk="1" hangingPunct="1">
              <a:spcBef>
                <a:spcPct val="50000"/>
              </a:spcBef>
              <a:buClr>
                <a:srgbClr val="E40000"/>
              </a:buClr>
              <a:buSzPct val="110000"/>
              <a:buFont typeface="Wingdings" panose="05000000000000000000" pitchFamily="2" charset="2"/>
              <a:buChar char="§"/>
              <a:defRPr/>
            </a:pPr>
            <a:r>
              <a:rPr lang="en-US" sz="2800" dirty="0">
                <a:latin typeface="+mj-lt"/>
                <a:sym typeface="Wingdings" pitchFamily="2" charset="2"/>
              </a:rPr>
              <a:t>1917 – Jones Act.</a:t>
            </a:r>
          </a:p>
          <a:p>
            <a:pPr marL="623888" indent="-388938" eaLnBrk="1" hangingPunct="1">
              <a:spcBef>
                <a:spcPct val="50000"/>
              </a:spcBef>
              <a:buClr>
                <a:srgbClr val="E40000"/>
              </a:buClr>
              <a:buSzPct val="120000"/>
              <a:buFont typeface="Wingdings" pitchFamily="2" charset="2"/>
              <a:buChar char="§"/>
              <a:defRPr/>
            </a:pPr>
            <a:r>
              <a:rPr lang="en-US" dirty="0">
                <a:latin typeface="+mj-lt"/>
              </a:rPr>
              <a:t>Puerto Rican’s ARE now citizens</a:t>
            </a:r>
          </a:p>
          <a:p>
            <a:pPr marL="623888" indent="-388938" eaLnBrk="1" hangingPunct="1">
              <a:spcBef>
                <a:spcPct val="50000"/>
              </a:spcBef>
              <a:buClr>
                <a:srgbClr val="E40000"/>
              </a:buClr>
              <a:buSzPct val="120000"/>
              <a:buFont typeface="Wingdings" pitchFamily="2" charset="2"/>
              <a:buChar char="§"/>
              <a:defRPr/>
            </a:pPr>
            <a:r>
              <a:rPr lang="en-US" dirty="0">
                <a:latin typeface="+mj-lt"/>
              </a:rPr>
              <a:t>Established Bill of Rights </a:t>
            </a:r>
          </a:p>
          <a:p>
            <a:pPr marL="623888" indent="-388938" eaLnBrk="1" hangingPunct="1">
              <a:spcBef>
                <a:spcPct val="50000"/>
              </a:spcBef>
              <a:buClr>
                <a:srgbClr val="E40000"/>
              </a:buClr>
              <a:buSzPct val="120000"/>
              <a:buFont typeface="Wingdings" pitchFamily="2" charset="2"/>
              <a:buChar char="§"/>
              <a:defRPr/>
            </a:pPr>
            <a:r>
              <a:rPr lang="en-US" dirty="0">
                <a:latin typeface="+mj-lt"/>
              </a:rPr>
              <a:t>PRs elected their own local legislators </a:t>
            </a:r>
          </a:p>
          <a:p>
            <a:pPr marL="623888" indent="-388938" eaLnBrk="1" hangingPunct="1">
              <a:spcBef>
                <a:spcPct val="50000"/>
              </a:spcBef>
              <a:buClr>
                <a:srgbClr val="E40000"/>
              </a:buClr>
              <a:buSzPct val="120000"/>
              <a:buFont typeface="Wingdings" pitchFamily="2" charset="2"/>
              <a:buChar char="§"/>
              <a:defRPr/>
            </a:pPr>
            <a:r>
              <a:rPr lang="en-US" dirty="0">
                <a:latin typeface="+mj-lt"/>
              </a:rPr>
              <a:t>President still appoints governor </a:t>
            </a:r>
          </a:p>
          <a:p>
            <a:pPr marL="623888" indent="-388938" eaLnBrk="1" hangingPunct="1">
              <a:spcBef>
                <a:spcPct val="50000"/>
              </a:spcBef>
              <a:buClr>
                <a:srgbClr val="E40000"/>
              </a:buClr>
              <a:buSzPct val="120000"/>
              <a:buFont typeface="Wingdings" pitchFamily="2" charset="2"/>
              <a:buChar char="§"/>
              <a:defRPr/>
            </a:pPr>
            <a:r>
              <a:rPr lang="en-US" dirty="0">
                <a:latin typeface="+mj-lt"/>
              </a:rPr>
              <a:t>PRs could NOT vote in US presidential elections.</a:t>
            </a:r>
          </a:p>
          <a:p>
            <a:pPr marL="623888" indent="-388938" eaLnBrk="1" hangingPunct="1">
              <a:spcBef>
                <a:spcPct val="50000"/>
              </a:spcBef>
              <a:buClr>
                <a:srgbClr val="E40000"/>
              </a:buClr>
              <a:buSzPct val="120000"/>
              <a:buFont typeface="Wingdings" pitchFamily="2" charset="2"/>
              <a:buChar char="§"/>
              <a:defRPr/>
            </a:pPr>
            <a:r>
              <a:rPr lang="en-US" dirty="0">
                <a:latin typeface="+mj-lt"/>
              </a:rPr>
              <a:t>A nonvoting commissioner is sent to represent PR in House of Reps</a:t>
            </a:r>
          </a:p>
        </p:txBody>
      </p:sp>
      <p:pic>
        <p:nvPicPr>
          <p:cNvPr id="21508" name="Picture 2" descr="Image result for puerto rican citizenship wwi">
            <a:extLst>
              <a:ext uri="{FF2B5EF4-FFF2-40B4-BE49-F238E27FC236}">
                <a16:creationId xmlns:a16="http://schemas.microsoft.com/office/drawing/2014/main" id="{27E22B4A-4B3A-40DE-BCA3-A364391ED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600200"/>
            <a:ext cx="3429000"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414457B-D197-4C64-808B-DE0A15B35C8A}"/>
              </a:ext>
            </a:extLst>
          </p:cNvPr>
          <p:cNvSpPr/>
          <p:nvPr/>
        </p:nvSpPr>
        <p:spPr>
          <a:xfrm>
            <a:off x="5638800" y="5486400"/>
            <a:ext cx="34290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Puerto Ricans were drafted soon after  the Jones Act was passed</a:t>
            </a:r>
          </a:p>
        </p:txBody>
      </p:sp>
      <p:sp>
        <p:nvSpPr>
          <p:cNvPr id="6" name="Title 1">
            <a:extLst>
              <a:ext uri="{FF2B5EF4-FFF2-40B4-BE49-F238E27FC236}">
                <a16:creationId xmlns:a16="http://schemas.microsoft.com/office/drawing/2014/main" id="{39596224-1941-4D4C-85D3-988B97DC87F7}"/>
              </a:ext>
            </a:extLst>
          </p:cNvPr>
          <p:cNvSpPr txBox="1">
            <a:spLocks/>
          </p:cNvSpPr>
          <p:nvPr/>
        </p:nvSpPr>
        <p:spPr>
          <a:xfrm>
            <a:off x="304800" y="3048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200" i="1" dirty="0">
                <a:solidFill>
                  <a:schemeClr val="tx2"/>
                </a:solidFill>
              </a:rPr>
              <a:t>Puerto rico</a:t>
            </a:r>
            <a:endParaRPr lang="en-US" sz="62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0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descr="usaflag1-furling"/>
          <p:cNvSpPr>
            <a:spLocks noChangeArrowheads="1" noChangeShapeType="1" noTextEdit="1"/>
          </p:cNvSpPr>
          <p:nvPr/>
        </p:nvSpPr>
        <p:spPr bwMode="auto">
          <a:xfrm>
            <a:off x="2057400" y="1371600"/>
            <a:ext cx="4876800" cy="41910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America's</a:t>
            </a:r>
          </a:p>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New</a:t>
            </a:r>
          </a:p>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Role</a:t>
            </a:r>
          </a:p>
        </p:txBody>
      </p:sp>
    </p:spTree>
    <p:extLst>
      <p:ext uri="{BB962C8B-B14F-4D97-AF65-F5344CB8AC3E}">
        <p14:creationId xmlns:p14="http://schemas.microsoft.com/office/powerpoint/2010/main" val="21908183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3"/>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355600" y="1279525"/>
            <a:ext cx="8483600" cy="51212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304800" y="1524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America in the pacific</a:t>
            </a:r>
            <a:endParaRPr lang="en-US" dirty="0"/>
          </a:p>
        </p:txBody>
      </p:sp>
    </p:spTree>
    <p:extLst>
      <p:ext uri="{BB962C8B-B14F-4D97-AF65-F5344CB8AC3E}">
        <p14:creationId xmlns:p14="http://schemas.microsoft.com/office/powerpoint/2010/main" val="2889467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7800" y="2408237"/>
            <a:ext cx="3581400" cy="3687763"/>
          </a:xfrm>
        </p:spPr>
        <p:txBody>
          <a:bodyPr/>
          <a:lstStyle/>
          <a:p>
            <a:pPr marL="0" indent="0">
              <a:buNone/>
            </a:pPr>
            <a:r>
              <a:rPr lang="en-US" sz="4000" b="1" i="1" dirty="0"/>
              <a:t>“Speak softly, and carry a big stick.”</a:t>
            </a:r>
          </a:p>
          <a:p>
            <a:pPr marL="0" indent="0">
              <a:buNone/>
            </a:pPr>
            <a:endParaRPr lang="en-US" i="1" dirty="0"/>
          </a:p>
          <a:p>
            <a:pPr marL="0" indent="0">
              <a:buNone/>
            </a:pPr>
            <a:r>
              <a:rPr lang="en-US" sz="1800" i="1" dirty="0"/>
              <a:t>      -</a:t>
            </a:r>
            <a:r>
              <a:rPr lang="en-US" sz="1800" dirty="0"/>
              <a:t>President Theodore Roosevelt</a:t>
            </a:r>
            <a:endParaRPr lang="en-US" i="1" dirty="0"/>
          </a:p>
        </p:txBody>
      </p:sp>
      <p:sp>
        <p:nvSpPr>
          <p:cNvPr id="6" name="Title 1"/>
          <p:cNvSpPr txBox="1">
            <a:spLocks/>
          </p:cNvSpPr>
          <p:nvPr/>
        </p:nvSpPr>
        <p:spPr>
          <a:xfrm>
            <a:off x="304800" y="5334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600" i="1" dirty="0">
                <a:solidFill>
                  <a:schemeClr val="tx2"/>
                </a:solidFill>
              </a:rPr>
              <a:t>Big stick diplomacy</a:t>
            </a:r>
            <a:endParaRPr lang="en-US" sz="6600" dirty="0"/>
          </a:p>
        </p:txBody>
      </p:sp>
      <p:pic>
        <p:nvPicPr>
          <p:cNvPr id="12290" name="Picture 2" descr="https://upload.wikimedia.org/wikipedia/commons/1/1f/Tr-bigstick-carto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1943099"/>
            <a:ext cx="4857750" cy="39243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8879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descr="usaflag1-furling"/>
          <p:cNvSpPr>
            <a:spLocks noChangeArrowheads="1" noChangeShapeType="1" noTextEdit="1"/>
          </p:cNvSpPr>
          <p:nvPr/>
        </p:nvSpPr>
        <p:spPr bwMode="auto">
          <a:xfrm>
            <a:off x="1828800" y="2209800"/>
            <a:ext cx="5334000" cy="20574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China</a:t>
            </a:r>
          </a:p>
        </p:txBody>
      </p:sp>
    </p:spTree>
    <p:extLst>
      <p:ext uri="{BB962C8B-B14F-4D97-AF65-F5344CB8AC3E}">
        <p14:creationId xmlns:p14="http://schemas.microsoft.com/office/powerpoint/2010/main" val="23619275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524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The open door policy</a:t>
            </a:r>
            <a:endParaRPr lang="en-US" dirty="0"/>
          </a:p>
        </p:txBody>
      </p:sp>
      <p:pic>
        <p:nvPicPr>
          <p:cNvPr id="5" name="Picture 6" descr="map-CHina-1910-spheres of influence"/>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4876800" y="1219200"/>
            <a:ext cx="3929062" cy="4267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descr="pol_cartoon-Putting His Foot Down - Puck- 1899"/>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609600" y="1219200"/>
            <a:ext cx="4038600" cy="25161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7"/>
          <p:cNvSpPr>
            <a:spLocks noChangeArrowheads="1"/>
          </p:cNvSpPr>
          <p:nvPr/>
        </p:nvSpPr>
        <p:spPr bwMode="auto">
          <a:xfrm>
            <a:off x="304800" y="3927475"/>
            <a:ext cx="4572000" cy="2492990"/>
          </a:xfrm>
          <a:prstGeom prst="rect">
            <a:avLst/>
          </a:prstGeom>
          <a:noFill/>
          <a:ln w="9525">
            <a:noFill/>
            <a:miter lim="800000"/>
            <a:headEnd/>
            <a:tailEnd/>
          </a:ln>
          <a:effectLst/>
        </p:spPr>
        <p:txBody>
          <a:bodyPr wrap="square">
            <a:spAutoFit/>
          </a:bodyPr>
          <a:lstStyle/>
          <a:p>
            <a:pPr marL="398463" indent="-398463">
              <a:spcBef>
                <a:spcPct val="50000"/>
              </a:spcBef>
              <a:buClr>
                <a:srgbClr val="E40000"/>
              </a:buClr>
              <a:buSzPct val="110000"/>
              <a:buFont typeface="Wingdings" pitchFamily="2" charset="2"/>
              <a:buBlip>
                <a:blip r:embed="rId4"/>
              </a:buBlip>
              <a:defRPr/>
            </a:pPr>
            <a:r>
              <a:rPr lang="en-US" sz="2400" b="1" dirty="0">
                <a:effectLst>
                  <a:outerShdw blurRad="38100" dist="38100" dir="2700000" algn="tl">
                    <a:srgbClr val="C0C0C0"/>
                  </a:outerShdw>
                </a:effectLst>
                <a:latin typeface="Comic Sans MS" pitchFamily="66" charset="0"/>
              </a:rPr>
              <a:t>Gave ALL countries equal</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access to trade in China.</a:t>
            </a:r>
          </a:p>
          <a:p>
            <a:pPr marL="398463" indent="-398463">
              <a:spcBef>
                <a:spcPct val="50000"/>
              </a:spcBef>
              <a:buClr>
                <a:srgbClr val="E40000"/>
              </a:buClr>
              <a:buSzPct val="110000"/>
              <a:buFont typeface="Wingdings" pitchFamily="2" charset="2"/>
              <a:buBlip>
                <a:blip r:embed="rId4"/>
              </a:buBlip>
              <a:defRPr/>
            </a:pPr>
            <a:r>
              <a:rPr lang="en-US" sz="2400" b="1" dirty="0">
                <a:effectLst>
                  <a:outerShdw blurRad="38100" dist="38100" dir="2700000" algn="tl">
                    <a:srgbClr val="C0C0C0"/>
                  </a:outerShdw>
                </a:effectLst>
                <a:latin typeface="Comic Sans MS" pitchFamily="66" charset="0"/>
              </a:rPr>
              <a:t>Guaranteed that China would NOT be taken </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over by any one European power.</a:t>
            </a:r>
          </a:p>
        </p:txBody>
      </p:sp>
    </p:spTree>
    <p:extLst>
      <p:ext uri="{BB962C8B-B14F-4D97-AF65-F5344CB8AC3E}">
        <p14:creationId xmlns:p14="http://schemas.microsoft.com/office/powerpoint/2010/main" val="151579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dissolv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524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The open door policy</a:t>
            </a:r>
            <a:endParaRPr lang="en-US" dirty="0"/>
          </a:p>
        </p:txBody>
      </p:sp>
      <p:pic>
        <p:nvPicPr>
          <p:cNvPr id="5" name="Picture 4" descr="pol_cartoon-Open Door"/>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457200" y="1600200"/>
            <a:ext cx="3621088" cy="4495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3" descr="pol_cartoon-Open Door Policy"/>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4267200" y="2351881"/>
            <a:ext cx="4419600" cy="29924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091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228600"/>
            <a:ext cx="85344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000" i="1" dirty="0">
                <a:solidFill>
                  <a:schemeClr val="tx2"/>
                </a:solidFill>
              </a:rPr>
              <a:t>The boxer rebellion - 1900</a:t>
            </a:r>
            <a:endParaRPr lang="en-US" sz="5000" dirty="0"/>
          </a:p>
        </p:txBody>
      </p:sp>
      <p:pic>
        <p:nvPicPr>
          <p:cNvPr id="11266" name="Picture 2" descr="https://upload.wikimedia.org/wikipedia/commons/8/80/BoxerSoldi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1371600"/>
            <a:ext cx="4191000" cy="4976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descr="ptg-Boxer Rebellion"/>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1676400" y="1348541"/>
            <a:ext cx="6236047" cy="4976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3" descr="pol_cartoon-McKinley in China-1900"/>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2410326" y="1243670"/>
            <a:ext cx="4768194" cy="5185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68" name="Picture 4" descr="boxer rebellion, chin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5" y="1243670"/>
            <a:ext cx="8201025" cy="51857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88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11268"/>
                                        </p:tgtEl>
                                        <p:attrNameLst>
                                          <p:attrName>style.visibility</p:attrName>
                                        </p:attrNameLst>
                                      </p:cBhvr>
                                      <p:to>
                                        <p:strVal val="visible"/>
                                      </p:to>
                                    </p:set>
                                    <p:animEffect transition="in" filter="barn(inVertical)">
                                      <p:cBhvr>
                                        <p:cTn id="16" dur="3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DAC941A7-1BA6-4CE1-BA64-413AE2C1367E}"/>
              </a:ext>
            </a:extLst>
          </p:cNvPr>
          <p:cNvSpPr>
            <a:spLocks noChangeArrowheads="1"/>
          </p:cNvSpPr>
          <p:nvPr>
            <p:ph type="title"/>
          </p:nvPr>
        </p:nvSpPr>
        <p:spPr bwMode="auto">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altLang="en-US" sz="3600">
                <a:solidFill>
                  <a:srgbClr val="000099"/>
                </a:solidFill>
                <a:effectLst/>
                <a:latin typeface="Comic Sans MS" panose="030F0702030302020204" pitchFamily="66" charset="0"/>
              </a:rPr>
              <a:t>“Kill Foreign Devils”- </a:t>
            </a:r>
            <a:r>
              <a:rPr lang="en-US" altLang="en-US" sz="3600">
                <a:solidFill>
                  <a:srgbClr val="C00000"/>
                </a:solidFill>
                <a:effectLst/>
                <a:latin typeface="Comic Sans MS" panose="030F0702030302020204" pitchFamily="66" charset="0"/>
              </a:rPr>
              <a:t>The Boxer Rebellion</a:t>
            </a:r>
          </a:p>
        </p:txBody>
      </p:sp>
      <p:sp>
        <p:nvSpPr>
          <p:cNvPr id="35843" name="Rectangle 3">
            <a:extLst>
              <a:ext uri="{FF2B5EF4-FFF2-40B4-BE49-F238E27FC236}">
                <a16:creationId xmlns:a16="http://schemas.microsoft.com/office/drawing/2014/main" id="{5EC2832D-3503-448F-87EA-20E951EFCB4D}"/>
              </a:ext>
            </a:extLst>
          </p:cNvPr>
          <p:cNvSpPr>
            <a:spLocks noChangeArrowheads="1"/>
          </p:cNvSpPr>
          <p:nvPr>
            <p:ph type="body" sz="half" idx="1"/>
          </p:nvPr>
        </p:nvSpPr>
        <p:spPr bwMode="auto">
          <a:xfrm>
            <a:off x="304800" y="1735138"/>
            <a:ext cx="4278313" cy="4741862"/>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buFont typeface="Wingdings" panose="05000000000000000000" pitchFamily="2" charset="2"/>
              <a:buChar char="§"/>
            </a:pPr>
            <a:r>
              <a:rPr lang="en-US" altLang="en-US" sz="2400" dirty="0">
                <a:effectLst/>
              </a:rPr>
              <a:t> The Boxers</a:t>
            </a:r>
          </a:p>
          <a:p>
            <a:pPr lvl="2">
              <a:buFont typeface="Wingdings" panose="05000000000000000000" pitchFamily="2" charset="2"/>
              <a:buChar char="§"/>
            </a:pPr>
            <a:r>
              <a:rPr lang="en-US" altLang="en-US" sz="1800" dirty="0">
                <a:effectLst/>
              </a:rPr>
              <a:t>A secret society determined to rid China of foreigners</a:t>
            </a:r>
          </a:p>
          <a:p>
            <a:pPr lvl="1">
              <a:buFont typeface="Wingdings" panose="05000000000000000000" pitchFamily="2" charset="2"/>
              <a:buChar char="§"/>
            </a:pPr>
            <a:endParaRPr lang="en-US" altLang="en-US" sz="2000" dirty="0">
              <a:effectLst/>
            </a:endParaRPr>
          </a:p>
          <a:p>
            <a:pPr marL="228600" indent="-193675">
              <a:buFont typeface="Wingdings" panose="05000000000000000000" pitchFamily="2" charset="2"/>
              <a:buChar char="§"/>
            </a:pPr>
            <a:r>
              <a:rPr lang="en-US" altLang="en-US" sz="2400" dirty="0">
                <a:effectLst/>
              </a:rPr>
              <a:t>Boxers killed hundreds of foreigners and Chinese Christians</a:t>
            </a:r>
          </a:p>
          <a:p>
            <a:pPr>
              <a:buFont typeface="Wingdings" panose="05000000000000000000" pitchFamily="2" charset="2"/>
              <a:buChar char="§"/>
            </a:pPr>
            <a:endParaRPr lang="en-US" altLang="en-US" sz="2400" dirty="0">
              <a:effectLst/>
            </a:endParaRPr>
          </a:p>
          <a:p>
            <a:pPr marL="228600" indent="-193675">
              <a:buFont typeface="Wingdings" panose="05000000000000000000" pitchFamily="2" charset="2"/>
              <a:buChar char="§"/>
            </a:pPr>
            <a:r>
              <a:rPr lang="en-US" altLang="en-US" sz="2400" dirty="0">
                <a:effectLst/>
              </a:rPr>
              <a:t>Aug. 1900: Multinational force put down rebellion in two months</a:t>
            </a:r>
          </a:p>
        </p:txBody>
      </p:sp>
      <p:pic>
        <p:nvPicPr>
          <p:cNvPr id="35844" name="Picture 4" descr="BoxerTroops">
            <a:extLst>
              <a:ext uri="{FF2B5EF4-FFF2-40B4-BE49-F238E27FC236}">
                <a16:creationId xmlns:a16="http://schemas.microsoft.com/office/drawing/2014/main" id="{93A54BC5-447C-4477-B147-1B8B310349C9}"/>
              </a:ext>
            </a:extLst>
          </p:cNvPr>
          <p:cNvPicPr>
            <a:picLocks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bwMode="auto">
          <a:xfrm>
            <a:off x="4641850" y="1703388"/>
            <a:ext cx="4044950" cy="4168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p:cNvSpPr txBox="1">
            <a:spLocks noChangeArrowheads="1"/>
          </p:cNvSpPr>
          <p:nvPr/>
        </p:nvSpPr>
        <p:spPr bwMode="auto">
          <a:xfrm>
            <a:off x="304800" y="304800"/>
            <a:ext cx="8382000" cy="923330"/>
          </a:xfrm>
          <a:prstGeom prst="rect">
            <a:avLst/>
          </a:prstGeom>
          <a:noFill/>
          <a:ln w="9525">
            <a:noFill/>
            <a:miter lim="800000"/>
            <a:headEnd/>
            <a:tailEnd/>
          </a:ln>
          <a:effectLst>
            <a:outerShdw dist="35921" dir="2700000" algn="ctr" rotWithShape="0">
              <a:srgbClr val="E40000"/>
            </a:outerShdw>
          </a:effectLst>
        </p:spPr>
        <p:txBody>
          <a:bodyPr>
            <a:spAutoFit/>
          </a:bodyPr>
          <a:lstStyle/>
          <a:p>
            <a:pPr algn="ctr">
              <a:spcBef>
                <a:spcPct val="50000"/>
              </a:spcBef>
              <a:defRPr/>
            </a:pPr>
            <a:r>
              <a:rPr lang="en-US" sz="5400" b="1" i="1" dirty="0">
                <a:solidFill>
                  <a:srgbClr val="000099"/>
                </a:solidFill>
                <a:effectLst>
                  <a:outerShdw blurRad="38100" dist="38100" dir="2700000" algn="tl">
                    <a:srgbClr val="C0C0C0"/>
                  </a:outerShdw>
                </a:effectLst>
                <a:latin typeface="Comic Sans MS" pitchFamily="66" charset="0"/>
              </a:rPr>
              <a:t>Constable of the World</a:t>
            </a:r>
          </a:p>
        </p:txBody>
      </p:sp>
      <p:pic>
        <p:nvPicPr>
          <p:cNvPr id="13314" name="Picture 2" descr="http://www.payer.de/thailandchronik/images%2017/thai0696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36118"/>
            <a:ext cx="8229600" cy="52408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615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81000" y="304800"/>
            <a:ext cx="8382000" cy="830997"/>
          </a:xfrm>
          <a:prstGeom prst="rect">
            <a:avLst/>
          </a:prstGeom>
          <a:noFill/>
          <a:ln w="9525">
            <a:noFill/>
            <a:miter lim="800000"/>
            <a:headEnd/>
            <a:tailEnd/>
          </a:ln>
          <a:effectLst>
            <a:outerShdw dist="35921" dir="2700000" algn="ctr" rotWithShape="0">
              <a:srgbClr val="E40000"/>
            </a:outerShdw>
          </a:effectLst>
        </p:spPr>
        <p:txBody>
          <a:bodyPr>
            <a:spAutoFit/>
          </a:bodyPr>
          <a:lstStyle/>
          <a:p>
            <a:pPr algn="ctr">
              <a:spcBef>
                <a:spcPct val="50000"/>
              </a:spcBef>
              <a:defRPr/>
            </a:pPr>
            <a:r>
              <a:rPr lang="en-US" sz="4800" b="1" i="1" dirty="0">
                <a:solidFill>
                  <a:srgbClr val="000099"/>
                </a:solidFill>
                <a:effectLst>
                  <a:outerShdw blurRad="38100" dist="38100" dir="2700000" algn="tl">
                    <a:srgbClr val="C0C0C0"/>
                  </a:outerShdw>
                </a:effectLst>
                <a:latin typeface="Comic Sans MS" pitchFamily="66" charset="0"/>
              </a:rPr>
              <a:t>Our “Sphere of Influence”</a:t>
            </a:r>
          </a:p>
        </p:txBody>
      </p:sp>
      <p:pic>
        <p:nvPicPr>
          <p:cNvPr id="5" name="Picture 3" descr="pol_cartoon-LAmerica-Our Sphere of Influence"/>
          <p:cNvPicPr>
            <a:picLocks noChangeAspect="1" noChangeArrowheads="1"/>
          </p:cNvPicPr>
          <p:nvPr/>
        </p:nvPicPr>
        <p:blipFill>
          <a:blip r:embed="rId2">
            <a:lum contrast="6000"/>
            <a:extLst>
              <a:ext uri="{28A0092B-C50C-407E-A947-70E740481C1C}">
                <a14:useLocalDpi xmlns:a14="http://schemas.microsoft.com/office/drawing/2010/main" val="0"/>
              </a:ext>
            </a:extLst>
          </a:blip>
          <a:srcRect t="1450"/>
          <a:stretch>
            <a:fillRect/>
          </a:stretch>
        </p:blipFill>
        <p:spPr bwMode="auto">
          <a:xfrm>
            <a:off x="2229643" y="1295400"/>
            <a:ext cx="4684713" cy="5181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7415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304800" y="1905000"/>
            <a:ext cx="2362200" cy="4800600"/>
          </a:xfrm>
        </p:spPr>
        <p:txBody>
          <a:bodyPr>
            <a:normAutofit/>
          </a:bodyPr>
          <a:lstStyle/>
          <a:p>
            <a:pPr marL="34290" indent="0" eaLnBrk="1" hangingPunct="1">
              <a:buNone/>
            </a:pPr>
            <a:r>
              <a:rPr lang="en-US" altLang="en-US" sz="3200" i="1" dirty="0"/>
              <a:t>The US</a:t>
            </a:r>
            <a:r>
              <a:rPr lang="en-US" altLang="en-US" sz="3200" b="1" i="1" dirty="0"/>
              <a:t> </a:t>
            </a:r>
            <a:r>
              <a:rPr lang="en-US" altLang="en-US" sz="3200" dirty="0"/>
              <a:t>will use their military to enforce their right to “police” the Western Hemisphere</a:t>
            </a:r>
          </a:p>
        </p:txBody>
      </p:sp>
      <p:sp>
        <p:nvSpPr>
          <p:cNvPr id="6" name="Title 1"/>
          <p:cNvSpPr txBox="1">
            <a:spLocks/>
          </p:cNvSpPr>
          <p:nvPr/>
        </p:nvSpPr>
        <p:spPr>
          <a:xfrm>
            <a:off x="304800" y="762000"/>
            <a:ext cx="8534400" cy="762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The Monroe doctrine</a:t>
            </a:r>
            <a:endParaRPr lang="en-US" dirty="0"/>
          </a:p>
        </p:txBody>
      </p:sp>
      <p:pic>
        <p:nvPicPr>
          <p:cNvPr id="25602" name="Picture 2" descr="http://blogs.cfr.org/lindsay/files/2010/12/cartoon.jpg"/>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590800" y="1752599"/>
            <a:ext cx="6292994" cy="38862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25615" name="SMARTInkShape-Group4">
            <a:extLst>
              <a:ext uri="{FF2B5EF4-FFF2-40B4-BE49-F238E27FC236}">
                <a16:creationId xmlns:a16="http://schemas.microsoft.com/office/drawing/2014/main" id="{32E1631F-2274-49B8-85EF-55067A640C6B}"/>
              </a:ext>
            </a:extLst>
          </p:cNvPr>
          <p:cNvGrpSpPr/>
          <p:nvPr/>
        </p:nvGrpSpPr>
        <p:grpSpPr>
          <a:xfrm>
            <a:off x="1527060" y="5876145"/>
            <a:ext cx="1071480" cy="303201"/>
            <a:chOff x="1527060" y="5876145"/>
            <a:chExt cx="1071480" cy="303201"/>
          </a:xfrm>
        </p:grpSpPr>
        <p:sp>
          <p:nvSpPr>
            <p:cNvPr id="25605" name="SMARTInkShape-31">
              <a:extLst>
                <a:ext uri="{FF2B5EF4-FFF2-40B4-BE49-F238E27FC236}">
                  <a16:creationId xmlns:a16="http://schemas.microsoft.com/office/drawing/2014/main" id="{62118CF0-65F3-4523-8127-526F490D0D83}"/>
                </a:ext>
              </a:extLst>
            </p:cNvPr>
            <p:cNvSpPr/>
            <p:nvPr>
              <p:custDataLst>
                <p:tags r:id="rId21"/>
              </p:custDataLst>
            </p:nvPr>
          </p:nvSpPr>
          <p:spPr>
            <a:xfrm>
              <a:off x="2187773" y="5894167"/>
              <a:ext cx="107158" cy="284577"/>
            </a:xfrm>
            <a:custGeom>
              <a:avLst/>
              <a:gdLst/>
              <a:ahLst/>
              <a:cxnLst/>
              <a:rect l="0" t="0" r="0" b="0"/>
              <a:pathLst>
                <a:path w="107158" h="284577">
                  <a:moveTo>
                    <a:pt x="0" y="178021"/>
                  </a:moveTo>
                  <a:lnTo>
                    <a:pt x="0" y="178021"/>
                  </a:lnTo>
                  <a:lnTo>
                    <a:pt x="4741" y="182761"/>
                  </a:lnTo>
                  <a:lnTo>
                    <a:pt x="7068" y="190379"/>
                  </a:lnTo>
                  <a:lnTo>
                    <a:pt x="11024" y="205825"/>
                  </a:lnTo>
                  <a:lnTo>
                    <a:pt x="26973" y="243263"/>
                  </a:lnTo>
                  <a:lnTo>
                    <a:pt x="35774" y="262835"/>
                  </a:lnTo>
                  <a:lnTo>
                    <a:pt x="53057" y="284576"/>
                  </a:lnTo>
                  <a:lnTo>
                    <a:pt x="53424" y="280258"/>
                  </a:lnTo>
                  <a:lnTo>
                    <a:pt x="35481" y="237574"/>
                  </a:lnTo>
                  <a:lnTo>
                    <a:pt x="23766" y="199485"/>
                  </a:lnTo>
                  <a:lnTo>
                    <a:pt x="14869" y="165419"/>
                  </a:lnTo>
                  <a:lnTo>
                    <a:pt x="10103" y="124488"/>
                  </a:lnTo>
                  <a:lnTo>
                    <a:pt x="9162" y="81860"/>
                  </a:lnTo>
                  <a:lnTo>
                    <a:pt x="9953" y="42547"/>
                  </a:lnTo>
                  <a:lnTo>
                    <a:pt x="16068" y="24661"/>
                  </a:lnTo>
                  <a:lnTo>
                    <a:pt x="24378" y="9225"/>
                  </a:lnTo>
                  <a:lnTo>
                    <a:pt x="25182" y="5959"/>
                  </a:lnTo>
                  <a:lnTo>
                    <a:pt x="26710" y="3781"/>
                  </a:lnTo>
                  <a:lnTo>
                    <a:pt x="28721" y="2330"/>
                  </a:lnTo>
                  <a:lnTo>
                    <a:pt x="33601" y="717"/>
                  </a:lnTo>
                  <a:lnTo>
                    <a:pt x="39077" y="0"/>
                  </a:lnTo>
                  <a:lnTo>
                    <a:pt x="44818" y="2328"/>
                  </a:lnTo>
                  <a:lnTo>
                    <a:pt x="47739" y="4337"/>
                  </a:lnTo>
                  <a:lnTo>
                    <a:pt x="62523" y="27254"/>
                  </a:lnTo>
                  <a:lnTo>
                    <a:pt x="67476" y="38584"/>
                  </a:lnTo>
                  <a:lnTo>
                    <a:pt x="77227" y="80018"/>
                  </a:lnTo>
                  <a:lnTo>
                    <a:pt x="79954" y="116914"/>
                  </a:lnTo>
                  <a:lnTo>
                    <a:pt x="77538" y="128703"/>
                  </a:lnTo>
                  <a:lnTo>
                    <a:pt x="62582" y="164112"/>
                  </a:lnTo>
                  <a:lnTo>
                    <a:pt x="60573" y="165772"/>
                  </a:lnTo>
                  <a:lnTo>
                    <a:pt x="55695" y="167615"/>
                  </a:lnTo>
                  <a:lnTo>
                    <a:pt x="41559" y="168897"/>
                  </a:lnTo>
                  <a:lnTo>
                    <a:pt x="39613" y="167969"/>
                  </a:lnTo>
                  <a:lnTo>
                    <a:pt x="38315" y="166359"/>
                  </a:lnTo>
                  <a:lnTo>
                    <a:pt x="37450" y="164293"/>
                  </a:lnTo>
                  <a:lnTo>
                    <a:pt x="35881" y="162916"/>
                  </a:lnTo>
                  <a:lnTo>
                    <a:pt x="31492" y="161385"/>
                  </a:lnTo>
                  <a:lnTo>
                    <a:pt x="29924" y="159985"/>
                  </a:lnTo>
                  <a:lnTo>
                    <a:pt x="28183" y="155783"/>
                  </a:lnTo>
                  <a:lnTo>
                    <a:pt x="26800" y="133884"/>
                  </a:lnTo>
                  <a:lnTo>
                    <a:pt x="47781" y="154376"/>
                  </a:lnTo>
                  <a:lnTo>
                    <a:pt x="65498" y="184512"/>
                  </a:lnTo>
                  <a:lnTo>
                    <a:pt x="83345" y="227428"/>
                  </a:lnTo>
                  <a:lnTo>
                    <a:pt x="91159" y="255584"/>
                  </a:lnTo>
                  <a:lnTo>
                    <a:pt x="95086" y="263095"/>
                  </a:lnTo>
                  <a:lnTo>
                    <a:pt x="96831" y="269740"/>
                  </a:lnTo>
                  <a:lnTo>
                    <a:pt x="98288" y="271909"/>
                  </a:lnTo>
                  <a:lnTo>
                    <a:pt x="100252" y="273355"/>
                  </a:lnTo>
                  <a:lnTo>
                    <a:pt x="107157" y="27624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06" name="SMARTInkShape-32">
              <a:extLst>
                <a:ext uri="{FF2B5EF4-FFF2-40B4-BE49-F238E27FC236}">
                  <a16:creationId xmlns:a16="http://schemas.microsoft.com/office/drawing/2014/main" id="{74CD925D-7279-454E-88E7-667CAC4B2430}"/>
                </a:ext>
              </a:extLst>
            </p:cNvPr>
            <p:cNvSpPr/>
            <p:nvPr>
              <p:custDataLst>
                <p:tags r:id="rId22"/>
              </p:custDataLst>
            </p:nvPr>
          </p:nvSpPr>
          <p:spPr>
            <a:xfrm>
              <a:off x="2367613" y="5904492"/>
              <a:ext cx="88052" cy="256993"/>
            </a:xfrm>
            <a:custGeom>
              <a:avLst/>
              <a:gdLst/>
              <a:ahLst/>
              <a:cxnLst/>
              <a:rect l="0" t="0" r="0" b="0"/>
              <a:pathLst>
                <a:path w="88052" h="256993">
                  <a:moveTo>
                    <a:pt x="16614" y="256992"/>
                  </a:moveTo>
                  <a:lnTo>
                    <a:pt x="16614" y="256992"/>
                  </a:lnTo>
                  <a:lnTo>
                    <a:pt x="21354" y="252252"/>
                  </a:lnTo>
                  <a:lnTo>
                    <a:pt x="23681" y="247278"/>
                  </a:lnTo>
                  <a:lnTo>
                    <a:pt x="25434" y="217699"/>
                  </a:lnTo>
                  <a:lnTo>
                    <a:pt x="15815" y="176154"/>
                  </a:lnTo>
                  <a:lnTo>
                    <a:pt x="9290" y="140813"/>
                  </a:lnTo>
                  <a:lnTo>
                    <a:pt x="7009" y="99031"/>
                  </a:lnTo>
                  <a:lnTo>
                    <a:pt x="679" y="61087"/>
                  </a:lnTo>
                  <a:lnTo>
                    <a:pt x="0" y="24084"/>
                  </a:lnTo>
                  <a:lnTo>
                    <a:pt x="7326" y="0"/>
                  </a:lnTo>
                  <a:lnTo>
                    <a:pt x="8438" y="335"/>
                  </a:lnTo>
                  <a:lnTo>
                    <a:pt x="12318" y="3354"/>
                  </a:lnTo>
                  <a:lnTo>
                    <a:pt x="14705" y="10650"/>
                  </a:lnTo>
                  <a:lnTo>
                    <a:pt x="18694" y="25913"/>
                  </a:lnTo>
                  <a:lnTo>
                    <a:pt x="22499" y="38205"/>
                  </a:lnTo>
                  <a:lnTo>
                    <a:pt x="29883" y="78985"/>
                  </a:lnTo>
                  <a:lnTo>
                    <a:pt x="40695" y="115225"/>
                  </a:lnTo>
                  <a:lnTo>
                    <a:pt x="52386" y="156926"/>
                  </a:lnTo>
                  <a:lnTo>
                    <a:pt x="64249" y="194121"/>
                  </a:lnTo>
                  <a:lnTo>
                    <a:pt x="82099" y="235602"/>
                  </a:lnTo>
                  <a:lnTo>
                    <a:pt x="88051" y="25699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07" name="SMARTInkShape-33">
              <a:extLst>
                <a:ext uri="{FF2B5EF4-FFF2-40B4-BE49-F238E27FC236}">
                  <a16:creationId xmlns:a16="http://schemas.microsoft.com/office/drawing/2014/main" id="{DC91AB3E-6C25-4343-ABE2-ABD4F5BD60F6}"/>
                </a:ext>
              </a:extLst>
            </p:cNvPr>
            <p:cNvSpPr/>
            <p:nvPr>
              <p:custDataLst>
                <p:tags r:id="rId23"/>
              </p:custDataLst>
            </p:nvPr>
          </p:nvSpPr>
          <p:spPr>
            <a:xfrm>
              <a:off x="2384227" y="6045398"/>
              <a:ext cx="62508" cy="52339"/>
            </a:xfrm>
            <a:custGeom>
              <a:avLst/>
              <a:gdLst/>
              <a:ahLst/>
              <a:cxnLst/>
              <a:rect l="0" t="0" r="0" b="0"/>
              <a:pathLst>
                <a:path w="62508" h="52339">
                  <a:moveTo>
                    <a:pt x="0" y="44649"/>
                  </a:moveTo>
                  <a:lnTo>
                    <a:pt x="0" y="44649"/>
                  </a:lnTo>
                  <a:lnTo>
                    <a:pt x="4740" y="44649"/>
                  </a:lnTo>
                  <a:lnTo>
                    <a:pt x="6137" y="45641"/>
                  </a:lnTo>
                  <a:lnTo>
                    <a:pt x="7067" y="47294"/>
                  </a:lnTo>
                  <a:lnTo>
                    <a:pt x="8561" y="52338"/>
                  </a:lnTo>
                  <a:lnTo>
                    <a:pt x="11412" y="50381"/>
                  </a:lnTo>
                  <a:lnTo>
                    <a:pt x="13561" y="48470"/>
                  </a:lnTo>
                  <a:lnTo>
                    <a:pt x="18594" y="46347"/>
                  </a:lnTo>
                  <a:lnTo>
                    <a:pt x="21326" y="45781"/>
                  </a:lnTo>
                  <a:lnTo>
                    <a:pt x="29911" y="40243"/>
                  </a:lnTo>
                  <a:lnTo>
                    <a:pt x="57720" y="12650"/>
                  </a:lnTo>
                  <a:lnTo>
                    <a:pt x="62507"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08" name="SMARTInkShape-34">
              <a:extLst>
                <a:ext uri="{FF2B5EF4-FFF2-40B4-BE49-F238E27FC236}">
                  <a16:creationId xmlns:a16="http://schemas.microsoft.com/office/drawing/2014/main" id="{AC483034-EB4D-4EE1-A020-82D5D34B45CE}"/>
                </a:ext>
              </a:extLst>
            </p:cNvPr>
            <p:cNvSpPr/>
            <p:nvPr>
              <p:custDataLst>
                <p:tags r:id="rId24"/>
              </p:custDataLst>
            </p:nvPr>
          </p:nvSpPr>
          <p:spPr>
            <a:xfrm>
              <a:off x="2509242" y="5929464"/>
              <a:ext cx="89298" cy="194892"/>
            </a:xfrm>
            <a:custGeom>
              <a:avLst/>
              <a:gdLst/>
              <a:ahLst/>
              <a:cxnLst/>
              <a:rect l="0" t="0" r="0" b="0"/>
              <a:pathLst>
                <a:path w="89298" h="194892">
                  <a:moveTo>
                    <a:pt x="0" y="35566"/>
                  </a:moveTo>
                  <a:lnTo>
                    <a:pt x="0" y="35566"/>
                  </a:lnTo>
                  <a:lnTo>
                    <a:pt x="0" y="27879"/>
                  </a:lnTo>
                  <a:lnTo>
                    <a:pt x="15446" y="8594"/>
                  </a:lnTo>
                  <a:lnTo>
                    <a:pt x="16251" y="5679"/>
                  </a:lnTo>
                  <a:lnTo>
                    <a:pt x="17779" y="3735"/>
                  </a:lnTo>
                  <a:lnTo>
                    <a:pt x="26380" y="0"/>
                  </a:lnTo>
                  <a:lnTo>
                    <a:pt x="26782" y="38998"/>
                  </a:lnTo>
                  <a:lnTo>
                    <a:pt x="26789" y="80440"/>
                  </a:lnTo>
                  <a:lnTo>
                    <a:pt x="26789" y="124806"/>
                  </a:lnTo>
                  <a:lnTo>
                    <a:pt x="27782" y="144801"/>
                  </a:lnTo>
                  <a:lnTo>
                    <a:pt x="35884" y="174211"/>
                  </a:lnTo>
                  <a:lnTo>
                    <a:pt x="44741" y="187078"/>
                  </a:lnTo>
                  <a:lnTo>
                    <a:pt x="48989" y="191541"/>
                  </a:lnTo>
                  <a:lnTo>
                    <a:pt x="54184" y="194186"/>
                  </a:lnTo>
                  <a:lnTo>
                    <a:pt x="56959" y="194891"/>
                  </a:lnTo>
                  <a:lnTo>
                    <a:pt x="59801" y="194369"/>
                  </a:lnTo>
                  <a:lnTo>
                    <a:pt x="69709" y="188489"/>
                  </a:lnTo>
                  <a:lnTo>
                    <a:pt x="89297" y="16951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09" name="SMARTInkShape-35">
              <a:extLst>
                <a:ext uri="{FF2B5EF4-FFF2-40B4-BE49-F238E27FC236}">
                  <a16:creationId xmlns:a16="http://schemas.microsoft.com/office/drawing/2014/main" id="{36116950-32C4-4951-A811-2BA22BF02C86}"/>
                </a:ext>
              </a:extLst>
            </p:cNvPr>
            <p:cNvSpPr/>
            <p:nvPr>
              <p:custDataLst>
                <p:tags r:id="rId25"/>
              </p:custDataLst>
            </p:nvPr>
          </p:nvSpPr>
          <p:spPr>
            <a:xfrm>
              <a:off x="1732360" y="6054328"/>
              <a:ext cx="80368" cy="35720"/>
            </a:xfrm>
            <a:custGeom>
              <a:avLst/>
              <a:gdLst/>
              <a:ahLst/>
              <a:cxnLst/>
              <a:rect l="0" t="0" r="0" b="0"/>
              <a:pathLst>
                <a:path w="80368" h="35720">
                  <a:moveTo>
                    <a:pt x="0" y="35719"/>
                  </a:moveTo>
                  <a:lnTo>
                    <a:pt x="0" y="35719"/>
                  </a:lnTo>
                  <a:lnTo>
                    <a:pt x="15231" y="21479"/>
                  </a:lnTo>
                  <a:lnTo>
                    <a:pt x="26857" y="15929"/>
                  </a:lnTo>
                  <a:lnTo>
                    <a:pt x="32772" y="12040"/>
                  </a:lnTo>
                  <a:lnTo>
                    <a:pt x="69306" y="404"/>
                  </a:lnTo>
                  <a:lnTo>
                    <a:pt x="80367"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0" name="SMARTInkShape-36">
              <a:extLst>
                <a:ext uri="{FF2B5EF4-FFF2-40B4-BE49-F238E27FC236}">
                  <a16:creationId xmlns:a16="http://schemas.microsoft.com/office/drawing/2014/main" id="{E27FEA75-4BF4-4B71-B689-38704BEBD6D8}"/>
                </a:ext>
              </a:extLst>
            </p:cNvPr>
            <p:cNvSpPr/>
            <p:nvPr>
              <p:custDataLst>
                <p:tags r:id="rId26"/>
              </p:custDataLst>
            </p:nvPr>
          </p:nvSpPr>
          <p:spPr>
            <a:xfrm>
              <a:off x="1687711" y="5973961"/>
              <a:ext cx="98228" cy="169539"/>
            </a:xfrm>
            <a:custGeom>
              <a:avLst/>
              <a:gdLst/>
              <a:ahLst/>
              <a:cxnLst/>
              <a:rect l="0" t="0" r="0" b="0"/>
              <a:pathLst>
                <a:path w="98228" h="169539">
                  <a:moveTo>
                    <a:pt x="0" y="0"/>
                  </a:moveTo>
                  <a:lnTo>
                    <a:pt x="0" y="0"/>
                  </a:lnTo>
                  <a:lnTo>
                    <a:pt x="0" y="4740"/>
                  </a:lnTo>
                  <a:lnTo>
                    <a:pt x="2646" y="9713"/>
                  </a:lnTo>
                  <a:lnTo>
                    <a:pt x="4741" y="12429"/>
                  </a:lnTo>
                  <a:lnTo>
                    <a:pt x="7068" y="20737"/>
                  </a:lnTo>
                  <a:lnTo>
                    <a:pt x="11412" y="53830"/>
                  </a:lnTo>
                  <a:lnTo>
                    <a:pt x="15949" y="71512"/>
                  </a:lnTo>
                  <a:lnTo>
                    <a:pt x="19939" y="89319"/>
                  </a:lnTo>
                  <a:lnTo>
                    <a:pt x="24759" y="107162"/>
                  </a:lnTo>
                  <a:lnTo>
                    <a:pt x="26879" y="118073"/>
                  </a:lnTo>
                  <a:lnTo>
                    <a:pt x="32659" y="130786"/>
                  </a:lnTo>
                  <a:lnTo>
                    <a:pt x="35804" y="145687"/>
                  </a:lnTo>
                  <a:lnTo>
                    <a:pt x="40056" y="153385"/>
                  </a:lnTo>
                  <a:lnTo>
                    <a:pt x="45253" y="157468"/>
                  </a:lnTo>
                  <a:lnTo>
                    <a:pt x="48028" y="158557"/>
                  </a:lnTo>
                  <a:lnTo>
                    <a:pt x="49878" y="160275"/>
                  </a:lnTo>
                  <a:lnTo>
                    <a:pt x="51934" y="164829"/>
                  </a:lnTo>
                  <a:lnTo>
                    <a:pt x="53474" y="166441"/>
                  </a:lnTo>
                  <a:lnTo>
                    <a:pt x="57831" y="168232"/>
                  </a:lnTo>
                  <a:lnTo>
                    <a:pt x="79267" y="169538"/>
                  </a:lnTo>
                  <a:lnTo>
                    <a:pt x="87485" y="166962"/>
                  </a:lnTo>
                  <a:lnTo>
                    <a:pt x="98227" y="16073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1" name="SMARTInkShape-37">
              <a:extLst>
                <a:ext uri="{FF2B5EF4-FFF2-40B4-BE49-F238E27FC236}">
                  <a16:creationId xmlns:a16="http://schemas.microsoft.com/office/drawing/2014/main" id="{D5E4F0AA-7C2F-406D-A442-3B27890F85FF}"/>
                </a:ext>
              </a:extLst>
            </p:cNvPr>
            <p:cNvSpPr/>
            <p:nvPr>
              <p:custDataLst>
                <p:tags r:id="rId27"/>
              </p:custDataLst>
            </p:nvPr>
          </p:nvSpPr>
          <p:spPr>
            <a:xfrm>
              <a:off x="1527060" y="5876145"/>
              <a:ext cx="107074" cy="303201"/>
            </a:xfrm>
            <a:custGeom>
              <a:avLst/>
              <a:gdLst/>
              <a:ahLst/>
              <a:cxnLst/>
              <a:rect l="0" t="0" r="0" b="0"/>
              <a:pathLst>
                <a:path w="107074" h="303201">
                  <a:moveTo>
                    <a:pt x="107073" y="35308"/>
                  </a:moveTo>
                  <a:lnTo>
                    <a:pt x="107073" y="35308"/>
                  </a:lnTo>
                  <a:lnTo>
                    <a:pt x="82985" y="12212"/>
                  </a:lnTo>
                  <a:lnTo>
                    <a:pt x="71300" y="6602"/>
                  </a:lnTo>
                  <a:lnTo>
                    <a:pt x="65377" y="2706"/>
                  </a:lnTo>
                  <a:lnTo>
                    <a:pt x="56464" y="513"/>
                  </a:lnTo>
                  <a:lnTo>
                    <a:pt x="50515" y="0"/>
                  </a:lnTo>
                  <a:lnTo>
                    <a:pt x="44564" y="2418"/>
                  </a:lnTo>
                  <a:lnTo>
                    <a:pt x="16041" y="20591"/>
                  </a:lnTo>
                  <a:lnTo>
                    <a:pt x="12044" y="29098"/>
                  </a:lnTo>
                  <a:lnTo>
                    <a:pt x="2059" y="72049"/>
                  </a:lnTo>
                  <a:lnTo>
                    <a:pt x="340" y="106947"/>
                  </a:lnTo>
                  <a:lnTo>
                    <a:pt x="0" y="148642"/>
                  </a:lnTo>
                  <a:lnTo>
                    <a:pt x="2579" y="186569"/>
                  </a:lnTo>
                  <a:lnTo>
                    <a:pt x="14158" y="230697"/>
                  </a:lnTo>
                  <a:lnTo>
                    <a:pt x="22040" y="263972"/>
                  </a:lnTo>
                  <a:lnTo>
                    <a:pt x="29924" y="273527"/>
                  </a:lnTo>
                  <a:lnTo>
                    <a:pt x="59225" y="299118"/>
                  </a:lnTo>
                  <a:lnTo>
                    <a:pt x="65302" y="301385"/>
                  </a:lnTo>
                  <a:lnTo>
                    <a:pt x="89214" y="30320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2" name="SMARTInkShape-38">
              <a:extLst>
                <a:ext uri="{FF2B5EF4-FFF2-40B4-BE49-F238E27FC236}">
                  <a16:creationId xmlns:a16="http://schemas.microsoft.com/office/drawing/2014/main" id="{4BDA69B8-1634-456B-A07B-70D478152619}"/>
                </a:ext>
              </a:extLst>
            </p:cNvPr>
            <p:cNvSpPr/>
            <p:nvPr>
              <p:custDataLst>
                <p:tags r:id="rId28"/>
              </p:custDataLst>
            </p:nvPr>
          </p:nvSpPr>
          <p:spPr>
            <a:xfrm>
              <a:off x="2098551" y="5911453"/>
              <a:ext cx="26716" cy="241103"/>
            </a:xfrm>
            <a:custGeom>
              <a:avLst/>
              <a:gdLst/>
              <a:ahLst/>
              <a:cxnLst/>
              <a:rect l="0" t="0" r="0" b="0"/>
              <a:pathLst>
                <a:path w="26716" h="241103">
                  <a:moveTo>
                    <a:pt x="17785" y="0"/>
                  </a:moveTo>
                  <a:lnTo>
                    <a:pt x="17785" y="0"/>
                  </a:lnTo>
                  <a:lnTo>
                    <a:pt x="13045" y="0"/>
                  </a:lnTo>
                  <a:lnTo>
                    <a:pt x="11648" y="992"/>
                  </a:lnTo>
                  <a:lnTo>
                    <a:pt x="10717" y="2646"/>
                  </a:lnTo>
                  <a:lnTo>
                    <a:pt x="8108" y="15231"/>
                  </a:lnTo>
                  <a:lnTo>
                    <a:pt x="2791" y="23916"/>
                  </a:lnTo>
                  <a:lnTo>
                    <a:pt x="775" y="33765"/>
                  </a:lnTo>
                  <a:lnTo>
                    <a:pt x="0" y="71972"/>
                  </a:lnTo>
                  <a:lnTo>
                    <a:pt x="2586" y="100390"/>
                  </a:lnTo>
                  <a:lnTo>
                    <a:pt x="9022" y="143160"/>
                  </a:lnTo>
                  <a:lnTo>
                    <a:pt x="16435" y="187562"/>
                  </a:lnTo>
                  <a:lnTo>
                    <a:pt x="26110" y="231157"/>
                  </a:lnTo>
                  <a:lnTo>
                    <a:pt x="26715" y="24110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3" name="SMARTInkShape-39">
              <a:extLst>
                <a:ext uri="{FF2B5EF4-FFF2-40B4-BE49-F238E27FC236}">
                  <a16:creationId xmlns:a16="http://schemas.microsoft.com/office/drawing/2014/main" id="{BA6FCA17-60F3-4706-A378-D6FC0787861A}"/>
                </a:ext>
              </a:extLst>
            </p:cNvPr>
            <p:cNvSpPr/>
            <p:nvPr>
              <p:custDataLst>
                <p:tags r:id="rId29"/>
              </p:custDataLst>
            </p:nvPr>
          </p:nvSpPr>
          <p:spPr>
            <a:xfrm>
              <a:off x="2027039" y="5911453"/>
              <a:ext cx="116087" cy="31935"/>
            </a:xfrm>
            <a:custGeom>
              <a:avLst/>
              <a:gdLst/>
              <a:ahLst/>
              <a:cxnLst/>
              <a:rect l="0" t="0" r="0" b="0"/>
              <a:pathLst>
                <a:path w="116087" h="31935">
                  <a:moveTo>
                    <a:pt x="0" y="26789"/>
                  </a:moveTo>
                  <a:lnTo>
                    <a:pt x="0" y="26789"/>
                  </a:lnTo>
                  <a:lnTo>
                    <a:pt x="4741" y="26789"/>
                  </a:lnTo>
                  <a:lnTo>
                    <a:pt x="9714" y="29435"/>
                  </a:lnTo>
                  <a:lnTo>
                    <a:pt x="12429" y="31530"/>
                  </a:lnTo>
                  <a:lnTo>
                    <a:pt x="15231" y="31934"/>
                  </a:lnTo>
                  <a:lnTo>
                    <a:pt x="52370" y="22125"/>
                  </a:lnTo>
                  <a:lnTo>
                    <a:pt x="68626" y="12565"/>
                  </a:lnTo>
                  <a:lnTo>
                    <a:pt x="94350" y="8257"/>
                  </a:lnTo>
                  <a:lnTo>
                    <a:pt x="106979" y="1925"/>
                  </a:lnTo>
                  <a:lnTo>
                    <a:pt x="116086"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4" name="SMARTInkShape-40">
              <a:extLst>
                <a:ext uri="{FF2B5EF4-FFF2-40B4-BE49-F238E27FC236}">
                  <a16:creationId xmlns:a16="http://schemas.microsoft.com/office/drawing/2014/main" id="{6190AB78-1F1C-4F18-9567-765F6BC1B15B}"/>
                </a:ext>
              </a:extLst>
            </p:cNvPr>
            <p:cNvSpPr/>
            <p:nvPr>
              <p:custDataLst>
                <p:tags r:id="rId30"/>
              </p:custDataLst>
            </p:nvPr>
          </p:nvSpPr>
          <p:spPr>
            <a:xfrm>
              <a:off x="1714500" y="5921656"/>
              <a:ext cx="267892" cy="255756"/>
            </a:xfrm>
            <a:custGeom>
              <a:avLst/>
              <a:gdLst/>
              <a:ahLst/>
              <a:cxnLst/>
              <a:rect l="0" t="0" r="0" b="0"/>
              <a:pathLst>
                <a:path w="267892" h="255756">
                  <a:moveTo>
                    <a:pt x="0" y="16586"/>
                  </a:moveTo>
                  <a:lnTo>
                    <a:pt x="0" y="16586"/>
                  </a:lnTo>
                  <a:lnTo>
                    <a:pt x="7688" y="8898"/>
                  </a:lnTo>
                  <a:lnTo>
                    <a:pt x="15814" y="6909"/>
                  </a:lnTo>
                  <a:lnTo>
                    <a:pt x="24088" y="1593"/>
                  </a:lnTo>
                  <a:lnTo>
                    <a:pt x="29888" y="0"/>
                  </a:lnTo>
                  <a:lnTo>
                    <a:pt x="32824" y="568"/>
                  </a:lnTo>
                  <a:lnTo>
                    <a:pt x="42688" y="5116"/>
                  </a:lnTo>
                  <a:lnTo>
                    <a:pt x="56746" y="7895"/>
                  </a:lnTo>
                  <a:lnTo>
                    <a:pt x="67636" y="14562"/>
                  </a:lnTo>
                  <a:lnTo>
                    <a:pt x="101194" y="46363"/>
                  </a:lnTo>
                  <a:lnTo>
                    <a:pt x="125015" y="88255"/>
                  </a:lnTo>
                  <a:lnTo>
                    <a:pt x="142875" y="126409"/>
                  </a:lnTo>
                  <a:lnTo>
                    <a:pt x="157758" y="168742"/>
                  </a:lnTo>
                  <a:lnTo>
                    <a:pt x="172641" y="208345"/>
                  </a:lnTo>
                  <a:lnTo>
                    <a:pt x="191741" y="251166"/>
                  </a:lnTo>
                  <a:lnTo>
                    <a:pt x="195057" y="255755"/>
                  </a:lnTo>
                  <a:lnTo>
                    <a:pt x="195523" y="255407"/>
                  </a:lnTo>
                  <a:lnTo>
                    <a:pt x="204105" y="224218"/>
                  </a:lnTo>
                  <a:lnTo>
                    <a:pt x="197582" y="184422"/>
                  </a:lnTo>
                  <a:lnTo>
                    <a:pt x="196552" y="140200"/>
                  </a:lnTo>
                  <a:lnTo>
                    <a:pt x="195481" y="113728"/>
                  </a:lnTo>
                  <a:lnTo>
                    <a:pt x="191721" y="105070"/>
                  </a:lnTo>
                  <a:lnTo>
                    <a:pt x="191314" y="101372"/>
                  </a:lnTo>
                  <a:lnTo>
                    <a:pt x="195581" y="89977"/>
                  </a:lnTo>
                  <a:lnTo>
                    <a:pt x="196864" y="89326"/>
                  </a:lnTo>
                  <a:lnTo>
                    <a:pt x="200935" y="88602"/>
                  </a:lnTo>
                  <a:lnTo>
                    <a:pt x="202418" y="89402"/>
                  </a:lnTo>
                  <a:lnTo>
                    <a:pt x="203406" y="90927"/>
                  </a:lnTo>
                  <a:lnTo>
                    <a:pt x="204065" y="92936"/>
                  </a:lnTo>
                  <a:lnTo>
                    <a:pt x="211260" y="104281"/>
                  </a:lnTo>
                  <a:lnTo>
                    <a:pt x="223848" y="148924"/>
                  </a:lnTo>
                  <a:lnTo>
                    <a:pt x="241155" y="183463"/>
                  </a:lnTo>
                  <a:lnTo>
                    <a:pt x="257200" y="202183"/>
                  </a:lnTo>
                  <a:lnTo>
                    <a:pt x="260824" y="203253"/>
                  </a:lnTo>
                  <a:lnTo>
                    <a:pt x="263180" y="203538"/>
                  </a:lnTo>
                  <a:lnTo>
                    <a:pt x="264750" y="202736"/>
                  </a:lnTo>
                  <a:lnTo>
                    <a:pt x="265797" y="201211"/>
                  </a:lnTo>
                  <a:lnTo>
                    <a:pt x="267270" y="194321"/>
                  </a:lnTo>
                  <a:lnTo>
                    <a:pt x="267854" y="157124"/>
                  </a:lnTo>
                  <a:lnTo>
                    <a:pt x="267886" y="114505"/>
                  </a:lnTo>
                  <a:lnTo>
                    <a:pt x="267890" y="70124"/>
                  </a:lnTo>
                  <a:lnTo>
                    <a:pt x="267891" y="30251"/>
                  </a:lnTo>
                  <a:lnTo>
                    <a:pt x="267891" y="765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626" name="SMARTInkShape-Group5">
            <a:extLst>
              <a:ext uri="{FF2B5EF4-FFF2-40B4-BE49-F238E27FC236}">
                <a16:creationId xmlns:a16="http://schemas.microsoft.com/office/drawing/2014/main" id="{4579669A-0819-4A00-B6FB-1D85275ECFAF}"/>
              </a:ext>
            </a:extLst>
          </p:cNvPr>
          <p:cNvGrpSpPr/>
          <p:nvPr/>
        </p:nvGrpSpPr>
        <p:grpSpPr>
          <a:xfrm>
            <a:off x="2821781" y="5795735"/>
            <a:ext cx="1107283" cy="392539"/>
            <a:chOff x="2821781" y="5795735"/>
            <a:chExt cx="1107283" cy="392539"/>
          </a:xfrm>
        </p:grpSpPr>
        <p:sp>
          <p:nvSpPr>
            <p:cNvPr id="25616" name="SMARTInkShape-41">
              <a:extLst>
                <a:ext uri="{FF2B5EF4-FFF2-40B4-BE49-F238E27FC236}">
                  <a16:creationId xmlns:a16="http://schemas.microsoft.com/office/drawing/2014/main" id="{7DD3629E-7BC9-42C0-8594-057B2A1EB8F4}"/>
                </a:ext>
              </a:extLst>
            </p:cNvPr>
            <p:cNvSpPr/>
            <p:nvPr>
              <p:custDataLst>
                <p:tags r:id="rId11"/>
              </p:custDataLst>
            </p:nvPr>
          </p:nvSpPr>
          <p:spPr>
            <a:xfrm>
              <a:off x="2821781" y="5858030"/>
              <a:ext cx="98105" cy="196299"/>
            </a:xfrm>
            <a:custGeom>
              <a:avLst/>
              <a:gdLst/>
              <a:ahLst/>
              <a:cxnLst/>
              <a:rect l="0" t="0" r="0" b="0"/>
              <a:pathLst>
                <a:path w="98105" h="196299">
                  <a:moveTo>
                    <a:pt x="0" y="89142"/>
                  </a:moveTo>
                  <a:lnTo>
                    <a:pt x="0" y="89142"/>
                  </a:lnTo>
                  <a:lnTo>
                    <a:pt x="4741" y="89142"/>
                  </a:lnTo>
                  <a:lnTo>
                    <a:pt x="6137" y="88150"/>
                  </a:lnTo>
                  <a:lnTo>
                    <a:pt x="7068" y="86496"/>
                  </a:lnTo>
                  <a:lnTo>
                    <a:pt x="8562" y="76713"/>
                  </a:lnTo>
                  <a:lnTo>
                    <a:pt x="8821" y="68151"/>
                  </a:lnTo>
                  <a:lnTo>
                    <a:pt x="11527" y="62284"/>
                  </a:lnTo>
                  <a:lnTo>
                    <a:pt x="13638" y="59331"/>
                  </a:lnTo>
                  <a:lnTo>
                    <a:pt x="26881" y="20925"/>
                  </a:lnTo>
                  <a:lnTo>
                    <a:pt x="39100" y="5830"/>
                  </a:lnTo>
                  <a:lnTo>
                    <a:pt x="44828" y="2505"/>
                  </a:lnTo>
                  <a:lnTo>
                    <a:pt x="60755" y="0"/>
                  </a:lnTo>
                  <a:lnTo>
                    <a:pt x="61339" y="941"/>
                  </a:lnTo>
                  <a:lnTo>
                    <a:pt x="62405" y="21222"/>
                  </a:lnTo>
                  <a:lnTo>
                    <a:pt x="61507" y="48432"/>
                  </a:lnTo>
                  <a:lnTo>
                    <a:pt x="53413" y="76144"/>
                  </a:lnTo>
                  <a:lnTo>
                    <a:pt x="44659" y="89127"/>
                  </a:lnTo>
                  <a:lnTo>
                    <a:pt x="87544" y="89142"/>
                  </a:lnTo>
                  <a:lnTo>
                    <a:pt x="93518" y="93882"/>
                  </a:lnTo>
                  <a:lnTo>
                    <a:pt x="96134" y="101501"/>
                  </a:lnTo>
                  <a:lnTo>
                    <a:pt x="98104" y="132256"/>
                  </a:lnTo>
                  <a:lnTo>
                    <a:pt x="89125" y="165441"/>
                  </a:lnTo>
                  <a:lnTo>
                    <a:pt x="73900" y="187304"/>
                  </a:lnTo>
                  <a:lnTo>
                    <a:pt x="71438" y="19629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7" name="SMARTInkShape-42">
              <a:extLst>
                <a:ext uri="{FF2B5EF4-FFF2-40B4-BE49-F238E27FC236}">
                  <a16:creationId xmlns:a16="http://schemas.microsoft.com/office/drawing/2014/main" id="{3CEA4FDC-EE89-4B75-B642-E277070BCFB4}"/>
                </a:ext>
              </a:extLst>
            </p:cNvPr>
            <p:cNvSpPr/>
            <p:nvPr>
              <p:custDataLst>
                <p:tags r:id="rId12"/>
              </p:custDataLst>
            </p:nvPr>
          </p:nvSpPr>
          <p:spPr>
            <a:xfrm>
              <a:off x="2946797" y="6188273"/>
              <a:ext cx="8931" cy="1"/>
            </a:xfrm>
            <a:custGeom>
              <a:avLst/>
              <a:gdLst/>
              <a:ahLst/>
              <a:cxnLst/>
              <a:rect l="0" t="0" r="0" b="0"/>
              <a:pathLst>
                <a:path w="8931" h="1">
                  <a:moveTo>
                    <a:pt x="0" y="0"/>
                  </a:moveTo>
                  <a:lnTo>
                    <a:pt x="0" y="0"/>
                  </a:lnTo>
                  <a:lnTo>
                    <a:pt x="893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8" name="SMARTInkShape-43">
              <a:extLst>
                <a:ext uri="{FF2B5EF4-FFF2-40B4-BE49-F238E27FC236}">
                  <a16:creationId xmlns:a16="http://schemas.microsoft.com/office/drawing/2014/main" id="{D0F1C176-AB66-432D-8F57-9C46C42E05F8}"/>
                </a:ext>
              </a:extLst>
            </p:cNvPr>
            <p:cNvSpPr/>
            <p:nvPr>
              <p:custDataLst>
                <p:tags r:id="rId13"/>
              </p:custDataLst>
            </p:nvPr>
          </p:nvSpPr>
          <p:spPr>
            <a:xfrm>
              <a:off x="2848570" y="5795735"/>
              <a:ext cx="8931" cy="8563"/>
            </a:xfrm>
            <a:custGeom>
              <a:avLst/>
              <a:gdLst/>
              <a:ahLst/>
              <a:cxnLst/>
              <a:rect l="0" t="0" r="0" b="0"/>
              <a:pathLst>
                <a:path w="8931" h="8563">
                  <a:moveTo>
                    <a:pt x="8930" y="8562"/>
                  </a:moveTo>
                  <a:lnTo>
                    <a:pt x="8930" y="8562"/>
                  </a:lnTo>
                  <a:lnTo>
                    <a:pt x="8930" y="873"/>
                  </a:lnTo>
                  <a:lnTo>
                    <a:pt x="7938" y="459"/>
                  </a:lnTo>
                  <a:lnTo>
                    <a:pt x="4190" y="0"/>
                  </a:lnTo>
                  <a:lnTo>
                    <a:pt x="2793" y="869"/>
                  </a:lnTo>
                  <a:lnTo>
                    <a:pt x="1862" y="2441"/>
                  </a:lnTo>
                  <a:lnTo>
                    <a:pt x="0" y="856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19" name="SMARTInkShape-44">
              <a:extLst>
                <a:ext uri="{FF2B5EF4-FFF2-40B4-BE49-F238E27FC236}">
                  <a16:creationId xmlns:a16="http://schemas.microsoft.com/office/drawing/2014/main" id="{A0397A1F-801D-4F93-8CAF-3664F7B3EA39}"/>
                </a:ext>
              </a:extLst>
            </p:cNvPr>
            <p:cNvSpPr/>
            <p:nvPr>
              <p:custDataLst>
                <p:tags r:id="rId14"/>
              </p:custDataLst>
            </p:nvPr>
          </p:nvSpPr>
          <p:spPr>
            <a:xfrm>
              <a:off x="3242003" y="5893595"/>
              <a:ext cx="133363" cy="275301"/>
            </a:xfrm>
            <a:custGeom>
              <a:avLst/>
              <a:gdLst/>
              <a:ahLst/>
              <a:cxnLst/>
              <a:rect l="0" t="0" r="0" b="0"/>
              <a:pathLst>
                <a:path w="133363" h="275301">
                  <a:moveTo>
                    <a:pt x="106630" y="0"/>
                  </a:moveTo>
                  <a:lnTo>
                    <a:pt x="106630" y="0"/>
                  </a:lnTo>
                  <a:lnTo>
                    <a:pt x="98941" y="0"/>
                  </a:lnTo>
                  <a:lnTo>
                    <a:pt x="98528" y="991"/>
                  </a:lnTo>
                  <a:lnTo>
                    <a:pt x="98068" y="4739"/>
                  </a:lnTo>
                  <a:lnTo>
                    <a:pt x="96953" y="6136"/>
                  </a:lnTo>
                  <a:lnTo>
                    <a:pt x="60203" y="29887"/>
                  </a:lnTo>
                  <a:lnTo>
                    <a:pt x="32247" y="72807"/>
                  </a:lnTo>
                  <a:lnTo>
                    <a:pt x="8449" y="98178"/>
                  </a:lnTo>
                  <a:lnTo>
                    <a:pt x="20836" y="98221"/>
                  </a:lnTo>
                  <a:lnTo>
                    <a:pt x="50644" y="90536"/>
                  </a:lnTo>
                  <a:lnTo>
                    <a:pt x="90788" y="98463"/>
                  </a:lnTo>
                  <a:lnTo>
                    <a:pt x="122397" y="116272"/>
                  </a:lnTo>
                  <a:lnTo>
                    <a:pt x="126071" y="119186"/>
                  </a:lnTo>
                  <a:lnTo>
                    <a:pt x="130153" y="127715"/>
                  </a:lnTo>
                  <a:lnTo>
                    <a:pt x="133334" y="170285"/>
                  </a:lnTo>
                  <a:lnTo>
                    <a:pt x="133362" y="176031"/>
                  </a:lnTo>
                  <a:lnTo>
                    <a:pt x="128102" y="187706"/>
                  </a:lnTo>
                  <a:lnTo>
                    <a:pt x="99124" y="229205"/>
                  </a:lnTo>
                  <a:lnTo>
                    <a:pt x="58914" y="260780"/>
                  </a:lnTo>
                  <a:lnTo>
                    <a:pt x="23805" y="275300"/>
                  </a:lnTo>
                  <a:lnTo>
                    <a:pt x="20656" y="274815"/>
                  </a:lnTo>
                  <a:lnTo>
                    <a:pt x="14511" y="271628"/>
                  </a:lnTo>
                  <a:lnTo>
                    <a:pt x="5472" y="264256"/>
                  </a:lnTo>
                  <a:lnTo>
                    <a:pt x="2140" y="258668"/>
                  </a:lnTo>
                  <a:lnTo>
                    <a:pt x="0" y="246996"/>
                  </a:lnTo>
                  <a:lnTo>
                    <a:pt x="817" y="245030"/>
                  </a:lnTo>
                  <a:lnTo>
                    <a:pt x="2354" y="243720"/>
                  </a:lnTo>
                  <a:lnTo>
                    <a:pt x="8403" y="24110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0" name="SMARTInkShape-45">
              <a:extLst>
                <a:ext uri="{FF2B5EF4-FFF2-40B4-BE49-F238E27FC236}">
                  <a16:creationId xmlns:a16="http://schemas.microsoft.com/office/drawing/2014/main" id="{60B9DF2E-610D-4475-8C4E-E5A66FD853CF}"/>
                </a:ext>
              </a:extLst>
            </p:cNvPr>
            <p:cNvSpPr/>
            <p:nvPr>
              <p:custDataLst>
                <p:tags r:id="rId15"/>
              </p:custDataLst>
            </p:nvPr>
          </p:nvSpPr>
          <p:spPr>
            <a:xfrm>
              <a:off x="3446859" y="6009680"/>
              <a:ext cx="71425" cy="96428"/>
            </a:xfrm>
            <a:custGeom>
              <a:avLst/>
              <a:gdLst/>
              <a:ahLst/>
              <a:cxnLst/>
              <a:rect l="0" t="0" r="0" b="0"/>
              <a:pathLst>
                <a:path w="71425" h="96428">
                  <a:moveTo>
                    <a:pt x="0" y="0"/>
                  </a:moveTo>
                  <a:lnTo>
                    <a:pt x="0" y="0"/>
                  </a:lnTo>
                  <a:lnTo>
                    <a:pt x="993" y="38909"/>
                  </a:lnTo>
                  <a:lnTo>
                    <a:pt x="7068" y="55678"/>
                  </a:lnTo>
                  <a:lnTo>
                    <a:pt x="9095" y="65425"/>
                  </a:lnTo>
                  <a:lnTo>
                    <a:pt x="15814" y="76491"/>
                  </a:lnTo>
                  <a:lnTo>
                    <a:pt x="29888" y="92155"/>
                  </a:lnTo>
                  <a:lnTo>
                    <a:pt x="35774" y="95528"/>
                  </a:lnTo>
                  <a:lnTo>
                    <a:pt x="38732" y="96427"/>
                  </a:lnTo>
                  <a:lnTo>
                    <a:pt x="41696" y="96035"/>
                  </a:lnTo>
                  <a:lnTo>
                    <a:pt x="62510" y="87132"/>
                  </a:lnTo>
                  <a:lnTo>
                    <a:pt x="65486" y="84877"/>
                  </a:lnTo>
                  <a:lnTo>
                    <a:pt x="68792" y="79725"/>
                  </a:lnTo>
                  <a:lnTo>
                    <a:pt x="70654" y="68601"/>
                  </a:lnTo>
                  <a:lnTo>
                    <a:pt x="71424" y="32847"/>
                  </a:lnTo>
                  <a:lnTo>
                    <a:pt x="68786" y="26836"/>
                  </a:lnTo>
                  <a:lnTo>
                    <a:pt x="66693" y="23844"/>
                  </a:lnTo>
                  <a:lnTo>
                    <a:pt x="61723" y="20519"/>
                  </a:lnTo>
                  <a:lnTo>
                    <a:pt x="59008" y="19632"/>
                  </a:lnTo>
                  <a:lnTo>
                    <a:pt x="57198" y="18049"/>
                  </a:lnTo>
                  <a:lnTo>
                    <a:pt x="55187" y="13644"/>
                  </a:lnTo>
                  <a:lnTo>
                    <a:pt x="53659" y="12072"/>
                  </a:lnTo>
                  <a:lnTo>
                    <a:pt x="49315" y="10326"/>
                  </a:lnTo>
                  <a:lnTo>
                    <a:pt x="8930" y="892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1" name="SMARTInkShape-46">
              <a:extLst>
                <a:ext uri="{FF2B5EF4-FFF2-40B4-BE49-F238E27FC236}">
                  <a16:creationId xmlns:a16="http://schemas.microsoft.com/office/drawing/2014/main" id="{F4900E11-01E6-4611-94BC-406C6F2AFDFB}"/>
                </a:ext>
              </a:extLst>
            </p:cNvPr>
            <p:cNvSpPr/>
            <p:nvPr>
              <p:custDataLst>
                <p:tags r:id="rId16"/>
              </p:custDataLst>
            </p:nvPr>
          </p:nvSpPr>
          <p:spPr>
            <a:xfrm>
              <a:off x="3545086" y="5965030"/>
              <a:ext cx="89298" cy="149988"/>
            </a:xfrm>
            <a:custGeom>
              <a:avLst/>
              <a:gdLst/>
              <a:ahLst/>
              <a:cxnLst/>
              <a:rect l="0" t="0" r="0" b="0"/>
              <a:pathLst>
                <a:path w="89298" h="149988">
                  <a:moveTo>
                    <a:pt x="0" y="26790"/>
                  </a:moveTo>
                  <a:lnTo>
                    <a:pt x="0" y="26790"/>
                  </a:lnTo>
                  <a:lnTo>
                    <a:pt x="4740" y="31531"/>
                  </a:lnTo>
                  <a:lnTo>
                    <a:pt x="7068" y="36504"/>
                  </a:lnTo>
                  <a:lnTo>
                    <a:pt x="15814" y="57835"/>
                  </a:lnTo>
                  <a:lnTo>
                    <a:pt x="23096" y="75786"/>
                  </a:lnTo>
                  <a:lnTo>
                    <a:pt x="31043" y="111919"/>
                  </a:lnTo>
                  <a:lnTo>
                    <a:pt x="41924" y="129558"/>
                  </a:lnTo>
                  <a:lnTo>
                    <a:pt x="49684" y="139481"/>
                  </a:lnTo>
                  <a:lnTo>
                    <a:pt x="51847" y="145668"/>
                  </a:lnTo>
                  <a:lnTo>
                    <a:pt x="53416" y="147713"/>
                  </a:lnTo>
                  <a:lnTo>
                    <a:pt x="57806" y="149987"/>
                  </a:lnTo>
                  <a:lnTo>
                    <a:pt x="60365" y="149601"/>
                  </a:lnTo>
                  <a:lnTo>
                    <a:pt x="65855" y="146526"/>
                  </a:lnTo>
                  <a:lnTo>
                    <a:pt x="67716" y="144317"/>
                  </a:lnTo>
                  <a:lnTo>
                    <a:pt x="77248" y="120730"/>
                  </a:lnTo>
                  <a:lnTo>
                    <a:pt x="87252" y="80291"/>
                  </a:lnTo>
                  <a:lnTo>
                    <a:pt x="89217" y="38877"/>
                  </a:lnTo>
                  <a:lnTo>
                    <a:pt x="89297"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2" name="SMARTInkShape-47">
              <a:extLst>
                <a:ext uri="{FF2B5EF4-FFF2-40B4-BE49-F238E27FC236}">
                  <a16:creationId xmlns:a16="http://schemas.microsoft.com/office/drawing/2014/main" id="{3D3E15D7-313D-4893-AD05-F180C53BCC80}"/>
                </a:ext>
              </a:extLst>
            </p:cNvPr>
            <p:cNvSpPr/>
            <p:nvPr>
              <p:custDataLst>
                <p:tags r:id="rId17"/>
              </p:custDataLst>
            </p:nvPr>
          </p:nvSpPr>
          <p:spPr>
            <a:xfrm>
              <a:off x="3687961" y="5920383"/>
              <a:ext cx="53579" cy="169092"/>
            </a:xfrm>
            <a:custGeom>
              <a:avLst/>
              <a:gdLst/>
              <a:ahLst/>
              <a:cxnLst/>
              <a:rect l="0" t="0" r="0" b="0"/>
              <a:pathLst>
                <a:path w="53579" h="169092">
                  <a:moveTo>
                    <a:pt x="0" y="0"/>
                  </a:moveTo>
                  <a:lnTo>
                    <a:pt x="0" y="0"/>
                  </a:lnTo>
                  <a:lnTo>
                    <a:pt x="4740" y="4740"/>
                  </a:lnTo>
                  <a:lnTo>
                    <a:pt x="7068" y="9713"/>
                  </a:lnTo>
                  <a:lnTo>
                    <a:pt x="16509" y="46981"/>
                  </a:lnTo>
                  <a:lnTo>
                    <a:pt x="27395" y="89604"/>
                  </a:lnTo>
                  <a:lnTo>
                    <a:pt x="42056" y="133188"/>
                  </a:lnTo>
                  <a:lnTo>
                    <a:pt x="44488" y="144523"/>
                  </a:lnTo>
                  <a:lnTo>
                    <a:pt x="53456" y="169091"/>
                  </a:lnTo>
                  <a:lnTo>
                    <a:pt x="53578" y="16073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3" name="SMARTInkShape-48">
              <a:extLst>
                <a:ext uri="{FF2B5EF4-FFF2-40B4-BE49-F238E27FC236}">
                  <a16:creationId xmlns:a16="http://schemas.microsoft.com/office/drawing/2014/main" id="{364C75AC-E432-495A-AB21-93061C25C805}"/>
                </a:ext>
              </a:extLst>
            </p:cNvPr>
            <p:cNvSpPr/>
            <p:nvPr>
              <p:custDataLst>
                <p:tags r:id="rId18"/>
              </p:custDataLst>
            </p:nvPr>
          </p:nvSpPr>
          <p:spPr>
            <a:xfrm>
              <a:off x="3670469" y="5903883"/>
              <a:ext cx="160368" cy="212954"/>
            </a:xfrm>
            <a:custGeom>
              <a:avLst/>
              <a:gdLst/>
              <a:ahLst/>
              <a:cxnLst/>
              <a:rect l="0" t="0" r="0" b="0"/>
              <a:pathLst>
                <a:path w="160368" h="212954">
                  <a:moveTo>
                    <a:pt x="8562" y="43289"/>
                  </a:moveTo>
                  <a:lnTo>
                    <a:pt x="8562" y="43289"/>
                  </a:lnTo>
                  <a:lnTo>
                    <a:pt x="8562" y="38548"/>
                  </a:lnTo>
                  <a:lnTo>
                    <a:pt x="7570" y="37152"/>
                  </a:lnTo>
                  <a:lnTo>
                    <a:pt x="5917" y="36221"/>
                  </a:lnTo>
                  <a:lnTo>
                    <a:pt x="0" y="34468"/>
                  </a:lnTo>
                  <a:lnTo>
                    <a:pt x="4482" y="29651"/>
                  </a:lnTo>
                  <a:lnTo>
                    <a:pt x="9394" y="27305"/>
                  </a:lnTo>
                  <a:lnTo>
                    <a:pt x="23555" y="24684"/>
                  </a:lnTo>
                  <a:lnTo>
                    <a:pt x="35373" y="18410"/>
                  </a:lnTo>
                  <a:lnTo>
                    <a:pt x="78420" y="3230"/>
                  </a:lnTo>
                  <a:lnTo>
                    <a:pt x="90556" y="0"/>
                  </a:lnTo>
                  <a:lnTo>
                    <a:pt x="93982" y="539"/>
                  </a:lnTo>
                  <a:lnTo>
                    <a:pt x="109647" y="6448"/>
                  </a:lnTo>
                  <a:lnTo>
                    <a:pt x="115666" y="12364"/>
                  </a:lnTo>
                  <a:lnTo>
                    <a:pt x="127615" y="32330"/>
                  </a:lnTo>
                  <a:lnTo>
                    <a:pt x="137795" y="71925"/>
                  </a:lnTo>
                  <a:lnTo>
                    <a:pt x="141887" y="114969"/>
                  </a:lnTo>
                  <a:lnTo>
                    <a:pt x="143418" y="159407"/>
                  </a:lnTo>
                  <a:lnTo>
                    <a:pt x="150881" y="202457"/>
                  </a:lnTo>
                  <a:lnTo>
                    <a:pt x="151405" y="212338"/>
                  </a:lnTo>
                  <a:lnTo>
                    <a:pt x="160367" y="21295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4" name="SMARTInkShape-49">
              <a:extLst>
                <a:ext uri="{FF2B5EF4-FFF2-40B4-BE49-F238E27FC236}">
                  <a16:creationId xmlns:a16="http://schemas.microsoft.com/office/drawing/2014/main" id="{5CF4ECFC-C7F4-4F6F-95E8-FBFC16FEFE4A}"/>
                </a:ext>
              </a:extLst>
            </p:cNvPr>
            <p:cNvSpPr/>
            <p:nvPr>
              <p:custDataLst>
                <p:tags r:id="rId19"/>
              </p:custDataLst>
            </p:nvPr>
          </p:nvSpPr>
          <p:spPr>
            <a:xfrm>
              <a:off x="3839766" y="5857875"/>
              <a:ext cx="89298" cy="267892"/>
            </a:xfrm>
            <a:custGeom>
              <a:avLst/>
              <a:gdLst/>
              <a:ahLst/>
              <a:cxnLst/>
              <a:rect l="0" t="0" r="0" b="0"/>
              <a:pathLst>
                <a:path w="89298" h="267892">
                  <a:moveTo>
                    <a:pt x="0" y="0"/>
                  </a:moveTo>
                  <a:lnTo>
                    <a:pt x="0" y="0"/>
                  </a:lnTo>
                  <a:lnTo>
                    <a:pt x="0" y="4740"/>
                  </a:lnTo>
                  <a:lnTo>
                    <a:pt x="992" y="6137"/>
                  </a:lnTo>
                  <a:lnTo>
                    <a:pt x="2646" y="7068"/>
                  </a:lnTo>
                  <a:lnTo>
                    <a:pt x="4740" y="7689"/>
                  </a:lnTo>
                  <a:lnTo>
                    <a:pt x="6136" y="10087"/>
                  </a:lnTo>
                  <a:lnTo>
                    <a:pt x="15834" y="52132"/>
                  </a:lnTo>
                  <a:lnTo>
                    <a:pt x="24721" y="91275"/>
                  </a:lnTo>
                  <a:lnTo>
                    <a:pt x="35898" y="132278"/>
                  </a:lnTo>
                  <a:lnTo>
                    <a:pt x="47660" y="174075"/>
                  </a:lnTo>
                  <a:lnTo>
                    <a:pt x="59538" y="212428"/>
                  </a:lnTo>
                  <a:lnTo>
                    <a:pt x="74414" y="246414"/>
                  </a:lnTo>
                  <a:lnTo>
                    <a:pt x="80368" y="253385"/>
                  </a:lnTo>
                  <a:lnTo>
                    <a:pt x="83344" y="255243"/>
                  </a:lnTo>
                  <a:lnTo>
                    <a:pt x="85328" y="257474"/>
                  </a:lnTo>
                  <a:lnTo>
                    <a:pt x="89297" y="26789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5" name="SMARTInkShape-50">
              <a:extLst>
                <a:ext uri="{FF2B5EF4-FFF2-40B4-BE49-F238E27FC236}">
                  <a16:creationId xmlns:a16="http://schemas.microsoft.com/office/drawing/2014/main" id="{CB33AF66-DED6-40D6-B1C4-8499AEF9B623}"/>
                </a:ext>
              </a:extLst>
            </p:cNvPr>
            <p:cNvSpPr/>
            <p:nvPr>
              <p:custDataLst>
                <p:tags r:id="rId20"/>
              </p:custDataLst>
            </p:nvPr>
          </p:nvSpPr>
          <p:spPr>
            <a:xfrm>
              <a:off x="3866555" y="6000750"/>
              <a:ext cx="44649" cy="35721"/>
            </a:xfrm>
            <a:custGeom>
              <a:avLst/>
              <a:gdLst/>
              <a:ahLst/>
              <a:cxnLst/>
              <a:rect l="0" t="0" r="0" b="0"/>
              <a:pathLst>
                <a:path w="44649" h="35721">
                  <a:moveTo>
                    <a:pt x="0" y="35720"/>
                  </a:moveTo>
                  <a:lnTo>
                    <a:pt x="0" y="35720"/>
                  </a:lnTo>
                  <a:lnTo>
                    <a:pt x="0" y="27156"/>
                  </a:lnTo>
                  <a:lnTo>
                    <a:pt x="4740" y="26898"/>
                  </a:lnTo>
                  <a:lnTo>
                    <a:pt x="9713" y="24192"/>
                  </a:lnTo>
                  <a:lnTo>
                    <a:pt x="15231" y="20674"/>
                  </a:lnTo>
                  <a:lnTo>
                    <a:pt x="34552" y="13489"/>
                  </a:lnTo>
                  <a:lnTo>
                    <a:pt x="37917" y="10977"/>
                  </a:lnTo>
                  <a:lnTo>
                    <a:pt x="4464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5542" name="SMARTInkShape-Group6">
            <a:extLst>
              <a:ext uri="{FF2B5EF4-FFF2-40B4-BE49-F238E27FC236}">
                <a16:creationId xmlns:a16="http://schemas.microsoft.com/office/drawing/2014/main" id="{23E3099C-4BC7-4B11-B3AF-A28BA2F7027B}"/>
              </a:ext>
            </a:extLst>
          </p:cNvPr>
          <p:cNvGrpSpPr/>
          <p:nvPr/>
        </p:nvGrpSpPr>
        <p:grpSpPr>
          <a:xfrm>
            <a:off x="4143448" y="5824243"/>
            <a:ext cx="1035773" cy="355103"/>
            <a:chOff x="4143448" y="5824243"/>
            <a:chExt cx="1035773" cy="355103"/>
          </a:xfrm>
        </p:grpSpPr>
        <p:sp>
          <p:nvSpPr>
            <p:cNvPr id="25627" name="SMARTInkShape-51">
              <a:extLst>
                <a:ext uri="{FF2B5EF4-FFF2-40B4-BE49-F238E27FC236}">
                  <a16:creationId xmlns:a16="http://schemas.microsoft.com/office/drawing/2014/main" id="{04300ED2-FE87-4906-8AA0-D628BFBEB7F4}"/>
                </a:ext>
              </a:extLst>
            </p:cNvPr>
            <p:cNvSpPr/>
            <p:nvPr>
              <p:custDataLst>
                <p:tags r:id="rId1"/>
              </p:custDataLst>
            </p:nvPr>
          </p:nvSpPr>
          <p:spPr>
            <a:xfrm>
              <a:off x="5080992" y="5938242"/>
              <a:ext cx="53579" cy="53579"/>
            </a:xfrm>
            <a:custGeom>
              <a:avLst/>
              <a:gdLst/>
              <a:ahLst/>
              <a:cxnLst/>
              <a:rect l="0" t="0" r="0" b="0"/>
              <a:pathLst>
                <a:path w="53579" h="53579">
                  <a:moveTo>
                    <a:pt x="0" y="53578"/>
                  </a:moveTo>
                  <a:lnTo>
                    <a:pt x="0" y="53578"/>
                  </a:lnTo>
                  <a:lnTo>
                    <a:pt x="4741" y="53578"/>
                  </a:lnTo>
                  <a:lnTo>
                    <a:pt x="9714" y="50933"/>
                  </a:lnTo>
                  <a:lnTo>
                    <a:pt x="20991" y="41150"/>
                  </a:lnTo>
                  <a:lnTo>
                    <a:pt x="5357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8" name="SMARTInkShape-52">
              <a:extLst>
                <a:ext uri="{FF2B5EF4-FFF2-40B4-BE49-F238E27FC236}">
                  <a16:creationId xmlns:a16="http://schemas.microsoft.com/office/drawing/2014/main" id="{B164BC24-9193-4D97-9DD8-68B716070210}"/>
                </a:ext>
              </a:extLst>
            </p:cNvPr>
            <p:cNvSpPr/>
            <p:nvPr>
              <p:custDataLst>
                <p:tags r:id="rId2"/>
              </p:custDataLst>
            </p:nvPr>
          </p:nvSpPr>
          <p:spPr>
            <a:xfrm>
              <a:off x="5072063" y="5824243"/>
              <a:ext cx="107158" cy="274735"/>
            </a:xfrm>
            <a:custGeom>
              <a:avLst/>
              <a:gdLst/>
              <a:ahLst/>
              <a:cxnLst/>
              <a:rect l="0" t="0" r="0" b="0"/>
              <a:pathLst>
                <a:path w="107158" h="274735">
                  <a:moveTo>
                    <a:pt x="0" y="239015"/>
                  </a:moveTo>
                  <a:lnTo>
                    <a:pt x="0" y="239015"/>
                  </a:lnTo>
                  <a:lnTo>
                    <a:pt x="0" y="243755"/>
                  </a:lnTo>
                  <a:lnTo>
                    <a:pt x="2645" y="248728"/>
                  </a:lnTo>
                  <a:lnTo>
                    <a:pt x="6136" y="254246"/>
                  </a:lnTo>
                  <a:lnTo>
                    <a:pt x="8377" y="265872"/>
                  </a:lnTo>
                  <a:lnTo>
                    <a:pt x="8897" y="274214"/>
                  </a:lnTo>
                  <a:lnTo>
                    <a:pt x="8928" y="235884"/>
                  </a:lnTo>
                  <a:lnTo>
                    <a:pt x="8928" y="197937"/>
                  </a:lnTo>
                  <a:lnTo>
                    <a:pt x="8929" y="163895"/>
                  </a:lnTo>
                  <a:lnTo>
                    <a:pt x="8929" y="128673"/>
                  </a:lnTo>
                  <a:lnTo>
                    <a:pt x="8929" y="93101"/>
                  </a:lnTo>
                  <a:lnTo>
                    <a:pt x="15066" y="52655"/>
                  </a:lnTo>
                  <a:lnTo>
                    <a:pt x="18023" y="27031"/>
                  </a:lnTo>
                  <a:lnTo>
                    <a:pt x="25439" y="4957"/>
                  </a:lnTo>
                  <a:lnTo>
                    <a:pt x="26880" y="2609"/>
                  </a:lnTo>
                  <a:lnTo>
                    <a:pt x="28834" y="1044"/>
                  </a:lnTo>
                  <a:lnTo>
                    <a:pt x="31129" y="0"/>
                  </a:lnTo>
                  <a:lnTo>
                    <a:pt x="32659" y="297"/>
                  </a:lnTo>
                  <a:lnTo>
                    <a:pt x="33679" y="1486"/>
                  </a:lnTo>
                  <a:lnTo>
                    <a:pt x="34812" y="6446"/>
                  </a:lnTo>
                  <a:lnTo>
                    <a:pt x="41775" y="45217"/>
                  </a:lnTo>
                  <a:lnTo>
                    <a:pt x="46726" y="88323"/>
                  </a:lnTo>
                  <a:lnTo>
                    <a:pt x="54193" y="123258"/>
                  </a:lnTo>
                  <a:lnTo>
                    <a:pt x="62690" y="158745"/>
                  </a:lnTo>
                  <a:lnTo>
                    <a:pt x="71491" y="194395"/>
                  </a:lnTo>
                  <a:lnTo>
                    <a:pt x="78406" y="216208"/>
                  </a:lnTo>
                  <a:lnTo>
                    <a:pt x="93723" y="246379"/>
                  </a:lnTo>
                  <a:lnTo>
                    <a:pt x="97217" y="257171"/>
                  </a:lnTo>
                  <a:lnTo>
                    <a:pt x="99538" y="260048"/>
                  </a:lnTo>
                  <a:lnTo>
                    <a:pt x="102077" y="261967"/>
                  </a:lnTo>
                  <a:lnTo>
                    <a:pt x="104899" y="266744"/>
                  </a:lnTo>
                  <a:lnTo>
                    <a:pt x="107157" y="27473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29" name="SMARTInkShape-53">
              <a:extLst>
                <a:ext uri="{FF2B5EF4-FFF2-40B4-BE49-F238E27FC236}">
                  <a16:creationId xmlns:a16="http://schemas.microsoft.com/office/drawing/2014/main" id="{F9ABF840-FD8D-4B83-8AE9-EF7EBE254C08}"/>
                </a:ext>
              </a:extLst>
            </p:cNvPr>
            <p:cNvSpPr/>
            <p:nvPr>
              <p:custDataLst>
                <p:tags r:id="rId3"/>
              </p:custDataLst>
            </p:nvPr>
          </p:nvSpPr>
          <p:spPr>
            <a:xfrm>
              <a:off x="4911755" y="5866805"/>
              <a:ext cx="79941" cy="178594"/>
            </a:xfrm>
            <a:custGeom>
              <a:avLst/>
              <a:gdLst/>
              <a:ahLst/>
              <a:cxnLst/>
              <a:rect l="0" t="0" r="0" b="0"/>
              <a:pathLst>
                <a:path w="79941" h="178594">
                  <a:moveTo>
                    <a:pt x="79940" y="0"/>
                  </a:moveTo>
                  <a:lnTo>
                    <a:pt x="79940" y="0"/>
                  </a:lnTo>
                  <a:lnTo>
                    <a:pt x="41030" y="991"/>
                  </a:lnTo>
                  <a:lnTo>
                    <a:pt x="33543" y="4740"/>
                  </a:lnTo>
                  <a:lnTo>
                    <a:pt x="6876" y="28679"/>
                  </a:lnTo>
                  <a:lnTo>
                    <a:pt x="2818" y="40527"/>
                  </a:lnTo>
                  <a:lnTo>
                    <a:pt x="0" y="80008"/>
                  </a:lnTo>
                  <a:lnTo>
                    <a:pt x="2304" y="109143"/>
                  </a:lnTo>
                  <a:lnTo>
                    <a:pt x="12019" y="138527"/>
                  </a:lnTo>
                  <a:lnTo>
                    <a:pt x="37074" y="170756"/>
                  </a:lnTo>
                  <a:lnTo>
                    <a:pt x="43691" y="175110"/>
                  </a:lnTo>
                  <a:lnTo>
                    <a:pt x="52994" y="177562"/>
                  </a:lnTo>
                  <a:lnTo>
                    <a:pt x="62081" y="17859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30" name="SMARTInkShape-54">
              <a:extLst>
                <a:ext uri="{FF2B5EF4-FFF2-40B4-BE49-F238E27FC236}">
                  <a16:creationId xmlns:a16="http://schemas.microsoft.com/office/drawing/2014/main" id="{A6205E09-4040-4DC4-87F0-AE4D70D02F85}"/>
                </a:ext>
              </a:extLst>
            </p:cNvPr>
            <p:cNvSpPr/>
            <p:nvPr>
              <p:custDataLst>
                <p:tags r:id="rId4"/>
              </p:custDataLst>
            </p:nvPr>
          </p:nvSpPr>
          <p:spPr>
            <a:xfrm>
              <a:off x="4143448" y="5850015"/>
              <a:ext cx="89225" cy="329331"/>
            </a:xfrm>
            <a:custGeom>
              <a:avLst/>
              <a:gdLst/>
              <a:ahLst/>
              <a:cxnLst/>
              <a:rect l="0" t="0" r="0" b="0"/>
              <a:pathLst>
                <a:path w="89225" h="329331">
                  <a:moveTo>
                    <a:pt x="8857" y="329330"/>
                  </a:moveTo>
                  <a:lnTo>
                    <a:pt x="8857" y="329330"/>
                  </a:lnTo>
                  <a:lnTo>
                    <a:pt x="8857" y="287465"/>
                  </a:lnTo>
                  <a:lnTo>
                    <a:pt x="4116" y="249512"/>
                  </a:lnTo>
                  <a:lnTo>
                    <a:pt x="754" y="205230"/>
                  </a:lnTo>
                  <a:lnTo>
                    <a:pt x="172" y="165118"/>
                  </a:lnTo>
                  <a:lnTo>
                    <a:pt x="0" y="128649"/>
                  </a:lnTo>
                  <a:lnTo>
                    <a:pt x="2587" y="86510"/>
                  </a:lnTo>
                  <a:lnTo>
                    <a:pt x="9023" y="42728"/>
                  </a:lnTo>
                  <a:lnTo>
                    <a:pt x="26230" y="0"/>
                  </a:lnTo>
                  <a:lnTo>
                    <a:pt x="31312" y="8728"/>
                  </a:lnTo>
                  <a:lnTo>
                    <a:pt x="40006" y="50421"/>
                  </a:lnTo>
                  <a:lnTo>
                    <a:pt x="43221" y="83419"/>
                  </a:lnTo>
                  <a:lnTo>
                    <a:pt x="48915" y="123072"/>
                  </a:lnTo>
                  <a:lnTo>
                    <a:pt x="56886" y="166240"/>
                  </a:lnTo>
                  <a:lnTo>
                    <a:pt x="65531" y="205710"/>
                  </a:lnTo>
                  <a:lnTo>
                    <a:pt x="76349" y="246481"/>
                  </a:lnTo>
                  <a:lnTo>
                    <a:pt x="80117" y="267188"/>
                  </a:lnTo>
                  <a:lnTo>
                    <a:pt x="89224" y="29361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631" name="SMARTInkShape-55">
              <a:extLst>
                <a:ext uri="{FF2B5EF4-FFF2-40B4-BE49-F238E27FC236}">
                  <a16:creationId xmlns:a16="http://schemas.microsoft.com/office/drawing/2014/main" id="{D2CDC6F5-8261-4932-97FB-0F884A15793D}"/>
                </a:ext>
              </a:extLst>
            </p:cNvPr>
            <p:cNvSpPr/>
            <p:nvPr>
              <p:custDataLst>
                <p:tags r:id="rId5"/>
              </p:custDataLst>
            </p:nvPr>
          </p:nvSpPr>
          <p:spPr>
            <a:xfrm>
              <a:off x="4170164" y="6018609"/>
              <a:ext cx="26790" cy="52338"/>
            </a:xfrm>
            <a:custGeom>
              <a:avLst/>
              <a:gdLst/>
              <a:ahLst/>
              <a:cxnLst/>
              <a:rect l="0" t="0" r="0" b="0"/>
              <a:pathLst>
                <a:path w="26790" h="52338">
                  <a:moveTo>
                    <a:pt x="0" y="44649"/>
                  </a:moveTo>
                  <a:lnTo>
                    <a:pt x="0" y="44649"/>
                  </a:lnTo>
                  <a:lnTo>
                    <a:pt x="0" y="52337"/>
                  </a:lnTo>
                  <a:lnTo>
                    <a:pt x="0" y="48470"/>
                  </a:lnTo>
                  <a:lnTo>
                    <a:pt x="992" y="47196"/>
                  </a:lnTo>
                  <a:lnTo>
                    <a:pt x="4740" y="45781"/>
                  </a:lnTo>
                  <a:lnTo>
                    <a:pt x="6137" y="44412"/>
                  </a:lnTo>
                  <a:lnTo>
                    <a:pt x="26789"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536" name="SMARTInkShape-56">
              <a:extLst>
                <a:ext uri="{FF2B5EF4-FFF2-40B4-BE49-F238E27FC236}">
                  <a16:creationId xmlns:a16="http://schemas.microsoft.com/office/drawing/2014/main" id="{3A8E9CB8-1912-43A6-AA58-5EC7734444E5}"/>
                </a:ext>
              </a:extLst>
            </p:cNvPr>
            <p:cNvSpPr/>
            <p:nvPr>
              <p:custDataLst>
                <p:tags r:id="rId6"/>
              </p:custDataLst>
            </p:nvPr>
          </p:nvSpPr>
          <p:spPr>
            <a:xfrm>
              <a:off x="4277320" y="5914897"/>
              <a:ext cx="196454" cy="210150"/>
            </a:xfrm>
            <a:custGeom>
              <a:avLst/>
              <a:gdLst/>
              <a:ahLst/>
              <a:cxnLst/>
              <a:rect l="0" t="0" r="0" b="0"/>
              <a:pathLst>
                <a:path w="196454" h="210150">
                  <a:moveTo>
                    <a:pt x="0" y="85853"/>
                  </a:moveTo>
                  <a:lnTo>
                    <a:pt x="0" y="85853"/>
                  </a:lnTo>
                  <a:lnTo>
                    <a:pt x="0" y="90593"/>
                  </a:lnTo>
                  <a:lnTo>
                    <a:pt x="11024" y="133449"/>
                  </a:lnTo>
                  <a:lnTo>
                    <a:pt x="23097" y="174544"/>
                  </a:lnTo>
                  <a:lnTo>
                    <a:pt x="26687" y="193932"/>
                  </a:lnTo>
                  <a:lnTo>
                    <a:pt x="35309" y="210149"/>
                  </a:lnTo>
                  <a:lnTo>
                    <a:pt x="38349" y="172011"/>
                  </a:lnTo>
                  <a:lnTo>
                    <a:pt x="43819" y="129096"/>
                  </a:lnTo>
                  <a:lnTo>
                    <a:pt x="44485" y="87633"/>
                  </a:lnTo>
                  <a:lnTo>
                    <a:pt x="49357" y="50486"/>
                  </a:lnTo>
                  <a:lnTo>
                    <a:pt x="57948" y="9016"/>
                  </a:lnTo>
                  <a:lnTo>
                    <a:pt x="63127" y="2094"/>
                  </a:lnTo>
                  <a:lnTo>
                    <a:pt x="65897" y="248"/>
                  </a:lnTo>
                  <a:lnTo>
                    <a:pt x="67744" y="9"/>
                  </a:lnTo>
                  <a:lnTo>
                    <a:pt x="68975" y="843"/>
                  </a:lnTo>
                  <a:lnTo>
                    <a:pt x="77250" y="19132"/>
                  </a:lnTo>
                  <a:lnTo>
                    <a:pt x="84698" y="56868"/>
                  </a:lnTo>
                  <a:lnTo>
                    <a:pt x="95518" y="94349"/>
                  </a:lnTo>
                  <a:lnTo>
                    <a:pt x="105428" y="134633"/>
                  </a:lnTo>
                  <a:lnTo>
                    <a:pt x="106644" y="149034"/>
                  </a:lnTo>
                  <a:lnTo>
                    <a:pt x="107807" y="151786"/>
                  </a:lnTo>
                  <a:lnTo>
                    <a:pt x="109574" y="153620"/>
                  </a:lnTo>
                  <a:lnTo>
                    <a:pt x="111745" y="154843"/>
                  </a:lnTo>
                  <a:lnTo>
                    <a:pt x="113192" y="154667"/>
                  </a:lnTo>
                  <a:lnTo>
                    <a:pt x="114157" y="153557"/>
                  </a:lnTo>
                  <a:lnTo>
                    <a:pt x="122985" y="129389"/>
                  </a:lnTo>
                  <a:lnTo>
                    <a:pt x="131905" y="84971"/>
                  </a:lnTo>
                  <a:lnTo>
                    <a:pt x="134669" y="42080"/>
                  </a:lnTo>
                  <a:lnTo>
                    <a:pt x="143016" y="4832"/>
                  </a:lnTo>
                  <a:lnTo>
                    <a:pt x="144953" y="2073"/>
                  </a:lnTo>
                  <a:lnTo>
                    <a:pt x="147237" y="234"/>
                  </a:lnTo>
                  <a:lnTo>
                    <a:pt x="148760" y="0"/>
                  </a:lnTo>
                  <a:lnTo>
                    <a:pt x="149775" y="836"/>
                  </a:lnTo>
                  <a:lnTo>
                    <a:pt x="151895" y="4411"/>
                  </a:lnTo>
                  <a:lnTo>
                    <a:pt x="156145" y="9308"/>
                  </a:lnTo>
                  <a:lnTo>
                    <a:pt x="158695" y="17437"/>
                  </a:lnTo>
                  <a:lnTo>
                    <a:pt x="166603" y="57845"/>
                  </a:lnTo>
                  <a:lnTo>
                    <a:pt x="171705" y="94542"/>
                  </a:lnTo>
                  <a:lnTo>
                    <a:pt x="180635" y="135980"/>
                  </a:lnTo>
                  <a:lnTo>
                    <a:pt x="186163" y="145915"/>
                  </a:lnTo>
                  <a:lnTo>
                    <a:pt x="187609" y="146730"/>
                  </a:lnTo>
                  <a:lnTo>
                    <a:pt x="196453" y="14836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537" name="SMARTInkShape-57">
              <a:extLst>
                <a:ext uri="{FF2B5EF4-FFF2-40B4-BE49-F238E27FC236}">
                  <a16:creationId xmlns:a16="http://schemas.microsoft.com/office/drawing/2014/main" id="{1D2FA664-0527-49ED-B98C-E4CD68ED3EDB}"/>
                </a:ext>
              </a:extLst>
            </p:cNvPr>
            <p:cNvSpPr/>
            <p:nvPr>
              <p:custDataLst>
                <p:tags r:id="rId7"/>
              </p:custDataLst>
            </p:nvPr>
          </p:nvSpPr>
          <p:spPr>
            <a:xfrm>
              <a:off x="4509492" y="5884664"/>
              <a:ext cx="89298" cy="187323"/>
            </a:xfrm>
            <a:custGeom>
              <a:avLst/>
              <a:gdLst/>
              <a:ahLst/>
              <a:cxnLst/>
              <a:rect l="0" t="0" r="0" b="0"/>
              <a:pathLst>
                <a:path w="89298" h="187323">
                  <a:moveTo>
                    <a:pt x="0" y="0"/>
                  </a:moveTo>
                  <a:lnTo>
                    <a:pt x="0" y="0"/>
                  </a:lnTo>
                  <a:lnTo>
                    <a:pt x="0" y="39217"/>
                  </a:lnTo>
                  <a:lnTo>
                    <a:pt x="992" y="54141"/>
                  </a:lnTo>
                  <a:lnTo>
                    <a:pt x="9095" y="98198"/>
                  </a:lnTo>
                  <a:lnTo>
                    <a:pt x="19905" y="142699"/>
                  </a:lnTo>
                  <a:lnTo>
                    <a:pt x="33012" y="171625"/>
                  </a:lnTo>
                  <a:lnTo>
                    <a:pt x="42920" y="185234"/>
                  </a:lnTo>
                  <a:lnTo>
                    <a:pt x="46526" y="186506"/>
                  </a:lnTo>
                  <a:lnTo>
                    <a:pt x="56926" y="187322"/>
                  </a:lnTo>
                  <a:lnTo>
                    <a:pt x="62673" y="184788"/>
                  </a:lnTo>
                  <a:lnTo>
                    <a:pt x="77413" y="173272"/>
                  </a:lnTo>
                  <a:lnTo>
                    <a:pt x="83354" y="171268"/>
                  </a:lnTo>
                  <a:lnTo>
                    <a:pt x="85335" y="169741"/>
                  </a:lnTo>
                  <a:lnTo>
                    <a:pt x="89297" y="16073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538" name="SMARTInkShape-58">
              <a:extLst>
                <a:ext uri="{FF2B5EF4-FFF2-40B4-BE49-F238E27FC236}">
                  <a16:creationId xmlns:a16="http://schemas.microsoft.com/office/drawing/2014/main" id="{8B1ABC89-37B7-4BE0-8B9E-F786B616D096}"/>
                </a:ext>
              </a:extLst>
            </p:cNvPr>
            <p:cNvSpPr/>
            <p:nvPr>
              <p:custDataLst>
                <p:tags r:id="rId8"/>
              </p:custDataLst>
            </p:nvPr>
          </p:nvSpPr>
          <p:spPr>
            <a:xfrm>
              <a:off x="4563070" y="5991820"/>
              <a:ext cx="17861" cy="44540"/>
            </a:xfrm>
            <a:custGeom>
              <a:avLst/>
              <a:gdLst/>
              <a:ahLst/>
              <a:cxnLst/>
              <a:rect l="0" t="0" r="0" b="0"/>
              <a:pathLst>
                <a:path w="17861" h="44540">
                  <a:moveTo>
                    <a:pt x="0" y="35719"/>
                  </a:moveTo>
                  <a:lnTo>
                    <a:pt x="0" y="35719"/>
                  </a:lnTo>
                  <a:lnTo>
                    <a:pt x="0" y="44539"/>
                  </a:lnTo>
                  <a:lnTo>
                    <a:pt x="0" y="32210"/>
                  </a:lnTo>
                  <a:lnTo>
                    <a:pt x="2646" y="26553"/>
                  </a:lnTo>
                  <a:lnTo>
                    <a:pt x="6137" y="20731"/>
                  </a:lnTo>
                  <a:lnTo>
                    <a:pt x="9095" y="11875"/>
                  </a:lnTo>
                  <a:lnTo>
                    <a:pt x="1786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540" name="SMARTInkShape-59">
              <a:extLst>
                <a:ext uri="{FF2B5EF4-FFF2-40B4-BE49-F238E27FC236}">
                  <a16:creationId xmlns:a16="http://schemas.microsoft.com/office/drawing/2014/main" id="{10F07A29-9975-40D4-9328-9F58CD88ADCA}"/>
                </a:ext>
              </a:extLst>
            </p:cNvPr>
            <p:cNvSpPr/>
            <p:nvPr>
              <p:custDataLst>
                <p:tags r:id="rId9"/>
              </p:custDataLst>
            </p:nvPr>
          </p:nvSpPr>
          <p:spPr>
            <a:xfrm>
              <a:off x="4536281" y="5824467"/>
              <a:ext cx="241103" cy="265581"/>
            </a:xfrm>
            <a:custGeom>
              <a:avLst/>
              <a:gdLst/>
              <a:ahLst/>
              <a:cxnLst/>
              <a:rect l="0" t="0" r="0" b="0"/>
              <a:pathLst>
                <a:path w="241103" h="265581">
                  <a:moveTo>
                    <a:pt x="0" y="78056"/>
                  </a:moveTo>
                  <a:lnTo>
                    <a:pt x="0" y="78056"/>
                  </a:lnTo>
                  <a:lnTo>
                    <a:pt x="32824" y="46225"/>
                  </a:lnTo>
                  <a:lnTo>
                    <a:pt x="38732" y="44065"/>
                  </a:lnTo>
                  <a:lnTo>
                    <a:pt x="52377" y="42849"/>
                  </a:lnTo>
                  <a:lnTo>
                    <a:pt x="73728" y="51970"/>
                  </a:lnTo>
                  <a:lnTo>
                    <a:pt x="85023" y="61832"/>
                  </a:lnTo>
                  <a:lnTo>
                    <a:pt x="109754" y="92162"/>
                  </a:lnTo>
                  <a:lnTo>
                    <a:pt x="124353" y="130599"/>
                  </a:lnTo>
                  <a:lnTo>
                    <a:pt x="131103" y="158117"/>
                  </a:lnTo>
                  <a:lnTo>
                    <a:pt x="135749" y="182476"/>
                  </a:lnTo>
                  <a:lnTo>
                    <a:pt x="141468" y="208485"/>
                  </a:lnTo>
                  <a:lnTo>
                    <a:pt x="142839" y="237731"/>
                  </a:lnTo>
                  <a:lnTo>
                    <a:pt x="142864" y="233736"/>
                  </a:lnTo>
                  <a:lnTo>
                    <a:pt x="135186" y="200603"/>
                  </a:lnTo>
                  <a:lnTo>
                    <a:pt x="133198" y="165873"/>
                  </a:lnTo>
                  <a:lnTo>
                    <a:pt x="128873" y="134282"/>
                  </a:lnTo>
                  <a:lnTo>
                    <a:pt x="132650" y="93793"/>
                  </a:lnTo>
                  <a:lnTo>
                    <a:pt x="136207" y="64860"/>
                  </a:lnTo>
                  <a:lnTo>
                    <a:pt x="152003" y="24888"/>
                  </a:lnTo>
                  <a:lnTo>
                    <a:pt x="163750" y="5487"/>
                  </a:lnTo>
                  <a:lnTo>
                    <a:pt x="169682" y="1155"/>
                  </a:lnTo>
                  <a:lnTo>
                    <a:pt x="172653" y="0"/>
                  </a:lnTo>
                  <a:lnTo>
                    <a:pt x="175625" y="222"/>
                  </a:lnTo>
                  <a:lnTo>
                    <a:pt x="181574" y="3114"/>
                  </a:lnTo>
                  <a:lnTo>
                    <a:pt x="190501" y="10320"/>
                  </a:lnTo>
                  <a:lnTo>
                    <a:pt x="193808" y="18517"/>
                  </a:lnTo>
                  <a:lnTo>
                    <a:pt x="203289" y="58596"/>
                  </a:lnTo>
                  <a:lnTo>
                    <a:pt x="203460" y="72384"/>
                  </a:lnTo>
                  <a:lnTo>
                    <a:pt x="196207" y="115862"/>
                  </a:lnTo>
                  <a:lnTo>
                    <a:pt x="181288" y="151400"/>
                  </a:lnTo>
                  <a:lnTo>
                    <a:pt x="162021" y="174982"/>
                  </a:lnTo>
                  <a:lnTo>
                    <a:pt x="161592" y="174423"/>
                  </a:lnTo>
                  <a:lnTo>
                    <a:pt x="161116" y="171157"/>
                  </a:lnTo>
                  <a:lnTo>
                    <a:pt x="161981" y="169889"/>
                  </a:lnTo>
                  <a:lnTo>
                    <a:pt x="163550" y="169043"/>
                  </a:lnTo>
                  <a:lnTo>
                    <a:pt x="169851" y="167576"/>
                  </a:lnTo>
                  <a:lnTo>
                    <a:pt x="181987" y="167382"/>
                  </a:lnTo>
                  <a:lnTo>
                    <a:pt x="187709" y="170012"/>
                  </a:lnTo>
                  <a:lnTo>
                    <a:pt x="199466" y="179784"/>
                  </a:lnTo>
                  <a:lnTo>
                    <a:pt x="223244" y="221184"/>
                  </a:lnTo>
                  <a:lnTo>
                    <a:pt x="238456" y="254026"/>
                  </a:lnTo>
                  <a:lnTo>
                    <a:pt x="241102" y="26558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541" name="SMARTInkShape-60">
              <a:extLst>
                <a:ext uri="{FF2B5EF4-FFF2-40B4-BE49-F238E27FC236}">
                  <a16:creationId xmlns:a16="http://schemas.microsoft.com/office/drawing/2014/main" id="{35EA81AB-DE22-45A7-A429-36CCB023FF34}"/>
                </a:ext>
              </a:extLst>
            </p:cNvPr>
            <p:cNvSpPr/>
            <p:nvPr>
              <p:custDataLst>
                <p:tags r:id="rId10"/>
              </p:custDataLst>
            </p:nvPr>
          </p:nvSpPr>
          <p:spPr>
            <a:xfrm>
              <a:off x="4830961" y="5840016"/>
              <a:ext cx="44649" cy="232173"/>
            </a:xfrm>
            <a:custGeom>
              <a:avLst/>
              <a:gdLst/>
              <a:ahLst/>
              <a:cxnLst/>
              <a:rect l="0" t="0" r="0" b="0"/>
              <a:pathLst>
                <a:path w="44649" h="232173">
                  <a:moveTo>
                    <a:pt x="0" y="0"/>
                  </a:moveTo>
                  <a:lnTo>
                    <a:pt x="0" y="0"/>
                  </a:lnTo>
                  <a:lnTo>
                    <a:pt x="0" y="4740"/>
                  </a:lnTo>
                  <a:lnTo>
                    <a:pt x="7689" y="33419"/>
                  </a:lnTo>
                  <a:lnTo>
                    <a:pt x="9677" y="69954"/>
                  </a:lnTo>
                  <a:lnTo>
                    <a:pt x="15949" y="109508"/>
                  </a:lnTo>
                  <a:lnTo>
                    <a:pt x="19939" y="143571"/>
                  </a:lnTo>
                  <a:lnTo>
                    <a:pt x="25436" y="185896"/>
                  </a:lnTo>
                  <a:lnTo>
                    <a:pt x="31129" y="209090"/>
                  </a:lnTo>
                  <a:lnTo>
                    <a:pt x="44648" y="23217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923038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WordArt 2" descr="usaflag1-furling">
            <a:extLst>
              <a:ext uri="{FF2B5EF4-FFF2-40B4-BE49-F238E27FC236}">
                <a16:creationId xmlns:a16="http://schemas.microsoft.com/office/drawing/2014/main" id="{DA233E4A-B8FD-4169-888B-7D916B8C52D4}"/>
              </a:ext>
            </a:extLst>
          </p:cNvPr>
          <p:cNvSpPr>
            <a:spLocks noChangeArrowheads="1" noChangeShapeType="1" noTextEdit="1"/>
          </p:cNvSpPr>
          <p:nvPr/>
        </p:nvSpPr>
        <p:spPr bwMode="auto">
          <a:xfrm>
            <a:off x="2095500" y="1981200"/>
            <a:ext cx="4953000" cy="23622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Panama</a:t>
            </a:r>
          </a:p>
        </p:txBody>
      </p:sp>
    </p:spTree>
    <p:extLst>
      <p:ext uri="{BB962C8B-B14F-4D97-AF65-F5344CB8AC3E}">
        <p14:creationId xmlns:p14="http://schemas.microsoft.com/office/powerpoint/2010/main" val="547229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orwelltoday.com/panamacanal.jpg"/>
          <p:cNvPicPr>
            <a:picLocks noChangeAspect="1" noChangeArrowheads="1"/>
          </p:cNvPicPr>
          <p:nvPr/>
        </p:nvPicPr>
        <p:blipFill>
          <a:blip r:embed="rId2" cstate="print"/>
          <a:srcRect/>
          <a:stretch>
            <a:fillRect/>
          </a:stretch>
        </p:blipFill>
        <p:spPr bwMode="auto">
          <a:xfrm>
            <a:off x="271516" y="257175"/>
            <a:ext cx="8600968" cy="4419600"/>
          </a:xfrm>
          <a:prstGeom prst="rect">
            <a:avLst/>
          </a:prstGeom>
          <a:noFill/>
        </p:spPr>
      </p:pic>
      <p:sp>
        <p:nvSpPr>
          <p:cNvPr id="5" name="Rectangle 4"/>
          <p:cNvSpPr/>
          <p:nvPr/>
        </p:nvSpPr>
        <p:spPr>
          <a:xfrm>
            <a:off x="134644" y="2743200"/>
            <a:ext cx="3827756" cy="3886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
            </a:pPr>
            <a:r>
              <a:rPr lang="en-US" dirty="0"/>
              <a:t> </a:t>
            </a:r>
            <a:r>
              <a:rPr lang="en-US" sz="2000" dirty="0"/>
              <a:t>Originally French Idea</a:t>
            </a:r>
          </a:p>
          <a:p>
            <a:pPr marL="342900" indent="-342900">
              <a:buFont typeface="Wingdings" panose="05000000000000000000" pitchFamily="2" charset="2"/>
              <a:buChar char="§"/>
            </a:pPr>
            <a:endParaRPr lang="en-US" sz="2000" dirty="0"/>
          </a:p>
          <a:p>
            <a:pPr marL="342900" indent="-342900">
              <a:buFont typeface="Wingdings" panose="05000000000000000000" pitchFamily="2" charset="2"/>
              <a:buChar char="§"/>
            </a:pPr>
            <a:r>
              <a:rPr lang="en-US" sz="2000" dirty="0"/>
              <a:t> French abandon construction due to hazard conditions (40% complete)</a:t>
            </a:r>
          </a:p>
          <a:p>
            <a:pPr marL="342900" indent="-342900">
              <a:buFont typeface="Wingdings" panose="05000000000000000000" pitchFamily="2" charset="2"/>
              <a:buChar char="§"/>
            </a:pPr>
            <a:endParaRPr lang="en-US" sz="2000" dirty="0"/>
          </a:p>
          <a:p>
            <a:pPr marL="342900" indent="-342900">
              <a:buFont typeface="Wingdings" panose="05000000000000000000" pitchFamily="2" charset="2"/>
              <a:buChar char="§"/>
            </a:pPr>
            <a:r>
              <a:rPr lang="en-US" sz="2000" dirty="0"/>
              <a:t> Panama owned by Colombia</a:t>
            </a:r>
          </a:p>
          <a:p>
            <a:pPr marL="342900" indent="-342900">
              <a:buFont typeface="Wingdings" panose="05000000000000000000" pitchFamily="2" charset="2"/>
              <a:buChar char="§"/>
            </a:pPr>
            <a:endParaRPr lang="en-US" sz="2000" dirty="0"/>
          </a:p>
          <a:p>
            <a:pPr marL="342900" indent="-342900">
              <a:buFont typeface="Wingdings" panose="05000000000000000000" pitchFamily="2" charset="2"/>
              <a:buChar char="§"/>
            </a:pPr>
            <a:r>
              <a:rPr lang="en-US" sz="2000" dirty="0"/>
              <a:t> Roosevelt promises military support  toward Panamanian Revolution  in which they gained independence</a:t>
            </a:r>
          </a:p>
        </p:txBody>
      </p:sp>
      <p:sp>
        <p:nvSpPr>
          <p:cNvPr id="8" name="Title 1">
            <a:extLst>
              <a:ext uri="{FF2B5EF4-FFF2-40B4-BE49-F238E27FC236}">
                <a16:creationId xmlns:a16="http://schemas.microsoft.com/office/drawing/2014/main" id="{B81F577F-A46F-4B4D-B647-C05263C08904}"/>
              </a:ext>
            </a:extLst>
          </p:cNvPr>
          <p:cNvSpPr txBox="1">
            <a:spLocks/>
          </p:cNvSpPr>
          <p:nvPr/>
        </p:nvSpPr>
        <p:spPr>
          <a:xfrm>
            <a:off x="4419600" y="4786312"/>
            <a:ext cx="4191000" cy="173355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i="1" dirty="0">
                <a:solidFill>
                  <a:schemeClr val="tx2"/>
                </a:solidFill>
              </a:rPr>
              <a:t>Panama Canal</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3BD28B09-C850-4EA4-8888-67416520F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ttp://college.hmco.com/history/research_companion/primary_sources/us/shared/images/w091.jpg">
            <a:extLst>
              <a:ext uri="{FF2B5EF4-FFF2-40B4-BE49-F238E27FC236}">
                <a16:creationId xmlns:a16="http://schemas.microsoft.com/office/drawing/2014/main" id="{B759BA2E-749B-4DA1-AE1B-682ACA009020}"/>
              </a:ext>
            </a:extLst>
          </p:cNvPr>
          <p:cNvPicPr>
            <a:picLocks noChangeAspect="1" noChangeArrowheads="1"/>
          </p:cNvPicPr>
          <p:nvPr/>
        </p:nvPicPr>
        <p:blipFill>
          <a:blip r:embed="rId2" cstate="print"/>
          <a:srcRect/>
          <a:stretch>
            <a:fillRect/>
          </a:stretch>
        </p:blipFill>
        <p:spPr bwMode="auto">
          <a:xfrm>
            <a:off x="1330279" y="565573"/>
            <a:ext cx="6479631" cy="5734474"/>
          </a:xfrm>
          <a:prstGeom prst="rect">
            <a:avLst/>
          </a:prstGeom>
          <a:noFill/>
        </p:spPr>
      </p:pic>
      <p:sp>
        <p:nvSpPr>
          <p:cNvPr id="14" name="Rectangle 10">
            <a:extLst>
              <a:ext uri="{FF2B5EF4-FFF2-40B4-BE49-F238E27FC236}">
                <a16:creationId xmlns:a16="http://schemas.microsoft.com/office/drawing/2014/main" id="{8DE9D5BA-83AA-4459-83D3-20EC090C2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53329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sz="half" idx="1"/>
          </p:nvPr>
        </p:nvSpPr>
        <p:spPr>
          <a:xfrm>
            <a:off x="685800" y="1676400"/>
            <a:ext cx="4267200" cy="4876800"/>
          </a:xfrm>
        </p:spPr>
        <p:style>
          <a:lnRef idx="2">
            <a:schemeClr val="dk1"/>
          </a:lnRef>
          <a:fillRef idx="1">
            <a:schemeClr val="lt1"/>
          </a:fillRef>
          <a:effectRef idx="0">
            <a:schemeClr val="dk1"/>
          </a:effectRef>
          <a:fontRef idx="minor">
            <a:schemeClr val="dk1"/>
          </a:fontRef>
        </p:style>
        <p:txBody>
          <a:bodyPr/>
          <a:lstStyle/>
          <a:p>
            <a:pPr>
              <a:lnSpc>
                <a:spcPct val="90000"/>
              </a:lnSpc>
              <a:buFont typeface="Wingdings" panose="05000000000000000000" pitchFamily="2" charset="2"/>
              <a:buChar char="§"/>
              <a:defRPr/>
            </a:pPr>
            <a:r>
              <a:rPr lang="en-US" sz="2800" dirty="0">
                <a:solidFill>
                  <a:schemeClr val="tx1"/>
                </a:solidFill>
              </a:rPr>
              <a:t>“Dollar Diplomacy”</a:t>
            </a:r>
          </a:p>
          <a:p>
            <a:pPr lvl="2">
              <a:buFont typeface="Wingdings" panose="05000000000000000000" pitchFamily="2" charset="2"/>
              <a:buChar char="§"/>
              <a:defRPr/>
            </a:pPr>
            <a:r>
              <a:rPr lang="en-US" sz="2200" dirty="0">
                <a:solidFill>
                  <a:schemeClr val="tx1"/>
                </a:solidFill>
              </a:rPr>
              <a:t>Taft’s foreign policy</a:t>
            </a:r>
          </a:p>
          <a:p>
            <a:pPr lvl="2">
              <a:buFont typeface="Wingdings" panose="05000000000000000000" pitchFamily="2" charset="2"/>
              <a:buChar char="§"/>
              <a:defRPr/>
            </a:pPr>
            <a:r>
              <a:rPr lang="en-US" sz="2200" dirty="0">
                <a:solidFill>
                  <a:schemeClr val="tx1"/>
                </a:solidFill>
              </a:rPr>
              <a:t>Send money not Troops</a:t>
            </a:r>
          </a:p>
          <a:p>
            <a:pPr lvl="1">
              <a:lnSpc>
                <a:spcPct val="90000"/>
              </a:lnSpc>
              <a:buFont typeface="Wingdings" panose="05000000000000000000" pitchFamily="2" charset="2"/>
              <a:buChar char="§"/>
              <a:defRPr/>
            </a:pPr>
            <a:endParaRPr lang="en-US" sz="2000" u="sng" dirty="0">
              <a:solidFill>
                <a:schemeClr val="tx1"/>
              </a:solidFill>
            </a:endParaRPr>
          </a:p>
          <a:p>
            <a:pPr>
              <a:lnSpc>
                <a:spcPct val="90000"/>
              </a:lnSpc>
              <a:buFont typeface="Wingdings" panose="05000000000000000000" pitchFamily="2" charset="2"/>
              <a:buChar char="§"/>
              <a:defRPr/>
            </a:pPr>
            <a:r>
              <a:rPr lang="en-US" sz="2400" dirty="0">
                <a:solidFill>
                  <a:schemeClr val="tx1"/>
                </a:solidFill>
              </a:rPr>
              <a:t>Goal:</a:t>
            </a:r>
          </a:p>
          <a:p>
            <a:pPr marL="548640" lvl="1" indent="-342900">
              <a:lnSpc>
                <a:spcPct val="90000"/>
              </a:lnSpc>
              <a:buFont typeface="+mj-lt"/>
              <a:buAutoNum type="arabicPeriod"/>
              <a:defRPr/>
            </a:pPr>
            <a:r>
              <a:rPr lang="en-US" dirty="0">
                <a:solidFill>
                  <a:schemeClr val="tx1"/>
                </a:solidFill>
              </a:rPr>
              <a:t>Encourage American Businessmen to loan $ to Latin America</a:t>
            </a:r>
          </a:p>
          <a:p>
            <a:pPr marL="548640" lvl="1" indent="-342900">
              <a:lnSpc>
                <a:spcPct val="90000"/>
              </a:lnSpc>
              <a:buFont typeface="+mj-lt"/>
              <a:buAutoNum type="arabicPeriod"/>
              <a:defRPr/>
            </a:pPr>
            <a:endParaRPr lang="en-US" dirty="0">
              <a:solidFill>
                <a:schemeClr val="tx1"/>
              </a:solidFill>
            </a:endParaRPr>
          </a:p>
          <a:p>
            <a:pPr marL="548640" lvl="1" indent="-342900">
              <a:lnSpc>
                <a:spcPct val="90000"/>
              </a:lnSpc>
              <a:buFont typeface="+mj-lt"/>
              <a:buAutoNum type="arabicPeriod"/>
              <a:defRPr/>
            </a:pPr>
            <a:r>
              <a:rPr lang="en-US" dirty="0">
                <a:solidFill>
                  <a:schemeClr val="tx1"/>
                </a:solidFill>
              </a:rPr>
              <a:t>The US could then use military force </a:t>
            </a:r>
            <a:r>
              <a:rPr lang="en-US" i="1" dirty="0">
                <a:solidFill>
                  <a:schemeClr val="tx1"/>
                </a:solidFill>
              </a:rPr>
              <a:t>if </a:t>
            </a:r>
            <a:r>
              <a:rPr lang="en-US" dirty="0">
                <a:solidFill>
                  <a:schemeClr val="tx1"/>
                </a:solidFill>
              </a:rPr>
              <a:t>debts were not paid (even to privately owned companies) </a:t>
            </a:r>
          </a:p>
          <a:p>
            <a:pPr lvl="1">
              <a:lnSpc>
                <a:spcPct val="90000"/>
              </a:lnSpc>
              <a:defRPr/>
            </a:pPr>
            <a:endParaRPr lang="en-US" u="sng" dirty="0">
              <a:solidFill>
                <a:srgbClr val="FF0000"/>
              </a:solidFill>
            </a:endParaRPr>
          </a:p>
        </p:txBody>
      </p:sp>
      <p:pic>
        <p:nvPicPr>
          <p:cNvPr id="17412" name="Picture 7" descr="taft"/>
          <p:cNvPicPr>
            <a:picLocks noGrp="1" noChangeAspect="1" noChangeArrowheads="1"/>
          </p:cNvPicPr>
          <p:nvPr>
            <p:ph type="clipArt" sz="half" idx="2"/>
          </p:nvPr>
        </p:nvPicPr>
        <p:blipFill>
          <a:blip r:embed="rId2" cstate="print"/>
          <a:srcRect/>
          <a:stretch>
            <a:fillRect/>
          </a:stretch>
        </p:blipFill>
        <p:spPr bwMode="auto">
          <a:xfrm>
            <a:off x="5334000" y="2039144"/>
            <a:ext cx="3171825" cy="4113212"/>
          </a:xfrm>
          <a:noFill/>
          <a:ln>
            <a:miter lim="800000"/>
            <a:headEnd/>
            <a:tailEnd/>
          </a:ln>
        </p:spPr>
      </p:pic>
      <p:sp>
        <p:nvSpPr>
          <p:cNvPr id="7" name="Title 1">
            <a:extLst>
              <a:ext uri="{FF2B5EF4-FFF2-40B4-BE49-F238E27FC236}">
                <a16:creationId xmlns:a16="http://schemas.microsoft.com/office/drawing/2014/main" id="{F1437E6B-7B42-4764-B77D-2C853E7B9A1D}"/>
              </a:ext>
            </a:extLst>
          </p:cNvPr>
          <p:cNvSpPr txBox="1">
            <a:spLocks/>
          </p:cNvSpPr>
          <p:nvPr/>
        </p:nvSpPr>
        <p:spPr>
          <a:xfrm>
            <a:off x="304800" y="838200"/>
            <a:ext cx="8458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400" i="1" dirty="0">
                <a:solidFill>
                  <a:schemeClr val="tx2"/>
                </a:solidFill>
              </a:rPr>
              <a:t>Taft’s Dollar diplomacy</a:t>
            </a:r>
            <a:endParaRPr lang="en-US" sz="5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Taft's Dollar Diplomacy"/>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400050" y="457200"/>
            <a:ext cx="3943350" cy="6096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4572000" y="1828800"/>
            <a:ext cx="4419600" cy="4893647"/>
          </a:xfrm>
          <a:prstGeom prst="rect">
            <a:avLst/>
          </a:prstGeom>
          <a:noFill/>
          <a:ln w="9525">
            <a:noFill/>
            <a:miter lim="800000"/>
            <a:headEnd/>
            <a:tailEnd/>
          </a:ln>
          <a:effectLst/>
        </p:spPr>
        <p:txBody>
          <a:bodyPr>
            <a:spAutoFit/>
          </a:bodyPr>
          <a:lstStyle/>
          <a:p>
            <a:pPr marL="457200" indent="-457200">
              <a:spcBef>
                <a:spcPct val="50000"/>
              </a:spcBef>
              <a:buClr>
                <a:srgbClr val="E40000"/>
              </a:buClr>
              <a:buSzPct val="110000"/>
              <a:buFont typeface="Wingdings" pitchFamily="2" charset="2"/>
              <a:buBlip>
                <a:blip r:embed="rId3"/>
              </a:buBlip>
              <a:defRPr/>
            </a:pPr>
            <a:r>
              <a:rPr lang="en-US" sz="2400" b="1" dirty="0">
                <a:effectLst>
                  <a:outerShdw blurRad="38100" dist="38100" dir="2700000" algn="tl">
                    <a:srgbClr val="C0C0C0"/>
                  </a:outerShdw>
                </a:effectLst>
                <a:latin typeface="Comic Sans MS" pitchFamily="66" charset="0"/>
              </a:rPr>
              <a:t>Improve financial</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opportunities for American businesses.</a:t>
            </a:r>
          </a:p>
          <a:p>
            <a:pPr marL="457200" indent="-457200">
              <a:spcBef>
                <a:spcPct val="50000"/>
              </a:spcBef>
              <a:buClr>
                <a:srgbClr val="E40000"/>
              </a:buClr>
              <a:buSzPct val="110000"/>
              <a:buFont typeface="Wingdings" pitchFamily="2" charset="2"/>
              <a:buBlip>
                <a:blip r:embed="rId3"/>
              </a:buBlip>
              <a:defRPr/>
            </a:pPr>
            <a:r>
              <a:rPr lang="en-US" sz="2400" b="1" dirty="0">
                <a:effectLst>
                  <a:outerShdw blurRad="38100" dist="38100" dir="2700000" algn="tl">
                    <a:srgbClr val="C0C0C0"/>
                  </a:outerShdw>
                </a:effectLst>
                <a:latin typeface="Comic Sans MS" pitchFamily="66" charset="0"/>
              </a:rPr>
              <a:t>Use private money to</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further U.S. interests</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overseas.</a:t>
            </a:r>
          </a:p>
          <a:p>
            <a:pPr marL="457200" indent="-457200">
              <a:spcBef>
                <a:spcPct val="50000"/>
              </a:spcBef>
              <a:buClr>
                <a:srgbClr val="E40000"/>
              </a:buClr>
              <a:buSzPct val="110000"/>
              <a:buFont typeface="Wingdings" pitchFamily="2" charset="2"/>
              <a:buBlip>
                <a:blip r:embed="rId3"/>
              </a:buBlip>
              <a:defRPr/>
            </a:pPr>
            <a:r>
              <a:rPr lang="en-US" sz="2400" b="1" dirty="0">
                <a:effectLst>
                  <a:outerShdw blurRad="38100" dist="38100" dir="2700000" algn="tl">
                    <a:srgbClr val="C0C0C0"/>
                  </a:outerShdw>
                </a:effectLst>
                <a:latin typeface="Comic Sans MS" pitchFamily="66" charset="0"/>
              </a:rPr>
              <a:t>Therefore, the U.S. </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should create stability and order abroad that would best promote America’s commercial interests.</a:t>
            </a:r>
          </a:p>
        </p:txBody>
      </p:sp>
      <p:sp>
        <p:nvSpPr>
          <p:cNvPr id="6" name="Title 1"/>
          <p:cNvSpPr txBox="1">
            <a:spLocks/>
          </p:cNvSpPr>
          <p:nvPr/>
        </p:nvSpPr>
        <p:spPr>
          <a:xfrm>
            <a:off x="4572000" y="990600"/>
            <a:ext cx="4267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400" i="1" dirty="0">
                <a:solidFill>
                  <a:schemeClr val="tx2"/>
                </a:solidFill>
              </a:rPr>
              <a:t>Dollar diplomacy</a:t>
            </a:r>
            <a:endParaRPr lang="en-US" sz="5400" dirty="0"/>
          </a:p>
        </p:txBody>
      </p:sp>
    </p:spTree>
    <p:extLst>
      <p:ext uri="{BB962C8B-B14F-4D97-AF65-F5344CB8AC3E}">
        <p14:creationId xmlns:p14="http://schemas.microsoft.com/office/powerpoint/2010/main" val="338171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7" name="Picture 5" descr="murrin_lep4e_ch22-2"/>
          <p:cNvPicPr>
            <a:picLocks noChangeAspect="1" noChangeArrowheads="1"/>
          </p:cNvPicPr>
          <p:nvPr/>
        </p:nvPicPr>
        <p:blipFill>
          <a:blip r:embed="rId2" cstate="print">
            <a:lum bright="-6000" contrast="18000"/>
            <a:extLst>
              <a:ext uri="{28A0092B-C50C-407E-A947-70E740481C1C}">
                <a14:useLocalDpi xmlns:a14="http://schemas.microsoft.com/office/drawing/2010/main" val="0"/>
              </a:ext>
            </a:extLst>
          </a:blip>
          <a:srcRect/>
          <a:stretch>
            <a:fillRect/>
          </a:stretch>
        </p:blipFill>
        <p:spPr bwMode="auto">
          <a:xfrm>
            <a:off x="429619" y="1828800"/>
            <a:ext cx="8360961" cy="4343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52400" y="838200"/>
            <a:ext cx="8839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000" i="1" dirty="0">
                <a:solidFill>
                  <a:schemeClr val="tx2"/>
                </a:solidFill>
              </a:rPr>
              <a:t>us investments in Latin America, 1914</a:t>
            </a:r>
            <a:endParaRPr lang="en-US" sz="5000" dirty="0"/>
          </a:p>
        </p:txBody>
      </p:sp>
      <p:sp>
        <p:nvSpPr>
          <p:cNvPr id="2" name="Right Arrow 1"/>
          <p:cNvSpPr/>
          <p:nvPr/>
        </p:nvSpPr>
        <p:spPr>
          <a:xfrm rot="18688732">
            <a:off x="20961" y="4927907"/>
            <a:ext cx="1702994" cy="1219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7239000" y="3352800"/>
            <a:ext cx="1371600" cy="8382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84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874837"/>
            <a:ext cx="5029200" cy="4525963"/>
          </a:xfrm>
        </p:spPr>
        <p:txBody>
          <a:bodyPr/>
          <a:lstStyle/>
          <a:p>
            <a:pPr>
              <a:lnSpc>
                <a:spcPct val="90000"/>
              </a:lnSpc>
              <a:buFont typeface="Wingdings" panose="05000000000000000000" pitchFamily="2" charset="2"/>
              <a:buChar char="§"/>
              <a:defRPr/>
            </a:pPr>
            <a:r>
              <a:rPr lang="en-US" dirty="0"/>
              <a:t>Given US money to help fund banks and railroads</a:t>
            </a:r>
          </a:p>
          <a:p>
            <a:pPr lvl="1">
              <a:lnSpc>
                <a:spcPct val="90000"/>
              </a:lnSpc>
              <a:buFont typeface="Wingdings" panose="05000000000000000000" pitchFamily="2" charset="2"/>
              <a:buChar char="§"/>
              <a:defRPr/>
            </a:pPr>
            <a:endParaRPr lang="en-US" dirty="0"/>
          </a:p>
          <a:p>
            <a:pPr>
              <a:buFont typeface="Wingdings" panose="05000000000000000000" pitchFamily="2" charset="2"/>
              <a:buChar char="§"/>
              <a:defRPr/>
            </a:pPr>
            <a:r>
              <a:rPr lang="en-US" dirty="0"/>
              <a:t>US ended up owning banks and railroads</a:t>
            </a:r>
          </a:p>
          <a:p>
            <a:pPr>
              <a:buFont typeface="Wingdings" panose="05000000000000000000" pitchFamily="2" charset="2"/>
              <a:buChar char="§"/>
              <a:defRPr/>
            </a:pPr>
            <a:endParaRPr lang="en-US" dirty="0"/>
          </a:p>
          <a:p>
            <a:pPr>
              <a:buFont typeface="Wingdings" panose="05000000000000000000" pitchFamily="2" charset="2"/>
              <a:buChar char="§"/>
              <a:defRPr/>
            </a:pPr>
            <a:r>
              <a:rPr lang="en-US" dirty="0"/>
              <a:t>This angered Nicaraguans</a:t>
            </a:r>
          </a:p>
          <a:p>
            <a:pPr>
              <a:buFont typeface="Wingdings" panose="05000000000000000000" pitchFamily="2" charset="2"/>
              <a:buChar char="§"/>
              <a:defRPr/>
            </a:pPr>
            <a:endParaRPr lang="en-US" dirty="0"/>
          </a:p>
          <a:p>
            <a:pPr>
              <a:buFont typeface="Wingdings" panose="05000000000000000000" pitchFamily="2" charset="2"/>
              <a:buChar char="§"/>
              <a:defRPr/>
            </a:pPr>
            <a:r>
              <a:rPr lang="en-US" dirty="0"/>
              <a:t>US sends in troops to prevent rebellion</a:t>
            </a:r>
          </a:p>
          <a:p>
            <a:pPr lvl="1">
              <a:buFont typeface="Wingdings" panose="05000000000000000000" pitchFamily="2" charset="2"/>
              <a:buChar char="§"/>
              <a:defRPr/>
            </a:pPr>
            <a:endParaRPr lang="en-US" dirty="0"/>
          </a:p>
          <a:p>
            <a:pPr>
              <a:buFont typeface="Wingdings" panose="05000000000000000000" pitchFamily="2" charset="2"/>
              <a:buChar char="§"/>
              <a:defRPr/>
            </a:pPr>
            <a:r>
              <a:rPr lang="en-US" dirty="0"/>
              <a:t>Remained for 10 years </a:t>
            </a:r>
          </a:p>
          <a:p>
            <a:pPr>
              <a:buFont typeface="Wingdings" panose="05000000000000000000" pitchFamily="2" charset="2"/>
              <a:buChar char="§"/>
            </a:pPr>
            <a:endParaRPr lang="en-US" dirty="0"/>
          </a:p>
        </p:txBody>
      </p:sp>
      <p:pic>
        <p:nvPicPr>
          <p:cNvPr id="36866" name="Picture 2" descr="http://upload.wikimedia.org/wikipedia/commons/thumb/b/bd/TAFT1909.JPG/300px-TAFT1909.JPG"/>
          <p:cNvPicPr>
            <a:picLocks noChangeAspect="1" noChangeArrowheads="1"/>
          </p:cNvPicPr>
          <p:nvPr/>
        </p:nvPicPr>
        <p:blipFill>
          <a:blip r:embed="rId2" cstate="print"/>
          <a:srcRect/>
          <a:stretch>
            <a:fillRect/>
          </a:stretch>
        </p:blipFill>
        <p:spPr bwMode="auto">
          <a:xfrm>
            <a:off x="4800600" y="1219200"/>
            <a:ext cx="4030730" cy="5334000"/>
          </a:xfrm>
          <a:prstGeom prst="rect">
            <a:avLst/>
          </a:prstGeom>
          <a:noFill/>
        </p:spPr>
      </p:pic>
      <p:sp>
        <p:nvSpPr>
          <p:cNvPr id="7" name="Title 1">
            <a:extLst>
              <a:ext uri="{FF2B5EF4-FFF2-40B4-BE49-F238E27FC236}">
                <a16:creationId xmlns:a16="http://schemas.microsoft.com/office/drawing/2014/main" id="{E1CFB5B4-E577-4029-A19D-96C93EA95492}"/>
              </a:ext>
            </a:extLst>
          </p:cNvPr>
          <p:cNvSpPr txBox="1">
            <a:spLocks/>
          </p:cNvSpPr>
          <p:nvPr/>
        </p:nvSpPr>
        <p:spPr>
          <a:xfrm>
            <a:off x="152400" y="304800"/>
            <a:ext cx="8839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6600" i="1" dirty="0">
                <a:solidFill>
                  <a:schemeClr val="tx2"/>
                </a:solidFill>
              </a:rPr>
              <a:t>Nicaragua 1919-1919</a:t>
            </a:r>
            <a:endParaRPr lang="en-US" sz="66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27237"/>
            <a:ext cx="4572000" cy="4525963"/>
          </a:xfrm>
        </p:spPr>
        <p:txBody>
          <a:bodyPr>
            <a:normAutofit fontScale="92500" lnSpcReduction="10000"/>
          </a:bodyPr>
          <a:lstStyle/>
          <a:p>
            <a:r>
              <a:rPr lang="en-US" sz="2800" b="1" dirty="0"/>
              <a:t>Dominican Republic </a:t>
            </a:r>
            <a:r>
              <a:rPr lang="en-US" sz="2800" dirty="0"/>
              <a:t>(1916 – 1924)</a:t>
            </a:r>
          </a:p>
          <a:p>
            <a:pPr lvl="1"/>
            <a:r>
              <a:rPr lang="en-US" sz="2400" dirty="0"/>
              <a:t>Installs Military government </a:t>
            </a:r>
          </a:p>
          <a:p>
            <a:pPr lvl="1"/>
            <a:endParaRPr lang="en-US" sz="2400" dirty="0"/>
          </a:p>
          <a:p>
            <a:r>
              <a:rPr lang="en-US" sz="2800" b="1" dirty="0"/>
              <a:t>Haiti (1915-1934)</a:t>
            </a:r>
          </a:p>
          <a:p>
            <a:pPr lvl="1"/>
            <a:r>
              <a:rPr lang="en-US" sz="2400" dirty="0"/>
              <a:t>Military Occupation</a:t>
            </a:r>
          </a:p>
          <a:p>
            <a:pPr lvl="1"/>
            <a:r>
              <a:rPr lang="en-US" sz="2400" dirty="0"/>
              <a:t>Creates new Haitian Constitution</a:t>
            </a:r>
          </a:p>
          <a:p>
            <a:pPr lvl="1"/>
            <a:endParaRPr lang="en-US" sz="2400" dirty="0"/>
          </a:p>
          <a:p>
            <a:r>
              <a:rPr lang="en-US" sz="2800" b="1" dirty="0"/>
              <a:t>Virgin Islands (1918)</a:t>
            </a:r>
          </a:p>
          <a:p>
            <a:pPr lvl="1"/>
            <a:r>
              <a:rPr lang="en-US" sz="2400" dirty="0"/>
              <a:t>Purchased from Netherlands to prevent Germany from doing so first</a:t>
            </a:r>
          </a:p>
          <a:p>
            <a:pPr lvl="1"/>
            <a:endParaRPr lang="en-US" dirty="0"/>
          </a:p>
        </p:txBody>
      </p:sp>
      <p:sp>
        <p:nvSpPr>
          <p:cNvPr id="7" name="Title 1">
            <a:extLst>
              <a:ext uri="{FF2B5EF4-FFF2-40B4-BE49-F238E27FC236}">
                <a16:creationId xmlns:a16="http://schemas.microsoft.com/office/drawing/2014/main" id="{41E44FF2-98CF-44B8-8D19-A121362C5113}"/>
              </a:ext>
            </a:extLst>
          </p:cNvPr>
          <p:cNvSpPr txBox="1">
            <a:spLocks/>
          </p:cNvSpPr>
          <p:nvPr/>
        </p:nvSpPr>
        <p:spPr>
          <a:xfrm>
            <a:off x="152400" y="533400"/>
            <a:ext cx="8839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4800" i="1" dirty="0">
                <a:solidFill>
                  <a:schemeClr val="tx2"/>
                </a:solidFill>
              </a:rPr>
              <a:t>Wilson’s moral diplomacy</a:t>
            </a:r>
            <a:endParaRPr lang="en-US" sz="48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2" descr="usaflag1-furling"/>
          <p:cNvSpPr>
            <a:spLocks noChangeArrowheads="1" noChangeShapeType="1" noTextEdit="1"/>
          </p:cNvSpPr>
          <p:nvPr/>
        </p:nvSpPr>
        <p:spPr bwMode="auto">
          <a:xfrm>
            <a:off x="1600200" y="1676400"/>
            <a:ext cx="6172200" cy="2590800"/>
          </a:xfrm>
          <a:prstGeom prst="rect">
            <a:avLst/>
          </a:prstGeom>
        </p:spPr>
        <p:txBody>
          <a:bodyPr wrap="none" fromWordArt="1">
            <a:prstTxWarp prst="textPlain">
              <a:avLst>
                <a:gd name="adj" fmla="val 50000"/>
              </a:avLst>
            </a:prstTxWarp>
          </a:bodyPr>
          <a:lstStyle/>
          <a:p>
            <a:pPr algn="ctr"/>
            <a:r>
              <a:rPr lang="en-US" sz="3600" kern="1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Mexico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sz="half" idx="1"/>
          </p:nvPr>
        </p:nvSpPr>
        <p:spPr>
          <a:xfrm>
            <a:off x="228600" y="1371600"/>
            <a:ext cx="5196114" cy="5334000"/>
          </a:xfrm>
        </p:spPr>
        <p:txBody>
          <a:bodyPr vert="horz" wrap="square" lIns="91440" tIns="45720" rIns="91440" bIns="45720" numCol="1" anchor="t" anchorCtr="0" compatLnSpc="1">
            <a:prstTxWarp prst="textNoShape">
              <a:avLst/>
            </a:prstTxWarp>
          </a:bodyPr>
          <a:lstStyle/>
          <a:p>
            <a:pPr>
              <a:buFont typeface="Wingdings" panose="05000000000000000000" pitchFamily="2" charset="2"/>
              <a:buChar char="§"/>
            </a:pPr>
            <a:r>
              <a:rPr lang="en-US" sz="2000" b="1" dirty="0"/>
              <a:t>Mexican Revolution</a:t>
            </a:r>
          </a:p>
          <a:p>
            <a:pPr lvl="1">
              <a:buFont typeface="Wingdings" panose="05000000000000000000" pitchFamily="2" charset="2"/>
              <a:buChar char="§"/>
            </a:pPr>
            <a:r>
              <a:rPr lang="en-US" sz="1600" dirty="0"/>
              <a:t>Mexican government is very unstable</a:t>
            </a:r>
          </a:p>
          <a:p>
            <a:pPr lvl="1">
              <a:buFont typeface="Wingdings" panose="05000000000000000000" pitchFamily="2" charset="2"/>
              <a:buChar char="§"/>
            </a:pPr>
            <a:r>
              <a:rPr lang="en-US" sz="1600" dirty="0"/>
              <a:t>Leader is assassinated</a:t>
            </a:r>
          </a:p>
          <a:p>
            <a:pPr lvl="1">
              <a:buFont typeface="Wingdings" panose="05000000000000000000" pitchFamily="2" charset="2"/>
              <a:buChar char="§"/>
            </a:pPr>
            <a:r>
              <a:rPr lang="en-US" sz="1600" dirty="0"/>
              <a:t>Woodrow Wilson refuses to recognize “Government of Butchers”</a:t>
            </a:r>
          </a:p>
          <a:p>
            <a:pPr>
              <a:buFont typeface="Wingdings" panose="05000000000000000000" pitchFamily="2" charset="2"/>
              <a:buChar char="§"/>
            </a:pPr>
            <a:endParaRPr lang="en-US" sz="2000" b="1" dirty="0"/>
          </a:p>
          <a:p>
            <a:pPr>
              <a:buFont typeface="Wingdings" panose="05000000000000000000" pitchFamily="2" charset="2"/>
              <a:buChar char="§"/>
            </a:pPr>
            <a:r>
              <a:rPr lang="en-US" sz="2000" b="1" dirty="0"/>
              <a:t>American Involvement</a:t>
            </a:r>
          </a:p>
          <a:p>
            <a:pPr lvl="1">
              <a:buFont typeface="Wingdings" panose="05000000000000000000" pitchFamily="2" charset="2"/>
              <a:buChar char="§"/>
            </a:pPr>
            <a:r>
              <a:rPr lang="en-US" sz="1600" dirty="0"/>
              <a:t>Wilson sends troops to intervene</a:t>
            </a:r>
          </a:p>
          <a:p>
            <a:pPr lvl="2">
              <a:buFont typeface="Wingdings" panose="05000000000000000000" pitchFamily="2" charset="2"/>
              <a:buChar char="§"/>
            </a:pPr>
            <a:r>
              <a:rPr lang="en-US" sz="1400" dirty="0"/>
              <a:t>126 Mexicans Killed </a:t>
            </a:r>
          </a:p>
          <a:p>
            <a:pPr lvl="1">
              <a:buFont typeface="Wingdings" panose="05000000000000000000" pitchFamily="2" charset="2"/>
              <a:buChar char="§"/>
            </a:pPr>
            <a:r>
              <a:rPr lang="en-US" sz="1800" dirty="0"/>
              <a:t>Wilson initially backs </a:t>
            </a:r>
            <a:r>
              <a:rPr lang="en-US" sz="1800" dirty="0" err="1"/>
              <a:t>Pancho</a:t>
            </a:r>
            <a:r>
              <a:rPr lang="en-US" sz="1800" dirty="0"/>
              <a:t> Villa to take over leadership but quickly changes his opinion</a:t>
            </a:r>
          </a:p>
          <a:p>
            <a:pPr lvl="1">
              <a:buFont typeface="Wingdings" panose="05000000000000000000" pitchFamily="2" charset="2"/>
              <a:buChar char="§"/>
            </a:pPr>
            <a:r>
              <a:rPr lang="en-US" sz="1800" dirty="0"/>
              <a:t>Recognized Villa’s rival instead</a:t>
            </a:r>
          </a:p>
          <a:p>
            <a:pPr>
              <a:buFont typeface="Wingdings" panose="05000000000000000000" pitchFamily="2" charset="2"/>
              <a:buChar char="§"/>
            </a:pPr>
            <a:endParaRPr lang="en-US" sz="2200" b="1" dirty="0"/>
          </a:p>
          <a:p>
            <a:pPr>
              <a:buFont typeface="Wingdings" panose="05000000000000000000" pitchFamily="2" charset="2"/>
              <a:buChar char="§"/>
            </a:pPr>
            <a:r>
              <a:rPr lang="en-US" sz="2200" b="1" dirty="0" err="1"/>
              <a:t>Pancho</a:t>
            </a:r>
            <a:r>
              <a:rPr lang="en-US" sz="2200" b="1" dirty="0"/>
              <a:t> Villa Raids</a:t>
            </a:r>
          </a:p>
          <a:p>
            <a:pPr lvl="1">
              <a:buFont typeface="Wingdings" panose="05000000000000000000" pitchFamily="2" charset="2"/>
              <a:buChar char="§"/>
            </a:pPr>
            <a:r>
              <a:rPr lang="en-US" sz="1800" dirty="0"/>
              <a:t>Kills 16 Americans in Northern Mexico</a:t>
            </a:r>
          </a:p>
          <a:p>
            <a:pPr lvl="1">
              <a:buFont typeface="Wingdings" panose="05000000000000000000" pitchFamily="2" charset="2"/>
              <a:buChar char="§"/>
            </a:pPr>
            <a:r>
              <a:rPr lang="en-US" sz="1800" dirty="0"/>
              <a:t>Kills 14 Americans in New Mexico</a:t>
            </a:r>
          </a:p>
          <a:p>
            <a:pPr lvl="1">
              <a:buFont typeface="Wingdings" panose="05000000000000000000" pitchFamily="2" charset="2"/>
              <a:buChar char="§"/>
            </a:pPr>
            <a:endParaRPr lang="en-US" sz="1800" dirty="0"/>
          </a:p>
        </p:txBody>
      </p:sp>
      <p:pic>
        <p:nvPicPr>
          <p:cNvPr id="23556" name="Picture 6" descr="Pancho_Villa"/>
          <p:cNvPicPr>
            <a:picLocks noGrp="1" noChangeAspect="1" noChangeArrowheads="1"/>
          </p:cNvPicPr>
          <p:nvPr>
            <p:ph type="clipArt" sz="half" idx="2"/>
          </p:nvPr>
        </p:nvPicPr>
        <p:blipFill>
          <a:blip r:embed="rId2" cstate="print"/>
          <a:srcRect/>
          <a:stretch>
            <a:fillRect/>
          </a:stretch>
        </p:blipFill>
        <p:spPr bwMode="auto">
          <a:xfrm>
            <a:off x="5337175" y="1524000"/>
            <a:ext cx="3578225" cy="4113212"/>
          </a:xfrm>
          <a:noFill/>
          <a:ln>
            <a:miter lim="800000"/>
            <a:headEnd/>
            <a:tailEnd/>
          </a:ln>
        </p:spPr>
      </p:pic>
      <p:sp>
        <p:nvSpPr>
          <p:cNvPr id="23557" name="Text Box 7"/>
          <p:cNvSpPr txBox="1">
            <a:spLocks noChangeArrowheads="1"/>
          </p:cNvSpPr>
          <p:nvPr/>
        </p:nvSpPr>
        <p:spPr bwMode="auto">
          <a:xfrm>
            <a:off x="5411787" y="5638800"/>
            <a:ext cx="3429000" cy="830997"/>
          </a:xfrm>
          <a:prstGeom prst="rect">
            <a:avLst/>
          </a:prstGeom>
          <a:noFill/>
          <a:ln w="9525">
            <a:noFill/>
            <a:miter lim="800000"/>
            <a:headEnd/>
            <a:tailEnd/>
          </a:ln>
        </p:spPr>
        <p:txBody>
          <a:bodyPr wrap="square">
            <a:spAutoFit/>
          </a:bodyPr>
          <a:lstStyle/>
          <a:p>
            <a:pPr algn="ctr">
              <a:spcBef>
                <a:spcPct val="50000"/>
              </a:spcBef>
            </a:pPr>
            <a:r>
              <a:rPr lang="en-US" dirty="0"/>
              <a:t>Francisco “</a:t>
            </a:r>
            <a:r>
              <a:rPr lang="en-US" dirty="0" err="1"/>
              <a:t>Pancho</a:t>
            </a:r>
            <a:r>
              <a:rPr lang="en-US" dirty="0"/>
              <a:t>” Villa</a:t>
            </a:r>
          </a:p>
        </p:txBody>
      </p:sp>
      <p:sp>
        <p:nvSpPr>
          <p:cNvPr id="8" name="Title 1">
            <a:extLst>
              <a:ext uri="{FF2B5EF4-FFF2-40B4-BE49-F238E27FC236}">
                <a16:creationId xmlns:a16="http://schemas.microsoft.com/office/drawing/2014/main" id="{6D36B4A7-4449-40D9-A0B0-B57621674424}"/>
              </a:ext>
            </a:extLst>
          </p:cNvPr>
          <p:cNvSpPr txBox="1">
            <a:spLocks/>
          </p:cNvSpPr>
          <p:nvPr/>
        </p:nvSpPr>
        <p:spPr>
          <a:xfrm>
            <a:off x="152400" y="304800"/>
            <a:ext cx="8839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000" i="1" dirty="0">
                <a:solidFill>
                  <a:schemeClr val="tx2"/>
                </a:solidFill>
              </a:rPr>
              <a:t>Mexican rebellion</a:t>
            </a:r>
            <a:endParaRPr lang="en-US" sz="5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500"/>
                                        <p:tgtEl>
                                          <p:spTgt spid="92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19">
                                            <p:txEl>
                                              <p:pRg st="1" end="1"/>
                                            </p:txEl>
                                          </p:spTgt>
                                        </p:tgtEl>
                                        <p:attrNameLst>
                                          <p:attrName>style.visibility</p:attrName>
                                        </p:attrNameLst>
                                      </p:cBhvr>
                                      <p:to>
                                        <p:strVal val="visible"/>
                                      </p:to>
                                    </p:set>
                                    <p:animEffect transition="in" filter="fade">
                                      <p:cBhvr>
                                        <p:cTn id="10" dur="500"/>
                                        <p:tgtEl>
                                          <p:spTgt spid="921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Effect transition="in" filter="fade">
                                      <p:cBhvr>
                                        <p:cTn id="13" dur="500"/>
                                        <p:tgtEl>
                                          <p:spTgt spid="921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219">
                                            <p:txEl>
                                              <p:pRg st="3" end="3"/>
                                            </p:txEl>
                                          </p:spTgt>
                                        </p:tgtEl>
                                        <p:attrNameLst>
                                          <p:attrName>style.visibility</p:attrName>
                                        </p:attrNameLst>
                                      </p:cBhvr>
                                      <p:to>
                                        <p:strVal val="visible"/>
                                      </p:to>
                                    </p:set>
                                    <p:animEffect transition="in" filter="fade">
                                      <p:cBhvr>
                                        <p:cTn id="16" dur="500"/>
                                        <p:tgtEl>
                                          <p:spTgt spid="921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219">
                                            <p:txEl>
                                              <p:pRg st="5" end="5"/>
                                            </p:txEl>
                                          </p:spTgt>
                                        </p:tgtEl>
                                        <p:attrNameLst>
                                          <p:attrName>style.visibility</p:attrName>
                                        </p:attrNameLst>
                                      </p:cBhvr>
                                      <p:to>
                                        <p:strVal val="visible"/>
                                      </p:to>
                                    </p:set>
                                    <p:animEffect transition="in" filter="fade">
                                      <p:cBhvr>
                                        <p:cTn id="21" dur="500"/>
                                        <p:tgtEl>
                                          <p:spTgt spid="9219">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219">
                                            <p:txEl>
                                              <p:pRg st="6" end="6"/>
                                            </p:txEl>
                                          </p:spTgt>
                                        </p:tgtEl>
                                        <p:attrNameLst>
                                          <p:attrName>style.visibility</p:attrName>
                                        </p:attrNameLst>
                                      </p:cBhvr>
                                      <p:to>
                                        <p:strVal val="visible"/>
                                      </p:to>
                                    </p:set>
                                    <p:animEffect transition="in" filter="fade">
                                      <p:cBhvr>
                                        <p:cTn id="24" dur="500"/>
                                        <p:tgtEl>
                                          <p:spTgt spid="9219">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219">
                                            <p:txEl>
                                              <p:pRg st="7" end="7"/>
                                            </p:txEl>
                                          </p:spTgt>
                                        </p:tgtEl>
                                        <p:attrNameLst>
                                          <p:attrName>style.visibility</p:attrName>
                                        </p:attrNameLst>
                                      </p:cBhvr>
                                      <p:to>
                                        <p:strVal val="visible"/>
                                      </p:to>
                                    </p:set>
                                    <p:animEffect transition="in" filter="fade">
                                      <p:cBhvr>
                                        <p:cTn id="27" dur="500"/>
                                        <p:tgtEl>
                                          <p:spTgt spid="9219">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219">
                                            <p:txEl>
                                              <p:pRg st="8" end="8"/>
                                            </p:txEl>
                                          </p:spTgt>
                                        </p:tgtEl>
                                        <p:attrNameLst>
                                          <p:attrName>style.visibility</p:attrName>
                                        </p:attrNameLst>
                                      </p:cBhvr>
                                      <p:to>
                                        <p:strVal val="visible"/>
                                      </p:to>
                                    </p:set>
                                    <p:animEffect transition="in" filter="fade">
                                      <p:cBhvr>
                                        <p:cTn id="30" dur="500"/>
                                        <p:tgtEl>
                                          <p:spTgt spid="9219">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219">
                                            <p:txEl>
                                              <p:pRg st="9" end="9"/>
                                            </p:txEl>
                                          </p:spTgt>
                                        </p:tgtEl>
                                        <p:attrNameLst>
                                          <p:attrName>style.visibility</p:attrName>
                                        </p:attrNameLst>
                                      </p:cBhvr>
                                      <p:to>
                                        <p:strVal val="visible"/>
                                      </p:to>
                                    </p:set>
                                    <p:animEffect transition="in" filter="fade">
                                      <p:cBhvr>
                                        <p:cTn id="33" dur="500"/>
                                        <p:tgtEl>
                                          <p:spTgt spid="9219">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219">
                                            <p:txEl>
                                              <p:pRg st="11" end="11"/>
                                            </p:txEl>
                                          </p:spTgt>
                                        </p:tgtEl>
                                        <p:attrNameLst>
                                          <p:attrName>style.visibility</p:attrName>
                                        </p:attrNameLst>
                                      </p:cBhvr>
                                      <p:to>
                                        <p:strVal val="visible"/>
                                      </p:to>
                                    </p:set>
                                    <p:animEffect transition="in" filter="fade">
                                      <p:cBhvr>
                                        <p:cTn id="38" dur="500"/>
                                        <p:tgtEl>
                                          <p:spTgt spid="9219">
                                            <p:txEl>
                                              <p:pRg st="11" end="11"/>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219">
                                            <p:txEl>
                                              <p:pRg st="12" end="12"/>
                                            </p:txEl>
                                          </p:spTgt>
                                        </p:tgtEl>
                                        <p:attrNameLst>
                                          <p:attrName>style.visibility</p:attrName>
                                        </p:attrNameLst>
                                      </p:cBhvr>
                                      <p:to>
                                        <p:strVal val="visible"/>
                                      </p:to>
                                    </p:set>
                                    <p:animEffect transition="in" filter="fade">
                                      <p:cBhvr>
                                        <p:cTn id="41" dur="500"/>
                                        <p:tgtEl>
                                          <p:spTgt spid="9219">
                                            <p:txEl>
                                              <p:pRg st="12" end="1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219">
                                            <p:txEl>
                                              <p:pRg st="13" end="13"/>
                                            </p:txEl>
                                          </p:spTgt>
                                        </p:tgtEl>
                                        <p:attrNameLst>
                                          <p:attrName>style.visibility</p:attrName>
                                        </p:attrNameLst>
                                      </p:cBhvr>
                                      <p:to>
                                        <p:strVal val="visible"/>
                                      </p:to>
                                    </p:set>
                                    <p:animEffect transition="in" filter="fade">
                                      <p:cBhvr>
                                        <p:cTn id="44" dur="500"/>
                                        <p:tgtEl>
                                          <p:spTgt spid="921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sz="half" idx="1"/>
          </p:nvPr>
        </p:nvSpPr>
        <p:spPr>
          <a:xfrm>
            <a:off x="425450" y="1579563"/>
            <a:ext cx="4184650" cy="4897437"/>
          </a:xfrm>
        </p:spPr>
        <p:txBody>
          <a:bodyPr vert="horz" wrap="square" lIns="91440" tIns="45720" rIns="91440" bIns="45720" numCol="1" anchor="t" anchorCtr="0" compatLnSpc="1">
            <a:prstTxWarp prst="textNoShape">
              <a:avLst/>
            </a:prstTxWarp>
          </a:bodyPr>
          <a:lstStyle/>
          <a:p>
            <a:pPr>
              <a:buFont typeface="Wingdings" panose="05000000000000000000" pitchFamily="2" charset="2"/>
              <a:buChar char="§"/>
            </a:pPr>
            <a:r>
              <a:rPr lang="en-US" sz="2000" dirty="0"/>
              <a:t>Wilson sent 15,000 under Gen. John Pershing to capture or kill </a:t>
            </a:r>
            <a:r>
              <a:rPr lang="en-US" sz="2000" dirty="0" err="1"/>
              <a:t>Pancho</a:t>
            </a:r>
            <a:r>
              <a:rPr lang="en-US" sz="2000" dirty="0"/>
              <a:t> Villa</a:t>
            </a:r>
          </a:p>
          <a:p>
            <a:pPr>
              <a:buFont typeface="Wingdings" panose="05000000000000000000" pitchFamily="2" charset="2"/>
              <a:buChar char="§"/>
            </a:pPr>
            <a:endParaRPr lang="en-US" sz="2000" dirty="0"/>
          </a:p>
          <a:p>
            <a:pPr>
              <a:buFont typeface="Wingdings" panose="05000000000000000000" pitchFamily="2" charset="2"/>
              <a:buChar char="§"/>
            </a:pPr>
            <a:r>
              <a:rPr lang="en-US" sz="2000" dirty="0"/>
              <a:t>Mexicans upset at US invasion</a:t>
            </a:r>
          </a:p>
          <a:p>
            <a:pPr>
              <a:buFont typeface="Wingdings" panose="05000000000000000000" pitchFamily="2" charset="2"/>
              <a:buChar char="§"/>
            </a:pPr>
            <a:endParaRPr lang="en-US" sz="2000" dirty="0"/>
          </a:p>
          <a:p>
            <a:pPr>
              <a:buFont typeface="Wingdings" panose="05000000000000000000" pitchFamily="2" charset="2"/>
              <a:buChar char="§"/>
            </a:pPr>
            <a:r>
              <a:rPr lang="en-US" sz="2000" dirty="0"/>
              <a:t>June 1916: Mexican army and US troops fought with deaths on both sides</a:t>
            </a:r>
          </a:p>
          <a:p>
            <a:pPr>
              <a:buFont typeface="Wingdings" panose="05000000000000000000" pitchFamily="2" charset="2"/>
              <a:buChar char="§"/>
            </a:pPr>
            <a:endParaRPr lang="en-US" sz="2000" dirty="0"/>
          </a:p>
          <a:p>
            <a:pPr>
              <a:buFont typeface="Wingdings" panose="05000000000000000000" pitchFamily="2" charset="2"/>
              <a:buChar char="§"/>
            </a:pPr>
            <a:r>
              <a:rPr lang="en-US" sz="2000" dirty="0"/>
              <a:t>1917: US ordered troops home due to World War I</a:t>
            </a:r>
          </a:p>
          <a:p>
            <a:pPr lvl="1">
              <a:buFont typeface="Wingdings" panose="05000000000000000000" pitchFamily="2" charset="2"/>
              <a:buChar char="§"/>
            </a:pPr>
            <a:r>
              <a:rPr lang="en-US" sz="2000" dirty="0"/>
              <a:t>Never caught </a:t>
            </a:r>
            <a:r>
              <a:rPr lang="en-US" sz="2000" dirty="0" err="1"/>
              <a:t>Pancho</a:t>
            </a:r>
            <a:r>
              <a:rPr lang="en-US" sz="2000" dirty="0"/>
              <a:t> Villa</a:t>
            </a:r>
          </a:p>
        </p:txBody>
      </p:sp>
      <p:pic>
        <p:nvPicPr>
          <p:cNvPr id="24580" name="Picture 7" descr="General_John_Joseph_Pershing_head_on_shoulders"/>
          <p:cNvPicPr>
            <a:picLocks noGrp="1" noChangeAspect="1" noChangeArrowheads="1"/>
          </p:cNvPicPr>
          <p:nvPr>
            <p:ph type="clipArt" sz="half" idx="2"/>
          </p:nvPr>
        </p:nvPicPr>
        <p:blipFill>
          <a:blip r:embed="rId2" cstate="print"/>
          <a:srcRect/>
          <a:stretch>
            <a:fillRect/>
          </a:stretch>
        </p:blipFill>
        <p:spPr bwMode="auto">
          <a:xfrm>
            <a:off x="5208588" y="1766888"/>
            <a:ext cx="3435350" cy="4113212"/>
          </a:xfrm>
          <a:noFill/>
          <a:ln>
            <a:miter lim="800000"/>
            <a:headEnd/>
            <a:tailEnd/>
          </a:ln>
        </p:spPr>
      </p:pic>
      <p:sp>
        <p:nvSpPr>
          <p:cNvPr id="24581" name="Text Box 8"/>
          <p:cNvSpPr txBox="1">
            <a:spLocks noChangeArrowheads="1"/>
          </p:cNvSpPr>
          <p:nvPr/>
        </p:nvSpPr>
        <p:spPr bwMode="auto">
          <a:xfrm>
            <a:off x="5486400" y="5943600"/>
            <a:ext cx="2743200" cy="457200"/>
          </a:xfrm>
          <a:prstGeom prst="rect">
            <a:avLst/>
          </a:prstGeom>
          <a:noFill/>
          <a:ln w="9525">
            <a:noFill/>
            <a:miter lim="800000"/>
            <a:headEnd/>
            <a:tailEnd/>
          </a:ln>
        </p:spPr>
        <p:txBody>
          <a:bodyPr>
            <a:spAutoFit/>
          </a:bodyPr>
          <a:lstStyle/>
          <a:p>
            <a:pPr>
              <a:spcBef>
                <a:spcPct val="50000"/>
              </a:spcBef>
            </a:pPr>
            <a:r>
              <a:rPr lang="en-US"/>
              <a:t>Gen. John Pershing</a:t>
            </a:r>
          </a:p>
        </p:txBody>
      </p:sp>
      <p:sp>
        <p:nvSpPr>
          <p:cNvPr id="8" name="Title 1">
            <a:extLst>
              <a:ext uri="{FF2B5EF4-FFF2-40B4-BE49-F238E27FC236}">
                <a16:creationId xmlns:a16="http://schemas.microsoft.com/office/drawing/2014/main" id="{C5156F8E-B1DC-4003-9F9A-057C565BF054}"/>
              </a:ext>
            </a:extLst>
          </p:cNvPr>
          <p:cNvSpPr txBox="1">
            <a:spLocks/>
          </p:cNvSpPr>
          <p:nvPr/>
        </p:nvSpPr>
        <p:spPr>
          <a:xfrm>
            <a:off x="152400" y="304800"/>
            <a:ext cx="8839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000" i="1" dirty="0">
                <a:solidFill>
                  <a:schemeClr val="tx2"/>
                </a:solidFill>
              </a:rPr>
              <a:t>The chase for </a:t>
            </a:r>
            <a:r>
              <a:rPr lang="en-US" sz="5000" i="1" dirty="0" err="1">
                <a:solidFill>
                  <a:schemeClr val="tx2"/>
                </a:solidFill>
              </a:rPr>
              <a:t>pancho</a:t>
            </a:r>
            <a:endParaRPr lang="en-US" sz="5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1" name="Picture 7" descr="map-American Imperialism-1895-1935"/>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b="6337"/>
          <a:stretch>
            <a:fillRect/>
          </a:stretch>
        </p:blipFill>
        <p:spPr bwMode="auto">
          <a:xfrm>
            <a:off x="266700" y="1828800"/>
            <a:ext cx="8648700" cy="45847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52400" y="914400"/>
            <a:ext cx="8839200" cy="8382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000" i="1" dirty="0">
                <a:solidFill>
                  <a:schemeClr val="tx2"/>
                </a:solidFill>
              </a:rPr>
              <a:t>us interventions in Latin America: 1898-1920</a:t>
            </a:r>
            <a:endParaRPr lang="en-US" sz="5000" dirty="0"/>
          </a:p>
        </p:txBody>
      </p:sp>
    </p:spTree>
    <p:extLst>
      <p:ext uri="{BB962C8B-B14F-4D97-AF65-F5344CB8AC3E}">
        <p14:creationId xmlns:p14="http://schemas.microsoft.com/office/powerpoint/2010/main" val="23905776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descr="usaflag1-furling"/>
          <p:cNvSpPr>
            <a:spLocks noChangeArrowheads="1" noChangeShapeType="1" noTextEdit="1"/>
          </p:cNvSpPr>
          <p:nvPr/>
        </p:nvSpPr>
        <p:spPr bwMode="auto">
          <a:xfrm>
            <a:off x="1447800" y="1524000"/>
            <a:ext cx="6324600" cy="3581400"/>
          </a:xfrm>
          <a:prstGeom prst="rect">
            <a:avLst/>
          </a:prstGeom>
        </p:spPr>
        <p:txBody>
          <a:bodyPr wrap="none" fromWordArt="1">
            <a:prstTxWarp prst="textPlain">
              <a:avLst>
                <a:gd name="adj" fmla="val 50000"/>
              </a:avLst>
            </a:prstTxWarp>
          </a:bodyPr>
          <a:lstStyle/>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The</a:t>
            </a:r>
          </a:p>
          <a:p>
            <a:pPr algn="ctr"/>
            <a:r>
              <a:rPr lang="en-US" sz="3600" kern="10" dirty="0">
                <a:ln w="19050">
                  <a:solidFill>
                    <a:srgbClr val="E40000"/>
                  </a:solidFill>
                  <a:round/>
                  <a:headEnd/>
                  <a:tailEnd/>
                </a:ln>
                <a:blipFill dpi="0" rotWithShape="1">
                  <a:blip r:embed="rId2"/>
                  <a:srcRect/>
                  <a:tile tx="0" ty="0" sx="100000" sy="100000" flip="none" algn="tl"/>
                </a:blipFill>
                <a:effectLst>
                  <a:outerShdw dist="35921" dir="2700000" algn="ctr" rotWithShape="0">
                    <a:srgbClr val="990000"/>
                  </a:outerShdw>
                </a:effectLst>
                <a:latin typeface="MarlboroWide"/>
              </a:rPr>
              <a:t>Philippines</a:t>
            </a:r>
          </a:p>
        </p:txBody>
      </p:sp>
    </p:spTree>
    <p:extLst>
      <p:ext uri="{BB962C8B-B14F-4D97-AF65-F5344CB8AC3E}">
        <p14:creationId xmlns:p14="http://schemas.microsoft.com/office/powerpoint/2010/main" val="29400933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core1220fall2012mw2a.files.wordpress.com/2012/11/civ-begi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4300330" cy="5181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04800" y="381000"/>
            <a:ext cx="8534400" cy="7620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4600" i="1" dirty="0">
                <a:solidFill>
                  <a:schemeClr val="tx2"/>
                </a:solidFill>
              </a:rPr>
              <a:t>The anti-imperialist league</a:t>
            </a:r>
            <a:endParaRPr lang="en-US" sz="4600" dirty="0"/>
          </a:p>
        </p:txBody>
      </p:sp>
      <p:sp>
        <p:nvSpPr>
          <p:cNvPr id="6" name="Rectangle 4"/>
          <p:cNvSpPr>
            <a:spLocks noChangeArrowheads="1"/>
          </p:cNvSpPr>
          <p:nvPr/>
        </p:nvSpPr>
        <p:spPr bwMode="auto">
          <a:xfrm>
            <a:off x="4572000" y="1562100"/>
            <a:ext cx="4267200" cy="4457700"/>
          </a:xfrm>
          <a:prstGeom prst="rect">
            <a:avLst/>
          </a:prstGeom>
          <a:noFill/>
          <a:ln w="9525">
            <a:noFill/>
            <a:miter lim="800000"/>
            <a:headEnd/>
            <a:tailEnd/>
          </a:ln>
          <a:effectLst/>
        </p:spPr>
        <p:txBody>
          <a:bodyPr>
            <a:spAutoFit/>
          </a:bodyPr>
          <a:lstStyle/>
          <a:p>
            <a:pPr marL="398463" indent="-398463">
              <a:spcBef>
                <a:spcPct val="50000"/>
              </a:spcBef>
              <a:buClr>
                <a:srgbClr val="E40000"/>
              </a:buClr>
              <a:buSzPct val="110000"/>
              <a:buFont typeface="Wingdings" pitchFamily="2" charset="2"/>
              <a:buBlip>
                <a:blip r:embed="rId3"/>
              </a:buBlip>
              <a:defRPr/>
            </a:pPr>
            <a:r>
              <a:rPr lang="en-US" sz="2600" b="1" dirty="0">
                <a:effectLst>
                  <a:outerShdw blurRad="38100" dist="38100" dir="2700000" algn="tl">
                    <a:srgbClr val="C0C0C0"/>
                  </a:outerShdw>
                </a:effectLst>
                <a:latin typeface="Comic Sans MS" pitchFamily="66" charset="0"/>
              </a:rPr>
              <a:t>Founded in 1899.</a:t>
            </a:r>
          </a:p>
          <a:p>
            <a:pPr marL="398463" indent="-398463">
              <a:spcBef>
                <a:spcPct val="50000"/>
              </a:spcBef>
              <a:buClr>
                <a:srgbClr val="E40000"/>
              </a:buClr>
              <a:buSzPct val="110000"/>
              <a:buFont typeface="Wingdings" pitchFamily="2" charset="2"/>
              <a:buBlip>
                <a:blip r:embed="rId3"/>
              </a:buBlip>
              <a:defRPr/>
            </a:pPr>
            <a:r>
              <a:rPr lang="en-US" sz="2600" b="1" dirty="0">
                <a:effectLst>
                  <a:outerShdw blurRad="38100" dist="38100" dir="2700000" algn="tl">
                    <a:srgbClr val="C0C0C0"/>
                  </a:outerShdw>
                </a:effectLst>
                <a:latin typeface="Comic Sans MS" pitchFamily="66" charset="0"/>
              </a:rPr>
              <a:t>Mark Twain, Andrew </a:t>
            </a:r>
            <a:br>
              <a:rPr lang="en-US" sz="2600" b="1" dirty="0">
                <a:effectLst>
                  <a:outerShdw blurRad="38100" dist="38100" dir="2700000" algn="tl">
                    <a:srgbClr val="C0C0C0"/>
                  </a:outerShdw>
                </a:effectLst>
                <a:latin typeface="Comic Sans MS" pitchFamily="66" charset="0"/>
              </a:rPr>
            </a:br>
            <a:r>
              <a:rPr lang="en-US" sz="2600" b="1" dirty="0">
                <a:effectLst>
                  <a:outerShdw blurRad="38100" dist="38100" dir="2700000" algn="tl">
                    <a:srgbClr val="C0C0C0"/>
                  </a:outerShdw>
                </a:effectLst>
                <a:latin typeface="Comic Sans MS" pitchFamily="66" charset="0"/>
              </a:rPr>
              <a:t>Carnegie, William</a:t>
            </a:r>
            <a:br>
              <a:rPr lang="en-US" sz="2600" b="1" dirty="0">
                <a:effectLst>
                  <a:outerShdw blurRad="38100" dist="38100" dir="2700000" algn="tl">
                    <a:srgbClr val="C0C0C0"/>
                  </a:outerShdw>
                </a:effectLst>
                <a:latin typeface="Comic Sans MS" pitchFamily="66" charset="0"/>
              </a:rPr>
            </a:br>
            <a:r>
              <a:rPr lang="en-US" sz="2600" b="1" dirty="0">
                <a:effectLst>
                  <a:outerShdw blurRad="38100" dist="38100" dir="2700000" algn="tl">
                    <a:srgbClr val="C0C0C0"/>
                  </a:outerShdw>
                </a:effectLst>
                <a:latin typeface="Comic Sans MS" pitchFamily="66" charset="0"/>
              </a:rPr>
              <a:t>James, and William</a:t>
            </a:r>
            <a:br>
              <a:rPr lang="en-US" sz="2600" b="1" dirty="0">
                <a:effectLst>
                  <a:outerShdw blurRad="38100" dist="38100" dir="2700000" algn="tl">
                    <a:srgbClr val="C0C0C0"/>
                  </a:outerShdw>
                </a:effectLst>
                <a:latin typeface="Comic Sans MS" pitchFamily="66" charset="0"/>
              </a:rPr>
            </a:br>
            <a:r>
              <a:rPr lang="en-US" sz="2600" b="1" dirty="0">
                <a:effectLst>
                  <a:outerShdw blurRad="38100" dist="38100" dir="2700000" algn="tl">
                    <a:srgbClr val="C0C0C0"/>
                  </a:outerShdw>
                </a:effectLst>
                <a:latin typeface="Comic Sans MS" pitchFamily="66" charset="0"/>
              </a:rPr>
              <a:t>Jennings Bryan among</a:t>
            </a:r>
            <a:br>
              <a:rPr lang="en-US" sz="2600" b="1" dirty="0">
                <a:effectLst>
                  <a:outerShdw blurRad="38100" dist="38100" dir="2700000" algn="tl">
                    <a:srgbClr val="C0C0C0"/>
                  </a:outerShdw>
                </a:effectLst>
                <a:latin typeface="Comic Sans MS" pitchFamily="66" charset="0"/>
              </a:rPr>
            </a:br>
            <a:r>
              <a:rPr lang="en-US" sz="2600" b="1" dirty="0">
                <a:effectLst>
                  <a:outerShdw blurRad="38100" dist="38100" dir="2700000" algn="tl">
                    <a:srgbClr val="C0C0C0"/>
                  </a:outerShdw>
                </a:effectLst>
                <a:latin typeface="Comic Sans MS" pitchFamily="66" charset="0"/>
              </a:rPr>
              <a:t>the leaders.</a:t>
            </a:r>
          </a:p>
          <a:p>
            <a:pPr marL="398463" indent="-398463">
              <a:spcBef>
                <a:spcPct val="50000"/>
              </a:spcBef>
              <a:buClr>
                <a:srgbClr val="E40000"/>
              </a:buClr>
              <a:buSzPct val="110000"/>
              <a:buFont typeface="Wingdings" pitchFamily="2" charset="2"/>
              <a:buBlip>
                <a:blip r:embed="rId3"/>
              </a:buBlip>
              <a:defRPr/>
            </a:pPr>
            <a:r>
              <a:rPr lang="en-US" sz="2600" b="1" dirty="0">
                <a:effectLst>
                  <a:outerShdw blurRad="38100" dist="38100" dir="2700000" algn="tl">
                    <a:srgbClr val="C0C0C0"/>
                  </a:outerShdw>
                </a:effectLst>
                <a:latin typeface="Comic Sans MS" pitchFamily="66" charset="0"/>
              </a:rPr>
              <a:t>Campaigned against the annexation of the</a:t>
            </a:r>
            <a:br>
              <a:rPr lang="en-US" sz="2600" b="1" dirty="0">
                <a:effectLst>
                  <a:outerShdw blurRad="38100" dist="38100" dir="2700000" algn="tl">
                    <a:srgbClr val="C0C0C0"/>
                  </a:outerShdw>
                </a:effectLst>
                <a:latin typeface="Comic Sans MS" pitchFamily="66" charset="0"/>
              </a:rPr>
            </a:br>
            <a:r>
              <a:rPr lang="en-US" sz="2600" b="1" dirty="0">
                <a:effectLst>
                  <a:outerShdw blurRad="38100" dist="38100" dir="2700000" algn="tl">
                    <a:srgbClr val="C0C0C0"/>
                  </a:outerShdw>
                </a:effectLst>
                <a:latin typeface="Comic Sans MS" pitchFamily="66" charset="0"/>
              </a:rPr>
              <a:t>Philippines and other</a:t>
            </a:r>
            <a:br>
              <a:rPr lang="en-US" sz="2600" b="1" dirty="0">
                <a:effectLst>
                  <a:outerShdw blurRad="38100" dist="38100" dir="2700000" algn="tl">
                    <a:srgbClr val="C0C0C0"/>
                  </a:outerShdw>
                </a:effectLst>
                <a:latin typeface="Comic Sans MS" pitchFamily="66" charset="0"/>
              </a:rPr>
            </a:br>
            <a:r>
              <a:rPr lang="en-US" sz="2600" b="1" dirty="0">
                <a:effectLst>
                  <a:outerShdw blurRad="38100" dist="38100" dir="2700000" algn="tl">
                    <a:srgbClr val="C0C0C0"/>
                  </a:outerShdw>
                </a:effectLst>
                <a:latin typeface="Comic Sans MS" pitchFamily="66" charset="0"/>
              </a:rPr>
              <a:t>acts of imperialism.</a:t>
            </a:r>
          </a:p>
        </p:txBody>
      </p:sp>
    </p:spTree>
    <p:extLst>
      <p:ext uri="{BB962C8B-B14F-4D97-AF65-F5344CB8AC3E}">
        <p14:creationId xmlns:p14="http://schemas.microsoft.com/office/powerpoint/2010/main" val="251858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sz="half" idx="1"/>
          </p:nvPr>
        </p:nvSpPr>
        <p:spPr>
          <a:xfrm>
            <a:off x="228600" y="2133600"/>
            <a:ext cx="4114800" cy="4572000"/>
          </a:xfrm>
        </p:spPr>
        <p:txBody>
          <a:bodyPr/>
          <a:lstStyle/>
          <a:p>
            <a:pPr marL="0" indent="0" algn="ctr">
              <a:buNone/>
            </a:pPr>
            <a:r>
              <a:rPr lang="en-US" altLang="en-US" sz="3600" b="1" u="sng" dirty="0">
                <a:solidFill>
                  <a:srgbClr val="000099"/>
                </a:solidFill>
                <a:effectLst>
                  <a:outerShdw blurRad="38100" dist="38100" dir="2700000" algn="tl">
                    <a:srgbClr val="C0C0C0"/>
                  </a:outerShdw>
                </a:effectLst>
                <a:latin typeface="Comic Sans MS" pitchFamily="66" charset="0"/>
              </a:rPr>
              <a:t>Pro-Annexation</a:t>
            </a:r>
            <a:r>
              <a:rPr lang="en-US" altLang="en-US" sz="3600" b="1" dirty="0">
                <a:solidFill>
                  <a:srgbClr val="000099"/>
                </a:solidFill>
                <a:effectLst>
                  <a:outerShdw blurRad="38100" dist="38100" dir="2700000" algn="tl">
                    <a:srgbClr val="C0C0C0"/>
                  </a:outerShdw>
                </a:effectLst>
                <a:latin typeface="Comic Sans MS" pitchFamily="66" charset="0"/>
              </a:rPr>
              <a:t>:</a:t>
            </a:r>
          </a:p>
          <a:p>
            <a:pPr marL="0" indent="0">
              <a:buNone/>
            </a:pPr>
            <a:endParaRPr lang="en-US" altLang="en-US" sz="1600" dirty="0">
              <a:solidFill>
                <a:srgbClr val="000099"/>
              </a:solidFill>
              <a:effectLst>
                <a:outerShdw blurRad="38100" dist="38100" dir="2700000" algn="tl">
                  <a:srgbClr val="C0C0C0"/>
                </a:outerShdw>
              </a:effectLst>
              <a:latin typeface="Comic Sans MS" pitchFamily="66" charset="0"/>
            </a:endParaRPr>
          </a:p>
          <a:p>
            <a:pPr marL="0" indent="0">
              <a:buNone/>
            </a:pPr>
            <a:r>
              <a:rPr lang="en-US" altLang="en-US" sz="4800" dirty="0">
                <a:latin typeface="Comic Sans MS" pitchFamily="66" charset="0"/>
                <a:sym typeface="Wingdings" panose="05000000000000000000" pitchFamily="2" charset="2"/>
              </a:rPr>
              <a:t></a:t>
            </a:r>
            <a:r>
              <a:rPr lang="en-US" altLang="en-US" sz="3200" dirty="0">
                <a:latin typeface="Comic Sans MS" pitchFamily="66" charset="0"/>
              </a:rPr>
              <a:t>Educate</a:t>
            </a:r>
          </a:p>
          <a:p>
            <a:pPr marL="0" indent="0">
              <a:buNone/>
            </a:pPr>
            <a:r>
              <a:rPr lang="en-US" altLang="en-US" sz="4800" dirty="0">
                <a:latin typeface="Comic Sans MS" pitchFamily="66" charset="0"/>
                <a:sym typeface="Wingdings" panose="05000000000000000000" pitchFamily="2" charset="2"/>
              </a:rPr>
              <a:t></a:t>
            </a:r>
            <a:r>
              <a:rPr lang="en-US" altLang="en-US" sz="3200" dirty="0">
                <a:latin typeface="Comic Sans MS" pitchFamily="66" charset="0"/>
                <a:sym typeface="Wingdings" panose="05000000000000000000" pitchFamily="2" charset="2"/>
              </a:rPr>
              <a:t> </a:t>
            </a:r>
            <a:r>
              <a:rPr lang="en-US" altLang="en-US" sz="3200" dirty="0">
                <a:latin typeface="Comic Sans MS" pitchFamily="66" charset="0"/>
              </a:rPr>
              <a:t>Industrialize</a:t>
            </a:r>
          </a:p>
          <a:p>
            <a:pPr marL="0" indent="0">
              <a:buNone/>
            </a:pPr>
            <a:r>
              <a:rPr lang="en-US" altLang="en-US" sz="4800" dirty="0">
                <a:latin typeface="Comic Sans MS" pitchFamily="66" charset="0"/>
                <a:sym typeface="Wingdings" panose="05000000000000000000" pitchFamily="2" charset="2"/>
              </a:rPr>
              <a:t> </a:t>
            </a:r>
            <a:r>
              <a:rPr lang="en-US" altLang="en-US" sz="3200" dirty="0">
                <a:latin typeface="Comic Sans MS" pitchFamily="66" charset="0"/>
              </a:rPr>
              <a:t>Civilize</a:t>
            </a:r>
          </a:p>
          <a:p>
            <a:pPr marL="0" indent="0">
              <a:buNone/>
            </a:pPr>
            <a:r>
              <a:rPr lang="en-US" altLang="en-US" sz="4800" dirty="0">
                <a:latin typeface="Comic Sans MS" pitchFamily="66" charset="0"/>
                <a:sym typeface="Wingdings" panose="05000000000000000000" pitchFamily="2" charset="2"/>
              </a:rPr>
              <a:t> </a:t>
            </a:r>
            <a:r>
              <a:rPr lang="en-US" altLang="en-US" sz="3200" dirty="0">
                <a:latin typeface="Comic Sans MS" pitchFamily="66" charset="0"/>
              </a:rPr>
              <a:t>Close to China*** </a:t>
            </a:r>
            <a:endParaRPr lang="en-US" altLang="en-US" sz="3200" dirty="0"/>
          </a:p>
        </p:txBody>
      </p:sp>
      <p:sp>
        <p:nvSpPr>
          <p:cNvPr id="47108" name="Rectangle 4"/>
          <p:cNvSpPr>
            <a:spLocks noGrp="1" noChangeArrowheads="1"/>
          </p:cNvSpPr>
          <p:nvPr>
            <p:ph sz="half" idx="2"/>
          </p:nvPr>
        </p:nvSpPr>
        <p:spPr>
          <a:xfrm>
            <a:off x="4191000" y="2133600"/>
            <a:ext cx="4953000" cy="5105400"/>
          </a:xfrm>
        </p:spPr>
        <p:txBody>
          <a:bodyPr/>
          <a:lstStyle/>
          <a:p>
            <a:pPr marL="0" indent="0" algn="ctr">
              <a:buNone/>
            </a:pPr>
            <a:r>
              <a:rPr lang="en-US" altLang="en-US" sz="3600" b="1" u="sng" dirty="0">
                <a:solidFill>
                  <a:srgbClr val="FF0000"/>
                </a:solidFill>
                <a:effectLst>
                  <a:outerShdw blurRad="38100" dist="38100" dir="2700000" algn="tl">
                    <a:srgbClr val="C0C0C0"/>
                  </a:outerShdw>
                </a:effectLst>
                <a:latin typeface="Comic Sans MS" pitchFamily="66" charset="0"/>
              </a:rPr>
              <a:t>ANTI-Annexation</a:t>
            </a:r>
            <a:r>
              <a:rPr lang="en-US" altLang="en-US" sz="3600" b="1" dirty="0">
                <a:solidFill>
                  <a:srgbClr val="FF0000"/>
                </a:solidFill>
                <a:effectLst>
                  <a:outerShdw blurRad="38100" dist="38100" dir="2700000" algn="tl">
                    <a:srgbClr val="C0C0C0"/>
                  </a:outerShdw>
                </a:effectLst>
                <a:latin typeface="Comic Sans MS" pitchFamily="66" charset="0"/>
              </a:rPr>
              <a:t>:</a:t>
            </a:r>
          </a:p>
          <a:p>
            <a:pPr marL="34290" indent="0" eaLnBrk="1" hangingPunct="1">
              <a:buNone/>
            </a:pPr>
            <a:endParaRPr lang="en-US" altLang="en-US" dirty="0"/>
          </a:p>
          <a:p>
            <a:pPr marL="577850" indent="-544513" eaLnBrk="1" hangingPunct="1">
              <a:buNone/>
            </a:pPr>
            <a:r>
              <a:rPr lang="en-US" altLang="en-US" sz="4800" dirty="0">
                <a:sym typeface="Wingdings" panose="05000000000000000000" pitchFamily="2" charset="2"/>
              </a:rPr>
              <a:t></a:t>
            </a:r>
            <a:r>
              <a:rPr lang="en-US" altLang="en-US" sz="3200" dirty="0">
                <a:sym typeface="Wingdings" panose="05000000000000000000" pitchFamily="2" charset="2"/>
              </a:rPr>
              <a:t>Hypocritical – Violated the Declaration of Ind.</a:t>
            </a:r>
          </a:p>
          <a:p>
            <a:pPr marL="577850" indent="-544513" eaLnBrk="1" hangingPunct="1">
              <a:buNone/>
            </a:pPr>
            <a:r>
              <a:rPr lang="en-US" altLang="en-US" sz="4800" dirty="0">
                <a:sym typeface="Wingdings" panose="05000000000000000000" pitchFamily="2" charset="2"/>
              </a:rPr>
              <a:t></a:t>
            </a:r>
            <a:r>
              <a:rPr lang="en-US" altLang="en-US" sz="3200" dirty="0">
                <a:sym typeface="Wingdings" panose="05000000000000000000" pitchFamily="2" charset="2"/>
              </a:rPr>
              <a:t>Denied Philippines right to self-government</a:t>
            </a:r>
          </a:p>
          <a:p>
            <a:pPr marL="577850" indent="-544513">
              <a:buNone/>
            </a:pPr>
            <a:r>
              <a:rPr lang="en-US" altLang="en-US" sz="4800" dirty="0">
                <a:sym typeface="Wingdings" panose="05000000000000000000" pitchFamily="2" charset="2"/>
              </a:rPr>
              <a:t></a:t>
            </a:r>
            <a:r>
              <a:rPr lang="en-US" altLang="en-US" sz="3200" dirty="0">
                <a:sym typeface="Wingdings" panose="05000000000000000000" pitchFamily="2" charset="2"/>
              </a:rPr>
              <a:t>Created racial problems</a:t>
            </a:r>
            <a:endParaRPr lang="en-US" altLang="en-US" sz="4800" dirty="0"/>
          </a:p>
          <a:p>
            <a:pPr eaLnBrk="1" hangingPunct="1"/>
            <a:endParaRPr lang="en-US" altLang="en-US" sz="2400" dirty="0"/>
          </a:p>
        </p:txBody>
      </p:sp>
      <p:sp>
        <p:nvSpPr>
          <p:cNvPr id="7" name="Title 1"/>
          <p:cNvSpPr txBox="1">
            <a:spLocks/>
          </p:cNvSpPr>
          <p:nvPr/>
        </p:nvSpPr>
        <p:spPr>
          <a:xfrm>
            <a:off x="304800" y="6858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400" i="1" dirty="0">
                <a:solidFill>
                  <a:schemeClr val="tx2"/>
                </a:solidFill>
              </a:rPr>
              <a:t>Annexation debate – the Philippines</a:t>
            </a:r>
            <a:endParaRPr lang="en-US" sz="5400" dirty="0"/>
          </a:p>
        </p:txBody>
      </p:sp>
    </p:spTree>
    <p:extLst>
      <p:ext uri="{BB962C8B-B14F-4D97-AF65-F5344CB8AC3E}">
        <p14:creationId xmlns:p14="http://schemas.microsoft.com/office/powerpoint/2010/main" val="262897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barn(inVertical)">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7107">
                                            <p:txEl>
                                              <p:pRg st="2" end="2"/>
                                            </p:txEl>
                                          </p:spTgt>
                                        </p:tgtEl>
                                        <p:attrNameLst>
                                          <p:attrName>style.visibility</p:attrName>
                                        </p:attrNameLst>
                                      </p:cBhvr>
                                      <p:to>
                                        <p:strVal val="visible"/>
                                      </p:to>
                                    </p:set>
                                    <p:animEffect transition="in" filter="barn(inVertical)">
                                      <p:cBhvr>
                                        <p:cTn id="12" dur="500"/>
                                        <p:tgtEl>
                                          <p:spTgt spid="471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animEffect transition="in" filter="barn(inVertical)">
                                      <p:cBhvr>
                                        <p:cTn id="17" dur="500"/>
                                        <p:tgtEl>
                                          <p:spTgt spid="4710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7107">
                                            <p:txEl>
                                              <p:pRg st="4" end="4"/>
                                            </p:txEl>
                                          </p:spTgt>
                                        </p:tgtEl>
                                        <p:attrNameLst>
                                          <p:attrName>style.visibility</p:attrName>
                                        </p:attrNameLst>
                                      </p:cBhvr>
                                      <p:to>
                                        <p:strVal val="visible"/>
                                      </p:to>
                                    </p:set>
                                    <p:animEffect transition="in" filter="barn(inVertical)">
                                      <p:cBhvr>
                                        <p:cTn id="22" dur="500"/>
                                        <p:tgtEl>
                                          <p:spTgt spid="4710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7107">
                                            <p:txEl>
                                              <p:pRg st="5" end="5"/>
                                            </p:txEl>
                                          </p:spTgt>
                                        </p:tgtEl>
                                        <p:attrNameLst>
                                          <p:attrName>style.visibility</p:attrName>
                                        </p:attrNameLst>
                                      </p:cBhvr>
                                      <p:to>
                                        <p:strVal val="visible"/>
                                      </p:to>
                                    </p:set>
                                    <p:animEffect transition="in" filter="barn(inVertical)">
                                      <p:cBhvr>
                                        <p:cTn id="27" dur="500"/>
                                        <p:tgtEl>
                                          <p:spTgt spid="4710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7108">
                                            <p:txEl>
                                              <p:pRg st="0" end="0"/>
                                            </p:txEl>
                                          </p:spTgt>
                                        </p:tgtEl>
                                        <p:attrNameLst>
                                          <p:attrName>style.visibility</p:attrName>
                                        </p:attrNameLst>
                                      </p:cBhvr>
                                      <p:to>
                                        <p:strVal val="visible"/>
                                      </p:to>
                                    </p:set>
                                    <p:animEffect transition="in" filter="barn(inVertical)">
                                      <p:cBhvr>
                                        <p:cTn id="32" dur="500"/>
                                        <p:tgtEl>
                                          <p:spTgt spid="4710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7108">
                                            <p:txEl>
                                              <p:pRg st="2" end="2"/>
                                            </p:txEl>
                                          </p:spTgt>
                                        </p:tgtEl>
                                        <p:attrNameLst>
                                          <p:attrName>style.visibility</p:attrName>
                                        </p:attrNameLst>
                                      </p:cBhvr>
                                      <p:to>
                                        <p:strVal val="visible"/>
                                      </p:to>
                                    </p:set>
                                    <p:animEffect transition="in" filter="barn(inVertical)">
                                      <p:cBhvr>
                                        <p:cTn id="37" dur="500"/>
                                        <p:tgtEl>
                                          <p:spTgt spid="4710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7108">
                                            <p:txEl>
                                              <p:pRg st="3" end="3"/>
                                            </p:txEl>
                                          </p:spTgt>
                                        </p:tgtEl>
                                        <p:attrNameLst>
                                          <p:attrName>style.visibility</p:attrName>
                                        </p:attrNameLst>
                                      </p:cBhvr>
                                      <p:to>
                                        <p:strVal val="visible"/>
                                      </p:to>
                                    </p:set>
                                    <p:animEffect transition="in" filter="barn(inVertical)">
                                      <p:cBhvr>
                                        <p:cTn id="42" dur="500"/>
                                        <p:tgtEl>
                                          <p:spTgt spid="47108">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7108">
                                            <p:txEl>
                                              <p:pRg st="4" end="4"/>
                                            </p:txEl>
                                          </p:spTgt>
                                        </p:tgtEl>
                                        <p:attrNameLst>
                                          <p:attrName>style.visibility</p:attrName>
                                        </p:attrNameLst>
                                      </p:cBhvr>
                                      <p:to>
                                        <p:strVal val="visible"/>
                                      </p:to>
                                    </p:set>
                                    <p:animEffect transition="in" filter="barn(inVertical)">
                                      <p:cBhvr>
                                        <p:cTn id="47" dur="500"/>
                                        <p:tgtEl>
                                          <p:spTgt spid="471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04800" y="5334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7400" i="1" dirty="0">
                <a:solidFill>
                  <a:schemeClr val="tx2"/>
                </a:solidFill>
              </a:rPr>
              <a:t>Emilio Aguinaldo</a:t>
            </a:r>
            <a:endParaRPr lang="en-US" sz="7400" dirty="0"/>
          </a:p>
        </p:txBody>
      </p:sp>
      <p:pic>
        <p:nvPicPr>
          <p:cNvPr id="21506" name="Picture 2" descr="http://5500233nhd.weebly.com/uploads/2/5/6/2/25627045/7696840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4052344"/>
            <a:ext cx="3962400" cy="2438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8" descr="Aguinal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4363470" cy="48664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p:cNvSpPr>
            <a:spLocks noChangeArrowheads="1"/>
          </p:cNvSpPr>
          <p:nvPr/>
        </p:nvSpPr>
        <p:spPr bwMode="auto">
          <a:xfrm>
            <a:off x="4876800" y="1600200"/>
            <a:ext cx="4114800" cy="2308324"/>
          </a:xfrm>
          <a:prstGeom prst="rect">
            <a:avLst/>
          </a:prstGeom>
          <a:noFill/>
          <a:ln w="9525">
            <a:noFill/>
            <a:miter lim="800000"/>
            <a:headEnd/>
            <a:tailEnd/>
          </a:ln>
          <a:effectLst/>
        </p:spPr>
        <p:txBody>
          <a:bodyPr wrap="square">
            <a:spAutoFit/>
          </a:bodyPr>
          <a:lstStyle/>
          <a:p>
            <a:pPr marL="398463" indent="-398463">
              <a:spcBef>
                <a:spcPct val="50000"/>
              </a:spcBef>
              <a:buClr>
                <a:srgbClr val="E40000"/>
              </a:buClr>
              <a:buSzPct val="110000"/>
              <a:buFont typeface="Wingdings" pitchFamily="2" charset="2"/>
              <a:buBlip>
                <a:blip r:embed="rId4"/>
              </a:buBlip>
              <a:defRPr/>
            </a:pPr>
            <a:r>
              <a:rPr lang="en-US" sz="2400" b="1" dirty="0">
                <a:effectLst>
                  <a:outerShdw blurRad="38100" dist="38100" dir="2700000" algn="tl">
                    <a:srgbClr val="C0C0C0"/>
                  </a:outerShdw>
                </a:effectLst>
                <a:latin typeface="Comic Sans MS" pitchFamily="66" charset="0"/>
              </a:rPr>
              <a:t>Leader of the Filipino</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uprising</a:t>
            </a:r>
          </a:p>
          <a:p>
            <a:pPr marL="398463" indent="-398463">
              <a:spcBef>
                <a:spcPct val="50000"/>
              </a:spcBef>
              <a:buClr>
                <a:srgbClr val="E40000"/>
              </a:buClr>
              <a:buSzPct val="110000"/>
              <a:buFont typeface="Wingdings" pitchFamily="2" charset="2"/>
              <a:buBlip>
                <a:blip r:embed="rId4"/>
              </a:buBlip>
              <a:defRPr/>
            </a:pPr>
            <a:r>
              <a:rPr lang="en-US" sz="2400" b="1" dirty="0">
                <a:effectLst>
                  <a:outerShdw blurRad="38100" dist="38100" dir="2700000" algn="tl">
                    <a:srgbClr val="C0C0C0"/>
                  </a:outerShdw>
                </a:effectLst>
                <a:latin typeface="Comic Sans MS" pitchFamily="66" charset="0"/>
              </a:rPr>
              <a:t>200,000+ dead</a:t>
            </a:r>
          </a:p>
          <a:p>
            <a:pPr marL="398463" indent="-398463">
              <a:spcBef>
                <a:spcPct val="50000"/>
              </a:spcBef>
              <a:buClr>
                <a:srgbClr val="E40000"/>
              </a:buClr>
              <a:buSzPct val="110000"/>
              <a:buFont typeface="Wingdings" pitchFamily="2" charset="2"/>
              <a:buBlip>
                <a:blip r:embed="rId4"/>
              </a:buBlip>
              <a:defRPr/>
            </a:pPr>
            <a:r>
              <a:rPr lang="en-US" sz="2400" b="1" dirty="0">
                <a:effectLst>
                  <a:outerShdw blurRad="38100" dist="38100" dir="2700000" algn="tl">
                    <a:srgbClr val="C0C0C0"/>
                  </a:outerShdw>
                </a:effectLst>
                <a:latin typeface="Comic Sans MS" pitchFamily="66" charset="0"/>
              </a:rPr>
              <a:t>July 4, 1946:</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Philippine independence</a:t>
            </a:r>
          </a:p>
        </p:txBody>
      </p:sp>
    </p:spTree>
    <p:extLst>
      <p:ext uri="{BB962C8B-B14F-4D97-AF65-F5344CB8AC3E}">
        <p14:creationId xmlns:p14="http://schemas.microsoft.com/office/powerpoint/2010/main" val="361390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44F070E9-4655-4E6D-BA3C-0AD2CC3E5DBC}"/>
              </a:ext>
            </a:extLst>
          </p:cNvPr>
          <p:cNvSpPr>
            <a:spLocks noChangeArrowheads="1"/>
          </p:cNvSpPr>
          <p:nvPr>
            <p:ph type="body" sz="half" idx="1"/>
          </p:nvPr>
        </p:nvSpPr>
        <p:spPr bwMode="auto">
          <a:xfrm>
            <a:off x="152400" y="1752600"/>
            <a:ext cx="6172200" cy="490855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normAutofit lnSpcReduction="10000"/>
          </a:bodyPr>
          <a:lstStyle/>
          <a:p>
            <a:pPr>
              <a:lnSpc>
                <a:spcPct val="90000"/>
              </a:lnSpc>
            </a:pPr>
            <a:r>
              <a:rPr lang="en-US" altLang="en-US" sz="2400" b="1">
                <a:effectLst/>
              </a:rPr>
              <a:t>1899-1902: </a:t>
            </a:r>
            <a:r>
              <a:rPr lang="en-US" altLang="en-US" sz="2400">
                <a:effectLst/>
              </a:rPr>
              <a:t>Filipinos rebel</a:t>
            </a:r>
          </a:p>
          <a:p>
            <a:pPr>
              <a:lnSpc>
                <a:spcPct val="90000"/>
              </a:lnSpc>
            </a:pPr>
            <a:endParaRPr lang="en-US" altLang="en-US" sz="2400">
              <a:effectLst/>
            </a:endParaRPr>
          </a:p>
          <a:p>
            <a:pPr>
              <a:lnSpc>
                <a:spcPct val="90000"/>
              </a:lnSpc>
            </a:pPr>
            <a:r>
              <a:rPr lang="en-US" altLang="en-US" sz="2400">
                <a:effectLst/>
              </a:rPr>
              <a:t>Led by </a:t>
            </a:r>
            <a:r>
              <a:rPr lang="en-US" altLang="en-US" sz="2400">
                <a:solidFill>
                  <a:srgbClr val="C00000"/>
                </a:solidFill>
                <a:effectLst/>
              </a:rPr>
              <a:t>Emilio Aguinaldo</a:t>
            </a:r>
          </a:p>
          <a:p>
            <a:pPr>
              <a:lnSpc>
                <a:spcPct val="90000"/>
              </a:lnSpc>
            </a:pPr>
            <a:endParaRPr lang="en-US" altLang="en-US" sz="2400">
              <a:solidFill>
                <a:srgbClr val="C00000"/>
              </a:solidFill>
              <a:effectLst/>
            </a:endParaRPr>
          </a:p>
          <a:p>
            <a:pPr>
              <a:lnSpc>
                <a:spcPct val="90000"/>
              </a:lnSpc>
            </a:pPr>
            <a:r>
              <a:rPr lang="en-US" altLang="en-US" sz="2400">
                <a:effectLst/>
              </a:rPr>
              <a:t>U.S put Filipinos in concentration camps</a:t>
            </a:r>
          </a:p>
          <a:p>
            <a:pPr lvl="1"/>
            <a:r>
              <a:rPr lang="en-US" altLang="en-US" sz="1800">
                <a:effectLst/>
              </a:rPr>
              <a:t>Poor sanitation, starvation, mistreated and abused, and disease killed thousands</a:t>
            </a:r>
            <a:endParaRPr lang="en-US" altLang="en-US" sz="2000">
              <a:effectLst/>
            </a:endParaRPr>
          </a:p>
          <a:p>
            <a:pPr>
              <a:lnSpc>
                <a:spcPct val="90000"/>
              </a:lnSpc>
            </a:pPr>
            <a:endParaRPr lang="en-US" altLang="en-US" sz="2400">
              <a:effectLst/>
            </a:endParaRPr>
          </a:p>
          <a:p>
            <a:pPr>
              <a:lnSpc>
                <a:spcPct val="90000"/>
              </a:lnSpc>
            </a:pPr>
            <a:r>
              <a:rPr lang="en-US" altLang="en-US" sz="2400">
                <a:effectLst/>
              </a:rPr>
              <a:t>Took 3 years to end the revolt</a:t>
            </a:r>
          </a:p>
          <a:p>
            <a:pPr lvl="1">
              <a:lnSpc>
                <a:spcPct val="90000"/>
              </a:lnSpc>
            </a:pPr>
            <a:r>
              <a:rPr lang="en-US" altLang="en-US" sz="2000">
                <a:effectLst/>
              </a:rPr>
              <a:t>70,000 American troops - 4,000 KIA</a:t>
            </a:r>
          </a:p>
          <a:p>
            <a:pPr lvl="1">
              <a:lnSpc>
                <a:spcPct val="90000"/>
              </a:lnSpc>
            </a:pPr>
            <a:r>
              <a:rPr lang="en-US" altLang="en-US" sz="2000">
                <a:effectLst/>
              </a:rPr>
              <a:t>20,000 Filipino Soldiers KIA,</a:t>
            </a:r>
          </a:p>
          <a:p>
            <a:pPr lvl="1">
              <a:lnSpc>
                <a:spcPct val="90000"/>
              </a:lnSpc>
            </a:pPr>
            <a:r>
              <a:rPr lang="en-US" altLang="en-US" sz="2000">
                <a:effectLst/>
              </a:rPr>
              <a:t>30,000+ Civilians Killed (200k more Cholera)</a:t>
            </a:r>
          </a:p>
          <a:p>
            <a:pPr lvl="1">
              <a:lnSpc>
                <a:spcPct val="90000"/>
              </a:lnSpc>
            </a:pPr>
            <a:r>
              <a:rPr lang="en-US" altLang="en-US" sz="2000">
                <a:effectLst/>
              </a:rPr>
              <a:t>Cost US $400,000,000 </a:t>
            </a:r>
            <a:endParaRPr lang="en-US" altLang="en-US">
              <a:effectLst/>
            </a:endParaRPr>
          </a:p>
        </p:txBody>
      </p:sp>
      <p:sp>
        <p:nvSpPr>
          <p:cNvPr id="8196" name="Text Box 5">
            <a:extLst>
              <a:ext uri="{FF2B5EF4-FFF2-40B4-BE49-F238E27FC236}">
                <a16:creationId xmlns:a16="http://schemas.microsoft.com/office/drawing/2014/main" id="{19692495-C064-4693-AB41-C532C459709E}"/>
              </a:ext>
            </a:extLst>
          </p:cNvPr>
          <p:cNvSpPr txBox="1">
            <a:spLocks noChangeArrowheads="1"/>
          </p:cNvSpPr>
          <p:nvPr/>
        </p:nvSpPr>
        <p:spPr bwMode="auto">
          <a:xfrm>
            <a:off x="6546850" y="5715000"/>
            <a:ext cx="2438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2800">
                <a:latin typeface="Times New Roman" panose="02020603050405020304" pitchFamily="18" charset="0"/>
              </a:rPr>
              <a:t>Emilio Aguinaldo</a:t>
            </a:r>
          </a:p>
        </p:txBody>
      </p:sp>
      <p:pic>
        <p:nvPicPr>
          <p:cNvPr id="8197" name="Picture 2" descr="Image result for emilio aguinaldo">
            <a:extLst>
              <a:ext uri="{FF2B5EF4-FFF2-40B4-BE49-F238E27FC236}">
                <a16:creationId xmlns:a16="http://schemas.microsoft.com/office/drawing/2014/main" id="{2F5AA9C5-055D-4E6E-B26C-1A93FF59D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0300" y="1455738"/>
            <a:ext cx="29337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F6230513-EDED-48D1-9FEF-5DBF6509257E}"/>
              </a:ext>
            </a:extLst>
          </p:cNvPr>
          <p:cNvSpPr txBox="1">
            <a:spLocks/>
          </p:cNvSpPr>
          <p:nvPr/>
        </p:nvSpPr>
        <p:spPr>
          <a:xfrm>
            <a:off x="304800" y="2286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200" i="1" dirty="0">
                <a:solidFill>
                  <a:schemeClr val="tx2"/>
                </a:solidFill>
              </a:rPr>
              <a:t>Philippine-American war</a:t>
            </a:r>
            <a:endParaRPr lang="en-US" sz="52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Image:Filipino casualties on the first day of war.jpg">
            <a:extLst>
              <a:ext uri="{FF2B5EF4-FFF2-40B4-BE49-F238E27FC236}">
                <a16:creationId xmlns:a16="http://schemas.microsoft.com/office/drawing/2014/main" id="{7871F2FA-FFAF-4771-8874-61A97AD4B9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461356"/>
            <a:ext cx="6800850" cy="5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uddajo">
            <a:extLst>
              <a:ext uri="{FF2B5EF4-FFF2-40B4-BE49-F238E27FC236}">
                <a16:creationId xmlns:a16="http://schemas.microsoft.com/office/drawing/2014/main" id="{379AC29B-05FE-40EF-806D-519B98EE84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58792"/>
            <a:ext cx="6858000" cy="6340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2327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5" descr="File:Phillipines.gif">
            <a:extLst>
              <a:ext uri="{FF2B5EF4-FFF2-40B4-BE49-F238E27FC236}">
                <a16:creationId xmlns:a16="http://schemas.microsoft.com/office/drawing/2014/main" id="{873C756C-F68A-497B-A97A-EB5D6EC43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427" y="1447800"/>
            <a:ext cx="604914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4A856A67-6422-4F0C-B5D7-132AEF5578D4}"/>
              </a:ext>
            </a:extLst>
          </p:cNvPr>
          <p:cNvSpPr txBox="1">
            <a:spLocks/>
          </p:cNvSpPr>
          <p:nvPr/>
        </p:nvSpPr>
        <p:spPr>
          <a:xfrm>
            <a:off x="304800" y="228600"/>
            <a:ext cx="8534400" cy="1066800"/>
          </a:xfrm>
          <a:prstGeom prst="rect">
            <a:avLst/>
          </a:prstGeom>
        </p:spPr>
        <p:txBody>
          <a:bodyPr vert="horz" lIns="91440" tIns="45720" rIns="91440" bIns="45720" rtlCol="0" anchor="b">
            <a:noAutofit/>
          </a:bodyPr>
          <a:lstStyle>
            <a:lvl1pPr algn="ctr" defTabSz="685800" rtl="0" eaLnBrk="1" latinLnBrk="0" hangingPunct="1">
              <a:lnSpc>
                <a:spcPct val="85000"/>
              </a:lnSpc>
              <a:spcBef>
                <a:spcPct val="0"/>
              </a:spcBef>
              <a:buNone/>
              <a:defRPr sz="6000" b="1" kern="1200" cap="all" baseline="0">
                <a:solidFill>
                  <a:schemeClr val="tx1"/>
                </a:solidFill>
                <a:latin typeface="+mj-lt"/>
                <a:ea typeface="+mj-ea"/>
                <a:cs typeface="+mj-cs"/>
              </a:defRPr>
            </a:lvl1pPr>
          </a:lstStyle>
          <a:p>
            <a:r>
              <a:rPr lang="en-US" sz="5300" i="1" dirty="0">
                <a:solidFill>
                  <a:schemeClr val="tx2"/>
                </a:solidFill>
              </a:rPr>
              <a:t>“kill everyone over ten”</a:t>
            </a:r>
            <a:endParaRPr lang="en-US" sz="53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228600" y="404336"/>
            <a:ext cx="8763000" cy="738664"/>
          </a:xfrm>
          <a:prstGeom prst="rect">
            <a:avLst/>
          </a:prstGeom>
          <a:noFill/>
          <a:ln w="9525">
            <a:noFill/>
            <a:miter lim="800000"/>
            <a:headEnd/>
            <a:tailEnd/>
          </a:ln>
          <a:effectLst>
            <a:outerShdw dist="35921" dir="2700000" algn="ctr" rotWithShape="0">
              <a:srgbClr val="E40000"/>
            </a:outerShdw>
          </a:effectLst>
        </p:spPr>
        <p:txBody>
          <a:bodyPr>
            <a:spAutoFit/>
          </a:bodyPr>
          <a:lstStyle/>
          <a:p>
            <a:pPr algn="ctr">
              <a:spcBef>
                <a:spcPct val="50000"/>
              </a:spcBef>
              <a:defRPr/>
            </a:pPr>
            <a:r>
              <a:rPr lang="en-US" sz="4200" b="1" dirty="0">
                <a:solidFill>
                  <a:srgbClr val="000099"/>
                </a:solidFill>
                <a:effectLst>
                  <a:outerShdw blurRad="38100" dist="38100" dir="2700000" algn="tl">
                    <a:srgbClr val="C0C0C0"/>
                  </a:outerShdw>
                </a:effectLst>
                <a:latin typeface="Comic Sans MS" pitchFamily="66" charset="0"/>
              </a:rPr>
              <a:t>Uncle Sam:  One of the “Boys?”</a:t>
            </a:r>
          </a:p>
        </p:txBody>
      </p:sp>
      <p:pic>
        <p:nvPicPr>
          <p:cNvPr id="74755" name="Picture 4" descr="pol_cartoon-A Quiet Little Game"/>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609600" y="1219200"/>
            <a:ext cx="8001000" cy="52580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2769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40C58F-ED2B-42E1-A6D4-EB62C899F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ol_cartoon-McKinley as Imperialist Taylor-1900-Puck">
            <a:extLst>
              <a:ext uri="{FF2B5EF4-FFF2-40B4-BE49-F238E27FC236}">
                <a16:creationId xmlns:a16="http://schemas.microsoft.com/office/drawing/2014/main" id="{853425FF-ED71-4C41-8122-B6F3367CD5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274" r="1" b="19743"/>
          <a:stretch/>
        </p:blipFill>
        <p:spPr bwMode="auto">
          <a:xfrm>
            <a:off x="173355" y="252632"/>
            <a:ext cx="8793480" cy="636914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8AB629FD-F72B-4125-BE7D-4C6DFF43A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noFill/>
          <a:ln w="12700">
            <a:solidFill>
              <a:srgbClr val="8A5E52"/>
            </a:solid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971921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ags/tag101.xml><?xml version="1.0" encoding="utf-8"?>
<p:tagLst xmlns:a="http://schemas.openxmlformats.org/drawingml/2006/main" xmlns:r="http://schemas.openxmlformats.org/officeDocument/2006/relationships" xmlns:p="http://schemas.openxmlformats.org/presentationml/2006/main">
  <p:tag name="HIGHLIGHTER" val="false"/>
</p:tagLst>
</file>

<file path=ppt/tags/tag102.xml><?xml version="1.0" encoding="utf-8"?>
<p:tagLst xmlns:a="http://schemas.openxmlformats.org/drawingml/2006/main" xmlns:r="http://schemas.openxmlformats.org/officeDocument/2006/relationships" xmlns:p="http://schemas.openxmlformats.org/presentationml/2006/main">
  <p:tag name="HIGHLIGHTER" val="false"/>
</p:tagLst>
</file>

<file path=ppt/tags/tag103.xml><?xml version="1.0" encoding="utf-8"?>
<p:tagLst xmlns:a="http://schemas.openxmlformats.org/drawingml/2006/main" xmlns:r="http://schemas.openxmlformats.org/officeDocument/2006/relationships" xmlns:p="http://schemas.openxmlformats.org/presentationml/2006/main">
  <p:tag name="HIGHLIGHTER" val="false"/>
</p:tagLst>
</file>

<file path=ppt/tags/tag104.xml><?xml version="1.0" encoding="utf-8"?>
<p:tagLst xmlns:a="http://schemas.openxmlformats.org/drawingml/2006/main" xmlns:r="http://schemas.openxmlformats.org/officeDocument/2006/relationships" xmlns:p="http://schemas.openxmlformats.org/presentationml/2006/main">
  <p:tag name="HIGHLIGHTER" val="false"/>
</p:tagLst>
</file>

<file path=ppt/tags/tag105.xml><?xml version="1.0" encoding="utf-8"?>
<p:tagLst xmlns:a="http://schemas.openxmlformats.org/drawingml/2006/main" xmlns:r="http://schemas.openxmlformats.org/officeDocument/2006/relationships" xmlns:p="http://schemas.openxmlformats.org/presentationml/2006/main">
  <p:tag name="HIGHLIGHTER" val="false"/>
</p:tagLst>
</file>

<file path=ppt/tags/tag106.xml><?xml version="1.0" encoding="utf-8"?>
<p:tagLst xmlns:a="http://schemas.openxmlformats.org/drawingml/2006/main" xmlns:r="http://schemas.openxmlformats.org/officeDocument/2006/relationships" xmlns:p="http://schemas.openxmlformats.org/presentationml/2006/main">
  <p:tag name="HIGHLIGHTER" val="false"/>
</p:tagLst>
</file>

<file path=ppt/tags/tag107.xml><?xml version="1.0" encoding="utf-8"?>
<p:tagLst xmlns:a="http://schemas.openxmlformats.org/drawingml/2006/main" xmlns:r="http://schemas.openxmlformats.org/officeDocument/2006/relationships" xmlns:p="http://schemas.openxmlformats.org/presentationml/2006/main">
  <p:tag name="HIGHLIGHTER" val="false"/>
</p:tagLst>
</file>

<file path=ppt/tags/tag108.xml><?xml version="1.0" encoding="utf-8"?>
<p:tagLst xmlns:a="http://schemas.openxmlformats.org/drawingml/2006/main" xmlns:r="http://schemas.openxmlformats.org/officeDocument/2006/relationships" xmlns:p="http://schemas.openxmlformats.org/presentationml/2006/main">
  <p:tag name="HIGHLIGHTER" val="false"/>
</p:tagLst>
</file>

<file path=ppt/tags/tag109.xml><?xml version="1.0" encoding="utf-8"?>
<p:tagLst xmlns:a="http://schemas.openxmlformats.org/drawingml/2006/main" xmlns:r="http://schemas.openxmlformats.org/officeDocument/2006/relationships" xmlns:p="http://schemas.openxmlformats.org/presentationml/2006/main">
  <p:tag name="HIGHLIGHTER" val="false"/>
</p:tagLst>
</file>

<file path=ppt/tags/tag110.xml><?xml version="1.0" encoding="utf-8"?>
<p:tagLst xmlns:a="http://schemas.openxmlformats.org/drawingml/2006/main" xmlns:r="http://schemas.openxmlformats.org/officeDocument/2006/relationships" xmlns:p="http://schemas.openxmlformats.org/presentationml/2006/main">
  <p:tag name="HIGHLIGHTER" val="false"/>
</p:tagLst>
</file>

<file path=ppt/tags/tag111.xml><?xml version="1.0" encoding="utf-8"?>
<p:tagLst xmlns:a="http://schemas.openxmlformats.org/drawingml/2006/main" xmlns:r="http://schemas.openxmlformats.org/officeDocument/2006/relationships" xmlns:p="http://schemas.openxmlformats.org/presentationml/2006/main">
  <p:tag name="HIGHLIGHTER" val="false"/>
</p:tagLst>
</file>

<file path=ppt/tags/tag112.xml><?xml version="1.0" encoding="utf-8"?>
<p:tagLst xmlns:a="http://schemas.openxmlformats.org/drawingml/2006/main" xmlns:r="http://schemas.openxmlformats.org/officeDocument/2006/relationships" xmlns:p="http://schemas.openxmlformats.org/presentationml/2006/main">
  <p:tag name="HIGHLIGHTER" val="false"/>
</p:tagLst>
</file>

<file path=ppt/tags/tag113.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TotalTime>
  <Words>1499</Words>
  <Application>Microsoft Office PowerPoint</Application>
  <PresentationFormat>On-screen Show (4:3)</PresentationFormat>
  <Paragraphs>303</Paragraphs>
  <Slides>80</Slides>
  <Notes>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80</vt:i4>
      </vt:variant>
    </vt:vector>
  </HeadingPairs>
  <TitlesOfParts>
    <vt:vector size="89" baseType="lpstr">
      <vt:lpstr>Arial</vt:lpstr>
      <vt:lpstr>Calibri</vt:lpstr>
      <vt:lpstr>Comic Sans MS</vt:lpstr>
      <vt:lpstr>Corbel</vt:lpstr>
      <vt:lpstr>MarlboroWide</vt:lpstr>
      <vt:lpstr>Rockwell</vt:lpstr>
      <vt:lpstr>Times New Roman</vt:lpstr>
      <vt:lpstr>Wingdings</vt:lpstr>
      <vt:lpstr>Basis</vt:lpstr>
      <vt:lpstr>America’s Global Reach</vt:lpstr>
      <vt:lpstr>September 12 Warm-Up</vt:lpstr>
      <vt:lpstr>The “Civilized”</vt:lpstr>
      <vt:lpstr>The “Uncivilized”</vt:lpstr>
      <vt:lpstr>PowerPoint Presentation</vt:lpstr>
      <vt:lpstr>PowerPoint Presentation</vt:lpstr>
      <vt:lpstr>PowerPoint Presentation</vt:lpstr>
      <vt:lpstr>PowerPoint Presentation</vt:lpstr>
      <vt:lpstr>The Great White Fleet</vt:lpstr>
      <vt:lpstr>PowerPoint Presentation</vt:lpstr>
      <vt:lpstr>PowerPoint Presentation</vt:lpstr>
      <vt:lpstr>Religious Interests</vt:lpstr>
      <vt:lpstr>The Frontier Thesis </vt:lpstr>
      <vt:lpstr>PowerPoint Presentation</vt:lpstr>
      <vt:lpstr>PowerPoint Presentation</vt:lpstr>
      <vt:lpstr>PowerPoint Presentation</vt:lpstr>
      <vt:lpstr>PowerPoint Presentation</vt:lpstr>
      <vt:lpstr>Commodore Matthew Perry “Opens Up” Japan: 1853</vt:lpstr>
      <vt:lpstr>Treaty of Kanagawa: 1854</vt:lpstr>
      <vt:lpstr>PowerPoint Presentation</vt:lpstr>
      <vt:lpstr>“Seward’s Icebox:” 1867</vt:lpstr>
      <vt:lpstr>PowerPoint Presentation</vt:lpstr>
      <vt:lpstr>U.S. Missionaries in Hawaii</vt:lpstr>
      <vt:lpstr>U.S. View of Hawaiians</vt:lpstr>
      <vt:lpstr>Hawaiian Queen Liliuokalani</vt:lpstr>
      <vt:lpstr>PowerPoint Presentation</vt:lpstr>
      <vt:lpstr>PowerPoint Presentation</vt:lpstr>
      <vt:lpstr>Spanish Misrule in Cuba</vt:lpstr>
      <vt:lpstr>Valeriano Weyler’s “Reconcentration” Policy</vt:lpstr>
      <vt:lpstr>The De Lome Letter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“Kill Foreign Devils”- The Boxer Rebellion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America’s Global Reach</dc:title>
  <dc:creator>Nicholas Hulyo</dc:creator>
  <cp:lastModifiedBy>Nicholas Hulyo</cp:lastModifiedBy>
  <cp:revision>3</cp:revision>
  <dcterms:created xsi:type="dcterms:W3CDTF">2019-02-25T15:45:58Z</dcterms:created>
  <dcterms:modified xsi:type="dcterms:W3CDTF">2019-02-25T20:17:44Z</dcterms:modified>
</cp:coreProperties>
</file>