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5" r:id="rId2"/>
    <p:sldId id="286" r:id="rId3"/>
    <p:sldId id="288" r:id="rId4"/>
    <p:sldId id="287" r:id="rId5"/>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99FF"/>
    <a:srgbClr val="CC0000"/>
    <a:srgbClr val="FFFF99"/>
    <a:srgbClr val="66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61" autoAdjust="0"/>
    <p:restoredTop sz="94660"/>
  </p:normalViewPr>
  <p:slideViewPr>
    <p:cSldViewPr snapToGrid="0">
      <p:cViewPr varScale="1">
        <p:scale>
          <a:sx n="75" d="100"/>
          <a:sy n="75" d="100"/>
        </p:scale>
        <p:origin x="295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5B44344-2FEE-4AC4-856B-88E570E1F216}" type="datetimeFigureOut">
              <a:rPr lang="en-US" smtClean="0"/>
              <a:t>1/12/22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FDC9D-D7F1-4A81-92D3-5385723FB718}" type="slidenum">
              <a:rPr lang="en-US" smtClean="0"/>
              <a:t>‹#›</a:t>
            </a:fld>
            <a:endParaRPr lang="en-US"/>
          </a:p>
        </p:txBody>
      </p:sp>
    </p:spTree>
    <p:extLst>
      <p:ext uri="{BB962C8B-B14F-4D97-AF65-F5344CB8AC3E}">
        <p14:creationId xmlns:p14="http://schemas.microsoft.com/office/powerpoint/2010/main" val="284136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B44344-2FEE-4AC4-856B-88E570E1F216}" type="datetimeFigureOut">
              <a:rPr lang="en-US" smtClean="0"/>
              <a:t>1/12/22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FDC9D-D7F1-4A81-92D3-5385723FB718}" type="slidenum">
              <a:rPr lang="en-US" smtClean="0"/>
              <a:t>‹#›</a:t>
            </a:fld>
            <a:endParaRPr lang="en-US"/>
          </a:p>
        </p:txBody>
      </p:sp>
    </p:spTree>
    <p:extLst>
      <p:ext uri="{BB962C8B-B14F-4D97-AF65-F5344CB8AC3E}">
        <p14:creationId xmlns:p14="http://schemas.microsoft.com/office/powerpoint/2010/main" val="1791006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5B44344-2FEE-4AC4-856B-88E570E1F216}" type="datetimeFigureOut">
              <a:rPr lang="en-US" smtClean="0"/>
              <a:t>1/12/22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FDC9D-D7F1-4A81-92D3-5385723FB718}" type="slidenum">
              <a:rPr lang="en-US" smtClean="0"/>
              <a:t>‹#›</a:t>
            </a:fld>
            <a:endParaRPr lang="en-US"/>
          </a:p>
        </p:txBody>
      </p:sp>
    </p:spTree>
    <p:extLst>
      <p:ext uri="{BB962C8B-B14F-4D97-AF65-F5344CB8AC3E}">
        <p14:creationId xmlns:p14="http://schemas.microsoft.com/office/powerpoint/2010/main" val="1153223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5B44344-2FEE-4AC4-856B-88E570E1F216}" type="datetimeFigureOut">
              <a:rPr lang="en-US" smtClean="0"/>
              <a:t>1/12/22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7FDC9D-D7F1-4A81-92D3-5385723FB718}" type="slidenum">
              <a:rPr lang="en-US" smtClean="0"/>
              <a:t>‹#›</a:t>
            </a:fld>
            <a:endParaRPr lang="en-US"/>
          </a:p>
        </p:txBody>
      </p:sp>
    </p:spTree>
    <p:extLst>
      <p:ext uri="{BB962C8B-B14F-4D97-AF65-F5344CB8AC3E}">
        <p14:creationId xmlns:p14="http://schemas.microsoft.com/office/powerpoint/2010/main" val="3122836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5B44344-2FEE-4AC4-856B-88E570E1F216}" type="datetimeFigureOut">
              <a:rPr lang="en-US" smtClean="0"/>
              <a:t>1/12/22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7FDC9D-D7F1-4A81-92D3-5385723FB718}" type="slidenum">
              <a:rPr lang="en-US" smtClean="0"/>
              <a:t>‹#›</a:t>
            </a:fld>
            <a:endParaRPr lang="en-US"/>
          </a:p>
        </p:txBody>
      </p:sp>
    </p:spTree>
    <p:extLst>
      <p:ext uri="{BB962C8B-B14F-4D97-AF65-F5344CB8AC3E}">
        <p14:creationId xmlns:p14="http://schemas.microsoft.com/office/powerpoint/2010/main" val="745164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5B44344-2FEE-4AC4-856B-88E570E1F216}" type="datetimeFigureOut">
              <a:rPr lang="en-US" smtClean="0"/>
              <a:t>1/12/22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7FDC9D-D7F1-4A81-92D3-5385723FB718}" type="slidenum">
              <a:rPr lang="en-US" smtClean="0"/>
              <a:t>‹#›</a:t>
            </a:fld>
            <a:endParaRPr lang="en-US"/>
          </a:p>
        </p:txBody>
      </p:sp>
    </p:spTree>
    <p:extLst>
      <p:ext uri="{BB962C8B-B14F-4D97-AF65-F5344CB8AC3E}">
        <p14:creationId xmlns:p14="http://schemas.microsoft.com/office/powerpoint/2010/main" val="3976775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B44344-2FEE-4AC4-856B-88E570E1F216}" type="datetimeFigureOut">
              <a:rPr lang="en-US" smtClean="0"/>
              <a:t>1/12/22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7FDC9D-D7F1-4A81-92D3-5385723FB718}" type="slidenum">
              <a:rPr lang="en-US" smtClean="0"/>
              <a:t>‹#›</a:t>
            </a:fld>
            <a:endParaRPr lang="en-US"/>
          </a:p>
        </p:txBody>
      </p:sp>
    </p:spTree>
    <p:extLst>
      <p:ext uri="{BB962C8B-B14F-4D97-AF65-F5344CB8AC3E}">
        <p14:creationId xmlns:p14="http://schemas.microsoft.com/office/powerpoint/2010/main" val="4197080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Edit Master text styles</a:t>
            </a:r>
          </a:p>
        </p:txBody>
      </p:sp>
      <p:sp>
        <p:nvSpPr>
          <p:cNvPr id="5" name="Date Placeholder 4"/>
          <p:cNvSpPr>
            <a:spLocks noGrp="1"/>
          </p:cNvSpPr>
          <p:nvPr>
            <p:ph type="dt" sz="half" idx="10"/>
          </p:nvPr>
        </p:nvSpPr>
        <p:spPr/>
        <p:txBody>
          <a:bodyPr/>
          <a:lstStyle/>
          <a:p>
            <a:fld id="{F5B44344-2FEE-4AC4-856B-88E570E1F216}" type="datetimeFigureOut">
              <a:rPr lang="en-US" smtClean="0"/>
              <a:t>1/12/22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7FDC9D-D7F1-4A81-92D3-5385723FB718}" type="slidenum">
              <a:rPr lang="en-US" smtClean="0"/>
              <a:t>‹#›</a:t>
            </a:fld>
            <a:endParaRPr lang="en-US"/>
          </a:p>
        </p:txBody>
      </p:sp>
    </p:spTree>
    <p:extLst>
      <p:ext uri="{BB962C8B-B14F-4D97-AF65-F5344CB8AC3E}">
        <p14:creationId xmlns:p14="http://schemas.microsoft.com/office/powerpoint/2010/main" val="3002461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Edit Master text styles</a:t>
            </a:r>
          </a:p>
        </p:txBody>
      </p:sp>
      <p:sp>
        <p:nvSpPr>
          <p:cNvPr id="5" name="Date Placeholder 4"/>
          <p:cNvSpPr>
            <a:spLocks noGrp="1"/>
          </p:cNvSpPr>
          <p:nvPr>
            <p:ph type="dt" sz="half" idx="10"/>
          </p:nvPr>
        </p:nvSpPr>
        <p:spPr/>
        <p:txBody>
          <a:bodyPr/>
          <a:lstStyle/>
          <a:p>
            <a:fld id="{F5B44344-2FEE-4AC4-856B-88E570E1F216}" type="datetimeFigureOut">
              <a:rPr lang="en-US" smtClean="0"/>
              <a:t>1/12/22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7FDC9D-D7F1-4A81-92D3-5385723FB718}" type="slidenum">
              <a:rPr lang="en-US" smtClean="0"/>
              <a:t>‹#›</a:t>
            </a:fld>
            <a:endParaRPr lang="en-US"/>
          </a:p>
        </p:txBody>
      </p:sp>
    </p:spTree>
    <p:extLst>
      <p:ext uri="{BB962C8B-B14F-4D97-AF65-F5344CB8AC3E}">
        <p14:creationId xmlns:p14="http://schemas.microsoft.com/office/powerpoint/2010/main" val="2350511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B44344-2FEE-4AC4-856B-88E570E1F216}" type="datetimeFigureOut">
              <a:rPr lang="en-US" smtClean="0"/>
              <a:t>1/12/22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FDC9D-D7F1-4A81-92D3-5385723FB718}" type="slidenum">
              <a:rPr lang="en-US" smtClean="0"/>
              <a:t>‹#›</a:t>
            </a:fld>
            <a:endParaRPr lang="en-US"/>
          </a:p>
        </p:txBody>
      </p:sp>
    </p:spTree>
    <p:extLst>
      <p:ext uri="{BB962C8B-B14F-4D97-AF65-F5344CB8AC3E}">
        <p14:creationId xmlns:p14="http://schemas.microsoft.com/office/powerpoint/2010/main" val="988006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B44344-2FEE-4AC4-856B-88E570E1F216}" type="datetimeFigureOut">
              <a:rPr lang="en-US" smtClean="0"/>
              <a:t>1/12/22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FDC9D-D7F1-4A81-92D3-5385723FB718}" type="slidenum">
              <a:rPr lang="en-US" smtClean="0"/>
              <a:t>‹#›</a:t>
            </a:fld>
            <a:endParaRPr lang="en-US"/>
          </a:p>
        </p:txBody>
      </p:sp>
    </p:spTree>
    <p:extLst>
      <p:ext uri="{BB962C8B-B14F-4D97-AF65-F5344CB8AC3E}">
        <p14:creationId xmlns:p14="http://schemas.microsoft.com/office/powerpoint/2010/main" val="842603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F5B44344-2FEE-4AC4-856B-88E570E1F216}" type="datetimeFigureOut">
              <a:rPr lang="en-US" smtClean="0"/>
              <a:t>1/12/22</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A77FDC9D-D7F1-4A81-92D3-5385723FB718}" type="slidenum">
              <a:rPr lang="en-US" smtClean="0"/>
              <a:t>‹#›</a:t>
            </a:fld>
            <a:endParaRPr lang="en-US"/>
          </a:p>
        </p:txBody>
      </p:sp>
    </p:spTree>
    <p:extLst>
      <p:ext uri="{BB962C8B-B14F-4D97-AF65-F5344CB8AC3E}">
        <p14:creationId xmlns:p14="http://schemas.microsoft.com/office/powerpoint/2010/main" val="3274546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shley.nelson@gmail.com" TargetMode="External"/><Relationship Id="rId7" Type="http://schemas.openxmlformats.org/officeDocument/2006/relationships/image" Target="../media/image5.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179A599E-72C8-49BC-A906-DA4D6A7F77A6}"/>
              </a:ext>
            </a:extLst>
          </p:cNvPr>
          <p:cNvSpPr txBox="1"/>
          <p:nvPr/>
        </p:nvSpPr>
        <p:spPr>
          <a:xfrm>
            <a:off x="785611" y="617336"/>
            <a:ext cx="6272012" cy="369332"/>
          </a:xfrm>
          <a:prstGeom prst="rect">
            <a:avLst/>
          </a:prstGeom>
          <a:noFill/>
        </p:spPr>
        <p:txBody>
          <a:bodyPr wrap="square" rtlCol="0">
            <a:spAutoFit/>
          </a:bodyPr>
          <a:lstStyle/>
          <a:p>
            <a:endParaRPr lang="en-US" dirty="0"/>
          </a:p>
        </p:txBody>
      </p:sp>
      <p:pic>
        <p:nvPicPr>
          <p:cNvPr id="6" name="Picture 5" descr="A screen shot of a computer&#10;&#10;Description generated with high confidence">
            <a:extLst>
              <a:ext uri="{FF2B5EF4-FFF2-40B4-BE49-F238E27FC236}">
                <a16:creationId xmlns:a16="http://schemas.microsoft.com/office/drawing/2014/main" id="{871DF4FD-2BC1-4A87-845C-C2C988C999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599" y="1655441"/>
            <a:ext cx="1314321" cy="1885882"/>
          </a:xfrm>
          <a:prstGeom prst="rect">
            <a:avLst/>
          </a:prstGeom>
        </p:spPr>
      </p:pic>
      <p:sp>
        <p:nvSpPr>
          <p:cNvPr id="7" name="Wave 6">
            <a:extLst>
              <a:ext uri="{FF2B5EF4-FFF2-40B4-BE49-F238E27FC236}">
                <a16:creationId xmlns:a16="http://schemas.microsoft.com/office/drawing/2014/main" id="{13CF714C-3C9E-4247-903D-17D03891F6DE}"/>
              </a:ext>
            </a:extLst>
          </p:cNvPr>
          <p:cNvSpPr/>
          <p:nvPr/>
        </p:nvSpPr>
        <p:spPr>
          <a:xfrm>
            <a:off x="261355" y="235966"/>
            <a:ext cx="7383029" cy="1419475"/>
          </a:xfrm>
          <a:prstGeom prst="wave">
            <a:avLst/>
          </a:prstGeom>
          <a:solidFill>
            <a:schemeClr val="bg2">
              <a:lumMod val="7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dirty="0">
                <a:solidFill>
                  <a:schemeClr val="tx1"/>
                </a:solidFill>
              </a:rPr>
              <a:t>Mr. </a:t>
            </a:r>
            <a:r>
              <a:rPr lang="en-US" sz="2800" b="1" dirty="0" err="1">
                <a:solidFill>
                  <a:schemeClr val="tx1"/>
                </a:solidFill>
              </a:rPr>
              <a:t>Bouvia’s</a:t>
            </a:r>
            <a:r>
              <a:rPr lang="en-US" sz="2800" b="1" dirty="0">
                <a:solidFill>
                  <a:schemeClr val="tx1"/>
                </a:solidFill>
              </a:rPr>
              <a:t> American History 2 Class</a:t>
            </a:r>
          </a:p>
        </p:txBody>
      </p:sp>
      <p:sp>
        <p:nvSpPr>
          <p:cNvPr id="8" name="TextBox 7">
            <a:extLst>
              <a:ext uri="{FF2B5EF4-FFF2-40B4-BE49-F238E27FC236}">
                <a16:creationId xmlns:a16="http://schemas.microsoft.com/office/drawing/2014/main" id="{2F7C111D-F668-4745-927E-DDC4A4B7792D}"/>
              </a:ext>
            </a:extLst>
          </p:cNvPr>
          <p:cNvSpPr txBox="1"/>
          <p:nvPr/>
        </p:nvSpPr>
        <p:spPr>
          <a:xfrm>
            <a:off x="6231657" y="617336"/>
            <a:ext cx="1279388" cy="861774"/>
          </a:xfrm>
          <a:prstGeom prst="rect">
            <a:avLst/>
          </a:prstGeom>
          <a:noFill/>
        </p:spPr>
        <p:txBody>
          <a:bodyPr wrap="square" rtlCol="0">
            <a:spAutoFit/>
          </a:bodyPr>
          <a:lstStyle/>
          <a:p>
            <a:r>
              <a:rPr lang="en-US" sz="2500" b="1" dirty="0"/>
              <a:t>2021 -2022</a:t>
            </a:r>
          </a:p>
        </p:txBody>
      </p:sp>
      <p:sp>
        <p:nvSpPr>
          <p:cNvPr id="9" name="TextBox 8">
            <a:extLst>
              <a:ext uri="{FF2B5EF4-FFF2-40B4-BE49-F238E27FC236}">
                <a16:creationId xmlns:a16="http://schemas.microsoft.com/office/drawing/2014/main" id="{45066C87-08DB-496E-9173-FF1E7BC8D18A}"/>
              </a:ext>
            </a:extLst>
          </p:cNvPr>
          <p:cNvSpPr txBox="1"/>
          <p:nvPr/>
        </p:nvSpPr>
        <p:spPr>
          <a:xfrm rot="16200000">
            <a:off x="159389" y="2271180"/>
            <a:ext cx="1576731" cy="738664"/>
          </a:xfrm>
          <a:prstGeom prst="rect">
            <a:avLst/>
          </a:prstGeom>
          <a:noFill/>
        </p:spPr>
        <p:txBody>
          <a:bodyPr wrap="square" rtlCol="0">
            <a:spAutoFit/>
          </a:bodyPr>
          <a:lstStyle/>
          <a:p>
            <a:pPr algn="ctr"/>
            <a:r>
              <a:rPr lang="en-US" sz="2100" b="1" dirty="0">
                <a:latin typeface="Tempus Sans ITC" panose="04020404030D07020202" pitchFamily="82" charset="0"/>
              </a:rPr>
              <a:t>Teacher</a:t>
            </a:r>
          </a:p>
          <a:p>
            <a:pPr algn="ctr"/>
            <a:r>
              <a:rPr lang="en-US" sz="2100" b="1" dirty="0">
                <a:latin typeface="Tempus Sans ITC" panose="04020404030D07020202" pitchFamily="82" charset="0"/>
              </a:rPr>
              <a:t>Information</a:t>
            </a:r>
          </a:p>
        </p:txBody>
      </p:sp>
      <p:sp>
        <p:nvSpPr>
          <p:cNvPr id="10" name="TextBox 9">
            <a:extLst>
              <a:ext uri="{FF2B5EF4-FFF2-40B4-BE49-F238E27FC236}">
                <a16:creationId xmlns:a16="http://schemas.microsoft.com/office/drawing/2014/main" id="{7BC91A65-261B-497B-9E64-ABB6F8F0F4AE}"/>
              </a:ext>
            </a:extLst>
          </p:cNvPr>
          <p:cNvSpPr txBox="1"/>
          <p:nvPr/>
        </p:nvSpPr>
        <p:spPr>
          <a:xfrm>
            <a:off x="1716164" y="1932471"/>
            <a:ext cx="5724635" cy="1708160"/>
          </a:xfrm>
          <a:prstGeom prst="rect">
            <a:avLst/>
          </a:prstGeom>
          <a:noFill/>
        </p:spPr>
        <p:txBody>
          <a:bodyPr wrap="square" rtlCol="0">
            <a:spAutoFit/>
          </a:bodyPr>
          <a:lstStyle/>
          <a:p>
            <a:endParaRPr lang="en-US" sz="2100" dirty="0">
              <a:latin typeface="Tempus Sans ITC" panose="04020404030D07020202" pitchFamily="82" charset="0"/>
              <a:hlinkClick r:id="rId3"/>
            </a:endParaRPr>
          </a:p>
          <a:p>
            <a:pPr marL="285750" indent="-285750">
              <a:buFont typeface="Wingdings" panose="05000000000000000000" pitchFamily="2" charset="2"/>
              <a:buChar char="q"/>
            </a:pPr>
            <a:r>
              <a:rPr lang="en-US" sz="2100" b="1" dirty="0">
                <a:latin typeface="Tempus Sans ITC" panose="04020404030D07020202" pitchFamily="82" charset="0"/>
              </a:rPr>
              <a:t>Email: </a:t>
            </a:r>
            <a:r>
              <a:rPr lang="en-US" sz="2100" dirty="0">
                <a:latin typeface="Tempus Sans ITC" panose="04020404030D07020202" pitchFamily="82" charset="0"/>
              </a:rPr>
              <a:t>tyler.bouvia@Cabarrus.k12.nc.us</a:t>
            </a:r>
          </a:p>
          <a:p>
            <a:pPr marL="285750" indent="-285750">
              <a:buFont typeface="Wingdings" panose="05000000000000000000" pitchFamily="2" charset="2"/>
              <a:buChar char="q"/>
            </a:pPr>
            <a:r>
              <a:rPr lang="en-US" sz="2100" b="1" dirty="0">
                <a:latin typeface="Tempus Sans ITC" panose="04020404030D07020202" pitchFamily="82" charset="0"/>
              </a:rPr>
              <a:t>School phone: </a:t>
            </a:r>
            <a:r>
              <a:rPr lang="en-US" sz="2100" dirty="0">
                <a:latin typeface="Tempus Sans ITC" panose="04020404030D07020202" pitchFamily="82" charset="0"/>
              </a:rPr>
              <a:t>704-260-6630 </a:t>
            </a:r>
            <a:r>
              <a:rPr lang="en-US" sz="2100" dirty="0" err="1">
                <a:latin typeface="Tempus Sans ITC" panose="04020404030D07020202" pitchFamily="82" charset="0"/>
              </a:rPr>
              <a:t>ext</a:t>
            </a:r>
            <a:r>
              <a:rPr lang="en-US" sz="2100" dirty="0">
                <a:latin typeface="Tempus Sans ITC" panose="04020404030D07020202" pitchFamily="82" charset="0"/>
              </a:rPr>
              <a:t> 42604</a:t>
            </a:r>
          </a:p>
          <a:p>
            <a:pPr marL="285750" indent="-285750">
              <a:buFont typeface="Wingdings" panose="05000000000000000000" pitchFamily="2" charset="2"/>
              <a:buChar char="q"/>
            </a:pPr>
            <a:r>
              <a:rPr lang="en-US" sz="2100" b="1" dirty="0">
                <a:latin typeface="Tempus Sans ITC" panose="04020404030D07020202" pitchFamily="82" charset="0"/>
              </a:rPr>
              <a:t>Teacher Website</a:t>
            </a:r>
            <a:r>
              <a:rPr lang="en-US" sz="2100" dirty="0">
                <a:latin typeface="Tempus Sans ITC" panose="04020404030D07020202" pitchFamily="82" charset="0"/>
              </a:rPr>
              <a:t>: https://www.cabarrus.k12.nc.us/Domain/9956</a:t>
            </a:r>
          </a:p>
        </p:txBody>
      </p:sp>
      <p:cxnSp>
        <p:nvCxnSpPr>
          <p:cNvPr id="14" name="Straight Connector 13">
            <a:extLst>
              <a:ext uri="{FF2B5EF4-FFF2-40B4-BE49-F238E27FC236}">
                <a16:creationId xmlns:a16="http://schemas.microsoft.com/office/drawing/2014/main" id="{5422D5F9-2D0A-4071-856B-CED2FCD94AB9}"/>
              </a:ext>
            </a:extLst>
          </p:cNvPr>
          <p:cNvCxnSpPr/>
          <p:nvPr/>
        </p:nvCxnSpPr>
        <p:spPr>
          <a:xfrm>
            <a:off x="261355" y="3694176"/>
            <a:ext cx="7249690" cy="0"/>
          </a:xfrm>
          <a:prstGeom prst="line">
            <a:avLst/>
          </a:prstGeom>
          <a:ln>
            <a:solidFill>
              <a:schemeClr val="tx1"/>
            </a:solidFill>
            <a:prstDash val="lgDash"/>
          </a:ln>
        </p:spPr>
        <p:style>
          <a:lnRef idx="1">
            <a:schemeClr val="dk1"/>
          </a:lnRef>
          <a:fillRef idx="0">
            <a:schemeClr val="dk1"/>
          </a:fillRef>
          <a:effectRef idx="0">
            <a:schemeClr val="dk1"/>
          </a:effectRef>
          <a:fontRef idx="minor">
            <a:schemeClr val="tx1"/>
          </a:fontRef>
        </p:style>
      </p:cxnSp>
      <p:pic>
        <p:nvPicPr>
          <p:cNvPr id="18" name="Graphic 17" descr="Books">
            <a:extLst>
              <a:ext uri="{FF2B5EF4-FFF2-40B4-BE49-F238E27FC236}">
                <a16:creationId xmlns:a16="http://schemas.microsoft.com/office/drawing/2014/main" id="{87F61F6F-E896-47C3-95AD-4D92DABFED5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359" y="4305342"/>
            <a:ext cx="914400" cy="914400"/>
          </a:xfrm>
          <a:prstGeom prst="rect">
            <a:avLst/>
          </a:prstGeom>
        </p:spPr>
      </p:pic>
      <p:sp>
        <p:nvSpPr>
          <p:cNvPr id="20" name="TextBox 19">
            <a:extLst>
              <a:ext uri="{FF2B5EF4-FFF2-40B4-BE49-F238E27FC236}">
                <a16:creationId xmlns:a16="http://schemas.microsoft.com/office/drawing/2014/main" id="{622B545C-A2FD-4941-8FEA-8E02F2177670}"/>
              </a:ext>
            </a:extLst>
          </p:cNvPr>
          <p:cNvSpPr txBox="1"/>
          <p:nvPr/>
        </p:nvSpPr>
        <p:spPr>
          <a:xfrm>
            <a:off x="144022" y="3828288"/>
            <a:ext cx="2908565" cy="477054"/>
          </a:xfrm>
          <a:prstGeom prst="rect">
            <a:avLst/>
          </a:prstGeom>
          <a:noFill/>
        </p:spPr>
        <p:txBody>
          <a:bodyPr wrap="square" rtlCol="0">
            <a:spAutoFit/>
          </a:bodyPr>
          <a:lstStyle/>
          <a:p>
            <a:r>
              <a:rPr lang="en-US" sz="2500" b="1" dirty="0">
                <a:latin typeface="Tempus Sans ITC" panose="04020404030D07020202" pitchFamily="82" charset="0"/>
              </a:rPr>
              <a:t>Class Supplies:</a:t>
            </a:r>
          </a:p>
        </p:txBody>
      </p:sp>
      <p:sp>
        <p:nvSpPr>
          <p:cNvPr id="21" name="TextBox 20">
            <a:extLst>
              <a:ext uri="{FF2B5EF4-FFF2-40B4-BE49-F238E27FC236}">
                <a16:creationId xmlns:a16="http://schemas.microsoft.com/office/drawing/2014/main" id="{DE82F474-66AD-443A-8A7F-7D1C052C179A}"/>
              </a:ext>
            </a:extLst>
          </p:cNvPr>
          <p:cNvSpPr txBox="1"/>
          <p:nvPr/>
        </p:nvSpPr>
        <p:spPr>
          <a:xfrm>
            <a:off x="988759" y="4492999"/>
            <a:ext cx="3023616" cy="1477328"/>
          </a:xfrm>
          <a:prstGeom prst="rect">
            <a:avLst/>
          </a:prstGeom>
          <a:noFill/>
        </p:spPr>
        <p:txBody>
          <a:bodyPr wrap="square" rtlCol="0">
            <a:spAutoFit/>
          </a:bodyPr>
          <a:lstStyle/>
          <a:p>
            <a:pPr marL="285750" indent="-285750">
              <a:buFont typeface="Wingdings" panose="05000000000000000000" pitchFamily="2" charset="2"/>
              <a:buChar char="ü"/>
            </a:pPr>
            <a:r>
              <a:rPr lang="en-US" dirty="0"/>
              <a:t>Pen/Pencil</a:t>
            </a:r>
            <a:endParaRPr lang="en-US" i="1" dirty="0"/>
          </a:p>
          <a:p>
            <a:pPr marL="285750" indent="-285750">
              <a:buFont typeface="Wingdings" panose="05000000000000000000" pitchFamily="2" charset="2"/>
              <a:buChar char="ü"/>
            </a:pPr>
            <a:r>
              <a:rPr lang="en-US" dirty="0"/>
              <a:t>2”, 3 ring binder</a:t>
            </a:r>
          </a:p>
          <a:p>
            <a:pPr marL="285750" indent="-285750">
              <a:buFont typeface="Wingdings" panose="05000000000000000000" pitchFamily="2" charset="2"/>
              <a:buChar char="ü"/>
            </a:pPr>
            <a:r>
              <a:rPr lang="en-US" dirty="0"/>
              <a:t>5 Dividers</a:t>
            </a:r>
          </a:p>
          <a:p>
            <a:pPr marL="285750" indent="-285750">
              <a:buFont typeface="Wingdings" panose="05000000000000000000" pitchFamily="2" charset="2"/>
              <a:buChar char="ü"/>
            </a:pPr>
            <a:r>
              <a:rPr lang="en-US" dirty="0"/>
              <a:t>Highlighter</a:t>
            </a:r>
          </a:p>
          <a:p>
            <a:pPr marL="285750" indent="-285750">
              <a:buFont typeface="Wingdings" panose="05000000000000000000" pitchFamily="2" charset="2"/>
              <a:buChar char="ü"/>
            </a:pPr>
            <a:r>
              <a:rPr lang="en-US" dirty="0"/>
              <a:t>Colored Pencils</a:t>
            </a:r>
          </a:p>
        </p:txBody>
      </p:sp>
      <p:cxnSp>
        <p:nvCxnSpPr>
          <p:cNvPr id="23" name="Straight Connector 22">
            <a:extLst>
              <a:ext uri="{FF2B5EF4-FFF2-40B4-BE49-F238E27FC236}">
                <a16:creationId xmlns:a16="http://schemas.microsoft.com/office/drawing/2014/main" id="{9756554E-9FEA-4196-A5CB-6AF0DA16AD12}"/>
              </a:ext>
            </a:extLst>
          </p:cNvPr>
          <p:cNvCxnSpPr>
            <a:cxnSpLocks/>
          </p:cNvCxnSpPr>
          <p:nvPr/>
        </p:nvCxnSpPr>
        <p:spPr>
          <a:xfrm>
            <a:off x="3706368" y="3694176"/>
            <a:ext cx="0" cy="3133344"/>
          </a:xfrm>
          <a:prstGeom prst="line">
            <a:avLst/>
          </a:prstGeom>
          <a:ln>
            <a:prstDash val="lgDash"/>
          </a:ln>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7924A184-F96B-45B8-AD18-D5D83CDACAB2}"/>
              </a:ext>
            </a:extLst>
          </p:cNvPr>
          <p:cNvSpPr txBox="1"/>
          <p:nvPr/>
        </p:nvSpPr>
        <p:spPr>
          <a:xfrm>
            <a:off x="4042358" y="3780560"/>
            <a:ext cx="2908565" cy="477054"/>
          </a:xfrm>
          <a:prstGeom prst="rect">
            <a:avLst/>
          </a:prstGeom>
          <a:noFill/>
        </p:spPr>
        <p:txBody>
          <a:bodyPr wrap="square" rtlCol="0">
            <a:spAutoFit/>
          </a:bodyPr>
          <a:lstStyle/>
          <a:p>
            <a:r>
              <a:rPr lang="en-US" sz="2500" b="1" dirty="0">
                <a:latin typeface="Tempus Sans ITC" panose="04020404030D07020202" pitchFamily="82" charset="0"/>
              </a:rPr>
              <a:t>Grade Breakdown:</a:t>
            </a:r>
          </a:p>
        </p:txBody>
      </p:sp>
      <p:sp>
        <p:nvSpPr>
          <p:cNvPr id="26" name="Rectangle 25">
            <a:extLst>
              <a:ext uri="{FF2B5EF4-FFF2-40B4-BE49-F238E27FC236}">
                <a16:creationId xmlns:a16="http://schemas.microsoft.com/office/drawing/2014/main" id="{9296494A-049D-4259-B58C-8E80323ED051}"/>
              </a:ext>
            </a:extLst>
          </p:cNvPr>
          <p:cNvSpPr/>
          <p:nvPr/>
        </p:nvSpPr>
        <p:spPr>
          <a:xfrm rot="16200000">
            <a:off x="3056474" y="4999315"/>
            <a:ext cx="2246373" cy="753363"/>
          </a:xfrm>
          <a:prstGeom prst="rect">
            <a:avLst/>
          </a:prstGeom>
          <a:solidFill>
            <a:schemeClr val="bg1">
              <a:lumMod val="50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b="1" dirty="0">
                <a:solidFill>
                  <a:schemeClr val="tx1"/>
                </a:solidFill>
              </a:rPr>
              <a:t>Each Quarter is 37.5% of the Course</a:t>
            </a:r>
          </a:p>
        </p:txBody>
      </p:sp>
      <p:sp>
        <p:nvSpPr>
          <p:cNvPr id="28" name="Rectangle 27">
            <a:extLst>
              <a:ext uri="{FF2B5EF4-FFF2-40B4-BE49-F238E27FC236}">
                <a16:creationId xmlns:a16="http://schemas.microsoft.com/office/drawing/2014/main" id="{508E469D-1493-4000-BD3B-863B388298B5}"/>
              </a:ext>
            </a:extLst>
          </p:cNvPr>
          <p:cNvSpPr/>
          <p:nvPr/>
        </p:nvSpPr>
        <p:spPr>
          <a:xfrm rot="16200000">
            <a:off x="3850054" y="4996539"/>
            <a:ext cx="2246373" cy="753363"/>
          </a:xfrm>
          <a:prstGeom prst="rect">
            <a:avLst/>
          </a:prstGeom>
          <a:solidFill>
            <a:schemeClr val="bg1">
              <a:lumMod val="6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b="1" dirty="0">
                <a:solidFill>
                  <a:schemeClr val="tx1"/>
                </a:solidFill>
              </a:rPr>
              <a:t>Final Exam makes up 25%</a:t>
            </a:r>
          </a:p>
        </p:txBody>
      </p:sp>
      <p:sp>
        <p:nvSpPr>
          <p:cNvPr id="29" name="Rectangle 28">
            <a:extLst>
              <a:ext uri="{FF2B5EF4-FFF2-40B4-BE49-F238E27FC236}">
                <a16:creationId xmlns:a16="http://schemas.microsoft.com/office/drawing/2014/main" id="{A385225D-1155-42D6-83AE-C4957E46BFF0}"/>
              </a:ext>
            </a:extLst>
          </p:cNvPr>
          <p:cNvSpPr/>
          <p:nvPr/>
        </p:nvSpPr>
        <p:spPr>
          <a:xfrm rot="16200000">
            <a:off x="4643634" y="5007283"/>
            <a:ext cx="2246373" cy="753363"/>
          </a:xfrm>
          <a:prstGeom prst="rect">
            <a:avLst/>
          </a:prstGeom>
          <a:solidFill>
            <a:schemeClr val="bg1">
              <a:lumMod val="7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b="1" dirty="0">
                <a:solidFill>
                  <a:schemeClr val="tx1"/>
                </a:solidFill>
              </a:rPr>
              <a:t>45% Unit Tests</a:t>
            </a:r>
          </a:p>
        </p:txBody>
      </p:sp>
      <p:sp>
        <p:nvSpPr>
          <p:cNvPr id="30" name="Rectangle 29">
            <a:extLst>
              <a:ext uri="{FF2B5EF4-FFF2-40B4-BE49-F238E27FC236}">
                <a16:creationId xmlns:a16="http://schemas.microsoft.com/office/drawing/2014/main" id="{C38FF393-F3D5-4AB5-B855-2E7A0FFD5433}"/>
              </a:ext>
            </a:extLst>
          </p:cNvPr>
          <p:cNvSpPr/>
          <p:nvPr/>
        </p:nvSpPr>
        <p:spPr>
          <a:xfrm rot="16200000">
            <a:off x="5428250" y="5007283"/>
            <a:ext cx="2246373" cy="753363"/>
          </a:xfrm>
          <a:prstGeom prst="rect">
            <a:avLst/>
          </a:prstGeom>
          <a:solidFill>
            <a:schemeClr val="bg1">
              <a:lumMod val="8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b="1" dirty="0">
                <a:solidFill>
                  <a:schemeClr val="tx1"/>
                </a:solidFill>
              </a:rPr>
              <a:t>35% Daily Assignments</a:t>
            </a:r>
          </a:p>
        </p:txBody>
      </p:sp>
      <p:sp>
        <p:nvSpPr>
          <p:cNvPr id="31" name="Rectangle 30">
            <a:extLst>
              <a:ext uri="{FF2B5EF4-FFF2-40B4-BE49-F238E27FC236}">
                <a16:creationId xmlns:a16="http://schemas.microsoft.com/office/drawing/2014/main" id="{DF65ED67-BBD1-428F-9431-F506CB031879}"/>
              </a:ext>
            </a:extLst>
          </p:cNvPr>
          <p:cNvSpPr/>
          <p:nvPr/>
        </p:nvSpPr>
        <p:spPr>
          <a:xfrm rot="16200000">
            <a:off x="6212865" y="4996538"/>
            <a:ext cx="2246373" cy="753363"/>
          </a:xfrm>
          <a:prstGeom prst="rect">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b="1" dirty="0">
                <a:solidFill>
                  <a:schemeClr val="tx1"/>
                </a:solidFill>
              </a:rPr>
              <a:t>20% Quizzes/Projects</a:t>
            </a:r>
          </a:p>
        </p:txBody>
      </p:sp>
      <p:cxnSp>
        <p:nvCxnSpPr>
          <p:cNvPr id="33" name="Straight Connector 32">
            <a:extLst>
              <a:ext uri="{FF2B5EF4-FFF2-40B4-BE49-F238E27FC236}">
                <a16:creationId xmlns:a16="http://schemas.microsoft.com/office/drawing/2014/main" id="{8F476A2F-6B94-4CA1-8BCA-58B414DA5600}"/>
              </a:ext>
            </a:extLst>
          </p:cNvPr>
          <p:cNvCxnSpPr/>
          <p:nvPr/>
        </p:nvCxnSpPr>
        <p:spPr>
          <a:xfrm>
            <a:off x="178134" y="6827520"/>
            <a:ext cx="7249690" cy="0"/>
          </a:xfrm>
          <a:prstGeom prst="line">
            <a:avLst/>
          </a:prstGeom>
          <a:ln>
            <a:solidFill>
              <a:schemeClr val="tx1"/>
            </a:solidFill>
            <a:prstDash val="lgDash"/>
          </a:ln>
        </p:spPr>
        <p:style>
          <a:lnRef idx="1">
            <a:schemeClr val="dk1"/>
          </a:lnRef>
          <a:fillRef idx="0">
            <a:schemeClr val="dk1"/>
          </a:fillRef>
          <a:effectRef idx="0">
            <a:schemeClr val="dk1"/>
          </a:effectRef>
          <a:fontRef idx="minor">
            <a:schemeClr val="tx1"/>
          </a:fontRef>
        </p:style>
      </p:cxnSp>
      <p:sp>
        <p:nvSpPr>
          <p:cNvPr id="34" name="TextBox 33">
            <a:extLst>
              <a:ext uri="{FF2B5EF4-FFF2-40B4-BE49-F238E27FC236}">
                <a16:creationId xmlns:a16="http://schemas.microsoft.com/office/drawing/2014/main" id="{8AF12185-C361-4964-852B-4C71783F53CC}"/>
              </a:ext>
            </a:extLst>
          </p:cNvPr>
          <p:cNvSpPr txBox="1"/>
          <p:nvPr/>
        </p:nvSpPr>
        <p:spPr>
          <a:xfrm>
            <a:off x="144022" y="6827520"/>
            <a:ext cx="2908565" cy="477054"/>
          </a:xfrm>
          <a:prstGeom prst="rect">
            <a:avLst/>
          </a:prstGeom>
          <a:noFill/>
        </p:spPr>
        <p:txBody>
          <a:bodyPr wrap="square" rtlCol="0">
            <a:spAutoFit/>
          </a:bodyPr>
          <a:lstStyle/>
          <a:p>
            <a:r>
              <a:rPr lang="en-US" sz="2500" b="1" dirty="0">
                <a:latin typeface="Tempus Sans ITC" panose="04020404030D07020202" pitchFamily="82" charset="0"/>
              </a:rPr>
              <a:t>Class Rules:</a:t>
            </a:r>
          </a:p>
        </p:txBody>
      </p:sp>
      <p:sp>
        <p:nvSpPr>
          <p:cNvPr id="37" name="TextBox 36">
            <a:extLst>
              <a:ext uri="{FF2B5EF4-FFF2-40B4-BE49-F238E27FC236}">
                <a16:creationId xmlns:a16="http://schemas.microsoft.com/office/drawing/2014/main" id="{40CBAE25-DBE1-4D3F-BF82-BF62071FE0CF}"/>
              </a:ext>
            </a:extLst>
          </p:cNvPr>
          <p:cNvSpPr txBox="1"/>
          <p:nvPr/>
        </p:nvSpPr>
        <p:spPr>
          <a:xfrm>
            <a:off x="75034" y="7232652"/>
            <a:ext cx="3631334" cy="2862322"/>
          </a:xfrm>
          <a:prstGeom prst="rect">
            <a:avLst/>
          </a:prstGeom>
          <a:noFill/>
        </p:spPr>
        <p:txBody>
          <a:bodyPr wrap="square" rtlCol="0">
            <a:spAutoFit/>
          </a:bodyPr>
          <a:lstStyle/>
          <a:p>
            <a:pPr marL="742950" lvl="1" indent="-285750">
              <a:buFont typeface="Courier New" panose="02070309020205020404" pitchFamily="49" charset="0"/>
              <a:buChar char="o"/>
            </a:pPr>
            <a:r>
              <a:rPr lang="en-US" dirty="0"/>
              <a:t>Respect yourself, classmates, the instructor and classroom property</a:t>
            </a:r>
          </a:p>
          <a:p>
            <a:pPr marL="742950" lvl="1" indent="-285750">
              <a:buFont typeface="Courier New" panose="02070309020205020404" pitchFamily="49" charset="0"/>
              <a:buChar char="o"/>
            </a:pPr>
            <a:r>
              <a:rPr lang="en-US" dirty="0"/>
              <a:t>No Electronics</a:t>
            </a:r>
            <a:endParaRPr lang="en-US" b="1" dirty="0"/>
          </a:p>
          <a:p>
            <a:pPr marL="742950" lvl="1" indent="-285750">
              <a:buFont typeface="Courier New" panose="02070309020205020404" pitchFamily="49" charset="0"/>
              <a:buChar char="o"/>
            </a:pPr>
            <a:r>
              <a:rPr lang="en-US" dirty="0"/>
              <a:t>Be on time and ready to learn</a:t>
            </a:r>
          </a:p>
          <a:p>
            <a:pPr marL="742950" lvl="1" indent="-285750">
              <a:buFont typeface="Courier New" panose="02070309020205020404" pitchFamily="49" charset="0"/>
              <a:buChar char="o"/>
            </a:pPr>
            <a:r>
              <a:rPr lang="en-US" dirty="0"/>
              <a:t>No eating, unless given permission</a:t>
            </a:r>
          </a:p>
          <a:p>
            <a:pPr marL="742950" lvl="1" indent="-285750">
              <a:buFont typeface="Courier New" panose="02070309020205020404" pitchFamily="49" charset="0"/>
              <a:buChar char="o"/>
            </a:pPr>
            <a:r>
              <a:rPr lang="en-US" dirty="0"/>
              <a:t>Abide by the Student Handbook</a:t>
            </a:r>
          </a:p>
        </p:txBody>
      </p:sp>
      <p:cxnSp>
        <p:nvCxnSpPr>
          <p:cNvPr id="38" name="Straight Connector 37">
            <a:extLst>
              <a:ext uri="{FF2B5EF4-FFF2-40B4-BE49-F238E27FC236}">
                <a16:creationId xmlns:a16="http://schemas.microsoft.com/office/drawing/2014/main" id="{4BED15A9-5FCC-47B6-B9B2-6D858E13B575}"/>
              </a:ext>
            </a:extLst>
          </p:cNvPr>
          <p:cNvCxnSpPr>
            <a:cxnSpLocks/>
          </p:cNvCxnSpPr>
          <p:nvPr/>
        </p:nvCxnSpPr>
        <p:spPr>
          <a:xfrm>
            <a:off x="3706368" y="6827520"/>
            <a:ext cx="0" cy="3133344"/>
          </a:xfrm>
          <a:prstGeom prst="line">
            <a:avLst/>
          </a:prstGeom>
          <a:ln>
            <a:prstDash val="lgDash"/>
          </a:ln>
        </p:spPr>
        <p:style>
          <a:lnRef idx="1">
            <a:schemeClr val="dk1"/>
          </a:lnRef>
          <a:fillRef idx="0">
            <a:schemeClr val="dk1"/>
          </a:fillRef>
          <a:effectRef idx="0">
            <a:schemeClr val="dk1"/>
          </a:effectRef>
          <a:fontRef idx="minor">
            <a:schemeClr val="tx1"/>
          </a:fontRef>
        </p:style>
      </p:cxnSp>
      <p:sp>
        <p:nvSpPr>
          <p:cNvPr id="39" name="TextBox 38">
            <a:extLst>
              <a:ext uri="{FF2B5EF4-FFF2-40B4-BE49-F238E27FC236}">
                <a16:creationId xmlns:a16="http://schemas.microsoft.com/office/drawing/2014/main" id="{CCBFF28A-1668-4DF4-BC6B-E377C9CDE127}"/>
              </a:ext>
            </a:extLst>
          </p:cNvPr>
          <p:cNvSpPr txBox="1"/>
          <p:nvPr/>
        </p:nvSpPr>
        <p:spPr>
          <a:xfrm>
            <a:off x="3802979" y="6980677"/>
            <a:ext cx="3841404" cy="477054"/>
          </a:xfrm>
          <a:prstGeom prst="rect">
            <a:avLst/>
          </a:prstGeom>
          <a:noFill/>
        </p:spPr>
        <p:txBody>
          <a:bodyPr wrap="square" rtlCol="0">
            <a:spAutoFit/>
          </a:bodyPr>
          <a:lstStyle/>
          <a:p>
            <a:r>
              <a:rPr lang="en-US" sz="2500" b="1" dirty="0">
                <a:latin typeface="Tempus Sans ITC" panose="04020404030D07020202" pitchFamily="82" charset="0"/>
              </a:rPr>
              <a:t>Make-Up Work Policy:</a:t>
            </a:r>
          </a:p>
        </p:txBody>
      </p:sp>
      <p:sp>
        <p:nvSpPr>
          <p:cNvPr id="40" name="TextBox 39">
            <a:extLst>
              <a:ext uri="{FF2B5EF4-FFF2-40B4-BE49-F238E27FC236}">
                <a16:creationId xmlns:a16="http://schemas.microsoft.com/office/drawing/2014/main" id="{B7163C2C-F375-455B-AA57-BFBB1EBD3898}"/>
              </a:ext>
            </a:extLst>
          </p:cNvPr>
          <p:cNvSpPr txBox="1"/>
          <p:nvPr/>
        </p:nvSpPr>
        <p:spPr>
          <a:xfrm>
            <a:off x="3879711" y="7373470"/>
            <a:ext cx="3631334" cy="2800767"/>
          </a:xfrm>
          <a:prstGeom prst="rect">
            <a:avLst/>
          </a:prstGeom>
          <a:noFill/>
        </p:spPr>
        <p:txBody>
          <a:bodyPr wrap="square" rtlCol="0">
            <a:spAutoFit/>
          </a:bodyPr>
          <a:lstStyle/>
          <a:p>
            <a:pPr marL="171450" indent="-171450">
              <a:buFont typeface="Courier New" panose="02070309020205020404" pitchFamily="49" charset="0"/>
              <a:buChar char="o"/>
            </a:pPr>
            <a:r>
              <a:rPr lang="en-US" sz="1600" dirty="0"/>
              <a:t>Absent students will be required to see me for missed work.</a:t>
            </a:r>
          </a:p>
          <a:p>
            <a:pPr marL="171450" indent="-171450">
              <a:buFont typeface="Courier New" panose="02070309020205020404" pitchFamily="49" charset="0"/>
              <a:buChar char="o"/>
            </a:pPr>
            <a:r>
              <a:rPr lang="en-US" sz="1600" dirty="0"/>
              <a:t>All late work will be accepted based on the following due date schedule:</a:t>
            </a:r>
          </a:p>
          <a:p>
            <a:pPr marL="171450" indent="-171450">
              <a:buFont typeface="Courier New" panose="02070309020205020404" pitchFamily="49" charset="0"/>
              <a:buChar char="o"/>
            </a:pPr>
            <a:r>
              <a:rPr lang="en-US" sz="1600" b="1" dirty="0"/>
              <a:t>Quarter 3: </a:t>
            </a:r>
            <a:r>
              <a:rPr lang="en-US" sz="1600" dirty="0"/>
              <a:t>February 21</a:t>
            </a:r>
            <a:r>
              <a:rPr lang="en-US" sz="1600" baseline="30000" dirty="0"/>
              <a:t>st</a:t>
            </a:r>
            <a:r>
              <a:rPr lang="en-US" sz="1600" dirty="0"/>
              <a:t>, March 25</a:t>
            </a:r>
            <a:r>
              <a:rPr lang="en-US" sz="1600" baseline="30000" dirty="0"/>
              <a:t>th</a:t>
            </a:r>
            <a:r>
              <a:rPr lang="en-US" sz="1600" dirty="0"/>
              <a:t> </a:t>
            </a:r>
          </a:p>
          <a:p>
            <a:pPr marL="171450" indent="-171450">
              <a:buFont typeface="Courier New" panose="02070309020205020404" pitchFamily="49" charset="0"/>
              <a:buChar char="o"/>
            </a:pPr>
            <a:r>
              <a:rPr lang="en-US" sz="1600" b="1" dirty="0"/>
              <a:t>Quarter 4: </a:t>
            </a:r>
            <a:r>
              <a:rPr lang="en-US" sz="1600" dirty="0"/>
              <a:t>April 29</a:t>
            </a:r>
            <a:r>
              <a:rPr lang="en-US" sz="1600" baseline="30000" dirty="0"/>
              <a:t>th</a:t>
            </a:r>
            <a:r>
              <a:rPr lang="en-US" sz="1600" dirty="0"/>
              <a:t>, June 2</a:t>
            </a:r>
            <a:r>
              <a:rPr lang="en-US" sz="1600" baseline="30000" dirty="0"/>
              <a:t>nd</a:t>
            </a:r>
            <a:r>
              <a:rPr lang="en-US" sz="1600" dirty="0"/>
              <a:t>  </a:t>
            </a:r>
          </a:p>
          <a:p>
            <a:pPr marL="171450" indent="-171450">
              <a:buFont typeface="Courier New" panose="02070309020205020404" pitchFamily="49" charset="0"/>
              <a:buChar char="o"/>
            </a:pPr>
            <a:r>
              <a:rPr lang="en-US" sz="1600" dirty="0"/>
              <a:t>Students most notify Mr. </a:t>
            </a:r>
            <a:r>
              <a:rPr lang="en-US" sz="1600" dirty="0" err="1"/>
              <a:t>Bouvia</a:t>
            </a:r>
            <a:r>
              <a:rPr lang="en-US" sz="1600" dirty="0"/>
              <a:t> if they are submitting a late assignment. If they do not, late points will be deducted</a:t>
            </a:r>
          </a:p>
          <a:p>
            <a:pPr marL="171450" indent="-171450">
              <a:buFont typeface="Courier New" panose="02070309020205020404" pitchFamily="49" charset="0"/>
              <a:buChar char="o"/>
            </a:pPr>
            <a:endParaRPr lang="en-US" sz="1600" dirty="0"/>
          </a:p>
        </p:txBody>
      </p:sp>
      <p:sp>
        <p:nvSpPr>
          <p:cNvPr id="41" name="TextBox 40">
            <a:extLst>
              <a:ext uri="{FF2B5EF4-FFF2-40B4-BE49-F238E27FC236}">
                <a16:creationId xmlns:a16="http://schemas.microsoft.com/office/drawing/2014/main" id="{CFBEDD3E-A582-4FE7-9507-5CD62A2538F6}"/>
              </a:ext>
            </a:extLst>
          </p:cNvPr>
          <p:cNvSpPr txBox="1"/>
          <p:nvPr/>
        </p:nvSpPr>
        <p:spPr>
          <a:xfrm>
            <a:off x="1840991" y="1631963"/>
            <a:ext cx="5572237" cy="646331"/>
          </a:xfrm>
          <a:prstGeom prst="rect">
            <a:avLst/>
          </a:prstGeom>
          <a:noFill/>
        </p:spPr>
        <p:txBody>
          <a:bodyPr wrap="square" rtlCol="0">
            <a:spAutoFit/>
          </a:bodyPr>
          <a:lstStyle/>
          <a:p>
            <a:r>
              <a:rPr lang="en-US" dirty="0"/>
              <a:t>Email is the best way to contact me. Please allow 24-48 hours for a response. </a:t>
            </a:r>
          </a:p>
        </p:txBody>
      </p:sp>
      <p:pic>
        <p:nvPicPr>
          <p:cNvPr id="43" name="Graphic 42" descr="Pencil">
            <a:extLst>
              <a:ext uri="{FF2B5EF4-FFF2-40B4-BE49-F238E27FC236}">
                <a16:creationId xmlns:a16="http://schemas.microsoft.com/office/drawing/2014/main" id="{7E8339ED-8EC5-4934-B895-B586D2226EB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9667" y="5330123"/>
            <a:ext cx="914400" cy="914400"/>
          </a:xfrm>
          <a:prstGeom prst="rect">
            <a:avLst/>
          </a:prstGeom>
        </p:spPr>
      </p:pic>
    </p:spTree>
    <p:extLst>
      <p:ext uri="{BB962C8B-B14F-4D97-AF65-F5344CB8AC3E}">
        <p14:creationId xmlns:p14="http://schemas.microsoft.com/office/powerpoint/2010/main" val="4221247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3D59D6-7580-4D14-8BC4-5C71A5421DAF}"/>
              </a:ext>
            </a:extLst>
          </p:cNvPr>
          <p:cNvSpPr txBox="1"/>
          <p:nvPr/>
        </p:nvSpPr>
        <p:spPr>
          <a:xfrm>
            <a:off x="131830" y="170687"/>
            <a:ext cx="3269738" cy="477054"/>
          </a:xfrm>
          <a:prstGeom prst="rect">
            <a:avLst/>
          </a:prstGeom>
          <a:noFill/>
        </p:spPr>
        <p:txBody>
          <a:bodyPr wrap="square" rtlCol="0">
            <a:spAutoFit/>
          </a:bodyPr>
          <a:lstStyle/>
          <a:p>
            <a:r>
              <a:rPr lang="en-US" sz="2500" b="1" dirty="0">
                <a:latin typeface="Tempus Sans ITC" panose="04020404030D07020202" pitchFamily="82" charset="0"/>
              </a:rPr>
              <a:t>Student Responsibility:</a:t>
            </a:r>
          </a:p>
        </p:txBody>
      </p:sp>
      <p:sp>
        <p:nvSpPr>
          <p:cNvPr id="3" name="TextBox 2">
            <a:extLst>
              <a:ext uri="{FF2B5EF4-FFF2-40B4-BE49-F238E27FC236}">
                <a16:creationId xmlns:a16="http://schemas.microsoft.com/office/drawing/2014/main" id="{0D17D45A-97B5-4091-B215-965F20EE7951}"/>
              </a:ext>
            </a:extLst>
          </p:cNvPr>
          <p:cNvSpPr txBox="1"/>
          <p:nvPr/>
        </p:nvSpPr>
        <p:spPr>
          <a:xfrm>
            <a:off x="-251102" y="925256"/>
            <a:ext cx="3631334" cy="3847207"/>
          </a:xfrm>
          <a:prstGeom prst="rect">
            <a:avLst/>
          </a:prstGeom>
          <a:noFill/>
        </p:spPr>
        <p:txBody>
          <a:bodyPr wrap="square" rtlCol="0">
            <a:spAutoFit/>
          </a:bodyPr>
          <a:lstStyle/>
          <a:p>
            <a:pPr marL="742950" lvl="1" indent="-285750">
              <a:buFont typeface="Courier New" panose="02070309020205020404" pitchFamily="49" charset="0"/>
              <a:buChar char="o"/>
            </a:pPr>
            <a:r>
              <a:rPr lang="en-US" sz="1600" dirty="0"/>
              <a:t>Keeping up with averages, missing assignments and attendance in </a:t>
            </a:r>
            <a:r>
              <a:rPr lang="en-US" sz="1600" dirty="0" err="1"/>
              <a:t>Powerschool</a:t>
            </a:r>
            <a:r>
              <a:rPr lang="en-US" sz="1600" dirty="0"/>
              <a:t>. </a:t>
            </a:r>
          </a:p>
          <a:p>
            <a:pPr marL="742950" lvl="1" indent="-285750">
              <a:buFont typeface="Courier New" panose="02070309020205020404" pitchFamily="49" charset="0"/>
              <a:buChar char="o"/>
            </a:pPr>
            <a:r>
              <a:rPr lang="en-US" sz="1600" dirty="0"/>
              <a:t>If absent, contact Mr. </a:t>
            </a:r>
            <a:r>
              <a:rPr lang="en-US" sz="1600" dirty="0" err="1"/>
              <a:t>Bouvia</a:t>
            </a:r>
            <a:r>
              <a:rPr lang="en-US" sz="1600" dirty="0"/>
              <a:t> for missed content.</a:t>
            </a:r>
          </a:p>
          <a:p>
            <a:pPr marL="742950" lvl="1" indent="-285750">
              <a:buFont typeface="Courier New" panose="02070309020205020404" pitchFamily="49" charset="0"/>
              <a:buChar char="o"/>
            </a:pPr>
            <a:r>
              <a:rPr lang="en-US" sz="1600" dirty="0"/>
              <a:t>Completing missing assignments on Canvas</a:t>
            </a:r>
          </a:p>
          <a:p>
            <a:pPr marL="742950" lvl="1" indent="-285750">
              <a:buFont typeface="Courier New" panose="02070309020205020404" pitchFamily="49" charset="0"/>
              <a:buChar char="o"/>
            </a:pPr>
            <a:r>
              <a:rPr lang="en-US" sz="1600" dirty="0"/>
              <a:t>Scheduling extra time with Mr. </a:t>
            </a:r>
            <a:r>
              <a:rPr lang="en-US" sz="1600" dirty="0" err="1"/>
              <a:t>Bouvia</a:t>
            </a:r>
            <a:r>
              <a:rPr lang="en-US" sz="1600" dirty="0"/>
              <a:t> if additional help is needed</a:t>
            </a:r>
          </a:p>
          <a:p>
            <a:pPr marL="742950" lvl="1" indent="-285750">
              <a:buFont typeface="Courier New" panose="02070309020205020404" pitchFamily="49" charset="0"/>
              <a:buChar char="o"/>
            </a:pPr>
            <a:r>
              <a:rPr lang="en-US" sz="1600" dirty="0"/>
              <a:t>Completing test corrections</a:t>
            </a:r>
          </a:p>
          <a:p>
            <a:pPr marL="742950" lvl="1" indent="-285750">
              <a:buFont typeface="Courier New" panose="02070309020205020404" pitchFamily="49" charset="0"/>
              <a:buChar char="o"/>
            </a:pPr>
            <a:r>
              <a:rPr lang="en-US" sz="1600" dirty="0"/>
              <a:t>Use assigned websites </a:t>
            </a:r>
            <a:r>
              <a:rPr lang="en-US" sz="1600" b="1" dirty="0"/>
              <a:t>only</a:t>
            </a:r>
            <a:endParaRPr lang="en-US" sz="1600" dirty="0"/>
          </a:p>
          <a:p>
            <a:pPr marL="742950" lvl="1" indent="-285750">
              <a:buFont typeface="Courier New" panose="02070309020205020404" pitchFamily="49" charset="0"/>
              <a:buChar char="o"/>
            </a:pPr>
            <a:r>
              <a:rPr lang="en-US" sz="1600" b="1" dirty="0"/>
              <a:t>Try your best</a:t>
            </a:r>
          </a:p>
          <a:p>
            <a:pPr marL="742950" lvl="1" indent="-285750">
              <a:buFont typeface="Courier New" panose="02070309020205020404" pitchFamily="49" charset="0"/>
              <a:buChar char="o"/>
            </a:pPr>
            <a:endParaRPr lang="en-US" dirty="0"/>
          </a:p>
          <a:p>
            <a:pPr marL="742950" lvl="1" indent="-285750">
              <a:buFont typeface="Courier New" panose="02070309020205020404" pitchFamily="49" charset="0"/>
              <a:buChar char="o"/>
            </a:pPr>
            <a:endParaRPr lang="en-US" dirty="0"/>
          </a:p>
        </p:txBody>
      </p:sp>
      <p:cxnSp>
        <p:nvCxnSpPr>
          <p:cNvPr id="4" name="Straight Connector 3">
            <a:extLst>
              <a:ext uri="{FF2B5EF4-FFF2-40B4-BE49-F238E27FC236}">
                <a16:creationId xmlns:a16="http://schemas.microsoft.com/office/drawing/2014/main" id="{EC358870-01DB-4DAE-BD1F-23BFBBE8AB0C}"/>
              </a:ext>
            </a:extLst>
          </p:cNvPr>
          <p:cNvCxnSpPr/>
          <p:nvPr/>
        </p:nvCxnSpPr>
        <p:spPr>
          <a:xfrm>
            <a:off x="261355" y="4403210"/>
            <a:ext cx="7249690" cy="0"/>
          </a:xfrm>
          <a:prstGeom prst="line">
            <a:avLst/>
          </a:prstGeom>
          <a:ln>
            <a:solidFill>
              <a:schemeClr val="tx1"/>
            </a:solidFill>
            <a:prstDash val="lgDash"/>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3797A91C-E18A-4441-9A80-0CD669F38E9E}"/>
              </a:ext>
            </a:extLst>
          </p:cNvPr>
          <p:cNvCxnSpPr>
            <a:cxnSpLocks/>
          </p:cNvCxnSpPr>
          <p:nvPr/>
        </p:nvCxnSpPr>
        <p:spPr>
          <a:xfrm>
            <a:off x="3742944" y="256032"/>
            <a:ext cx="0" cy="4147178"/>
          </a:xfrm>
          <a:prstGeom prst="line">
            <a:avLst/>
          </a:prstGeom>
          <a:ln>
            <a:prstDash val="lgDash"/>
          </a:ln>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541E8FE5-48B5-419C-9DDC-461F9DFDF623}"/>
              </a:ext>
            </a:extLst>
          </p:cNvPr>
          <p:cNvSpPr txBox="1"/>
          <p:nvPr/>
        </p:nvSpPr>
        <p:spPr>
          <a:xfrm>
            <a:off x="4029457" y="170687"/>
            <a:ext cx="3269738" cy="861774"/>
          </a:xfrm>
          <a:prstGeom prst="rect">
            <a:avLst/>
          </a:prstGeom>
          <a:noFill/>
        </p:spPr>
        <p:txBody>
          <a:bodyPr wrap="square" rtlCol="0">
            <a:spAutoFit/>
          </a:bodyPr>
          <a:lstStyle/>
          <a:p>
            <a:r>
              <a:rPr lang="en-US" sz="2500" b="1" dirty="0">
                <a:latin typeface="Tempus Sans ITC" panose="04020404030D07020202" pitchFamily="82" charset="0"/>
              </a:rPr>
              <a:t>Hall Passes and</a:t>
            </a:r>
          </a:p>
          <a:p>
            <a:r>
              <a:rPr lang="en-US" sz="2500" b="1" dirty="0" err="1">
                <a:latin typeface="Tempus Sans ITC" panose="04020404030D07020202" pitchFamily="82" charset="0"/>
              </a:rPr>
              <a:t>Tardies</a:t>
            </a:r>
            <a:endParaRPr lang="en-US" sz="2500" b="1" dirty="0">
              <a:latin typeface="Tempus Sans ITC" panose="04020404030D07020202" pitchFamily="82" charset="0"/>
            </a:endParaRPr>
          </a:p>
        </p:txBody>
      </p:sp>
      <p:sp>
        <p:nvSpPr>
          <p:cNvPr id="8" name="TextBox 7">
            <a:extLst>
              <a:ext uri="{FF2B5EF4-FFF2-40B4-BE49-F238E27FC236}">
                <a16:creationId xmlns:a16="http://schemas.microsoft.com/office/drawing/2014/main" id="{594834D5-A72E-41AD-989A-B8ABFF543B9C}"/>
              </a:ext>
            </a:extLst>
          </p:cNvPr>
          <p:cNvSpPr txBox="1"/>
          <p:nvPr/>
        </p:nvSpPr>
        <p:spPr>
          <a:xfrm>
            <a:off x="3886200" y="695142"/>
            <a:ext cx="3176016" cy="3046988"/>
          </a:xfrm>
          <a:prstGeom prst="rect">
            <a:avLst/>
          </a:prstGeom>
          <a:noFill/>
        </p:spPr>
        <p:txBody>
          <a:bodyPr wrap="square" rtlCol="0">
            <a:spAutoFit/>
          </a:bodyPr>
          <a:lstStyle/>
          <a:p>
            <a:endParaRPr lang="en-US" sz="1600" dirty="0"/>
          </a:p>
          <a:p>
            <a:pPr marL="285750" indent="-285750">
              <a:buFont typeface="Arial" panose="020B0604020202020204" pitchFamily="34" charset="0"/>
              <a:buChar char="•"/>
            </a:pPr>
            <a:r>
              <a:rPr lang="en-US" sz="1600" dirty="0"/>
              <a:t>Students must sign in and out on the clip board next to the classroom door.</a:t>
            </a:r>
          </a:p>
          <a:p>
            <a:pPr marL="285750" indent="-285750">
              <a:buFont typeface="Arial" panose="020B0604020202020204" pitchFamily="34" charset="0"/>
              <a:buChar char="•"/>
            </a:pPr>
            <a:r>
              <a:rPr lang="en-US" sz="1600" dirty="0"/>
              <a:t>Students may not leave the room within the first and last 10 minutes of the block</a:t>
            </a:r>
          </a:p>
          <a:p>
            <a:pPr marL="285750" indent="-285750">
              <a:buFont typeface="Arial" panose="020B0604020202020204" pitchFamily="34" charset="0"/>
              <a:buChar char="•"/>
            </a:pPr>
            <a:r>
              <a:rPr lang="en-US" sz="1600" dirty="0"/>
              <a:t>If a student is late to class, they will be locked out. Tardy students must go to the control room to get a pass to be let into class.</a:t>
            </a:r>
          </a:p>
        </p:txBody>
      </p:sp>
      <p:pic>
        <p:nvPicPr>
          <p:cNvPr id="11" name="Graphic 10" descr="Bell">
            <a:extLst>
              <a:ext uri="{FF2B5EF4-FFF2-40B4-BE49-F238E27FC236}">
                <a16:creationId xmlns:a16="http://schemas.microsoft.com/office/drawing/2014/main" id="{A8BA77E8-A222-4127-9D34-0E4254D7A76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2993" y="40930"/>
            <a:ext cx="846202" cy="846202"/>
          </a:xfrm>
          <a:prstGeom prst="rect">
            <a:avLst/>
          </a:prstGeom>
        </p:spPr>
      </p:pic>
      <p:sp>
        <p:nvSpPr>
          <p:cNvPr id="12" name="TextBox 11">
            <a:extLst>
              <a:ext uri="{FF2B5EF4-FFF2-40B4-BE49-F238E27FC236}">
                <a16:creationId xmlns:a16="http://schemas.microsoft.com/office/drawing/2014/main" id="{A64EAAC5-6A4C-4B5E-94C8-5102E54066CD}"/>
              </a:ext>
            </a:extLst>
          </p:cNvPr>
          <p:cNvSpPr txBox="1"/>
          <p:nvPr/>
        </p:nvSpPr>
        <p:spPr>
          <a:xfrm>
            <a:off x="261355" y="6239446"/>
            <a:ext cx="3450536" cy="2862322"/>
          </a:xfrm>
          <a:prstGeom prst="rect">
            <a:avLst/>
          </a:prstGeom>
          <a:noFill/>
        </p:spPr>
        <p:txBody>
          <a:bodyPr wrap="square" rtlCol="0">
            <a:spAutoFit/>
          </a:bodyPr>
          <a:lstStyle/>
          <a:p>
            <a:r>
              <a:rPr lang="en-US" dirty="0"/>
              <a:t>8 absences	My not receive 				credit for the course</a:t>
            </a:r>
            <a:br>
              <a:rPr lang="en-US" dirty="0"/>
            </a:br>
            <a:endParaRPr lang="en-US" dirty="0"/>
          </a:p>
          <a:p>
            <a:r>
              <a:rPr lang="en-US" dirty="0"/>
              <a:t>4 </a:t>
            </a:r>
            <a:r>
              <a:rPr lang="en-US" dirty="0" err="1"/>
              <a:t>tardies</a:t>
            </a:r>
            <a:r>
              <a:rPr lang="en-US" dirty="0"/>
              <a:t>            1 absence</a:t>
            </a:r>
            <a:br>
              <a:rPr lang="en-US" dirty="0"/>
            </a:br>
            <a:r>
              <a:rPr lang="en-US" dirty="0"/>
              <a:t>8 </a:t>
            </a:r>
            <a:r>
              <a:rPr lang="en-US" dirty="0" err="1"/>
              <a:t>tardies</a:t>
            </a:r>
            <a:r>
              <a:rPr lang="en-US" dirty="0"/>
              <a:t>	 	Saturday School 				Detention</a:t>
            </a:r>
          </a:p>
          <a:p>
            <a:r>
              <a:rPr lang="en-US" dirty="0"/>
              <a:t>9 &amp; 10 </a:t>
            </a:r>
            <a:r>
              <a:rPr lang="en-US" dirty="0" err="1"/>
              <a:t>tardies</a:t>
            </a:r>
            <a:r>
              <a:rPr lang="en-US" dirty="0"/>
              <a:t>	 In School 					Suspension</a:t>
            </a:r>
          </a:p>
          <a:p>
            <a:r>
              <a:rPr lang="en-US" dirty="0"/>
              <a:t>&gt;10 </a:t>
            </a:r>
            <a:r>
              <a:rPr lang="en-US" dirty="0" err="1"/>
              <a:t>tardies</a:t>
            </a:r>
            <a:r>
              <a:rPr lang="en-US" dirty="0"/>
              <a:t>	Determined by 				Admin</a:t>
            </a:r>
          </a:p>
        </p:txBody>
      </p:sp>
      <p:sp>
        <p:nvSpPr>
          <p:cNvPr id="13" name="TextBox 12">
            <a:extLst>
              <a:ext uri="{FF2B5EF4-FFF2-40B4-BE49-F238E27FC236}">
                <a16:creationId xmlns:a16="http://schemas.microsoft.com/office/drawing/2014/main" id="{7A2EA306-3558-4947-A94B-06AD8594407F}"/>
              </a:ext>
            </a:extLst>
          </p:cNvPr>
          <p:cNvSpPr txBox="1"/>
          <p:nvPr/>
        </p:nvSpPr>
        <p:spPr>
          <a:xfrm>
            <a:off x="261355" y="4479512"/>
            <a:ext cx="3481589" cy="861774"/>
          </a:xfrm>
          <a:prstGeom prst="rect">
            <a:avLst/>
          </a:prstGeom>
          <a:noFill/>
        </p:spPr>
        <p:txBody>
          <a:bodyPr wrap="square" rtlCol="0">
            <a:spAutoFit/>
          </a:bodyPr>
          <a:lstStyle/>
          <a:p>
            <a:r>
              <a:rPr lang="en-US" sz="2500" b="1" dirty="0">
                <a:latin typeface="Tempus Sans ITC" panose="04020404030D07020202" pitchFamily="82" charset="0"/>
              </a:rPr>
              <a:t>School Wide Attendance Policy</a:t>
            </a:r>
          </a:p>
        </p:txBody>
      </p:sp>
      <p:cxnSp>
        <p:nvCxnSpPr>
          <p:cNvPr id="14" name="Straight Connector 13">
            <a:extLst>
              <a:ext uri="{FF2B5EF4-FFF2-40B4-BE49-F238E27FC236}">
                <a16:creationId xmlns:a16="http://schemas.microsoft.com/office/drawing/2014/main" id="{5FC03012-9A95-4CEF-B11C-A1937BFFEDAB}"/>
              </a:ext>
            </a:extLst>
          </p:cNvPr>
          <p:cNvCxnSpPr>
            <a:cxnSpLocks/>
          </p:cNvCxnSpPr>
          <p:nvPr/>
        </p:nvCxnSpPr>
        <p:spPr>
          <a:xfrm>
            <a:off x="3736848" y="4403210"/>
            <a:ext cx="0" cy="4147178"/>
          </a:xfrm>
          <a:prstGeom prst="line">
            <a:avLst/>
          </a:prstGeom>
          <a:ln>
            <a:prstDash val="lgDash"/>
          </a:ln>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FFD21BA9-1DA3-4027-ACAF-7900E2697415}"/>
              </a:ext>
            </a:extLst>
          </p:cNvPr>
          <p:cNvSpPr txBox="1"/>
          <p:nvPr/>
        </p:nvSpPr>
        <p:spPr>
          <a:xfrm>
            <a:off x="3898679" y="5441422"/>
            <a:ext cx="3450536" cy="3970318"/>
          </a:xfrm>
          <a:prstGeom prst="rect">
            <a:avLst/>
          </a:prstGeom>
          <a:noFill/>
        </p:spPr>
        <p:txBody>
          <a:bodyPr wrap="square" rtlCol="0">
            <a:spAutoFit/>
          </a:bodyPr>
          <a:lstStyle/>
          <a:p>
            <a:pPr marL="285750" indent="-285750">
              <a:buFont typeface="Arial" panose="020B0604020202020204" pitchFamily="34" charset="0"/>
              <a:buChar char="•"/>
            </a:pPr>
            <a:r>
              <a:rPr lang="en-US" dirty="0"/>
              <a:t>Plagiarism or any representation of another's work as your own is cheating. Plagiarism will result in a temporary 0 on the assignment, a referral and a phone call home.</a:t>
            </a:r>
          </a:p>
          <a:p>
            <a:pPr marL="285750" indent="-285750">
              <a:buFont typeface="Arial" panose="020B0604020202020204" pitchFamily="34" charset="0"/>
              <a:buChar char="•"/>
            </a:pPr>
            <a:r>
              <a:rPr lang="en-US" dirty="0"/>
              <a:t>Students will have to opportunity to re-do the assignment.</a:t>
            </a:r>
          </a:p>
          <a:p>
            <a:pPr marL="285750" indent="-285750">
              <a:buFont typeface="Arial" panose="020B0604020202020204" pitchFamily="34" charset="0"/>
              <a:buChar char="•"/>
            </a:pPr>
            <a:r>
              <a:rPr lang="en-US" dirty="0"/>
              <a:t>Students will not be able to remediate ”second chance tests.”</a:t>
            </a:r>
          </a:p>
          <a:p>
            <a:endParaRPr lang="en-US" dirty="0"/>
          </a:p>
        </p:txBody>
      </p:sp>
      <p:sp>
        <p:nvSpPr>
          <p:cNvPr id="16" name="TextBox 15">
            <a:extLst>
              <a:ext uri="{FF2B5EF4-FFF2-40B4-BE49-F238E27FC236}">
                <a16:creationId xmlns:a16="http://schemas.microsoft.com/office/drawing/2014/main" id="{7C405958-BADD-4DD8-9F38-6D1460979E82}"/>
              </a:ext>
            </a:extLst>
          </p:cNvPr>
          <p:cNvSpPr txBox="1"/>
          <p:nvPr/>
        </p:nvSpPr>
        <p:spPr>
          <a:xfrm>
            <a:off x="4029457" y="4634322"/>
            <a:ext cx="2785871" cy="861774"/>
          </a:xfrm>
          <a:prstGeom prst="rect">
            <a:avLst/>
          </a:prstGeom>
          <a:noFill/>
        </p:spPr>
        <p:txBody>
          <a:bodyPr wrap="square" rtlCol="0">
            <a:spAutoFit/>
          </a:bodyPr>
          <a:lstStyle/>
          <a:p>
            <a:r>
              <a:rPr lang="en-US" sz="2500" b="1" dirty="0">
                <a:latin typeface="Tempus Sans ITC" panose="04020404030D07020202" pitchFamily="82" charset="0"/>
              </a:rPr>
              <a:t>Cheating/</a:t>
            </a:r>
          </a:p>
          <a:p>
            <a:r>
              <a:rPr lang="en-US" sz="2500" b="1" dirty="0">
                <a:latin typeface="Tempus Sans ITC" panose="04020404030D07020202" pitchFamily="82" charset="0"/>
              </a:rPr>
              <a:t>Plagiarism</a:t>
            </a:r>
          </a:p>
        </p:txBody>
      </p:sp>
      <p:pic>
        <p:nvPicPr>
          <p:cNvPr id="18" name="Graphic 17" descr="No sign">
            <a:extLst>
              <a:ext uri="{FF2B5EF4-FFF2-40B4-BE49-F238E27FC236}">
                <a16:creationId xmlns:a16="http://schemas.microsoft.com/office/drawing/2014/main" id="{88369C34-BF50-4DAD-A39A-2767C3E23A5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97980" y="4536180"/>
            <a:ext cx="914400" cy="914400"/>
          </a:xfrm>
          <a:prstGeom prst="rect">
            <a:avLst/>
          </a:prstGeom>
        </p:spPr>
      </p:pic>
      <p:pic>
        <p:nvPicPr>
          <p:cNvPr id="20" name="Graphic 19" descr="Clock">
            <a:extLst>
              <a:ext uri="{FF2B5EF4-FFF2-40B4-BE49-F238E27FC236}">
                <a16:creationId xmlns:a16="http://schemas.microsoft.com/office/drawing/2014/main" id="{CCCC45A6-C9B9-4D1E-8C5E-3457EEBE02F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461690" y="5308759"/>
            <a:ext cx="914400" cy="914400"/>
          </a:xfrm>
          <a:prstGeom prst="rect">
            <a:avLst/>
          </a:prstGeom>
        </p:spPr>
      </p:pic>
      <p:sp>
        <p:nvSpPr>
          <p:cNvPr id="21" name="TextBox 20">
            <a:extLst>
              <a:ext uri="{FF2B5EF4-FFF2-40B4-BE49-F238E27FC236}">
                <a16:creationId xmlns:a16="http://schemas.microsoft.com/office/drawing/2014/main" id="{4F02592D-E74F-4B4E-B36C-D0DC3A9C37BF}"/>
              </a:ext>
            </a:extLst>
          </p:cNvPr>
          <p:cNvSpPr txBox="1"/>
          <p:nvPr/>
        </p:nvSpPr>
        <p:spPr>
          <a:xfrm>
            <a:off x="8" y="8981182"/>
            <a:ext cx="7511037" cy="1077218"/>
          </a:xfrm>
          <a:prstGeom prst="rect">
            <a:avLst/>
          </a:prstGeom>
          <a:noFill/>
        </p:spPr>
        <p:txBody>
          <a:bodyPr wrap="square" rtlCol="0">
            <a:spAutoFit/>
          </a:bodyPr>
          <a:lstStyle/>
          <a:p>
            <a:r>
              <a:rPr lang="en-US" sz="2800" b="1" dirty="0"/>
              <a:t>Be advised: </a:t>
            </a:r>
          </a:p>
          <a:p>
            <a:pPr lvl="0"/>
            <a:r>
              <a:rPr lang="en-US" dirty="0"/>
              <a:t>I support and enforce the policies as outlined in your student handbook.</a:t>
            </a:r>
          </a:p>
          <a:p>
            <a:pPr lvl="0"/>
            <a:r>
              <a:rPr lang="en-US" dirty="0"/>
              <a:t>I do not "bump" student grades up to the next letter grade.</a:t>
            </a:r>
          </a:p>
        </p:txBody>
      </p:sp>
    </p:spTree>
    <p:extLst>
      <p:ext uri="{BB962C8B-B14F-4D97-AF65-F5344CB8AC3E}">
        <p14:creationId xmlns:p14="http://schemas.microsoft.com/office/powerpoint/2010/main" val="2296127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3D59D6-7580-4D14-8BC4-5C71A5421DAF}"/>
              </a:ext>
            </a:extLst>
          </p:cNvPr>
          <p:cNvSpPr txBox="1"/>
          <p:nvPr/>
        </p:nvSpPr>
        <p:spPr>
          <a:xfrm>
            <a:off x="131830" y="170687"/>
            <a:ext cx="3269738" cy="477054"/>
          </a:xfrm>
          <a:prstGeom prst="rect">
            <a:avLst/>
          </a:prstGeom>
          <a:noFill/>
        </p:spPr>
        <p:txBody>
          <a:bodyPr wrap="square" rtlCol="0">
            <a:spAutoFit/>
          </a:bodyPr>
          <a:lstStyle/>
          <a:p>
            <a:r>
              <a:rPr lang="en-US" sz="2500" b="1" dirty="0">
                <a:latin typeface="Tempus Sans ITC" panose="04020404030D07020202" pitchFamily="82" charset="0"/>
              </a:rPr>
              <a:t>Unit Reviews</a:t>
            </a:r>
          </a:p>
        </p:txBody>
      </p:sp>
      <p:sp>
        <p:nvSpPr>
          <p:cNvPr id="3" name="TextBox 2">
            <a:extLst>
              <a:ext uri="{FF2B5EF4-FFF2-40B4-BE49-F238E27FC236}">
                <a16:creationId xmlns:a16="http://schemas.microsoft.com/office/drawing/2014/main" id="{0D17D45A-97B5-4091-B215-965F20EE7951}"/>
              </a:ext>
            </a:extLst>
          </p:cNvPr>
          <p:cNvSpPr txBox="1"/>
          <p:nvPr/>
        </p:nvSpPr>
        <p:spPr>
          <a:xfrm>
            <a:off x="-251102" y="925256"/>
            <a:ext cx="3631334" cy="3539430"/>
          </a:xfrm>
          <a:prstGeom prst="rect">
            <a:avLst/>
          </a:prstGeom>
          <a:noFill/>
        </p:spPr>
        <p:txBody>
          <a:bodyPr wrap="square" rtlCol="0">
            <a:spAutoFit/>
          </a:bodyPr>
          <a:lstStyle/>
          <a:p>
            <a:pPr marL="742950" lvl="1" indent="-285750">
              <a:buFont typeface="Courier New" panose="02070309020205020404" pitchFamily="49" charset="0"/>
              <a:buChar char="o"/>
            </a:pPr>
            <a:r>
              <a:rPr lang="en-US" sz="1600" dirty="0"/>
              <a:t>Students will receive a review sheet at least 1 week prior to the test</a:t>
            </a:r>
          </a:p>
          <a:p>
            <a:pPr marL="742950" lvl="1" indent="-285750">
              <a:buFont typeface="Courier New" panose="02070309020205020404" pitchFamily="49" charset="0"/>
              <a:buChar char="o"/>
            </a:pPr>
            <a:r>
              <a:rPr lang="en-US" sz="1600" dirty="0"/>
              <a:t>The review sheet will consist of significant vocab, historical figures and events they should be able to answer questions about.</a:t>
            </a:r>
          </a:p>
          <a:p>
            <a:pPr marL="742950" lvl="1" indent="-285750">
              <a:buFont typeface="Courier New" panose="02070309020205020404" pitchFamily="49" charset="0"/>
              <a:buChar char="o"/>
            </a:pPr>
            <a:r>
              <a:rPr lang="en-US" sz="1600" dirty="0"/>
              <a:t>Students will be given 5 sample short answer questions. The test will feature 3 questions from the given list, and students will need to choose 2 questions to answer on the test.</a:t>
            </a:r>
            <a:endParaRPr lang="en-US" dirty="0"/>
          </a:p>
        </p:txBody>
      </p:sp>
      <p:cxnSp>
        <p:nvCxnSpPr>
          <p:cNvPr id="4" name="Straight Connector 3">
            <a:extLst>
              <a:ext uri="{FF2B5EF4-FFF2-40B4-BE49-F238E27FC236}">
                <a16:creationId xmlns:a16="http://schemas.microsoft.com/office/drawing/2014/main" id="{EC358870-01DB-4DAE-BD1F-23BFBBE8AB0C}"/>
              </a:ext>
            </a:extLst>
          </p:cNvPr>
          <p:cNvCxnSpPr/>
          <p:nvPr/>
        </p:nvCxnSpPr>
        <p:spPr>
          <a:xfrm>
            <a:off x="261355" y="4403210"/>
            <a:ext cx="7249690" cy="0"/>
          </a:xfrm>
          <a:prstGeom prst="line">
            <a:avLst/>
          </a:prstGeom>
          <a:ln>
            <a:solidFill>
              <a:schemeClr val="tx1"/>
            </a:solidFill>
            <a:prstDash val="lgDash"/>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3797A91C-E18A-4441-9A80-0CD669F38E9E}"/>
              </a:ext>
            </a:extLst>
          </p:cNvPr>
          <p:cNvCxnSpPr>
            <a:cxnSpLocks/>
          </p:cNvCxnSpPr>
          <p:nvPr/>
        </p:nvCxnSpPr>
        <p:spPr>
          <a:xfrm>
            <a:off x="3742944" y="256032"/>
            <a:ext cx="0" cy="4147178"/>
          </a:xfrm>
          <a:prstGeom prst="line">
            <a:avLst/>
          </a:prstGeom>
          <a:ln>
            <a:prstDash val="lgDash"/>
          </a:ln>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541E8FE5-48B5-419C-9DDC-461F9DFDF623}"/>
              </a:ext>
            </a:extLst>
          </p:cNvPr>
          <p:cNvSpPr txBox="1"/>
          <p:nvPr/>
        </p:nvSpPr>
        <p:spPr>
          <a:xfrm>
            <a:off x="4029457" y="170687"/>
            <a:ext cx="3269738" cy="861774"/>
          </a:xfrm>
          <a:prstGeom prst="rect">
            <a:avLst/>
          </a:prstGeom>
          <a:noFill/>
        </p:spPr>
        <p:txBody>
          <a:bodyPr wrap="square" rtlCol="0">
            <a:spAutoFit/>
          </a:bodyPr>
          <a:lstStyle/>
          <a:p>
            <a:r>
              <a:rPr lang="en-US" sz="2500" b="1" dirty="0">
                <a:latin typeface="Tempus Sans ITC" panose="04020404030D07020202" pitchFamily="82" charset="0"/>
              </a:rPr>
              <a:t>Unit Tests and Remediation</a:t>
            </a:r>
          </a:p>
        </p:txBody>
      </p:sp>
      <p:sp>
        <p:nvSpPr>
          <p:cNvPr id="8" name="TextBox 7">
            <a:extLst>
              <a:ext uri="{FF2B5EF4-FFF2-40B4-BE49-F238E27FC236}">
                <a16:creationId xmlns:a16="http://schemas.microsoft.com/office/drawing/2014/main" id="{594834D5-A72E-41AD-989A-B8ABFF543B9C}"/>
              </a:ext>
            </a:extLst>
          </p:cNvPr>
          <p:cNvSpPr txBox="1"/>
          <p:nvPr/>
        </p:nvSpPr>
        <p:spPr>
          <a:xfrm>
            <a:off x="3886200" y="695142"/>
            <a:ext cx="3176016" cy="3323987"/>
          </a:xfrm>
          <a:prstGeom prst="rect">
            <a:avLst/>
          </a:prstGeom>
          <a:noFill/>
        </p:spPr>
        <p:txBody>
          <a:bodyPr wrap="square" rtlCol="0">
            <a:spAutoFit/>
          </a:bodyPr>
          <a:lstStyle/>
          <a:p>
            <a:br>
              <a:rPr lang="en-US" sz="1600" dirty="0"/>
            </a:br>
            <a:endParaRPr lang="en-US" sz="1600" dirty="0"/>
          </a:p>
          <a:p>
            <a:pPr marL="285750" indent="-285750">
              <a:buFont typeface="Arial" panose="020B0604020202020204" pitchFamily="34" charset="0"/>
              <a:buChar char="•"/>
            </a:pPr>
            <a:r>
              <a:rPr lang="en-US" sz="1600" dirty="0"/>
              <a:t>Every unit will have a unit test</a:t>
            </a:r>
          </a:p>
          <a:p>
            <a:pPr marL="285750" indent="-285750">
              <a:buFont typeface="Arial" panose="020B0604020202020204" pitchFamily="34" charset="0"/>
              <a:buChar char="•"/>
            </a:pPr>
            <a:r>
              <a:rPr lang="en-US" sz="1600" dirty="0"/>
              <a:t>Unit tests will be comprised of objective based questions, stimulus based questions, and a writing section.</a:t>
            </a:r>
          </a:p>
          <a:p>
            <a:pPr marL="285750" indent="-285750">
              <a:buFont typeface="Arial" panose="020B0604020202020204" pitchFamily="34" charset="0"/>
              <a:buChar char="•"/>
            </a:pPr>
            <a:r>
              <a:rPr lang="en-US" sz="1600" dirty="0"/>
              <a:t>Students will be able to complete test corrections for every test.</a:t>
            </a:r>
          </a:p>
          <a:p>
            <a:pPr marL="285750" indent="-285750">
              <a:buFont typeface="Arial" panose="020B0604020202020204" pitchFamily="34" charset="0"/>
              <a:buChar char="•"/>
            </a:pPr>
            <a:r>
              <a:rPr lang="en-US" sz="1600" dirty="0"/>
              <a:t>Students will earn up to </a:t>
            </a:r>
            <a:r>
              <a:rPr lang="en-US" sz="1600" b="1" dirty="0"/>
              <a:t>50% </a:t>
            </a:r>
            <a:r>
              <a:rPr lang="en-US" sz="1600" dirty="0"/>
              <a:t>of their points back.</a:t>
            </a:r>
          </a:p>
          <a:p>
            <a:endParaRPr lang="en-US" dirty="0"/>
          </a:p>
        </p:txBody>
      </p:sp>
      <p:sp>
        <p:nvSpPr>
          <p:cNvPr id="12" name="TextBox 11">
            <a:extLst>
              <a:ext uri="{FF2B5EF4-FFF2-40B4-BE49-F238E27FC236}">
                <a16:creationId xmlns:a16="http://schemas.microsoft.com/office/drawing/2014/main" id="{A64EAAC5-6A4C-4B5E-94C8-5102E54066CD}"/>
              </a:ext>
            </a:extLst>
          </p:cNvPr>
          <p:cNvSpPr txBox="1"/>
          <p:nvPr/>
        </p:nvSpPr>
        <p:spPr>
          <a:xfrm>
            <a:off x="5632" y="4904553"/>
            <a:ext cx="2564490" cy="307777"/>
          </a:xfrm>
          <a:prstGeom prst="rect">
            <a:avLst/>
          </a:prstGeom>
          <a:noFill/>
        </p:spPr>
        <p:txBody>
          <a:bodyPr wrap="square" rtlCol="0">
            <a:spAutoFit/>
          </a:bodyPr>
          <a:lstStyle/>
          <a:p>
            <a:pPr algn="ctr"/>
            <a:r>
              <a:rPr lang="en-US" sz="1400" b="1" dirty="0"/>
              <a:t>January 19</a:t>
            </a:r>
            <a:r>
              <a:rPr lang="en-US" sz="1400" b="1" baseline="30000" dirty="0"/>
              <a:t>th</a:t>
            </a:r>
            <a:r>
              <a:rPr lang="en-US" sz="1400" b="1" dirty="0"/>
              <a:t> – February 9</a:t>
            </a:r>
            <a:r>
              <a:rPr lang="en-US" sz="1400" b="1" baseline="30000" dirty="0"/>
              <a:t>th</a:t>
            </a:r>
            <a:r>
              <a:rPr lang="en-US" sz="1400" b="1" dirty="0"/>
              <a:t> </a:t>
            </a:r>
          </a:p>
        </p:txBody>
      </p:sp>
      <p:sp>
        <p:nvSpPr>
          <p:cNvPr id="13" name="TextBox 12">
            <a:extLst>
              <a:ext uri="{FF2B5EF4-FFF2-40B4-BE49-F238E27FC236}">
                <a16:creationId xmlns:a16="http://schemas.microsoft.com/office/drawing/2014/main" id="{7A2EA306-3558-4947-A94B-06AD8594407F}"/>
              </a:ext>
            </a:extLst>
          </p:cNvPr>
          <p:cNvSpPr txBox="1"/>
          <p:nvPr/>
        </p:nvSpPr>
        <p:spPr>
          <a:xfrm>
            <a:off x="131830" y="4479512"/>
            <a:ext cx="3481589" cy="477054"/>
          </a:xfrm>
          <a:prstGeom prst="rect">
            <a:avLst/>
          </a:prstGeom>
          <a:noFill/>
        </p:spPr>
        <p:txBody>
          <a:bodyPr wrap="square" rtlCol="0">
            <a:spAutoFit/>
          </a:bodyPr>
          <a:lstStyle/>
          <a:p>
            <a:r>
              <a:rPr lang="en-US" sz="2500" b="1" dirty="0">
                <a:latin typeface="Tempus Sans ITC" panose="04020404030D07020202" pitchFamily="82" charset="0"/>
              </a:rPr>
              <a:t>Unit Outlines</a:t>
            </a:r>
          </a:p>
        </p:txBody>
      </p:sp>
      <p:cxnSp>
        <p:nvCxnSpPr>
          <p:cNvPr id="14" name="Straight Connector 13">
            <a:extLst>
              <a:ext uri="{FF2B5EF4-FFF2-40B4-BE49-F238E27FC236}">
                <a16:creationId xmlns:a16="http://schemas.microsoft.com/office/drawing/2014/main" id="{5FC03012-9A95-4CEF-B11C-A1937BFFEDAB}"/>
              </a:ext>
            </a:extLst>
          </p:cNvPr>
          <p:cNvCxnSpPr>
            <a:cxnSpLocks/>
          </p:cNvCxnSpPr>
          <p:nvPr/>
        </p:nvCxnSpPr>
        <p:spPr>
          <a:xfrm>
            <a:off x="3736848" y="4403210"/>
            <a:ext cx="6096" cy="0"/>
          </a:xfrm>
          <a:prstGeom prst="line">
            <a:avLst/>
          </a:prstGeom>
          <a:ln>
            <a:prstDash val="lgDash"/>
          </a:ln>
        </p:spPr>
        <p:style>
          <a:lnRef idx="1">
            <a:schemeClr val="dk1"/>
          </a:lnRef>
          <a:fillRef idx="0">
            <a:schemeClr val="dk1"/>
          </a:fillRef>
          <a:effectRef idx="0">
            <a:schemeClr val="dk1"/>
          </a:effectRef>
          <a:fontRef idx="minor">
            <a:schemeClr val="tx1"/>
          </a:fontRef>
        </p:style>
      </p:cxnSp>
      <p:pic>
        <p:nvPicPr>
          <p:cNvPr id="17" name="Graphic 16" descr="Pencil">
            <a:extLst>
              <a:ext uri="{FF2B5EF4-FFF2-40B4-BE49-F238E27FC236}">
                <a16:creationId xmlns:a16="http://schemas.microsoft.com/office/drawing/2014/main" id="{B4B6840A-7990-D842-A826-93847BF1AB4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28052" y="144374"/>
            <a:ext cx="914400" cy="914400"/>
          </a:xfrm>
          <a:prstGeom prst="rect">
            <a:avLst/>
          </a:prstGeom>
        </p:spPr>
      </p:pic>
      <p:sp>
        <p:nvSpPr>
          <p:cNvPr id="24" name="TextBox 23">
            <a:extLst>
              <a:ext uri="{FF2B5EF4-FFF2-40B4-BE49-F238E27FC236}">
                <a16:creationId xmlns:a16="http://schemas.microsoft.com/office/drawing/2014/main" id="{027DBDD3-F9F7-4A40-ACA4-64F2E7CBEF48}"/>
              </a:ext>
            </a:extLst>
          </p:cNvPr>
          <p:cNvSpPr txBox="1"/>
          <p:nvPr/>
        </p:nvSpPr>
        <p:spPr>
          <a:xfrm>
            <a:off x="-275011" y="5160316"/>
            <a:ext cx="3631334" cy="1600438"/>
          </a:xfrm>
          <a:prstGeom prst="rect">
            <a:avLst/>
          </a:prstGeom>
          <a:noFill/>
        </p:spPr>
        <p:txBody>
          <a:bodyPr wrap="square" rtlCol="0">
            <a:spAutoFit/>
          </a:bodyPr>
          <a:lstStyle/>
          <a:p>
            <a:pPr marL="742950" lvl="1" indent="-285750">
              <a:buFont typeface="Courier New" panose="02070309020205020404" pitchFamily="49" charset="0"/>
              <a:buChar char="o"/>
            </a:pPr>
            <a:r>
              <a:rPr lang="en-US" sz="1400" dirty="0"/>
              <a:t>Unit 1: Causes and Effects of </a:t>
            </a:r>
            <a:br>
              <a:rPr lang="en-US" sz="1400" dirty="0"/>
            </a:br>
            <a:r>
              <a:rPr lang="en-US" sz="1400" dirty="0"/>
              <a:t>American Expansion</a:t>
            </a:r>
          </a:p>
          <a:p>
            <a:pPr marL="742950" lvl="1" indent="-285750">
              <a:buFont typeface="Courier New" panose="02070309020205020404" pitchFamily="49" charset="0"/>
              <a:buChar char="o"/>
            </a:pPr>
            <a:r>
              <a:rPr lang="en-US" sz="1400" dirty="0"/>
              <a:t>Standards:</a:t>
            </a:r>
          </a:p>
          <a:p>
            <a:pPr marL="1200150" lvl="2" indent="-285750">
              <a:buFont typeface="Courier New" panose="02070309020205020404" pitchFamily="49" charset="0"/>
              <a:buChar char="o"/>
            </a:pPr>
            <a:r>
              <a:rPr lang="en-US" sz="1400" dirty="0"/>
              <a:t>AM2.H.1</a:t>
            </a:r>
          </a:p>
          <a:p>
            <a:pPr marL="1200150" lvl="2" indent="-285750">
              <a:buFont typeface="Courier New" panose="02070309020205020404" pitchFamily="49" charset="0"/>
              <a:buChar char="o"/>
            </a:pPr>
            <a:r>
              <a:rPr lang="en-US" sz="1400" dirty="0"/>
              <a:t>AM1.H.3</a:t>
            </a:r>
          </a:p>
          <a:p>
            <a:pPr marL="1200150" lvl="2" indent="-285750">
              <a:buFont typeface="Courier New" panose="02070309020205020404" pitchFamily="49" charset="0"/>
              <a:buChar char="o"/>
            </a:pPr>
            <a:r>
              <a:rPr lang="en-US" sz="1400" dirty="0"/>
              <a:t>AM1.H.6</a:t>
            </a:r>
          </a:p>
          <a:p>
            <a:pPr marL="1200150" lvl="2" indent="-285750">
              <a:buFont typeface="Courier New" panose="02070309020205020404" pitchFamily="49" charset="0"/>
              <a:buChar char="o"/>
            </a:pPr>
            <a:r>
              <a:rPr lang="en-US" sz="1400" dirty="0"/>
              <a:t>AM1.H.8</a:t>
            </a:r>
          </a:p>
        </p:txBody>
      </p:sp>
      <p:sp>
        <p:nvSpPr>
          <p:cNvPr id="25" name="TextBox 24">
            <a:extLst>
              <a:ext uri="{FF2B5EF4-FFF2-40B4-BE49-F238E27FC236}">
                <a16:creationId xmlns:a16="http://schemas.microsoft.com/office/drawing/2014/main" id="{5DF6E0F0-176B-E24F-87DF-F0B10364B79C}"/>
              </a:ext>
            </a:extLst>
          </p:cNvPr>
          <p:cNvSpPr txBox="1"/>
          <p:nvPr/>
        </p:nvSpPr>
        <p:spPr>
          <a:xfrm>
            <a:off x="-395393" y="6760754"/>
            <a:ext cx="3366539" cy="307777"/>
          </a:xfrm>
          <a:prstGeom prst="rect">
            <a:avLst/>
          </a:prstGeom>
          <a:noFill/>
        </p:spPr>
        <p:txBody>
          <a:bodyPr wrap="square" rtlCol="0">
            <a:spAutoFit/>
          </a:bodyPr>
          <a:lstStyle/>
          <a:p>
            <a:pPr algn="ctr"/>
            <a:r>
              <a:rPr lang="en-US" sz="1400" b="1" dirty="0"/>
              <a:t>February 10</a:t>
            </a:r>
            <a:r>
              <a:rPr lang="en-US" sz="1400" b="1" baseline="30000" dirty="0"/>
              <a:t>th</a:t>
            </a:r>
            <a:r>
              <a:rPr lang="en-US" sz="1400" b="1" dirty="0"/>
              <a:t> – March 1st </a:t>
            </a:r>
          </a:p>
        </p:txBody>
      </p:sp>
      <p:sp>
        <p:nvSpPr>
          <p:cNvPr id="26" name="TextBox 25">
            <a:extLst>
              <a:ext uri="{FF2B5EF4-FFF2-40B4-BE49-F238E27FC236}">
                <a16:creationId xmlns:a16="http://schemas.microsoft.com/office/drawing/2014/main" id="{791B7DB6-116E-C048-943B-5956B4CEE198}"/>
              </a:ext>
            </a:extLst>
          </p:cNvPr>
          <p:cNvSpPr txBox="1"/>
          <p:nvPr/>
        </p:nvSpPr>
        <p:spPr>
          <a:xfrm>
            <a:off x="-229766" y="7016517"/>
            <a:ext cx="3631334" cy="2062103"/>
          </a:xfrm>
          <a:prstGeom prst="rect">
            <a:avLst/>
          </a:prstGeom>
          <a:noFill/>
        </p:spPr>
        <p:txBody>
          <a:bodyPr wrap="square" rtlCol="0">
            <a:spAutoFit/>
          </a:bodyPr>
          <a:lstStyle/>
          <a:p>
            <a:pPr marL="742950" lvl="1" indent="-285750">
              <a:buFont typeface="Courier New" panose="02070309020205020404" pitchFamily="49" charset="0"/>
              <a:buChar char="o"/>
            </a:pPr>
            <a:r>
              <a:rPr lang="en-US" sz="1400" dirty="0"/>
              <a:t>Unit 2: Responses to </a:t>
            </a:r>
            <a:br>
              <a:rPr lang="en-US" sz="1400" dirty="0"/>
            </a:br>
            <a:r>
              <a:rPr lang="en-US" sz="1400" dirty="0"/>
              <a:t>Oppression and Inequality</a:t>
            </a:r>
          </a:p>
          <a:p>
            <a:pPr marL="742950" lvl="1" indent="-285750">
              <a:buFont typeface="Courier New" panose="02070309020205020404" pitchFamily="49" charset="0"/>
              <a:buChar char="o"/>
            </a:pPr>
            <a:r>
              <a:rPr lang="en-US" sz="1400" dirty="0"/>
              <a:t>Standards:</a:t>
            </a:r>
          </a:p>
          <a:p>
            <a:pPr marL="1200150" lvl="2" indent="-285750">
              <a:buFont typeface="Courier New" panose="02070309020205020404" pitchFamily="49" charset="0"/>
              <a:buChar char="o"/>
            </a:pPr>
            <a:r>
              <a:rPr lang="en-US" sz="1400" dirty="0"/>
              <a:t>AM2.H.1</a:t>
            </a:r>
          </a:p>
          <a:p>
            <a:pPr marL="1200150" lvl="2" indent="-285750">
              <a:buFont typeface="Courier New" panose="02070309020205020404" pitchFamily="49" charset="0"/>
              <a:buChar char="o"/>
            </a:pPr>
            <a:r>
              <a:rPr lang="en-US" sz="1400" dirty="0"/>
              <a:t>AM2.H.2</a:t>
            </a:r>
          </a:p>
          <a:p>
            <a:pPr marL="1200150" lvl="2" indent="-285750">
              <a:buFont typeface="Courier New" panose="02070309020205020404" pitchFamily="49" charset="0"/>
              <a:buChar char="o"/>
            </a:pPr>
            <a:r>
              <a:rPr lang="en-US" sz="1400" dirty="0"/>
              <a:t>AM2.H.4</a:t>
            </a:r>
          </a:p>
          <a:p>
            <a:pPr marL="1200150" lvl="2" indent="-285750">
              <a:buFont typeface="Courier New" panose="02070309020205020404" pitchFamily="49" charset="0"/>
              <a:buChar char="o"/>
            </a:pPr>
            <a:r>
              <a:rPr lang="en-US" sz="1400" dirty="0"/>
              <a:t>AM2.H.5</a:t>
            </a:r>
          </a:p>
          <a:p>
            <a:pPr marL="1200150" lvl="2" indent="-285750">
              <a:buFont typeface="Courier New" panose="02070309020205020404" pitchFamily="49" charset="0"/>
              <a:buChar char="o"/>
            </a:pPr>
            <a:r>
              <a:rPr lang="en-US" sz="1400" dirty="0"/>
              <a:t>AM2.H.8</a:t>
            </a:r>
          </a:p>
          <a:p>
            <a:pPr marL="1200150" lvl="2" indent="-285750">
              <a:buFont typeface="Courier New" panose="02070309020205020404" pitchFamily="49" charset="0"/>
              <a:buChar char="o"/>
            </a:pPr>
            <a:endParaRPr lang="en-US" sz="1600" dirty="0"/>
          </a:p>
        </p:txBody>
      </p:sp>
      <p:sp>
        <p:nvSpPr>
          <p:cNvPr id="27" name="TextBox 26">
            <a:extLst>
              <a:ext uri="{FF2B5EF4-FFF2-40B4-BE49-F238E27FC236}">
                <a16:creationId xmlns:a16="http://schemas.microsoft.com/office/drawing/2014/main" id="{2A4270DF-CF08-0448-A7FE-4D08AAE73D45}"/>
              </a:ext>
            </a:extLst>
          </p:cNvPr>
          <p:cNvSpPr txBox="1"/>
          <p:nvPr/>
        </p:nvSpPr>
        <p:spPr>
          <a:xfrm>
            <a:off x="-395393" y="8770843"/>
            <a:ext cx="3366539" cy="307777"/>
          </a:xfrm>
          <a:prstGeom prst="rect">
            <a:avLst/>
          </a:prstGeom>
          <a:noFill/>
        </p:spPr>
        <p:txBody>
          <a:bodyPr wrap="square" rtlCol="0">
            <a:spAutoFit/>
          </a:bodyPr>
          <a:lstStyle/>
          <a:p>
            <a:pPr algn="ctr"/>
            <a:r>
              <a:rPr lang="en-US" sz="1400" b="1" dirty="0"/>
              <a:t>March 2</a:t>
            </a:r>
            <a:r>
              <a:rPr lang="en-US" sz="1400" b="1" baseline="30000" dirty="0"/>
              <a:t>nd</a:t>
            </a:r>
            <a:r>
              <a:rPr lang="en-US" sz="1400" b="1" dirty="0"/>
              <a:t> – March 31</a:t>
            </a:r>
            <a:r>
              <a:rPr lang="en-US" sz="1400" b="1" baseline="30000" dirty="0"/>
              <a:t>st</a:t>
            </a:r>
            <a:r>
              <a:rPr lang="en-US" sz="1400" b="1" dirty="0"/>
              <a:t> </a:t>
            </a:r>
          </a:p>
        </p:txBody>
      </p:sp>
      <p:sp>
        <p:nvSpPr>
          <p:cNvPr id="28" name="TextBox 27">
            <a:extLst>
              <a:ext uri="{FF2B5EF4-FFF2-40B4-BE49-F238E27FC236}">
                <a16:creationId xmlns:a16="http://schemas.microsoft.com/office/drawing/2014/main" id="{966AC857-6CAD-014B-8ECE-5F74A020291B}"/>
              </a:ext>
            </a:extLst>
          </p:cNvPr>
          <p:cNvSpPr txBox="1"/>
          <p:nvPr/>
        </p:nvSpPr>
        <p:spPr>
          <a:xfrm>
            <a:off x="-229766" y="9078620"/>
            <a:ext cx="3631334" cy="769441"/>
          </a:xfrm>
          <a:prstGeom prst="rect">
            <a:avLst/>
          </a:prstGeom>
          <a:noFill/>
        </p:spPr>
        <p:txBody>
          <a:bodyPr wrap="square" rtlCol="0">
            <a:spAutoFit/>
          </a:bodyPr>
          <a:lstStyle/>
          <a:p>
            <a:pPr marL="742950" lvl="1" indent="-285750">
              <a:buFont typeface="Courier New" panose="02070309020205020404" pitchFamily="49" charset="0"/>
              <a:buChar char="o"/>
            </a:pPr>
            <a:r>
              <a:rPr lang="en-US" sz="1400" dirty="0"/>
              <a:t>Unit 3: Challenges to the </a:t>
            </a:r>
            <a:br>
              <a:rPr lang="en-US" sz="1400" dirty="0"/>
            </a:br>
            <a:r>
              <a:rPr lang="en-US" sz="1400" dirty="0"/>
              <a:t>American Dream </a:t>
            </a:r>
          </a:p>
          <a:p>
            <a:pPr marL="1200150" lvl="2" indent="-285750">
              <a:buFont typeface="Courier New" panose="02070309020205020404" pitchFamily="49" charset="0"/>
              <a:buChar char="o"/>
            </a:pPr>
            <a:endParaRPr lang="en-US" sz="1600" dirty="0"/>
          </a:p>
        </p:txBody>
      </p:sp>
      <p:sp>
        <p:nvSpPr>
          <p:cNvPr id="29" name="TextBox 28">
            <a:extLst>
              <a:ext uri="{FF2B5EF4-FFF2-40B4-BE49-F238E27FC236}">
                <a16:creationId xmlns:a16="http://schemas.microsoft.com/office/drawing/2014/main" id="{4141BE98-B1B9-884A-B8C0-F9D612043A12}"/>
              </a:ext>
            </a:extLst>
          </p:cNvPr>
          <p:cNvSpPr txBox="1"/>
          <p:nvPr/>
        </p:nvSpPr>
        <p:spPr>
          <a:xfrm>
            <a:off x="2213790" y="4904553"/>
            <a:ext cx="3631334" cy="1631216"/>
          </a:xfrm>
          <a:prstGeom prst="rect">
            <a:avLst/>
          </a:prstGeom>
          <a:noFill/>
        </p:spPr>
        <p:txBody>
          <a:bodyPr wrap="square" rtlCol="0">
            <a:spAutoFit/>
          </a:bodyPr>
          <a:lstStyle/>
          <a:p>
            <a:pPr marL="742950" lvl="1" indent="-285750">
              <a:buFont typeface="Courier New" panose="02070309020205020404" pitchFamily="49" charset="0"/>
              <a:buChar char="o"/>
            </a:pPr>
            <a:r>
              <a:rPr lang="en-US" sz="1400" dirty="0"/>
              <a:t>Unit 3 Standards:</a:t>
            </a:r>
          </a:p>
          <a:p>
            <a:pPr marL="1200150" lvl="2" indent="-285750">
              <a:buFont typeface="Courier New" panose="02070309020205020404" pitchFamily="49" charset="0"/>
              <a:buChar char="o"/>
            </a:pPr>
            <a:r>
              <a:rPr lang="en-US" sz="1400" dirty="0"/>
              <a:t>AM2.H.1</a:t>
            </a:r>
          </a:p>
          <a:p>
            <a:pPr marL="1200150" lvl="2" indent="-285750">
              <a:buFont typeface="Courier New" panose="02070309020205020404" pitchFamily="49" charset="0"/>
              <a:buChar char="o"/>
            </a:pPr>
            <a:r>
              <a:rPr lang="en-US" sz="1400" dirty="0"/>
              <a:t>AM2.H.2</a:t>
            </a:r>
          </a:p>
          <a:p>
            <a:pPr marL="1200150" lvl="2" indent="-285750">
              <a:buFont typeface="Courier New" panose="02070309020205020404" pitchFamily="49" charset="0"/>
              <a:buChar char="o"/>
            </a:pPr>
            <a:r>
              <a:rPr lang="en-US" sz="1400" dirty="0"/>
              <a:t>AM2.H.4</a:t>
            </a:r>
          </a:p>
          <a:p>
            <a:pPr marL="1200150" lvl="2" indent="-285750">
              <a:buFont typeface="Courier New" panose="02070309020205020404" pitchFamily="49" charset="0"/>
              <a:buChar char="o"/>
            </a:pPr>
            <a:r>
              <a:rPr lang="en-US" sz="1400" dirty="0"/>
              <a:t>AM2.H.5</a:t>
            </a:r>
          </a:p>
          <a:p>
            <a:pPr marL="1200150" lvl="2" indent="-285750">
              <a:buFont typeface="Courier New" panose="02070309020205020404" pitchFamily="49" charset="0"/>
              <a:buChar char="o"/>
            </a:pPr>
            <a:r>
              <a:rPr lang="en-US" sz="1400" dirty="0"/>
              <a:t>AM2.H.8</a:t>
            </a:r>
          </a:p>
          <a:p>
            <a:pPr marL="1200150" lvl="2" indent="-285750">
              <a:buFont typeface="Courier New" panose="02070309020205020404" pitchFamily="49" charset="0"/>
              <a:buChar char="o"/>
            </a:pPr>
            <a:endParaRPr lang="en-US" sz="1600" dirty="0"/>
          </a:p>
        </p:txBody>
      </p:sp>
      <p:sp>
        <p:nvSpPr>
          <p:cNvPr id="30" name="TextBox 29">
            <a:extLst>
              <a:ext uri="{FF2B5EF4-FFF2-40B4-BE49-F238E27FC236}">
                <a16:creationId xmlns:a16="http://schemas.microsoft.com/office/drawing/2014/main" id="{88C6D6B2-F062-8B48-AA43-7FF9E6513019}"/>
              </a:ext>
            </a:extLst>
          </p:cNvPr>
          <p:cNvSpPr txBox="1"/>
          <p:nvPr/>
        </p:nvSpPr>
        <p:spPr>
          <a:xfrm>
            <a:off x="2570122" y="6734747"/>
            <a:ext cx="2564490" cy="307777"/>
          </a:xfrm>
          <a:prstGeom prst="rect">
            <a:avLst/>
          </a:prstGeom>
          <a:noFill/>
        </p:spPr>
        <p:txBody>
          <a:bodyPr wrap="square" rtlCol="0">
            <a:spAutoFit/>
          </a:bodyPr>
          <a:lstStyle/>
          <a:p>
            <a:pPr algn="ctr"/>
            <a:r>
              <a:rPr lang="en-US" sz="1400" b="1" dirty="0"/>
              <a:t>April 1</a:t>
            </a:r>
            <a:r>
              <a:rPr lang="en-US" sz="1400" b="1" baseline="30000" dirty="0"/>
              <a:t>st</a:t>
            </a:r>
            <a:r>
              <a:rPr lang="en-US" sz="1400" b="1" dirty="0"/>
              <a:t> – April 29</a:t>
            </a:r>
            <a:r>
              <a:rPr lang="en-US" sz="1400" b="1" baseline="30000" dirty="0"/>
              <a:t>th</a:t>
            </a:r>
            <a:r>
              <a:rPr lang="en-US" sz="1400" b="1" dirty="0"/>
              <a:t> </a:t>
            </a:r>
          </a:p>
        </p:txBody>
      </p:sp>
      <p:sp>
        <p:nvSpPr>
          <p:cNvPr id="31" name="TextBox 30">
            <a:extLst>
              <a:ext uri="{FF2B5EF4-FFF2-40B4-BE49-F238E27FC236}">
                <a16:creationId xmlns:a16="http://schemas.microsoft.com/office/drawing/2014/main" id="{026AF144-E6BD-0C4E-9C81-460370A93125}"/>
              </a:ext>
            </a:extLst>
          </p:cNvPr>
          <p:cNvSpPr txBox="1"/>
          <p:nvPr/>
        </p:nvSpPr>
        <p:spPr>
          <a:xfrm>
            <a:off x="2237212" y="7014082"/>
            <a:ext cx="3631334" cy="2277547"/>
          </a:xfrm>
          <a:prstGeom prst="rect">
            <a:avLst/>
          </a:prstGeom>
          <a:noFill/>
        </p:spPr>
        <p:txBody>
          <a:bodyPr wrap="square" rtlCol="0">
            <a:spAutoFit/>
          </a:bodyPr>
          <a:lstStyle/>
          <a:p>
            <a:pPr marL="742950" lvl="1" indent="-285750">
              <a:buFont typeface="Courier New" panose="02070309020205020404" pitchFamily="49" charset="0"/>
              <a:buChar char="o"/>
            </a:pPr>
            <a:r>
              <a:rPr lang="en-US" sz="1400" dirty="0"/>
              <a:t>Unit 4: Roles of the U.S.</a:t>
            </a:r>
            <a:br>
              <a:rPr lang="en-US" sz="1400" dirty="0"/>
            </a:br>
            <a:r>
              <a:rPr lang="en-US" sz="1400" dirty="0"/>
              <a:t>and the Impact of War</a:t>
            </a:r>
          </a:p>
          <a:p>
            <a:pPr marL="742950" lvl="1" indent="-285750">
              <a:buFont typeface="Courier New" panose="02070309020205020404" pitchFamily="49" charset="0"/>
              <a:buChar char="o"/>
            </a:pPr>
            <a:r>
              <a:rPr lang="en-US" sz="1400" dirty="0"/>
              <a:t>Standards:</a:t>
            </a:r>
          </a:p>
          <a:p>
            <a:pPr marL="1200150" lvl="2" indent="-285750">
              <a:buFont typeface="Courier New" panose="02070309020205020404" pitchFamily="49" charset="0"/>
              <a:buChar char="o"/>
            </a:pPr>
            <a:r>
              <a:rPr lang="en-US" sz="1400" dirty="0"/>
              <a:t>AM2.H.1</a:t>
            </a:r>
          </a:p>
          <a:p>
            <a:pPr marL="1200150" lvl="2" indent="-285750">
              <a:buFont typeface="Courier New" panose="02070309020205020404" pitchFamily="49" charset="0"/>
              <a:buChar char="o"/>
            </a:pPr>
            <a:r>
              <a:rPr lang="en-US" sz="1400" dirty="0"/>
              <a:t>AM2.H.2</a:t>
            </a:r>
          </a:p>
          <a:p>
            <a:pPr marL="1200150" lvl="2" indent="-285750">
              <a:buFont typeface="Courier New" panose="02070309020205020404" pitchFamily="49" charset="0"/>
              <a:buChar char="o"/>
            </a:pPr>
            <a:r>
              <a:rPr lang="en-US" sz="1400" dirty="0"/>
              <a:t>AM2.H.6</a:t>
            </a:r>
          </a:p>
          <a:p>
            <a:pPr marL="1200150" lvl="2" indent="-285750">
              <a:buFont typeface="Courier New" panose="02070309020205020404" pitchFamily="49" charset="0"/>
              <a:buChar char="o"/>
            </a:pPr>
            <a:r>
              <a:rPr lang="en-US" sz="1400" dirty="0"/>
              <a:t>AM2.H.7</a:t>
            </a:r>
          </a:p>
          <a:p>
            <a:pPr marL="1200150" lvl="2" indent="-285750">
              <a:buFont typeface="Courier New" panose="02070309020205020404" pitchFamily="49" charset="0"/>
              <a:buChar char="o"/>
            </a:pPr>
            <a:r>
              <a:rPr lang="en-US" sz="1400" dirty="0"/>
              <a:t>AM2.H.8</a:t>
            </a:r>
          </a:p>
          <a:p>
            <a:pPr lvl="2"/>
            <a:endParaRPr lang="en-US" sz="1400" dirty="0"/>
          </a:p>
          <a:p>
            <a:pPr marL="1200150" lvl="2" indent="-285750">
              <a:buFont typeface="Courier New" panose="02070309020205020404" pitchFamily="49" charset="0"/>
              <a:buChar char="o"/>
            </a:pPr>
            <a:endParaRPr lang="en-US" sz="1600" dirty="0"/>
          </a:p>
        </p:txBody>
      </p:sp>
      <p:sp>
        <p:nvSpPr>
          <p:cNvPr id="32" name="TextBox 31">
            <a:extLst>
              <a:ext uri="{FF2B5EF4-FFF2-40B4-BE49-F238E27FC236}">
                <a16:creationId xmlns:a16="http://schemas.microsoft.com/office/drawing/2014/main" id="{FE57FA69-2793-4B46-9576-0A4FFF385011}"/>
              </a:ext>
            </a:extLst>
          </p:cNvPr>
          <p:cNvSpPr txBox="1"/>
          <p:nvPr/>
        </p:nvSpPr>
        <p:spPr>
          <a:xfrm>
            <a:off x="5033091" y="4410139"/>
            <a:ext cx="2564490" cy="307777"/>
          </a:xfrm>
          <a:prstGeom prst="rect">
            <a:avLst/>
          </a:prstGeom>
          <a:noFill/>
        </p:spPr>
        <p:txBody>
          <a:bodyPr wrap="square" rtlCol="0">
            <a:spAutoFit/>
          </a:bodyPr>
          <a:lstStyle/>
          <a:p>
            <a:pPr algn="ctr"/>
            <a:r>
              <a:rPr lang="en-US" sz="1400" b="1" dirty="0"/>
              <a:t>May 2</a:t>
            </a:r>
            <a:r>
              <a:rPr lang="en-US" sz="1400" b="1" baseline="30000" dirty="0"/>
              <a:t>nd</a:t>
            </a:r>
            <a:r>
              <a:rPr lang="en-US" sz="1400" b="1" dirty="0"/>
              <a:t> – May 17</a:t>
            </a:r>
            <a:r>
              <a:rPr lang="en-US" sz="1400" b="1" baseline="30000" dirty="0"/>
              <a:t>th</a:t>
            </a:r>
            <a:r>
              <a:rPr lang="en-US" sz="1400" b="1" dirty="0"/>
              <a:t> </a:t>
            </a:r>
          </a:p>
        </p:txBody>
      </p:sp>
      <p:sp>
        <p:nvSpPr>
          <p:cNvPr id="33" name="TextBox 32">
            <a:extLst>
              <a:ext uri="{FF2B5EF4-FFF2-40B4-BE49-F238E27FC236}">
                <a16:creationId xmlns:a16="http://schemas.microsoft.com/office/drawing/2014/main" id="{A5DC960F-C759-D048-8B5B-494CDF8D6615}"/>
              </a:ext>
            </a:extLst>
          </p:cNvPr>
          <p:cNvSpPr txBox="1"/>
          <p:nvPr/>
        </p:nvSpPr>
        <p:spPr>
          <a:xfrm>
            <a:off x="4610850" y="4703744"/>
            <a:ext cx="3631334" cy="2708434"/>
          </a:xfrm>
          <a:prstGeom prst="rect">
            <a:avLst/>
          </a:prstGeom>
          <a:noFill/>
        </p:spPr>
        <p:txBody>
          <a:bodyPr wrap="square" rtlCol="0">
            <a:spAutoFit/>
          </a:bodyPr>
          <a:lstStyle/>
          <a:p>
            <a:pPr marL="742950" lvl="1" indent="-285750">
              <a:buFont typeface="Courier New" panose="02070309020205020404" pitchFamily="49" charset="0"/>
              <a:buChar char="o"/>
            </a:pPr>
            <a:r>
              <a:rPr lang="en-US" sz="1400" dirty="0"/>
              <a:t>Unit 5: Discontent and</a:t>
            </a:r>
            <a:br>
              <a:rPr lang="en-US" sz="1400" dirty="0"/>
            </a:br>
            <a:r>
              <a:rPr lang="en-US" sz="1400" dirty="0"/>
              <a:t>Expanding Rights through </a:t>
            </a:r>
            <a:br>
              <a:rPr lang="en-US" sz="1400" dirty="0"/>
            </a:br>
            <a:r>
              <a:rPr lang="en-US" sz="1400" dirty="0"/>
              <a:t>Crisis and Change</a:t>
            </a:r>
          </a:p>
          <a:p>
            <a:pPr marL="742950" lvl="1" indent="-285750">
              <a:buFont typeface="Courier New" panose="02070309020205020404" pitchFamily="49" charset="0"/>
              <a:buChar char="o"/>
            </a:pPr>
            <a:r>
              <a:rPr lang="en-US" sz="1400" dirty="0"/>
              <a:t>Standards:</a:t>
            </a:r>
          </a:p>
          <a:p>
            <a:pPr marL="1200150" lvl="2" indent="-285750">
              <a:buFont typeface="Courier New" panose="02070309020205020404" pitchFamily="49" charset="0"/>
              <a:buChar char="o"/>
            </a:pPr>
            <a:r>
              <a:rPr lang="en-US" sz="1400" dirty="0"/>
              <a:t>AM2.H.1</a:t>
            </a:r>
          </a:p>
          <a:p>
            <a:pPr marL="1200150" lvl="2" indent="-285750">
              <a:buFont typeface="Courier New" panose="02070309020205020404" pitchFamily="49" charset="0"/>
              <a:buChar char="o"/>
            </a:pPr>
            <a:r>
              <a:rPr lang="en-US" sz="1400" dirty="0"/>
              <a:t>AM2.H.2</a:t>
            </a:r>
          </a:p>
          <a:p>
            <a:pPr marL="1200150" lvl="2" indent="-285750">
              <a:buFont typeface="Courier New" panose="02070309020205020404" pitchFamily="49" charset="0"/>
              <a:buChar char="o"/>
            </a:pPr>
            <a:r>
              <a:rPr lang="en-US" sz="1400" dirty="0"/>
              <a:t>AM2.H.3</a:t>
            </a:r>
          </a:p>
          <a:p>
            <a:pPr marL="1200150" lvl="2" indent="-285750">
              <a:buFont typeface="Courier New" panose="02070309020205020404" pitchFamily="49" charset="0"/>
              <a:buChar char="o"/>
            </a:pPr>
            <a:r>
              <a:rPr lang="en-US" sz="1400" dirty="0"/>
              <a:t>AM2.H.4</a:t>
            </a:r>
          </a:p>
          <a:p>
            <a:pPr marL="1200150" lvl="2" indent="-285750">
              <a:buFont typeface="Courier New" panose="02070309020205020404" pitchFamily="49" charset="0"/>
              <a:buChar char="o"/>
            </a:pPr>
            <a:r>
              <a:rPr lang="en-US" sz="1400" dirty="0"/>
              <a:t>AM2.H.5</a:t>
            </a:r>
          </a:p>
          <a:p>
            <a:pPr marL="1200150" lvl="2" indent="-285750">
              <a:buFont typeface="Courier New" panose="02070309020205020404" pitchFamily="49" charset="0"/>
              <a:buChar char="o"/>
            </a:pPr>
            <a:r>
              <a:rPr lang="en-US" sz="1400" dirty="0"/>
              <a:t>AM2.H.7</a:t>
            </a:r>
          </a:p>
          <a:p>
            <a:pPr marL="1200150" lvl="2" indent="-285750">
              <a:buFont typeface="Courier New" panose="02070309020205020404" pitchFamily="49" charset="0"/>
              <a:buChar char="o"/>
            </a:pPr>
            <a:r>
              <a:rPr lang="en-US" sz="1400" dirty="0"/>
              <a:t>AM2.H.8</a:t>
            </a:r>
          </a:p>
          <a:p>
            <a:pPr marL="1200150" lvl="2" indent="-285750">
              <a:buFont typeface="Courier New" panose="02070309020205020404" pitchFamily="49" charset="0"/>
              <a:buChar char="o"/>
            </a:pPr>
            <a:endParaRPr lang="en-US" sz="1600" dirty="0"/>
          </a:p>
        </p:txBody>
      </p:sp>
      <p:sp>
        <p:nvSpPr>
          <p:cNvPr id="34" name="TextBox 33">
            <a:extLst>
              <a:ext uri="{FF2B5EF4-FFF2-40B4-BE49-F238E27FC236}">
                <a16:creationId xmlns:a16="http://schemas.microsoft.com/office/drawing/2014/main" id="{BA18BDDD-6510-0849-BB90-7BE6E1B5A949}"/>
              </a:ext>
            </a:extLst>
          </p:cNvPr>
          <p:cNvSpPr txBox="1"/>
          <p:nvPr/>
        </p:nvSpPr>
        <p:spPr>
          <a:xfrm>
            <a:off x="5072350" y="7411854"/>
            <a:ext cx="2564490" cy="307777"/>
          </a:xfrm>
          <a:prstGeom prst="rect">
            <a:avLst/>
          </a:prstGeom>
          <a:noFill/>
        </p:spPr>
        <p:txBody>
          <a:bodyPr wrap="square" rtlCol="0">
            <a:spAutoFit/>
          </a:bodyPr>
          <a:lstStyle/>
          <a:p>
            <a:pPr algn="ctr"/>
            <a:r>
              <a:rPr lang="en-US" sz="1400" b="1" dirty="0"/>
              <a:t>May 18</a:t>
            </a:r>
            <a:r>
              <a:rPr lang="en-US" sz="1400" b="1" baseline="30000" dirty="0"/>
              <a:t>th</a:t>
            </a:r>
            <a:r>
              <a:rPr lang="en-US" sz="1400" b="1" dirty="0"/>
              <a:t> – May 27</a:t>
            </a:r>
            <a:r>
              <a:rPr lang="en-US" sz="1400" b="1" baseline="30000" dirty="0"/>
              <a:t>th</a:t>
            </a:r>
            <a:r>
              <a:rPr lang="en-US" sz="1400" b="1" dirty="0"/>
              <a:t> </a:t>
            </a:r>
          </a:p>
        </p:txBody>
      </p:sp>
      <p:sp>
        <p:nvSpPr>
          <p:cNvPr id="35" name="TextBox 34">
            <a:extLst>
              <a:ext uri="{FF2B5EF4-FFF2-40B4-BE49-F238E27FC236}">
                <a16:creationId xmlns:a16="http://schemas.microsoft.com/office/drawing/2014/main" id="{A6ECC08B-C8D6-544A-9887-967904BB8F54}"/>
              </a:ext>
            </a:extLst>
          </p:cNvPr>
          <p:cNvSpPr txBox="1"/>
          <p:nvPr/>
        </p:nvSpPr>
        <p:spPr>
          <a:xfrm>
            <a:off x="4652082" y="7814301"/>
            <a:ext cx="3631334" cy="1846659"/>
          </a:xfrm>
          <a:prstGeom prst="rect">
            <a:avLst/>
          </a:prstGeom>
          <a:noFill/>
        </p:spPr>
        <p:txBody>
          <a:bodyPr wrap="square" rtlCol="0">
            <a:spAutoFit/>
          </a:bodyPr>
          <a:lstStyle/>
          <a:p>
            <a:pPr marL="742950" lvl="1" indent="-285750">
              <a:buFont typeface="Courier New" panose="02070309020205020404" pitchFamily="49" charset="0"/>
              <a:buChar char="o"/>
            </a:pPr>
            <a:r>
              <a:rPr lang="en-US" sz="1400" dirty="0"/>
              <a:t>Unit 6: America’s Place in </a:t>
            </a:r>
            <a:br>
              <a:rPr lang="en-US" sz="1400" dirty="0"/>
            </a:br>
            <a:r>
              <a:rPr lang="en-US" sz="1400" dirty="0"/>
              <a:t>Globalization</a:t>
            </a:r>
          </a:p>
          <a:p>
            <a:pPr marL="742950" lvl="1" indent="-285750">
              <a:buFont typeface="Courier New" panose="02070309020205020404" pitchFamily="49" charset="0"/>
              <a:buChar char="o"/>
            </a:pPr>
            <a:r>
              <a:rPr lang="en-US" sz="1400" dirty="0"/>
              <a:t>Standards</a:t>
            </a:r>
          </a:p>
          <a:p>
            <a:pPr marL="1200150" lvl="2" indent="-285750">
              <a:buFont typeface="Courier New" panose="02070309020205020404" pitchFamily="49" charset="0"/>
              <a:buChar char="o"/>
            </a:pPr>
            <a:r>
              <a:rPr lang="en-US" sz="1400" dirty="0"/>
              <a:t>AM2.H.1</a:t>
            </a:r>
          </a:p>
          <a:p>
            <a:pPr marL="1200150" lvl="2" indent="-285750">
              <a:buFont typeface="Courier New" panose="02070309020205020404" pitchFamily="49" charset="0"/>
              <a:buChar char="o"/>
            </a:pPr>
            <a:r>
              <a:rPr lang="en-US" sz="1400" dirty="0"/>
              <a:t>AM2.H.6</a:t>
            </a:r>
          </a:p>
          <a:p>
            <a:pPr marL="1200150" lvl="2" indent="-285750">
              <a:buFont typeface="Courier New" panose="02070309020205020404" pitchFamily="49" charset="0"/>
              <a:buChar char="o"/>
            </a:pPr>
            <a:r>
              <a:rPr lang="en-US" sz="1400" dirty="0"/>
              <a:t>AM2.H.7</a:t>
            </a:r>
          </a:p>
          <a:p>
            <a:pPr marL="1200150" lvl="2" indent="-285750">
              <a:buFont typeface="Courier New" panose="02070309020205020404" pitchFamily="49" charset="0"/>
              <a:buChar char="o"/>
            </a:pPr>
            <a:r>
              <a:rPr lang="en-US" sz="1400"/>
              <a:t>AM2.H.8</a:t>
            </a:r>
          </a:p>
          <a:p>
            <a:pPr marL="1200150" lvl="2" indent="-285750">
              <a:buFont typeface="Courier New" panose="02070309020205020404" pitchFamily="49" charset="0"/>
              <a:buChar char="o"/>
            </a:pPr>
            <a:endParaRPr lang="en-US" sz="1600" dirty="0"/>
          </a:p>
        </p:txBody>
      </p:sp>
      <p:cxnSp>
        <p:nvCxnSpPr>
          <p:cNvPr id="36" name="Straight Connector 35">
            <a:extLst>
              <a:ext uri="{FF2B5EF4-FFF2-40B4-BE49-F238E27FC236}">
                <a16:creationId xmlns:a16="http://schemas.microsoft.com/office/drawing/2014/main" id="{20AC9C3E-6703-7443-8B5E-69AF0CD8095E}"/>
              </a:ext>
            </a:extLst>
          </p:cNvPr>
          <p:cNvCxnSpPr>
            <a:cxnSpLocks/>
          </p:cNvCxnSpPr>
          <p:nvPr/>
        </p:nvCxnSpPr>
        <p:spPr>
          <a:xfrm flipH="1">
            <a:off x="2570122" y="4403210"/>
            <a:ext cx="17611" cy="5655190"/>
          </a:xfrm>
          <a:prstGeom prst="line">
            <a:avLst/>
          </a:prstGeom>
          <a:ln>
            <a:prstDash val="lgDash"/>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CE597BEA-65C5-7D47-AE3A-6DBBE7CFEEF8}"/>
              </a:ext>
            </a:extLst>
          </p:cNvPr>
          <p:cNvCxnSpPr>
            <a:cxnSpLocks/>
          </p:cNvCxnSpPr>
          <p:nvPr/>
        </p:nvCxnSpPr>
        <p:spPr>
          <a:xfrm>
            <a:off x="5042667" y="4403210"/>
            <a:ext cx="0" cy="5655190"/>
          </a:xfrm>
          <a:prstGeom prst="line">
            <a:avLst/>
          </a:prstGeom>
          <a:ln>
            <a:prstDash val="lgDash"/>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0EA8DFAD-1173-0544-897F-CB28E71C8773}"/>
              </a:ext>
            </a:extLst>
          </p:cNvPr>
          <p:cNvCxnSpPr>
            <a:cxnSpLocks/>
          </p:cNvCxnSpPr>
          <p:nvPr/>
        </p:nvCxnSpPr>
        <p:spPr>
          <a:xfrm>
            <a:off x="21909" y="6758318"/>
            <a:ext cx="2583810" cy="0"/>
          </a:xfrm>
          <a:prstGeom prst="line">
            <a:avLst/>
          </a:prstGeom>
          <a:ln>
            <a:prstDash val="lgDash"/>
          </a:ln>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6C5D8030-8880-CD4B-8CA0-2E989E233EB2}"/>
              </a:ext>
            </a:extLst>
          </p:cNvPr>
          <p:cNvCxnSpPr>
            <a:cxnSpLocks/>
          </p:cNvCxnSpPr>
          <p:nvPr/>
        </p:nvCxnSpPr>
        <p:spPr>
          <a:xfrm>
            <a:off x="-13688" y="8770843"/>
            <a:ext cx="2583810" cy="0"/>
          </a:xfrm>
          <a:prstGeom prst="line">
            <a:avLst/>
          </a:prstGeom>
          <a:ln>
            <a:prstDash val="lgDash"/>
          </a:ln>
        </p:spPr>
        <p:style>
          <a:lnRef idx="1">
            <a:schemeClr val="dk1"/>
          </a:lnRef>
          <a:fillRef idx="0">
            <a:schemeClr val="dk1"/>
          </a:fillRef>
          <a:effectRef idx="0">
            <a:schemeClr val="dk1"/>
          </a:effectRef>
          <a:fontRef idx="minor">
            <a:schemeClr val="tx1"/>
          </a:fontRef>
        </p:style>
      </p:cxnSp>
      <p:cxnSp>
        <p:nvCxnSpPr>
          <p:cNvPr id="44" name="Straight Connector 43">
            <a:extLst>
              <a:ext uri="{FF2B5EF4-FFF2-40B4-BE49-F238E27FC236}">
                <a16:creationId xmlns:a16="http://schemas.microsoft.com/office/drawing/2014/main" id="{F088EA0A-BB01-BD44-B6DD-E93DDFC55AD0}"/>
              </a:ext>
            </a:extLst>
          </p:cNvPr>
          <p:cNvCxnSpPr>
            <a:cxnSpLocks/>
          </p:cNvCxnSpPr>
          <p:nvPr/>
        </p:nvCxnSpPr>
        <p:spPr>
          <a:xfrm>
            <a:off x="2605719" y="6760236"/>
            <a:ext cx="2436948" cy="0"/>
          </a:xfrm>
          <a:prstGeom prst="line">
            <a:avLst/>
          </a:prstGeom>
          <a:ln>
            <a:prstDash val="lgDash"/>
          </a:ln>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5C6D4EE7-B6BE-3E48-B093-2BA1CA7496E3}"/>
              </a:ext>
            </a:extLst>
          </p:cNvPr>
          <p:cNvCxnSpPr>
            <a:cxnSpLocks/>
          </p:cNvCxnSpPr>
          <p:nvPr/>
        </p:nvCxnSpPr>
        <p:spPr>
          <a:xfrm>
            <a:off x="5049263" y="7384851"/>
            <a:ext cx="2583810" cy="0"/>
          </a:xfrm>
          <a:prstGeom prst="line">
            <a:avLst/>
          </a:prstGeom>
          <a:ln>
            <a:prstDash val="lg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14734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C2D2E12-1E94-42D8-870A-F7BE3CB52B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2" y="85345"/>
            <a:ext cx="7626096" cy="9875519"/>
          </a:xfrm>
          <a:prstGeom prst="rect">
            <a:avLst/>
          </a:prstGeom>
        </p:spPr>
      </p:pic>
      <p:sp>
        <p:nvSpPr>
          <p:cNvPr id="13" name="TextBox 12">
            <a:extLst>
              <a:ext uri="{FF2B5EF4-FFF2-40B4-BE49-F238E27FC236}">
                <a16:creationId xmlns:a16="http://schemas.microsoft.com/office/drawing/2014/main" id="{890E51C7-C579-492A-BADD-B259FF41862D}"/>
              </a:ext>
            </a:extLst>
          </p:cNvPr>
          <p:cNvSpPr txBox="1"/>
          <p:nvPr/>
        </p:nvSpPr>
        <p:spPr>
          <a:xfrm>
            <a:off x="330539" y="321056"/>
            <a:ext cx="6595872" cy="5078313"/>
          </a:xfrm>
          <a:prstGeom prst="rect">
            <a:avLst/>
          </a:prstGeom>
          <a:noFill/>
        </p:spPr>
        <p:txBody>
          <a:bodyPr wrap="square" rtlCol="0">
            <a:spAutoFit/>
          </a:bodyPr>
          <a:lstStyle/>
          <a:p>
            <a:r>
              <a:rPr lang="en-US" b="1" dirty="0"/>
              <a:t>By signing this, I am verifying that I have read the syllabus, understand its contents, and agree to abide by the syllabus or to support my student in abiding by this syllabus.</a:t>
            </a:r>
          </a:p>
          <a:p>
            <a:r>
              <a:rPr lang="en-US" sz="1200" dirty="0"/>
              <a:t> </a:t>
            </a:r>
          </a:p>
          <a:p>
            <a:r>
              <a:rPr lang="en-US" sz="1200" dirty="0">
                <a:latin typeface="Arial Narrow" panose="020B0606020202030204" pitchFamily="34" charset="0"/>
              </a:rPr>
              <a:t>Please sign and return this form. </a:t>
            </a:r>
          </a:p>
          <a:p>
            <a:endParaRPr lang="en-US" sz="1200" b="1" dirty="0">
              <a:latin typeface="Arial Narrow" panose="020B0606020202030204" pitchFamily="34" charset="0"/>
            </a:endParaRPr>
          </a:p>
          <a:p>
            <a:r>
              <a:rPr lang="en-US" sz="1200" b="1" dirty="0">
                <a:latin typeface="Arial Narrow" panose="020B0606020202030204" pitchFamily="34" charset="0"/>
              </a:rPr>
              <a:t>STUDENT NAME</a:t>
            </a:r>
            <a:r>
              <a:rPr lang="en-US" sz="1200" dirty="0">
                <a:latin typeface="Arial Narrow" panose="020B0606020202030204" pitchFamily="34" charset="0"/>
              </a:rPr>
              <a:t> (print) _______________________________________________________________________</a:t>
            </a:r>
          </a:p>
          <a:p>
            <a:r>
              <a:rPr lang="en-US" sz="1200" dirty="0">
                <a:latin typeface="Arial Narrow" panose="020B0606020202030204" pitchFamily="34" charset="0"/>
              </a:rPr>
              <a:t>  </a:t>
            </a:r>
          </a:p>
          <a:p>
            <a:r>
              <a:rPr lang="en-US" sz="1200" dirty="0">
                <a:latin typeface="Arial Narrow" panose="020B0606020202030204" pitchFamily="34" charset="0"/>
              </a:rPr>
              <a:t>Student Signature___________________________________________________  Date_____________________</a:t>
            </a:r>
          </a:p>
          <a:p>
            <a:r>
              <a:rPr lang="en-US" sz="1200" dirty="0">
                <a:latin typeface="Arial Narrow" panose="020B0606020202030204" pitchFamily="34" charset="0"/>
              </a:rPr>
              <a:t> </a:t>
            </a:r>
          </a:p>
          <a:p>
            <a:r>
              <a:rPr lang="en-US" sz="1200" b="1" dirty="0">
                <a:latin typeface="Arial Narrow" panose="020B0606020202030204" pitchFamily="34" charset="0"/>
              </a:rPr>
              <a:t>PARENT/GUARDIAN NAME</a:t>
            </a:r>
            <a:r>
              <a:rPr lang="en-US" sz="1200" dirty="0">
                <a:latin typeface="Arial Narrow" panose="020B0606020202030204" pitchFamily="34" charset="0"/>
              </a:rPr>
              <a:t> (print)_______________________________________________________________</a:t>
            </a:r>
          </a:p>
          <a:p>
            <a:endParaRPr lang="en-US" sz="1200" dirty="0">
              <a:latin typeface="Arial Narrow" panose="020B0606020202030204" pitchFamily="34" charset="0"/>
            </a:endParaRPr>
          </a:p>
          <a:p>
            <a:r>
              <a:rPr lang="en-US" sz="1200" dirty="0">
                <a:latin typeface="Arial Narrow" panose="020B0606020202030204" pitchFamily="34" charset="0"/>
              </a:rPr>
              <a:t>Parent/Guardian email address___________________________________________________________________</a:t>
            </a:r>
          </a:p>
          <a:p>
            <a:endParaRPr lang="en-US" sz="1200" dirty="0">
              <a:latin typeface="Arial Narrow" panose="020B0606020202030204" pitchFamily="34" charset="0"/>
            </a:endParaRPr>
          </a:p>
          <a:p>
            <a:r>
              <a:rPr lang="en-US" sz="1200" dirty="0">
                <a:latin typeface="Arial Narrow" panose="020B0606020202030204" pitchFamily="34" charset="0"/>
              </a:rPr>
              <a:t>Preferred DAYTIME parent contact number_________________________________________________________</a:t>
            </a:r>
          </a:p>
          <a:p>
            <a:r>
              <a:rPr lang="en-US" sz="1200" dirty="0">
                <a:latin typeface="Arial Narrow" panose="020B0606020202030204" pitchFamily="34" charset="0"/>
              </a:rPr>
              <a:t> </a:t>
            </a:r>
          </a:p>
          <a:p>
            <a:r>
              <a:rPr lang="en-US" sz="1200" dirty="0">
                <a:latin typeface="Arial Narrow" panose="020B0606020202030204" pitchFamily="34" charset="0"/>
              </a:rPr>
              <a:t>Any additional parent contact number_________________________________­­_____________________________</a:t>
            </a:r>
          </a:p>
          <a:p>
            <a:r>
              <a:rPr lang="en-US" sz="1200" dirty="0">
                <a:latin typeface="Arial Narrow" panose="020B0606020202030204" pitchFamily="34" charset="0"/>
              </a:rPr>
              <a:t> </a:t>
            </a:r>
          </a:p>
          <a:p>
            <a:r>
              <a:rPr lang="en-US" sz="1200" dirty="0">
                <a:latin typeface="Arial Narrow" panose="020B0606020202030204" pitchFamily="34" charset="0"/>
              </a:rPr>
              <a:t>Parent Signature_______________________________________________________  Date__________________</a:t>
            </a:r>
          </a:p>
          <a:p>
            <a:pPr lvl="0"/>
            <a:endParaRPr lang="en-US" sz="1200" dirty="0">
              <a:latin typeface="Arial Narrow" panose="020B0606020202030204" pitchFamily="34" charset="0"/>
            </a:endParaRPr>
          </a:p>
          <a:p>
            <a:pPr lvl="0"/>
            <a:endParaRPr lang="en-US" sz="1200" dirty="0">
              <a:latin typeface="Arial Narrow" panose="020B0606020202030204" pitchFamily="34" charset="0"/>
            </a:endParaRPr>
          </a:p>
          <a:p>
            <a:pPr lvl="0"/>
            <a:endParaRPr lang="en-US" sz="1200" dirty="0"/>
          </a:p>
          <a:p>
            <a:pPr lvl="0"/>
            <a:endParaRPr lang="en-US" sz="1200" dirty="0"/>
          </a:p>
          <a:p>
            <a:pPr lvl="0"/>
            <a:endParaRPr lang="en-US" sz="1200" dirty="0"/>
          </a:p>
          <a:p>
            <a:endParaRPr lang="en-US" dirty="0"/>
          </a:p>
        </p:txBody>
      </p:sp>
      <p:sp>
        <p:nvSpPr>
          <p:cNvPr id="2" name="Rectangle 1">
            <a:extLst>
              <a:ext uri="{FF2B5EF4-FFF2-40B4-BE49-F238E27FC236}">
                <a16:creationId xmlns:a16="http://schemas.microsoft.com/office/drawing/2014/main" id="{663B51AD-C6D4-DE4B-B075-8C1A18708ACA}"/>
              </a:ext>
            </a:extLst>
          </p:cNvPr>
          <p:cNvSpPr/>
          <p:nvPr/>
        </p:nvSpPr>
        <p:spPr>
          <a:xfrm>
            <a:off x="445854" y="4070144"/>
            <a:ext cx="7038679" cy="5632311"/>
          </a:xfrm>
          <a:prstGeom prst="rect">
            <a:avLst/>
          </a:prstGeom>
        </p:spPr>
        <p:txBody>
          <a:bodyPr wrap="square">
            <a:spAutoFit/>
          </a:bodyPr>
          <a:lstStyle/>
          <a:p>
            <a:pPr algn="ctr"/>
            <a:r>
              <a:rPr lang="en-US" sz="1200" b="1" dirty="0">
                <a:latin typeface="Arial" panose="020B0604020202020204" pitchFamily="34" charset="0"/>
                <a:ea typeface="Times New Roman" panose="02020603050405020304" pitchFamily="18" charset="0"/>
                <a:cs typeface="Arial" panose="020B0604020202020204" pitchFamily="34" charset="0"/>
              </a:rPr>
              <a:t>AH2 Movie Permission Form</a:t>
            </a:r>
          </a:p>
          <a:p>
            <a:r>
              <a:rPr lang="en-US" sz="1200" dirty="0">
                <a:latin typeface="Arial" panose="020B0604020202020204" pitchFamily="34" charset="0"/>
                <a:ea typeface="Times New Roman" panose="02020603050405020304" pitchFamily="18" charset="0"/>
                <a:cs typeface="Arial" panose="020B0604020202020204" pitchFamily="34" charset="0"/>
              </a:rPr>
              <a:t>Our school suggests a parental permission for your student to view movies that are used in our curriculum, or that are selected by our teachers, which are rated PG-13 or R.</a:t>
            </a:r>
            <a: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t> </a:t>
            </a:r>
            <a:b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br>
            <a:b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br>
            <a:r>
              <a:rPr lang="en-US" sz="1200" dirty="0">
                <a:latin typeface="Arial" panose="020B0604020202020204" pitchFamily="34" charset="0"/>
                <a:ea typeface="Times New Roman" panose="02020603050405020304" pitchFamily="18" charset="0"/>
                <a:cs typeface="Arial" panose="020B0604020202020204" pitchFamily="34" charset="0"/>
              </a:rPr>
              <a:t>I believe showing your son or daughter films or portions of films such as</a:t>
            </a:r>
            <a:r>
              <a:rPr lang="en-US" sz="1200" i="1" dirty="0">
                <a:latin typeface="Arial" panose="020B0604020202020204" pitchFamily="34" charset="0"/>
                <a:ea typeface="Times New Roman" panose="02020603050405020304" pitchFamily="18" charset="0"/>
                <a:cs typeface="Arial" panose="020B0604020202020204" pitchFamily="34" charset="0"/>
              </a:rPr>
              <a:t> </a:t>
            </a:r>
            <a:r>
              <a:rPr lang="en-US" sz="1200" b="1" i="1" dirty="0">
                <a:latin typeface="Arial" panose="020B0604020202020204" pitchFamily="34" charset="0"/>
                <a:ea typeface="Times New Roman" panose="02020603050405020304" pitchFamily="18" charset="0"/>
                <a:cs typeface="Arial" panose="020B0604020202020204" pitchFamily="34" charset="0"/>
              </a:rPr>
              <a:t>Cinderella Man, 1917, 13 Days, etc. </a:t>
            </a:r>
            <a:r>
              <a:rPr lang="en-US" sz="1200" dirty="0">
                <a:latin typeface="Arial" panose="020B0604020202020204" pitchFamily="34" charset="0"/>
                <a:ea typeface="Times New Roman" panose="02020603050405020304" pitchFamily="18" charset="0"/>
                <a:cs typeface="Arial" panose="020B0604020202020204" pitchFamily="34" charset="0"/>
              </a:rPr>
              <a:t>enables them to benefit from another medium as a resource in their study of current events and history.</a:t>
            </a:r>
            <a: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t>  </a:t>
            </a:r>
            <a:r>
              <a:rPr lang="en-US" sz="1200" dirty="0">
                <a:latin typeface="Arial" panose="020B0604020202020204" pitchFamily="34" charset="0"/>
                <a:ea typeface="Times New Roman" panose="02020603050405020304" pitchFamily="18" charset="0"/>
                <a:cs typeface="Arial" panose="020B0604020202020204" pitchFamily="34" charset="0"/>
              </a:rPr>
              <a:t>I understand that in some scenes within these movies harsh language may be used as well as some graphic violence, yet if we were to eliminate every movie deemed to have something objectionable in it, we would lose the use of relevant parts as tools for learning from events that actually happened.</a:t>
            </a:r>
            <a:b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br>
            <a:b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br>
            <a:r>
              <a:rPr lang="en-US" sz="1200" dirty="0">
                <a:latin typeface="Arial" panose="020B0604020202020204" pitchFamily="34" charset="0"/>
                <a:ea typeface="Times New Roman" panose="02020603050405020304" pitchFamily="18" charset="0"/>
                <a:cs typeface="Arial" panose="020B0604020202020204" pitchFamily="34" charset="0"/>
              </a:rPr>
              <a:t>Movies, along with our hands-on activities such as reading, in-class discussion groups, trials, debates, and research projects, give students a well-rounded opportunity to discover the world of history. Movies go beyond dry facts and help bring events “alive.” Please be aware that all films, regardless of rating, have been approved by the HRHS administration before they are viewed in class.</a:t>
            </a:r>
            <a: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t> </a:t>
            </a:r>
            <a:b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br>
            <a:r>
              <a:rPr lang="en-US" sz="1200" dirty="0">
                <a:latin typeface="Arial" panose="020B0604020202020204" pitchFamily="34" charset="0"/>
                <a:ea typeface="Times New Roman" panose="02020603050405020304" pitchFamily="18" charset="0"/>
                <a:cs typeface="Arial" panose="020B0604020202020204" pitchFamily="34" charset="0"/>
              </a:rPr>
              <a:t>____ Yes, I give my son/daughter permission to view curriculum and school approved full-length movies</a:t>
            </a:r>
            <a: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t> </a:t>
            </a:r>
            <a:r>
              <a:rPr lang="en-US" sz="1200" dirty="0">
                <a:latin typeface="Arial" panose="020B0604020202020204" pitchFamily="34" charset="0"/>
                <a:ea typeface="Times New Roman" panose="02020603050405020304" pitchFamily="18" charset="0"/>
                <a:cs typeface="Arial" panose="020B0604020202020204" pitchFamily="34" charset="0"/>
              </a:rPr>
              <a:t>rated PG-13 or R.</a:t>
            </a:r>
            <a: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t> </a:t>
            </a:r>
            <a:b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br>
            <a:b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br>
            <a:r>
              <a:rPr lang="en-US" sz="1200" dirty="0">
                <a:latin typeface="Arial" panose="020B0604020202020204" pitchFamily="34" charset="0"/>
                <a:ea typeface="Times New Roman" panose="02020603050405020304" pitchFamily="18" charset="0"/>
                <a:cs typeface="Arial" panose="020B0604020202020204" pitchFamily="34" charset="0"/>
              </a:rPr>
              <a:t>____ No, I do not give my son/daughter permission to view curriculum and school appropriate full-length movies of the types mentioned in this letter. I understand alternate learning experiences will be provided for my child while the movie is being watched.</a:t>
            </a:r>
            <a: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t> </a:t>
            </a:r>
            <a:b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br>
            <a: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t>  </a:t>
            </a:r>
            <a:b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br>
            <a:r>
              <a:rPr lang="en-US" sz="1200" dirty="0">
                <a:latin typeface="Arial" panose="020B0604020202020204" pitchFamily="34" charset="0"/>
                <a:ea typeface="Times New Roman" panose="02020603050405020304" pitchFamily="18" charset="0"/>
                <a:cs typeface="Arial" panose="020B0604020202020204" pitchFamily="34" charset="0"/>
              </a:rPr>
              <a:t>Guardian approval: (by typing/signing your name you testify that you are the person written and you give permission to your son or daughter to watch the movies mentioned.</a:t>
            </a:r>
            <a:br>
              <a:rPr lang="en-US" sz="1200" dirty="0">
                <a:latin typeface="Arial" panose="020B0604020202020204" pitchFamily="34" charset="0"/>
                <a:ea typeface="Times New Roman" panose="02020603050405020304" pitchFamily="18" charset="0"/>
                <a:cs typeface="Arial" panose="020B0604020202020204" pitchFamily="34" charset="0"/>
              </a:rPr>
            </a:br>
            <a:br>
              <a:rPr lang="en-US" sz="1200" dirty="0">
                <a:latin typeface="Arial" panose="020B0604020202020204" pitchFamily="34" charset="0"/>
                <a:ea typeface="Times New Roman" panose="02020603050405020304" pitchFamily="18" charset="0"/>
                <a:cs typeface="Arial" panose="020B0604020202020204" pitchFamily="34" charset="0"/>
              </a:rPr>
            </a:br>
            <a:r>
              <a:rPr lang="en-US" sz="1200" b="1" dirty="0">
                <a:latin typeface="Arial" panose="020B0604020202020204" pitchFamily="34" charset="0"/>
                <a:ea typeface="Times New Roman" panose="02020603050405020304" pitchFamily="18" charset="0"/>
                <a:cs typeface="Arial" panose="020B0604020202020204" pitchFamily="34" charset="0"/>
              </a:rPr>
              <a:t>NAME:____________________________ SIGNATURE:______________________________</a:t>
            </a:r>
            <a:br>
              <a:rPr lang="en-US" sz="1200" b="1" dirty="0">
                <a:latin typeface="Arial" panose="020B0604020202020204" pitchFamily="34" charset="0"/>
                <a:ea typeface="Times New Roman" panose="02020603050405020304" pitchFamily="18" charset="0"/>
                <a:cs typeface="Arial" panose="020B0604020202020204" pitchFamily="34" charset="0"/>
              </a:rPr>
            </a:br>
            <a:endParaRPr lang="en-US" sz="1200" dirty="0">
              <a:latin typeface="Arial" panose="020B0604020202020204" pitchFamily="34" charset="0"/>
              <a:ea typeface="Times New Roman" panose="02020603050405020304" pitchFamily="18" charset="0"/>
              <a:cs typeface="Arial" panose="020B0604020202020204" pitchFamily="34" charset="0"/>
            </a:endParaRPr>
          </a:p>
          <a:p>
            <a:r>
              <a:rPr lang="en-US" sz="1200" b="1" dirty="0">
                <a:latin typeface="Arial" panose="020B0604020202020204" pitchFamily="34" charset="0"/>
                <a:ea typeface="Times New Roman" panose="02020603050405020304" pitchFamily="18" charset="0"/>
                <a:cs typeface="Arial" panose="020B0604020202020204" pitchFamily="34" charset="0"/>
              </a:rPr>
              <a:t>PARENT OF: _____________________________________</a:t>
            </a:r>
            <a:endParaRPr lang="en-US" sz="1200" dirty="0">
              <a:latin typeface="Arial" panose="020B0604020202020204" pitchFamily="34" charset="0"/>
              <a:ea typeface="Times New Roman" panose="02020603050405020304" pitchFamily="18" charset="0"/>
              <a:cs typeface="Arial" panose="020B0604020202020204" pitchFamily="34" charset="0"/>
            </a:endParaRPr>
          </a:p>
          <a:p>
            <a:r>
              <a:rPr lang="en-US" sz="1200" b="1" dirty="0">
                <a:latin typeface="Arial" panose="020B0604020202020204" pitchFamily="34" charset="0"/>
                <a:ea typeface="Times New Roman" panose="02020603050405020304" pitchFamily="18" charset="0"/>
                <a:cs typeface="Arial" panose="020B0604020202020204" pitchFamily="34" charset="0"/>
              </a:rPr>
              <a:t>DATE</a:t>
            </a:r>
            <a:r>
              <a:rPr lang="en-US" sz="1200" dirty="0">
                <a:latin typeface="Arial" panose="020B0604020202020204" pitchFamily="34" charset="0"/>
                <a:ea typeface="Times New Roman" panose="02020603050405020304" pitchFamily="18" charset="0"/>
                <a:cs typeface="Arial" panose="020B0604020202020204" pitchFamily="34" charset="0"/>
              </a:rPr>
              <a:t>:___________________________________________</a:t>
            </a:r>
          </a:p>
        </p:txBody>
      </p:sp>
    </p:spTree>
    <p:extLst>
      <p:ext uri="{BB962C8B-B14F-4D97-AF65-F5344CB8AC3E}">
        <p14:creationId xmlns:p14="http://schemas.microsoft.com/office/powerpoint/2010/main" val="194062560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3053</TotalTime>
  <Words>1295</Words>
  <Application>Microsoft Macintosh PowerPoint</Application>
  <PresentationFormat>Custom</PresentationFormat>
  <Paragraphs>144</Paragraphs>
  <Slides>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Arial</vt:lpstr>
      <vt:lpstr>Arial Narrow</vt:lpstr>
      <vt:lpstr>Calibri</vt:lpstr>
      <vt:lpstr>Calibri Light</vt:lpstr>
      <vt:lpstr>Courier New</vt:lpstr>
      <vt:lpstr>Tempus Sans ITC</vt:lpstr>
      <vt:lpstr>Wingdings</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Ashley Nelson</dc:creator>
  <cp:lastModifiedBy>Tyler Bouvia</cp:lastModifiedBy>
  <cp:revision>91</cp:revision>
  <dcterms:created xsi:type="dcterms:W3CDTF">2019-02-27T20:17:14Z</dcterms:created>
  <dcterms:modified xsi:type="dcterms:W3CDTF">2022-01-12T15:48:21Z</dcterms:modified>
</cp:coreProperties>
</file>