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34"/>
  </p:notesMasterIdLst>
  <p:handoutMasterIdLst>
    <p:handoutMasterId r:id="rId3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2" r:id="rId9"/>
    <p:sldId id="283" r:id="rId10"/>
    <p:sldId id="284" r:id="rId11"/>
    <p:sldId id="264" r:id="rId12"/>
    <p:sldId id="265" r:id="rId13"/>
    <p:sldId id="285" r:id="rId14"/>
    <p:sldId id="287" r:id="rId15"/>
    <p:sldId id="286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81" r:id="rId24"/>
    <p:sldId id="273" r:id="rId25"/>
    <p:sldId id="274" r:id="rId26"/>
    <p:sldId id="278" r:id="rId27"/>
    <p:sldId id="279" r:id="rId28"/>
    <p:sldId id="280" r:id="rId29"/>
    <p:sldId id="275" r:id="rId30"/>
    <p:sldId id="276" r:id="rId31"/>
    <p:sldId id="277" r:id="rId32"/>
    <p:sldId id="288" r:id="rId33"/>
  </p:sldIdLst>
  <p:sldSz cx="9144000" cy="6858000" type="screen4x3"/>
  <p:notesSz cx="6858000" cy="9080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6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6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6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6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73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FD844-52ED-4C8D-8D7B-C1CB5A441A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4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49F8FE-119C-417D-9E15-91F828CAA0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75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0810F-3AD8-4D11-B63F-AFE69C2F4C8B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8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B431AB-6191-4B39-9930-A7368E05E90B}" type="slidenum">
              <a:rPr lang="en-US"/>
              <a:pPr/>
              <a:t>2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824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5A5C83-08D7-464E-83A4-00C62278C77A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178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0A87F3-1785-4641-8295-8CD173077EED}" type="slidenum">
              <a:rPr lang="en-US"/>
              <a:pPr/>
              <a:t>4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92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5A7A4-5419-4FD9-81E1-690B95CA9854}" type="slidenum">
              <a:rPr lang="en-US"/>
              <a:pPr/>
              <a:t>5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522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7BAB98-51E0-44F0-A112-01F77A447820}" type="slidenum">
              <a:rPr lang="en-US"/>
              <a:pPr/>
              <a:t>6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456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BEB808-5EFE-4BCF-8B39-3DCE23C468AF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2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E04F4-8BFB-4132-B186-1F6C0A547FEA}" type="slidenum">
              <a:rPr lang="en-US"/>
              <a:pPr/>
              <a:t>8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751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0099AC-DC69-438D-B773-2ECD21B5FF7A}" type="slidenum">
              <a:rPr lang="en-US"/>
              <a:pPr/>
              <a:t>9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055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11C6D5-4A6A-4AFC-88BC-4793C224FBEE}" type="slidenum">
              <a:rPr lang="en-US"/>
              <a:pPr/>
              <a:t>10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511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F2C52-C721-4D63-A86B-B9C761FCB8D8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47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8D3224-FAD0-4CFF-A4B6-23A672168622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95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C9B3F-BD01-462B-8EE4-87FACAE62230}" type="slidenum">
              <a:rPr lang="en-US"/>
              <a:pPr/>
              <a:t>13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489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142E8-A861-46AB-8FE8-DD799C090574}" type="slidenum">
              <a:rPr lang="en-US"/>
              <a:pPr/>
              <a:t>14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89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FE7F88-9935-4E1A-B0A9-A3ED23F613BA}" type="slidenum">
              <a:rPr lang="en-US"/>
              <a:pPr/>
              <a:t>15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36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47D81B-92AA-4B3E-B50E-21CB5810E8F7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70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938C2D-C3F0-4256-BC9F-D8BEF2973AC4}" type="slidenum">
              <a:rPr lang="en-US"/>
              <a:pPr/>
              <a:t>17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22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0F300A-75B5-411E-A439-7C39A9CCBC1B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51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33FAF-1A5C-4C0A-AAA7-0F3FEF0BEE83}" type="slidenum">
              <a:rPr lang="en-US"/>
              <a:pPr/>
              <a:t>19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612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7F2D69-CEF6-4AE4-A3DD-DA6AFF50F801}" type="slidenum">
              <a:rPr lang="en-US"/>
              <a:pPr/>
              <a:t>20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813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686D42-C4C2-44CF-8C78-AD4CD0DCB9F3}" type="slidenum">
              <a:rPr lang="en-US"/>
              <a:pPr/>
              <a:t>21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50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AF3D4-2C6C-4CEB-98F2-4D87AE53BE7A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65C022-9876-4D6E-B8A0-561B74966BCF}" type="slidenum">
              <a:rPr lang="en-US"/>
              <a:pPr/>
              <a:t>23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974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470CF9-C78F-4EAD-B3EC-03D364924BB5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52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027D2-4155-4687-81E6-FB043B1B9749}" type="slidenum">
              <a:rPr lang="en-US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480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3D68C-E224-4700-82A2-C98D0CDB4923}" type="slidenum">
              <a:rPr lang="en-US"/>
              <a:pPr/>
              <a:t>26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2423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AE031-5BC5-45D2-B7D5-E1DEBF7A8541}" type="slidenum">
              <a:rPr lang="en-US"/>
              <a:pPr/>
              <a:t>27</a:t>
            </a:fld>
            <a:endParaRPr 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6563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639576-F5FC-47E8-8515-9B87F3164F32}" type="slidenum">
              <a:rPr lang="en-US"/>
              <a:pPr/>
              <a:t>28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202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0D1A23-5A02-4E0D-A0E8-BF3C1A4DDD49}" type="slidenum">
              <a:rPr lang="en-US"/>
              <a:pPr/>
              <a:t>29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001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FB66F-B783-4E9A-AA1E-D9CB7E982DAD}" type="slidenum">
              <a:rPr lang="en-US"/>
              <a:pPr/>
              <a:t>30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77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346A57-8886-43FD-8A53-C229CFFCF73F}" type="slidenum">
              <a:rPr lang="en-US"/>
              <a:pPr/>
              <a:t>31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603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E3EAAF-F4A3-4345-B383-7BD8958199DD}" type="slidenum">
              <a:rPr lang="en-US"/>
              <a:pPr/>
              <a:t>32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0463" y="681038"/>
            <a:ext cx="4540250" cy="3405187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13238"/>
            <a:ext cx="5029200" cy="40862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699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020" name="Rectangle 1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en-US"/>
          </a:p>
        </p:txBody>
      </p:sp>
      <p:sp>
        <p:nvSpPr>
          <p:cNvPr id="43021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en-US"/>
          </a:p>
        </p:txBody>
      </p:sp>
      <p:sp>
        <p:nvSpPr>
          <p:cNvPr id="43022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4F0C6B0A-173D-4160-B055-440AA40CBE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F1518-931A-4304-A520-C3BBE3CDDA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B8899-2691-4A6B-B4DC-243F625550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9C134-ACCB-4C6C-91B5-2CA44E7D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5E6B-7E90-4BDB-8F66-FD9D1F12B5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576F1-6FCE-4808-98F7-B29F69E346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28504-F24A-4FA3-B1B4-60851A4398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10492-850D-4D95-BF07-5998627906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FBFAD-D4B5-4BA3-90A5-F5B0E835E1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F3CD2-B415-4BFE-B60A-5DDCADC5D7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C4AD4-9178-42C2-B63B-FE4652F36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524F1CC-E8DB-4051-B30F-77AB6D1FCC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99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4199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2480A646-346C-42AB-915B-062FF1B5877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228600"/>
            <a:ext cx="7772400" cy="1828800"/>
          </a:xfrm>
        </p:spPr>
        <p:txBody>
          <a:bodyPr/>
          <a:lstStyle/>
          <a:p>
            <a:r>
              <a:rPr lang="en-US" sz="7200"/>
              <a:t>ALCOHOL</a:t>
            </a:r>
            <a:endParaRPr lang="en-US"/>
          </a:p>
        </p:txBody>
      </p:sp>
      <p:pic>
        <p:nvPicPr>
          <p:cNvPr id="3075" name="Picture 3" descr="230353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95600"/>
            <a:ext cx="3094038" cy="3810000"/>
          </a:xfrm>
          <a:prstGeom prst="rect">
            <a:avLst/>
          </a:prstGeom>
          <a:noFill/>
        </p:spPr>
      </p:pic>
      <p:pic>
        <p:nvPicPr>
          <p:cNvPr id="3076" name="Picture 4" descr="A5MRD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52400"/>
            <a:ext cx="1819275" cy="2667000"/>
          </a:xfrm>
          <a:prstGeom prst="rect">
            <a:avLst/>
          </a:prstGeom>
          <a:noFill/>
        </p:spPr>
      </p:pic>
      <p:pic>
        <p:nvPicPr>
          <p:cNvPr id="3077" name="Picture 5" descr="main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1752600"/>
            <a:ext cx="3355975" cy="4191000"/>
          </a:xfrm>
          <a:prstGeom prst="rect">
            <a:avLst/>
          </a:prstGeom>
          <a:noFill/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800600" y="6019800"/>
            <a:ext cx="4114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>
                <a:latin typeface="Tahoma" pitchFamily="34" charset="0"/>
              </a:rPr>
              <a:t>ALCOPOPS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0"/>
            <a:ext cx="72390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/>
              <a:t>75% of High School Students report having tried alcohol at least once.</a:t>
            </a:r>
            <a:endParaRPr lang="en-US" sz="3200">
              <a:latin typeface="Tahoma" pitchFamily="34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2362200"/>
            <a:ext cx="81534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i="1">
                <a:solidFill>
                  <a:schemeClr val="tx2"/>
                </a:solidFill>
                <a:latin typeface="Comic Sans MS" pitchFamily="66" charset="0"/>
              </a:rPr>
              <a:t>28% reported having an alcoholic beverage in the last month</a:t>
            </a:r>
            <a:endParaRPr lang="en-US" sz="3200" b="1" i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4570413"/>
            <a:ext cx="9144000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i="1">
                <a:latin typeface="Tahoma" pitchFamily="34" charset="0"/>
              </a:rPr>
              <a:t>Male students more likely than female students to report episodic heavy drinking</a:t>
            </a:r>
            <a:endParaRPr lang="en-US" sz="48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39825"/>
          </a:xfrm>
        </p:spPr>
        <p:txBody>
          <a:bodyPr/>
          <a:lstStyle/>
          <a:p>
            <a:r>
              <a:rPr lang="en-US" sz="5400"/>
              <a:t>What is Alcohol?</a:t>
            </a:r>
            <a:r>
              <a:rPr lang="en-US"/>
              <a:t>	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7696200" cy="4495800"/>
          </a:xfrm>
        </p:spPr>
        <p:txBody>
          <a:bodyPr/>
          <a:lstStyle/>
          <a:p>
            <a:r>
              <a:rPr lang="en-US" sz="4800"/>
              <a:t>Depressant</a:t>
            </a:r>
          </a:p>
          <a:p>
            <a:r>
              <a:rPr lang="en-US" sz="4800"/>
              <a:t>Contains intoxicating substance called ethyl alcohol or ethanol</a:t>
            </a:r>
          </a:p>
          <a:p>
            <a:r>
              <a:rPr lang="en-US" sz="4800"/>
              <a:t>Slows down the functions of the brain and other parts of the nervous system</a:t>
            </a:r>
          </a:p>
        </p:txBody>
      </p:sp>
      <p:pic>
        <p:nvPicPr>
          <p:cNvPr id="7172" name="Picture 4" descr="j019587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477000" y="914400"/>
            <a:ext cx="2438400" cy="35052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5400"/>
              <a:t>What is Alcohol?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52400" y="1447800"/>
            <a:ext cx="9296400" cy="4495800"/>
          </a:xfrm>
        </p:spPr>
        <p:txBody>
          <a:bodyPr/>
          <a:lstStyle/>
          <a:p>
            <a:r>
              <a:rPr lang="en-US" sz="4800"/>
              <a:t>Produced by a fermentation process </a:t>
            </a:r>
          </a:p>
          <a:p>
            <a:r>
              <a:rPr lang="en-US" sz="4800"/>
              <a:t>Proof is the amount of alcohol in the substance (ex. 100 proof bottle of vodka is 50% alcohol)  </a:t>
            </a:r>
          </a:p>
          <a:p>
            <a:r>
              <a:rPr lang="en-US" sz="4400"/>
              <a:t>12 oz. Beer = 4 oz. Wine = 1 oz. liquor</a:t>
            </a:r>
            <a:endParaRPr lang="en-US"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800"/>
              <a:t>Effects of Alcohol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24000"/>
            <a:ext cx="84582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/>
              <a:t>Heart/Blood Vessels</a:t>
            </a:r>
          </a:p>
          <a:p>
            <a:pPr lvl="1">
              <a:lnSpc>
                <a:spcPct val="90000"/>
              </a:lnSpc>
            </a:pPr>
            <a:r>
              <a:rPr lang="en-US" sz="4000"/>
              <a:t>Short term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Perspiration increases and skin becomes flushed</a:t>
            </a:r>
          </a:p>
          <a:p>
            <a:pPr lvl="1">
              <a:lnSpc>
                <a:spcPct val="90000"/>
              </a:lnSpc>
            </a:pPr>
            <a:r>
              <a:rPr lang="en-US" sz="4000"/>
              <a:t>Long Term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High blood pressure and damage to the heart muscle; blood vessels harden and become less flexible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/>
              <a:t>More Effects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6858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/>
              <a:t>Brain/Nervous System</a:t>
            </a:r>
          </a:p>
          <a:p>
            <a:pPr lvl="1">
              <a:lnSpc>
                <a:spcPct val="90000"/>
              </a:lnSpc>
            </a:pPr>
            <a:r>
              <a:rPr lang="en-US" sz="4000"/>
              <a:t>Short Term </a:t>
            </a:r>
          </a:p>
          <a:p>
            <a:pPr lvl="2">
              <a:lnSpc>
                <a:spcPct val="90000"/>
              </a:lnSpc>
            </a:pPr>
            <a:r>
              <a:rPr lang="en-US" sz="3600"/>
              <a:t>Speech is slurred and difficulty walking</a:t>
            </a:r>
          </a:p>
          <a:p>
            <a:pPr lvl="1">
              <a:lnSpc>
                <a:spcPct val="90000"/>
              </a:lnSpc>
            </a:pPr>
            <a:r>
              <a:rPr lang="en-US" sz="4000"/>
              <a:t>Long Term </a:t>
            </a:r>
          </a:p>
          <a:p>
            <a:pPr lvl="2">
              <a:lnSpc>
                <a:spcPct val="90000"/>
              </a:lnSpc>
            </a:pPr>
            <a:r>
              <a:rPr lang="en-US" sz="3600"/>
              <a:t>Brain cells are destroyed and unable to be replaced; damage to nerves in body resulting in numbness in hands and feet</a:t>
            </a:r>
          </a:p>
        </p:txBody>
      </p:sp>
      <p:pic>
        <p:nvPicPr>
          <p:cNvPr id="10244" name="Picture 4" descr="j030555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086600" y="1295400"/>
            <a:ext cx="1797050" cy="2325688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/>
          <a:lstStyle/>
          <a:p>
            <a:r>
              <a:rPr lang="en-US" sz="5400"/>
              <a:t>…The Rest of Alcohol Effects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80772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800"/>
              <a:t>Liver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Short Term 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Liver changes alcohol into water and carbon dioxide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Long Term 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Liver is damaged possibly resulting in cirrhosis (scarring and destruction of the liver)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5400"/>
              <a:t>Liver</a:t>
            </a: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839200" cy="5791200"/>
          </a:xfrm>
        </p:spPr>
        <p:txBody>
          <a:bodyPr/>
          <a:lstStyle/>
          <a:p>
            <a:r>
              <a:rPr lang="en-US" sz="4000"/>
              <a:t>Can only oxidize about 1 serving of alcohol an hour</a:t>
            </a:r>
          </a:p>
          <a:p>
            <a:r>
              <a:rPr lang="en-US" sz="4000"/>
              <a:t>NO WAY to speed up this process</a:t>
            </a:r>
          </a:p>
          <a:p>
            <a:r>
              <a:rPr lang="en-US" sz="4000"/>
              <a:t>Until liver has had time to oxidize all of the alcohol ingested, it keeps circulating through the bloodstream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z="5400"/>
              <a:t>Liver Damage</a:t>
            </a: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991600" cy="5715000"/>
          </a:xfrm>
        </p:spPr>
        <p:txBody>
          <a:bodyPr/>
          <a:lstStyle/>
          <a:p>
            <a:r>
              <a:rPr lang="en-US" sz="4800"/>
              <a:t>FATTY LIVER</a:t>
            </a:r>
          </a:p>
          <a:p>
            <a:pPr lvl="1"/>
            <a:r>
              <a:rPr lang="en-US" sz="4400"/>
              <a:t>alcohol interferes with body’s ability to break down fats.</a:t>
            </a:r>
          </a:p>
          <a:p>
            <a:pPr lvl="2"/>
            <a:r>
              <a:rPr lang="en-US" sz="4000"/>
              <a:t>Excess fat blocks flow in liver resulting in reduced oxygen and cell death</a:t>
            </a:r>
          </a:p>
          <a:p>
            <a:pPr lvl="2"/>
            <a:r>
              <a:rPr lang="en-US" sz="4000"/>
              <a:t>can be REVERSED when drinking stops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5400"/>
              <a:t>Liver Damage</a:t>
            </a: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486400"/>
          </a:xfrm>
        </p:spPr>
        <p:txBody>
          <a:bodyPr/>
          <a:lstStyle/>
          <a:p>
            <a:r>
              <a:rPr lang="en-US" sz="4800"/>
              <a:t>CIRRHOSIS</a:t>
            </a:r>
          </a:p>
          <a:p>
            <a:pPr lvl="1"/>
            <a:r>
              <a:rPr lang="en-US" sz="4400"/>
              <a:t>scarring of the liver</a:t>
            </a:r>
          </a:p>
          <a:p>
            <a:pPr lvl="1"/>
            <a:r>
              <a:rPr lang="en-US" sz="4400"/>
              <a:t>no blood flow in scarred area</a:t>
            </a:r>
          </a:p>
          <a:p>
            <a:pPr lvl="1"/>
            <a:r>
              <a:rPr lang="en-US" sz="4400"/>
              <a:t>liver cannot function</a:t>
            </a:r>
          </a:p>
          <a:p>
            <a:pPr lvl="1"/>
            <a:r>
              <a:rPr lang="en-US" sz="4400"/>
              <a:t>symptoms: high blood pressure, abdominal swelling, jaundice</a:t>
            </a:r>
          </a:p>
          <a:p>
            <a:pPr lvl="1"/>
            <a:r>
              <a:rPr lang="en-US" sz="4400"/>
              <a:t>IRREVERSIBLE </a:t>
            </a:r>
            <a:endParaRPr lang="en-US" sz="4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ealthy li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838200"/>
            <a:ext cx="4876800" cy="3195638"/>
          </a:xfrm>
          <a:prstGeom prst="rect">
            <a:avLst/>
          </a:prstGeom>
          <a:noFill/>
        </p:spPr>
      </p:pic>
      <p:pic>
        <p:nvPicPr>
          <p:cNvPr id="13315" name="Picture 3" descr="alcoholicli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381000"/>
            <a:ext cx="3679825" cy="5562600"/>
          </a:xfrm>
          <a:prstGeom prst="rect">
            <a:avLst/>
          </a:prstGeom>
          <a:noFill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7200" y="4191000"/>
            <a:ext cx="464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latin typeface="Tahoma" pitchFamily="34" charset="0"/>
              </a:rPr>
              <a:t>Healthy Liver</a:t>
            </a:r>
            <a:endParaRPr lang="en-US" sz="3200">
              <a:latin typeface="Tahoma" pitchFamily="34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486400" y="6096000"/>
            <a:ext cx="3657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latin typeface="Tahoma" pitchFamily="34" charset="0"/>
              </a:rPr>
              <a:t>Alcoholic Liver</a:t>
            </a:r>
            <a:endParaRPr lang="en-US" sz="3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5400"/>
              <a:t>…The Rest of Alcohol Effects</a:t>
            </a: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8991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/>
              <a:t>Stomach/Pancreas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Short Term 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Stomach acids increase, which often results in nausea and vomiting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Long Term</a:t>
            </a:r>
          </a:p>
          <a:p>
            <a:pPr lvl="2">
              <a:lnSpc>
                <a:spcPct val="90000"/>
              </a:lnSpc>
            </a:pPr>
            <a:r>
              <a:rPr lang="en-US" sz="4000"/>
              <a:t>Irritation occurs in the stomach lining, causing open sores called ulcers; pancreas becomes inflamed</a:t>
            </a:r>
          </a:p>
          <a:p>
            <a:pPr>
              <a:lnSpc>
                <a:spcPct val="90000"/>
              </a:lnSpc>
            </a:pP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5400"/>
              <a:t>Binge Drinking</a:t>
            </a: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4114800"/>
          </a:xfrm>
        </p:spPr>
        <p:txBody>
          <a:bodyPr/>
          <a:lstStyle/>
          <a:p>
            <a:r>
              <a:rPr lang="en-US" sz="4000"/>
              <a:t>5 or more drinks in a sitting for men</a:t>
            </a:r>
          </a:p>
          <a:p>
            <a:r>
              <a:rPr lang="en-US" sz="4000"/>
              <a:t>4 or more drinks in a sitting for women</a:t>
            </a:r>
          </a:p>
          <a:p>
            <a:r>
              <a:rPr lang="en-US" sz="4000"/>
              <a:t>May lead to Alcohol Poisoning</a:t>
            </a:r>
          </a:p>
          <a:p>
            <a:r>
              <a:rPr lang="en-US" sz="4000"/>
              <a:t>May lead to unplanned unprotected sex</a:t>
            </a:r>
          </a:p>
          <a:p>
            <a:r>
              <a:rPr lang="en-US" sz="4000"/>
              <a:t>May lead to drug use</a:t>
            </a:r>
          </a:p>
          <a:p>
            <a:r>
              <a:rPr lang="en-US" sz="4000"/>
              <a:t>Many high school/college students die from alcohol poisoning from binge drinking on the weekends.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304800"/>
            <a:ext cx="7772400" cy="1143000"/>
          </a:xfrm>
        </p:spPr>
        <p:txBody>
          <a:bodyPr/>
          <a:lstStyle/>
          <a:p>
            <a:r>
              <a:rPr lang="en-US"/>
              <a:t>Dangers of Binge Drinking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5562600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Unintentional injuries (e.g. car crash, falls, burns, drowning).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Intentional injuries (e.g. firearm injuries, sexual assault, domestic violence).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Alcohol poisoning.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STD’s and/or Unintended pregnancy.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High blood pressure, stroke, and other cardiovascular diseases.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4000"/>
              <a:t>Liver Disease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sz="5400"/>
              <a:t>Factors affecting the amount of alcohol in a person’s blood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6858000" cy="4953000"/>
          </a:xfrm>
        </p:spPr>
        <p:txBody>
          <a:bodyPr/>
          <a:lstStyle/>
          <a:p>
            <a:r>
              <a:rPr lang="en-US" sz="4000"/>
              <a:t>Gender</a:t>
            </a:r>
          </a:p>
          <a:p>
            <a:r>
              <a:rPr lang="en-US" sz="4000"/>
              <a:t>Metabolism</a:t>
            </a:r>
          </a:p>
          <a:p>
            <a:r>
              <a:rPr lang="en-US" sz="4000"/>
              <a:t>Amount of Alcohol (not # of drinks)</a:t>
            </a:r>
          </a:p>
          <a:p>
            <a:r>
              <a:rPr lang="en-US" sz="4000"/>
              <a:t>How much they weigh</a:t>
            </a:r>
          </a:p>
          <a:p>
            <a:r>
              <a:rPr lang="en-US" sz="4000"/>
              <a:t>How much time elapses after or between drinks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5400"/>
              <a:t>Drinking and Driving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715000"/>
          </a:xfrm>
        </p:spPr>
        <p:txBody>
          <a:bodyPr/>
          <a:lstStyle/>
          <a:p>
            <a:r>
              <a:rPr lang="en-US" sz="4400"/>
              <a:t>Drinking alcohol impairs vision, reaction time, and coordination.   </a:t>
            </a:r>
          </a:p>
          <a:p>
            <a:r>
              <a:rPr lang="en-US" sz="4400"/>
              <a:t>DWI and DUI –leading cause of death among teens</a:t>
            </a:r>
          </a:p>
          <a:p>
            <a:r>
              <a:rPr lang="en-US" sz="4400"/>
              <a:t>Signs of intoxication can begin to appear as low as 0.02</a:t>
            </a:r>
          </a:p>
          <a:p>
            <a:r>
              <a:rPr lang="en-US" sz="4400"/>
              <a:t>There is no acceptable BAC level for anyone under 21</a:t>
            </a:r>
            <a:endParaRPr lang="en-US" sz="4000"/>
          </a:p>
          <a:p>
            <a:pPr>
              <a:buFontTx/>
              <a:buNone/>
            </a:pPr>
            <a:endParaRPr lang="en-US" sz="4800"/>
          </a:p>
          <a:p>
            <a:endParaRPr lang="en-US" sz="4800"/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38400"/>
            <a:ext cx="9144000" cy="1828800"/>
          </a:xfrm>
        </p:spPr>
        <p:txBody>
          <a:bodyPr/>
          <a:lstStyle/>
          <a:p>
            <a:r>
              <a:rPr lang="en-US" sz="8800"/>
              <a:t>SAFEST AMOUNT OF DRINKS  = 0!!!</a:t>
            </a:r>
            <a:br>
              <a:rPr lang="en-US" sz="8800"/>
            </a:br>
            <a:r>
              <a:rPr lang="en-US" sz="8800"/>
              <a:t/>
            </a:r>
            <a:br>
              <a:rPr lang="en-US" sz="8800"/>
            </a:br>
            <a:r>
              <a:rPr lang="en-US" sz="6000"/>
              <a:t>This is at any age!!!!</a:t>
            </a:r>
            <a:endParaRPr lang="en-US" sz="8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sz="5400"/>
              <a:t>Consequences of teen DUI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800"/>
              <a:t>Harm to the driver and others</a:t>
            </a:r>
          </a:p>
          <a:p>
            <a:pPr>
              <a:lnSpc>
                <a:spcPct val="90000"/>
              </a:lnSpc>
            </a:pPr>
            <a:r>
              <a:rPr lang="en-US" sz="4800"/>
              <a:t>Severely restricted driving privileges</a:t>
            </a:r>
          </a:p>
          <a:p>
            <a:pPr>
              <a:lnSpc>
                <a:spcPct val="90000"/>
              </a:lnSpc>
            </a:pPr>
            <a:r>
              <a:rPr lang="en-US" sz="4800"/>
              <a:t>Alcohol related injuries, property damage, and death</a:t>
            </a:r>
          </a:p>
          <a:p>
            <a:pPr>
              <a:lnSpc>
                <a:spcPct val="90000"/>
              </a:lnSpc>
            </a:pPr>
            <a:r>
              <a:rPr lang="en-US" sz="4800"/>
              <a:t>Living with remorse</a:t>
            </a:r>
            <a:r>
              <a:rPr lang="en-US" sz="400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458200" cy="1143000"/>
          </a:xfrm>
        </p:spPr>
        <p:txBody>
          <a:bodyPr/>
          <a:lstStyle/>
          <a:p>
            <a:r>
              <a:rPr lang="en-US" sz="5400"/>
              <a:t>Blood Alcohol Concentration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7391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/>
              <a:t>Amount of alcohol in a person’s </a:t>
            </a:r>
            <a:r>
              <a:rPr lang="en-US" sz="4000" b="1" i="1"/>
              <a:t>bloodstream</a:t>
            </a:r>
          </a:p>
          <a:p>
            <a:pPr>
              <a:lnSpc>
                <a:spcPct val="90000"/>
              </a:lnSpc>
            </a:pPr>
            <a:r>
              <a:rPr lang="en-US" sz="4000"/>
              <a:t>legal limit for IL is .08%  for people 21 years old and older</a:t>
            </a:r>
          </a:p>
          <a:p>
            <a:pPr>
              <a:lnSpc>
                <a:spcPct val="90000"/>
              </a:lnSpc>
            </a:pPr>
            <a:r>
              <a:rPr lang="en-US" sz="4000"/>
              <a:t>legal limit for IL is zero for people under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c_(female)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1438"/>
            <a:ext cx="9144000" cy="7002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c_(male)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02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39825"/>
          </a:xfrm>
        </p:spPr>
        <p:txBody>
          <a:bodyPr/>
          <a:lstStyle/>
          <a:p>
            <a:r>
              <a:rPr lang="en-US" sz="5400"/>
              <a:t>Alcohol Poisoning</a:t>
            </a: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/>
              <a:t>Dangerous to just “sleep it off”</a:t>
            </a:r>
          </a:p>
          <a:p>
            <a:pPr>
              <a:lnSpc>
                <a:spcPct val="90000"/>
              </a:lnSpc>
            </a:pPr>
            <a:r>
              <a:rPr lang="en-US" sz="4400"/>
              <a:t>Signs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Mental confusion, stupor, coma, inability to be excited, vomiting, and seizures</a:t>
            </a:r>
          </a:p>
          <a:p>
            <a:pPr lvl="1">
              <a:lnSpc>
                <a:spcPct val="90000"/>
              </a:lnSpc>
            </a:pPr>
            <a:r>
              <a:rPr lang="en-US" sz="4400"/>
              <a:t>Slow Respiration	 *Hypothermia 	*Dehydration *Irregular heartbeat</a:t>
            </a:r>
          </a:p>
          <a:p>
            <a:pPr lvl="1">
              <a:lnSpc>
                <a:spcPct val="90000"/>
              </a:lnSpc>
            </a:pPr>
            <a:r>
              <a:rPr lang="en-US" sz="4000"/>
              <a:t>CALL 911 immediately if suspicious of poisoning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209800"/>
          </a:xfrm>
        </p:spPr>
        <p:txBody>
          <a:bodyPr/>
          <a:lstStyle/>
          <a:p>
            <a:r>
              <a:rPr lang="en-US" sz="5400"/>
              <a:t>What are some things that people do to ‘sober up’?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/>
              <a:t>WHAT SOBERS A PERSON UP THE FASTEST????</a:t>
            </a: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/>
          <a:p>
            <a:r>
              <a:rPr lang="en-US" sz="6600"/>
              <a:t>TIME!!!</a:t>
            </a:r>
            <a:endParaRPr lang="en-US" sz="5400"/>
          </a:p>
          <a:p>
            <a:endParaRPr lang="en-US" sz="5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609600"/>
          </a:xfrm>
        </p:spPr>
        <p:txBody>
          <a:bodyPr/>
          <a:lstStyle/>
          <a:p>
            <a:r>
              <a:rPr lang="en-US" sz="6000"/>
              <a:t>Alcoholism</a:t>
            </a: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458200" cy="4114800"/>
          </a:xfrm>
        </p:spPr>
        <p:txBody>
          <a:bodyPr/>
          <a:lstStyle/>
          <a:p>
            <a:r>
              <a:rPr lang="en-US" sz="4800"/>
              <a:t>A disease in which a person has a physical or psychological dependence on drinks that contain alcohol.</a:t>
            </a:r>
          </a:p>
          <a:p>
            <a:r>
              <a:rPr lang="en-US" sz="4800"/>
              <a:t>Characterized as an impaired ability to study, work, or socialize normally.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924800" cy="1143000"/>
          </a:xfrm>
        </p:spPr>
        <p:txBody>
          <a:bodyPr/>
          <a:lstStyle/>
          <a:p>
            <a:r>
              <a:rPr lang="en-US" sz="5400"/>
              <a:t>The 3 Stages of Alcoholism</a:t>
            </a: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10600" cy="4114800"/>
          </a:xfrm>
        </p:spPr>
        <p:txBody>
          <a:bodyPr/>
          <a:lstStyle/>
          <a:p>
            <a:r>
              <a:rPr lang="en-US" sz="4400"/>
              <a:t>Early Stage (Stage 1)</a:t>
            </a:r>
          </a:p>
          <a:p>
            <a:pPr lvl="1"/>
            <a:r>
              <a:rPr lang="en-US" sz="4000"/>
              <a:t>to relax, relieve stress</a:t>
            </a:r>
          </a:p>
          <a:p>
            <a:pPr lvl="1"/>
            <a:r>
              <a:rPr lang="en-US" sz="4000"/>
              <a:t>leads to necessity to manage stress</a:t>
            </a:r>
          </a:p>
          <a:p>
            <a:pPr lvl="1"/>
            <a:r>
              <a:rPr lang="en-US" sz="4000"/>
              <a:t>begins to become intoxicated regularly</a:t>
            </a:r>
          </a:p>
          <a:p>
            <a:pPr lvl="1"/>
            <a:r>
              <a:rPr lang="en-US" sz="4000"/>
              <a:t>makes excuses and tries to rationalize drinking behavior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9144000" cy="5410200"/>
          </a:xfrm>
        </p:spPr>
        <p:txBody>
          <a:bodyPr/>
          <a:lstStyle/>
          <a:p>
            <a:r>
              <a:rPr lang="en-US" sz="4000"/>
              <a:t>Middle Stage (Stage 2)</a:t>
            </a:r>
          </a:p>
          <a:p>
            <a:pPr lvl="1"/>
            <a:r>
              <a:rPr lang="en-US" sz="4000"/>
              <a:t>drinker denies or tries to hide problem</a:t>
            </a:r>
          </a:p>
          <a:p>
            <a:pPr lvl="1"/>
            <a:r>
              <a:rPr lang="en-US" sz="4000"/>
              <a:t>body develops tolerance</a:t>
            </a:r>
          </a:p>
          <a:p>
            <a:pPr lvl="1"/>
            <a:r>
              <a:rPr lang="en-US" sz="4000"/>
              <a:t>frequently absent from school or work</a:t>
            </a:r>
          </a:p>
          <a:p>
            <a:pPr lvl="1"/>
            <a:r>
              <a:rPr lang="en-US" sz="4000"/>
              <a:t>drinking is central event in a persons life</a:t>
            </a:r>
          </a:p>
          <a:p>
            <a:pPr lvl="1"/>
            <a:r>
              <a:rPr lang="en-US" sz="4000"/>
              <a:t>drinks when alone</a:t>
            </a:r>
          </a:p>
          <a:p>
            <a:pPr lvl="1"/>
            <a:r>
              <a:rPr lang="en-US" sz="4000"/>
              <a:t>drinks first thing in the morning</a:t>
            </a:r>
          </a:p>
          <a:p>
            <a:pPr lvl="1"/>
            <a:r>
              <a:rPr lang="en-US" sz="4000"/>
              <a:t>drinks daily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257800"/>
          </a:xfrm>
        </p:spPr>
        <p:txBody>
          <a:bodyPr/>
          <a:lstStyle/>
          <a:p>
            <a:r>
              <a:rPr lang="en-US" sz="3600"/>
              <a:t>Final Stage (Stage 3)</a:t>
            </a:r>
          </a:p>
          <a:p>
            <a:pPr lvl="1"/>
            <a:r>
              <a:rPr lang="en-US" sz="3600"/>
              <a:t>person becomes aggressive &amp; isolated </a:t>
            </a:r>
          </a:p>
          <a:p>
            <a:pPr lvl="1"/>
            <a:r>
              <a:rPr lang="en-US" sz="3600"/>
              <a:t>malnutrition occurs because drinker consumes alcohol and does not worry about food</a:t>
            </a:r>
          </a:p>
          <a:p>
            <a:pPr lvl="1"/>
            <a:r>
              <a:rPr lang="en-US" sz="3600"/>
              <a:t>body is addicted</a:t>
            </a:r>
          </a:p>
          <a:p>
            <a:pPr lvl="1"/>
            <a:r>
              <a:rPr lang="en-US" sz="3600"/>
              <a:t>try to quit=WITHDRAWAL</a:t>
            </a:r>
          </a:p>
          <a:p>
            <a:pPr lvl="1"/>
            <a:r>
              <a:rPr lang="en-US" sz="3600"/>
              <a:t>Delirium Tremens-hot/cold flashes, tremors, nightmares, hallucinations, fear of people and animals</a:t>
            </a:r>
          </a:p>
          <a:p>
            <a:pPr>
              <a:buFontTx/>
              <a:buNone/>
            </a:pPr>
            <a:r>
              <a:rPr lang="en-US" sz="3600"/>
              <a:t>*****NO CURE---ONLY RECOVERY*****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1143000"/>
          </a:xfrm>
        </p:spPr>
        <p:txBody>
          <a:bodyPr/>
          <a:lstStyle/>
          <a:p>
            <a:r>
              <a:rPr lang="en-US" sz="5400"/>
              <a:t>Effects on Family and Society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114800"/>
          </a:xfrm>
        </p:spPr>
        <p:txBody>
          <a:bodyPr/>
          <a:lstStyle/>
          <a:p>
            <a:r>
              <a:rPr lang="en-US" sz="4800"/>
              <a:t>40% of violent crimes annually are alcohol related</a:t>
            </a:r>
          </a:p>
          <a:p>
            <a:r>
              <a:rPr lang="en-US" sz="4800"/>
              <a:t>½ of all homicide victims have alcohol in their bloodstream</a:t>
            </a:r>
          </a:p>
          <a:p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76300"/>
            <a:ext cx="7772400" cy="609600"/>
          </a:xfrm>
        </p:spPr>
        <p:txBody>
          <a:bodyPr/>
          <a:lstStyle/>
          <a:p>
            <a:r>
              <a:rPr lang="en-US" sz="6900"/>
              <a:t>Treatment</a:t>
            </a:r>
            <a:endParaRPr lang="en-US" sz="57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915400" cy="4114800"/>
          </a:xfrm>
        </p:spPr>
        <p:txBody>
          <a:bodyPr/>
          <a:lstStyle/>
          <a:p>
            <a:r>
              <a:rPr lang="en-US" sz="6000"/>
              <a:t>Cannot be cured</a:t>
            </a:r>
          </a:p>
          <a:p>
            <a:r>
              <a:rPr lang="en-US" sz="6000"/>
              <a:t>Can be treated</a:t>
            </a:r>
          </a:p>
          <a:p>
            <a:r>
              <a:rPr lang="en-US" sz="6000"/>
              <a:t>Counseling </a:t>
            </a:r>
          </a:p>
          <a:p>
            <a:r>
              <a:rPr lang="en-US" sz="6000"/>
              <a:t>Medication</a:t>
            </a:r>
          </a:p>
          <a:p>
            <a:endParaRPr lang="en-US" sz="4800"/>
          </a:p>
          <a:p>
            <a:pPr>
              <a:buFontTx/>
              <a:buNone/>
            </a:pP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76300"/>
            <a:ext cx="7772400" cy="609600"/>
          </a:xfrm>
        </p:spPr>
        <p:txBody>
          <a:bodyPr/>
          <a:lstStyle/>
          <a:p>
            <a:r>
              <a:rPr lang="en-US" sz="6000"/>
              <a:t>Where to go for help</a:t>
            </a: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534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5400"/>
              <a:t>Alcoholics Anonymous</a:t>
            </a:r>
          </a:p>
          <a:p>
            <a:pPr>
              <a:lnSpc>
                <a:spcPct val="90000"/>
              </a:lnSpc>
            </a:pPr>
            <a:r>
              <a:rPr lang="en-US" sz="5400"/>
              <a:t>National Association for children of alcoholics</a:t>
            </a:r>
          </a:p>
          <a:p>
            <a:pPr>
              <a:lnSpc>
                <a:spcPct val="90000"/>
              </a:lnSpc>
            </a:pPr>
            <a:r>
              <a:rPr lang="en-US" sz="5400"/>
              <a:t>National drug and treatment referral routing service.</a:t>
            </a: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GB" sz="2400">
                <a:latin typeface="Arial" charset="0"/>
                <a:cs typeface="Arial" charset="0"/>
              </a:rPr>
              <a:t>This powerpoint was kindly donated to </a:t>
            </a:r>
            <a:r>
              <a:rPr lang="en-GB" sz="2400">
                <a:latin typeface="Arial" charset="0"/>
                <a:cs typeface="Arial" charset="0"/>
                <a:hlinkClick r:id="rId3"/>
              </a:rPr>
              <a:t>www.worldofteaching.com</a:t>
            </a:r>
            <a:endParaRPr lang="en-GB" sz="2400">
              <a:latin typeface="Arial" charset="0"/>
              <a:cs typeface="Arial" charset="0"/>
            </a:endParaRPr>
          </a:p>
          <a:p>
            <a:pPr eaLnBrk="1" hangingPunct="1"/>
            <a:endParaRPr lang="en-GB" sz="2400">
              <a:latin typeface="Arial" charset="0"/>
              <a:cs typeface="Arial" charset="0"/>
            </a:endParaRPr>
          </a:p>
          <a:p>
            <a:pPr eaLnBrk="1" hangingPunct="1"/>
            <a:endParaRPr lang="en-GB" sz="2400">
              <a:latin typeface="Arial" charset="0"/>
              <a:cs typeface="Arial" charset="0"/>
            </a:endParaRPr>
          </a:p>
          <a:p>
            <a:pPr eaLnBrk="1" hangingPunct="1"/>
            <a:endParaRPr lang="en-GB" sz="2400">
              <a:latin typeface="Arial" charset="0"/>
              <a:cs typeface="Arial" charset="0"/>
            </a:endParaRPr>
          </a:p>
          <a:p>
            <a:pPr eaLnBrk="1" hangingPunct="1"/>
            <a:endParaRPr lang="en-GB" sz="240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>
                <a:latin typeface="Arial" charset="0"/>
                <a:cs typeface="Arial" charset="0"/>
                <a:hlinkClick r:id="rId3"/>
              </a:rPr>
              <a:t>http://www.worldofteaching.com</a:t>
            </a:r>
            <a:r>
              <a:rPr lang="en-GB" sz="2400">
                <a:latin typeface="Arial" charset="0"/>
                <a:cs typeface="Arial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sz="24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107</TotalTime>
  <Words>943</Words>
  <Application>Microsoft Office PowerPoint</Application>
  <PresentationFormat>On-screen Show (4:3)</PresentationFormat>
  <Paragraphs>174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Comic Sans MS</vt:lpstr>
      <vt:lpstr>Tahoma</vt:lpstr>
      <vt:lpstr>Times New Roman</vt:lpstr>
      <vt:lpstr>RIBBONS</vt:lpstr>
      <vt:lpstr>ALCOHOL</vt:lpstr>
      <vt:lpstr>PowerPoint Presentation</vt:lpstr>
      <vt:lpstr>What is Alcohol? </vt:lpstr>
      <vt:lpstr>What is Alcohol?</vt:lpstr>
      <vt:lpstr>Effects of Alcohol</vt:lpstr>
      <vt:lpstr>More Effects</vt:lpstr>
      <vt:lpstr>…The Rest of Alcohol Effects</vt:lpstr>
      <vt:lpstr>Liver</vt:lpstr>
      <vt:lpstr>Liver Damage</vt:lpstr>
      <vt:lpstr>Liver Damage</vt:lpstr>
      <vt:lpstr>PowerPoint Presentation</vt:lpstr>
      <vt:lpstr>…The Rest of Alcohol Effects</vt:lpstr>
      <vt:lpstr>Binge Drinking</vt:lpstr>
      <vt:lpstr>Dangers of Binge Drinking</vt:lpstr>
      <vt:lpstr>Factors affecting the amount of alcohol in a person’s blood</vt:lpstr>
      <vt:lpstr>Drinking and Driving</vt:lpstr>
      <vt:lpstr>SAFEST AMOUNT OF DRINKS  = 0!!!  This is at any age!!!!</vt:lpstr>
      <vt:lpstr>Consequences of teen DUI</vt:lpstr>
      <vt:lpstr>Blood Alcohol Concentration</vt:lpstr>
      <vt:lpstr>PowerPoint Presentation</vt:lpstr>
      <vt:lpstr>PowerPoint Presentation</vt:lpstr>
      <vt:lpstr>Alcohol Poisoning</vt:lpstr>
      <vt:lpstr>What are some things that people do to ‘sober up’?</vt:lpstr>
      <vt:lpstr>WHAT SOBERS A PERSON UP THE FASTEST????</vt:lpstr>
      <vt:lpstr>Alcoholism</vt:lpstr>
      <vt:lpstr>The 3 Stages of Alcoholism</vt:lpstr>
      <vt:lpstr>PowerPoint Presentation</vt:lpstr>
      <vt:lpstr>PowerPoint Presentation</vt:lpstr>
      <vt:lpstr>Effects on Family and Society</vt:lpstr>
      <vt:lpstr>Treatment</vt:lpstr>
      <vt:lpstr>Where to go for help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ALCOHOL</dc:title>
  <dc:creator>Nancy</dc:creator>
  <cp:lastModifiedBy>Brandon Blalock</cp:lastModifiedBy>
  <cp:revision>7</cp:revision>
  <cp:lastPrinted>2008-06-19T00:55:33Z</cp:lastPrinted>
  <dcterms:created xsi:type="dcterms:W3CDTF">2008-06-16T17:46:11Z</dcterms:created>
  <dcterms:modified xsi:type="dcterms:W3CDTF">2015-12-08T16:09:49Z</dcterms:modified>
</cp:coreProperties>
</file>