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85" r:id="rId3"/>
    <p:sldId id="256" r:id="rId4"/>
    <p:sldId id="291" r:id="rId5"/>
    <p:sldId id="279" r:id="rId6"/>
    <p:sldId id="292" r:id="rId7"/>
    <p:sldId id="259" r:id="rId8"/>
    <p:sldId id="296" r:id="rId9"/>
    <p:sldId id="300" r:id="rId10"/>
    <p:sldId id="297" r:id="rId11"/>
    <p:sldId id="298" r:id="rId12"/>
    <p:sldId id="261" r:id="rId13"/>
    <p:sldId id="299" r:id="rId14"/>
    <p:sldId id="268" r:id="rId15"/>
    <p:sldId id="305" r:id="rId16"/>
    <p:sldId id="301" r:id="rId17"/>
    <p:sldId id="304" r:id="rId18"/>
    <p:sldId id="290" r:id="rId19"/>
    <p:sldId id="282" r:id="rId20"/>
    <p:sldId id="288" r:id="rId21"/>
    <p:sldId id="286" r:id="rId22"/>
    <p:sldId id="293" r:id="rId23"/>
    <p:sldId id="287" r:id="rId24"/>
    <p:sldId id="294" r:id="rId25"/>
    <p:sldId id="295" r:id="rId26"/>
    <p:sldId id="308" r:id="rId27"/>
    <p:sldId id="280" r:id="rId28"/>
    <p:sldId id="271" r:id="rId29"/>
    <p:sldId id="272" r:id="rId30"/>
    <p:sldId id="274" r:id="rId31"/>
    <p:sldId id="284" r:id="rId32"/>
    <p:sldId id="281" r:id="rId33"/>
    <p:sldId id="307" r:id="rId34"/>
    <p:sldId id="306" r:id="rId35"/>
    <p:sldId id="289"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31" autoAdjust="0"/>
  </p:normalViewPr>
  <p:slideViewPr>
    <p:cSldViewPr>
      <p:cViewPr varScale="1">
        <p:scale>
          <a:sx n="108" d="100"/>
          <a:sy n="108" d="100"/>
        </p:scale>
        <p:origin x="171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26DF1EC-8A9F-4108-BBA1-0F425FAB85CA}" type="datetimeFigureOut">
              <a:rPr lang="en-US"/>
              <a:pPr>
                <a:defRPr/>
              </a:pPr>
              <a:t>8/23/2018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B314A2-76AD-423D-9263-954F0C56935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45EDEE2-0190-4451-ACA9-2949FC513AE3}" type="datetimeFigureOut">
              <a:rPr lang="en-US"/>
              <a:pPr>
                <a:defRPr/>
              </a:pPr>
              <a:t>8/23/2018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8C0BF1-E128-4508-B9BC-8A44783974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55C17FF-4F8B-4DDA-92F4-2B1AC503C673}" type="datetimeFigureOut">
              <a:rPr lang="en-US"/>
              <a:pPr>
                <a:defRPr/>
              </a:pPr>
              <a:t>8/23/2018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EABE11-E695-4D96-BF62-8DC7AEF631F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CB21BB2-36D1-45EF-A110-FACAD87C2633}" type="datetimeFigureOut">
              <a:rPr lang="en-US"/>
              <a:pPr>
                <a:defRPr/>
              </a:pPr>
              <a:t>8/23/2018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3912D9-A4FE-4610-93B4-BD08DEDCE1D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E6C63F6-C04C-4009-A19D-DF98982493BE}" type="datetimeFigureOut">
              <a:rPr lang="en-US"/>
              <a:pPr>
                <a:defRPr/>
              </a:pPr>
              <a:t>8/23/2018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B1C10CF-94A5-4BB0-A64F-5C71194F062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9D409C4-64F8-4DC3-8C72-654C4089C8F1}" type="datetimeFigureOut">
              <a:rPr lang="en-US"/>
              <a:pPr>
                <a:defRPr/>
              </a:pPr>
              <a:t>8/23/2018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3E9D7BC-4EE9-42BB-A8C1-47C940D570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F22AAD-F6AF-4377-B30E-9CBA337908C1}" type="datetimeFigureOut">
              <a:rPr lang="en-US"/>
              <a:pPr>
                <a:defRPr/>
              </a:pPr>
              <a:t>8/23/2018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C778CB3-89AE-4FC7-A8E9-FE1E364259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6413EEA-77FF-45EF-8CAF-072DFB2041AE}" type="datetimeFigureOut">
              <a:rPr lang="en-US"/>
              <a:pPr>
                <a:defRPr/>
              </a:pPr>
              <a:t>8/23/2018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407C5D2-B0B9-478E-BC5F-2778CE28D86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6CE595A-45A2-47E2-85CA-0AA9E4A4F668}" type="datetimeFigureOut">
              <a:rPr lang="en-US"/>
              <a:pPr>
                <a:defRPr/>
              </a:pPr>
              <a:t>8/23/2018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3676C5-CB80-4030-B88B-191DEEF8C1F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CB78E79-079F-4C4C-B7BE-D49524470221}" type="datetimeFigureOut">
              <a:rPr lang="en-US"/>
              <a:pPr>
                <a:defRPr/>
              </a:pPr>
              <a:t>8/23/2018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721AC7-F5B4-4218-B7F0-18D4BC69626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F01350-77EE-43AD-8586-B6710F2522E1}" type="datetimeFigureOut">
              <a:rPr lang="en-US"/>
              <a:pPr>
                <a:defRPr/>
              </a:pPr>
              <a:t>8/23/2018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8CB5DC-5C56-4387-93B5-6248CFE5E33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C00F0AC8-D70F-4022-9850-3D25D72CA679}" type="datetimeFigureOut">
              <a:rPr lang="en-US"/>
              <a:pPr>
                <a:defRPr/>
              </a:pPr>
              <a:t>8/23/2018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356B7AE9-ED62-4653-A3FE-8BA6E338CE1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of the Day</a:t>
            </a:r>
          </a:p>
        </p:txBody>
      </p:sp>
      <p:sp>
        <p:nvSpPr>
          <p:cNvPr id="3" name="Content Placeholder 2"/>
          <p:cNvSpPr>
            <a:spLocks noGrp="1"/>
          </p:cNvSpPr>
          <p:nvPr>
            <p:ph idx="1"/>
          </p:nvPr>
        </p:nvSpPr>
        <p:spPr/>
        <p:txBody>
          <a:bodyPr/>
          <a:lstStyle/>
          <a:p>
            <a:r>
              <a:rPr lang="en-US" sz="4400" dirty="0"/>
              <a:t>“Educate and inform the whole mass of the people... They are the only sure reliance for the preservation of our liberty.</a:t>
            </a:r>
            <a:r>
              <a:rPr lang="en-US" dirty="0"/>
              <a:t>”</a:t>
            </a:r>
          </a:p>
          <a:p>
            <a:pPr>
              <a:buNone/>
            </a:pPr>
            <a:endParaRPr lang="en-US" b="1" dirty="0"/>
          </a:p>
          <a:p>
            <a:pPr>
              <a:buNone/>
            </a:pPr>
            <a:r>
              <a:rPr lang="en-US" b="1" dirty="0"/>
              <a:t>-Thomas Jefferson</a:t>
            </a:r>
          </a:p>
          <a:p>
            <a:pPr>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2686050"/>
          </a:xfrm>
        </p:spPr>
        <p:txBody>
          <a:bodyPr/>
          <a:lstStyle/>
          <a:p>
            <a:r>
              <a:rPr lang="en-US" b="1" u="sng" dirty="0"/>
              <a:t>PRE-TEST</a:t>
            </a:r>
            <a:br>
              <a:rPr lang="en-US" b="1" u="sng" dirty="0"/>
            </a:br>
            <a:br>
              <a:rPr lang="en-US" dirty="0"/>
            </a:br>
            <a:r>
              <a:rPr lang="en-US" dirty="0"/>
              <a:t>Who discovered America?</a:t>
            </a:r>
          </a:p>
        </p:txBody>
      </p:sp>
      <p:sp>
        <p:nvSpPr>
          <p:cNvPr id="3" name="Subtitle 2"/>
          <p:cNvSpPr>
            <a:spLocks noGrp="1"/>
          </p:cNvSpPr>
          <p:nvPr>
            <p:ph type="subTitle" idx="1"/>
          </p:nvPr>
        </p:nvSpPr>
        <p:spPr/>
        <p:txBody>
          <a:bodyPr/>
          <a:lstStyle/>
          <a:p>
            <a:r>
              <a:rPr lang="en-US" dirty="0"/>
              <a:t>Think, Pair and Share. Where did you learn your information?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5800" y="2590800"/>
            <a:ext cx="7772400" cy="1470025"/>
          </a:xfrm>
        </p:spPr>
        <p:txBody>
          <a:bodyPr/>
          <a:lstStyle/>
          <a:p>
            <a:r>
              <a:rPr lang="en-US" sz="9600" b="1" dirty="0"/>
              <a:t>The Age of Exploration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vanmargiotta.files.wordpress.com/2015/02/crusades-1-4-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6316" cy="578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088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US" sz="6600" b="1" dirty="0"/>
              <a:t>The Crusades &amp; Trade</a:t>
            </a:r>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a:xfrm>
            <a:off x="4397855" y="1219200"/>
            <a:ext cx="4746145" cy="5638800"/>
          </a:xfrm>
        </p:spPr>
        <p:txBody>
          <a:bodyPr/>
          <a:lstStyle/>
          <a:p>
            <a:r>
              <a:rPr lang="en-US" sz="2200" dirty="0"/>
              <a:t>The Crusades of the 1100s exposed Europeans to an amazing variety of new trade goods, such as </a:t>
            </a:r>
            <a:r>
              <a:rPr lang="en-US" sz="3600" b="1" u="sng" dirty="0"/>
              <a:t>spices, tea and silk.</a:t>
            </a:r>
          </a:p>
          <a:p>
            <a:r>
              <a:rPr lang="en-US" sz="2200" dirty="0"/>
              <a:t>The problem for Europeans was that Muslim traders controlled </a:t>
            </a:r>
            <a:r>
              <a:rPr lang="en-US" sz="3600" b="1" u="sng" dirty="0"/>
              <a:t>access</a:t>
            </a:r>
            <a:r>
              <a:rPr lang="en-US" sz="2200" dirty="0"/>
              <a:t> to those goods, which kept supplies limited and prices high</a:t>
            </a:r>
          </a:p>
          <a:p>
            <a:r>
              <a:rPr lang="en-US" sz="2200" dirty="0"/>
              <a:t>Europeans longed for a way to </a:t>
            </a:r>
            <a:r>
              <a:rPr lang="en-US" sz="3600" b="1" u="sng" dirty="0"/>
              <a:t>bypass</a:t>
            </a:r>
            <a:r>
              <a:rPr lang="en-US" sz="2200" dirty="0"/>
              <a:t> these Muslim merchants and to develop a sea trade with India and China more directly</a:t>
            </a:r>
          </a:p>
        </p:txBody>
      </p:sp>
      <p:pic>
        <p:nvPicPr>
          <p:cNvPr id="1026" name="Picture 2" descr="http://www.conflicts.rem33.com/images/deut/drang_files/image0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12" y="1309467"/>
            <a:ext cx="4414267" cy="552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35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Why Not Explore Sooner? </a:t>
            </a:r>
          </a:p>
        </p:txBody>
      </p:sp>
      <p:sp>
        <p:nvSpPr>
          <p:cNvPr id="3" name="Subtitle 2"/>
          <p:cNvSpPr>
            <a:spLocks noGrp="1"/>
          </p:cNvSpPr>
          <p:nvPr>
            <p:ph type="subTitle" idx="1"/>
          </p:nvPr>
        </p:nvSpPr>
        <p:spPr/>
        <p:txBody>
          <a:bodyPr/>
          <a:lstStyle/>
          <a:p>
            <a:r>
              <a:rPr lang="en-US" dirty="0"/>
              <a:t>The answer is the same as to why we didn’t go to the moon sooner….</a:t>
            </a:r>
          </a:p>
        </p:txBody>
      </p:sp>
    </p:spTree>
    <p:extLst>
      <p:ext uri="{BB962C8B-B14F-4D97-AF65-F5344CB8AC3E}">
        <p14:creationId xmlns:p14="http://schemas.microsoft.com/office/powerpoint/2010/main" val="493461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z="5400" b="1" dirty="0"/>
              <a:t>Why Not Explore Sooner?</a:t>
            </a:r>
          </a:p>
        </p:txBody>
      </p:sp>
      <p:sp>
        <p:nvSpPr>
          <p:cNvPr id="3" name="Content Placeholder 2"/>
          <p:cNvSpPr>
            <a:spLocks noGrp="1"/>
          </p:cNvSpPr>
          <p:nvPr>
            <p:ph sz="half" idx="1"/>
          </p:nvPr>
        </p:nvSpPr>
        <p:spPr>
          <a:xfrm>
            <a:off x="0" y="1600200"/>
            <a:ext cx="4495800" cy="5257800"/>
          </a:xfrm>
        </p:spPr>
        <p:txBody>
          <a:bodyPr rtlCol="0">
            <a:normAutofit fontScale="92500" lnSpcReduction="10000"/>
          </a:bodyPr>
          <a:lstStyle/>
          <a:p>
            <a:pPr fontAlgn="auto">
              <a:spcAft>
                <a:spcPts val="0"/>
              </a:spcAft>
              <a:buFont typeface="Arial" pitchFamily="34" charset="0"/>
              <a:buChar char="•"/>
              <a:defRPr/>
            </a:pPr>
            <a:r>
              <a:rPr lang="en-US" dirty="0"/>
              <a:t>Sea exploration only became possible in the mid-1400s thanks to new (ironically, mostly Muslim) technologies:</a:t>
            </a:r>
            <a:endParaRPr lang="en-US" sz="4000" dirty="0"/>
          </a:p>
          <a:p>
            <a:pPr lvl="1" fontAlgn="auto">
              <a:spcAft>
                <a:spcPts val="0"/>
              </a:spcAft>
              <a:buFont typeface="Arial" pitchFamily="34" charset="0"/>
              <a:buChar char="–"/>
              <a:defRPr/>
            </a:pPr>
            <a:r>
              <a:rPr lang="en-US" dirty="0"/>
              <a:t>Improved </a:t>
            </a:r>
            <a:r>
              <a:rPr lang="en-US" sz="3900" b="1" u="sng" dirty="0"/>
              <a:t>map-making</a:t>
            </a:r>
            <a:r>
              <a:rPr lang="en-US" sz="3900" dirty="0"/>
              <a:t> </a:t>
            </a:r>
            <a:r>
              <a:rPr lang="en-US" dirty="0"/>
              <a:t>methods</a:t>
            </a:r>
            <a:endParaRPr lang="en-US" sz="3400" dirty="0"/>
          </a:p>
          <a:p>
            <a:pPr lvl="1" fontAlgn="auto">
              <a:spcAft>
                <a:spcPts val="0"/>
              </a:spcAft>
              <a:buFont typeface="Arial" pitchFamily="34" charset="0"/>
              <a:buChar char="–"/>
              <a:defRPr/>
            </a:pPr>
            <a:r>
              <a:rPr lang="en-US" dirty="0"/>
              <a:t>The </a:t>
            </a:r>
            <a:r>
              <a:rPr lang="en-US" sz="3900" b="1" u="sng" dirty="0"/>
              <a:t>astrolabe</a:t>
            </a:r>
            <a:r>
              <a:rPr lang="en-US" dirty="0"/>
              <a:t>, an instrument (invented by a Muslim) for determining latitude</a:t>
            </a:r>
            <a:endParaRPr lang="en-US" sz="3400" dirty="0"/>
          </a:p>
          <a:p>
            <a:pPr lvl="1" fontAlgn="auto">
              <a:spcAft>
                <a:spcPts val="0"/>
              </a:spcAft>
              <a:buFont typeface="Arial" pitchFamily="34" charset="0"/>
              <a:buChar char="–"/>
              <a:defRPr/>
            </a:pPr>
            <a:r>
              <a:rPr lang="en-US" dirty="0"/>
              <a:t>Better </a:t>
            </a:r>
            <a:r>
              <a:rPr lang="en-US" sz="3900" b="1" u="sng" dirty="0"/>
              <a:t>ship</a:t>
            </a:r>
            <a:r>
              <a:rPr lang="en-US" dirty="0"/>
              <a:t> designs</a:t>
            </a:r>
            <a:endParaRPr lang="en-US" sz="3400" dirty="0"/>
          </a:p>
          <a:p>
            <a:pPr lvl="1" fontAlgn="auto">
              <a:spcAft>
                <a:spcPts val="0"/>
              </a:spcAft>
              <a:buFont typeface="Arial" pitchFamily="34" charset="0"/>
              <a:buChar char="–"/>
              <a:defRPr/>
            </a:pPr>
            <a:r>
              <a:rPr lang="en-US" dirty="0"/>
              <a:t>Better weapons for defense (naval cannons)</a:t>
            </a:r>
            <a:endParaRPr lang="en-US" sz="3400" dirty="0"/>
          </a:p>
          <a:p>
            <a:pPr fontAlgn="auto">
              <a:spcAft>
                <a:spcPts val="0"/>
              </a:spcAft>
              <a:buFont typeface="Arial" pitchFamily="34" charset="0"/>
              <a:buChar char="•"/>
              <a:defRPr/>
            </a:pPr>
            <a:endParaRPr lang="en-US" dirty="0"/>
          </a:p>
        </p:txBody>
      </p:sp>
      <p:sp>
        <p:nvSpPr>
          <p:cNvPr id="4" name="Content Placeholder 3"/>
          <p:cNvSpPr>
            <a:spLocks noGrp="1"/>
          </p:cNvSpPr>
          <p:nvPr>
            <p:ph sz="half" idx="2"/>
          </p:nvPr>
        </p:nvSpPr>
        <p:spPr/>
        <p:txBody>
          <a:bodyPr rtlCol="0">
            <a:normAutofit/>
          </a:bodyPr>
          <a:lstStyle/>
          <a:p>
            <a:pPr fontAlgn="auto">
              <a:spcAft>
                <a:spcPts val="0"/>
              </a:spcAft>
              <a:buFont typeface="Arial" pitchFamily="34" charset="0"/>
              <a:buChar char="•"/>
              <a:defRPr/>
            </a:pPr>
            <a:endParaRPr lang="en-US"/>
          </a:p>
        </p:txBody>
      </p:sp>
      <p:pic>
        <p:nvPicPr>
          <p:cNvPr id="17412" name="Picture 4" descr="http://www.puzzlering.net/marinerastro.jpg"/>
          <p:cNvPicPr>
            <a:picLocks noChangeAspect="1" noChangeArrowheads="1"/>
          </p:cNvPicPr>
          <p:nvPr/>
        </p:nvPicPr>
        <p:blipFill>
          <a:blip r:embed="rId2" cstate="print"/>
          <a:srcRect/>
          <a:stretch>
            <a:fillRect/>
          </a:stretch>
        </p:blipFill>
        <p:spPr bwMode="auto">
          <a:xfrm>
            <a:off x="4648199" y="1524000"/>
            <a:ext cx="4476991" cy="5105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Which nation will be the first to reach ASIA by sea?</a:t>
            </a:r>
          </a:p>
        </p:txBody>
      </p:sp>
      <p:sp>
        <p:nvSpPr>
          <p:cNvPr id="6" name="Subtitle 5"/>
          <p:cNvSpPr>
            <a:spLocks noGrp="1"/>
          </p:cNvSpPr>
          <p:nvPr>
            <p:ph type="subTitle" idx="1"/>
          </p:nvPr>
        </p:nvSpPr>
        <p:spPr/>
        <p:txBody>
          <a:bodyPr/>
          <a:lstStyle/>
          <a:p>
            <a:r>
              <a:rPr lang="en-US" dirty="0"/>
              <a:t>What route did they take?</a:t>
            </a:r>
          </a:p>
        </p:txBody>
      </p:sp>
    </p:spTree>
    <p:extLst>
      <p:ext uri="{BB962C8B-B14F-4D97-AF65-F5344CB8AC3E}">
        <p14:creationId xmlns:p14="http://schemas.microsoft.com/office/powerpoint/2010/main" val="408242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ortuguese explo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 y="0"/>
            <a:ext cx="9179169" cy="679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331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hristopher columb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9929"/>
            <a:ext cx="5257800" cy="6852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084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Cristoforo Colombo, Cristobal Colon, </a:t>
            </a:r>
            <a:r>
              <a:rPr lang="en-US" dirty="0" err="1"/>
              <a:t>Christophorus</a:t>
            </a:r>
            <a:r>
              <a:rPr lang="en-US" dirty="0"/>
              <a:t> Columbus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574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0"/>
            <a:ext cx="8229600" cy="1417638"/>
          </a:xfrm>
        </p:spPr>
        <p:txBody>
          <a:bodyPr/>
          <a:lstStyle/>
          <a:p>
            <a:r>
              <a:rPr lang="en-US" sz="7200" b="1" dirty="0"/>
              <a:t>Spanish Exploration</a:t>
            </a:r>
          </a:p>
        </p:txBody>
      </p:sp>
      <p:sp>
        <p:nvSpPr>
          <p:cNvPr id="3" name="Content Placeholder 2"/>
          <p:cNvSpPr>
            <a:spLocks noGrp="1"/>
          </p:cNvSpPr>
          <p:nvPr>
            <p:ph sz="half" idx="1"/>
          </p:nvPr>
        </p:nvSpPr>
        <p:spPr>
          <a:xfrm>
            <a:off x="0" y="1600200"/>
            <a:ext cx="4267200" cy="5257800"/>
          </a:xfrm>
        </p:spPr>
        <p:txBody>
          <a:bodyPr rtlCol="0">
            <a:normAutofit fontScale="85000" lnSpcReduction="20000"/>
          </a:bodyPr>
          <a:lstStyle/>
          <a:p>
            <a:pPr fontAlgn="auto">
              <a:spcAft>
                <a:spcPts val="0"/>
              </a:spcAft>
              <a:buFont typeface="Arial" pitchFamily="34" charset="0"/>
              <a:buChar char="•"/>
              <a:defRPr/>
            </a:pPr>
            <a:r>
              <a:rPr lang="en-US" dirty="0"/>
              <a:t>The Portuguese  eventually found success by sailing south around Africa and then to the east across the Indian Ocean</a:t>
            </a:r>
            <a:endParaRPr lang="en-US" sz="4000" dirty="0"/>
          </a:p>
          <a:p>
            <a:pPr fontAlgn="auto">
              <a:spcAft>
                <a:spcPts val="0"/>
              </a:spcAft>
              <a:buFont typeface="Arial" pitchFamily="34" charset="0"/>
              <a:buChar char="•"/>
              <a:defRPr/>
            </a:pPr>
            <a:r>
              <a:rPr lang="en-US" dirty="0"/>
              <a:t>In 1492, Genoese explorer </a:t>
            </a:r>
            <a:r>
              <a:rPr lang="en-US" dirty="0" err="1"/>
              <a:t>Cristoforo</a:t>
            </a:r>
            <a:r>
              <a:rPr lang="en-US" dirty="0"/>
              <a:t> </a:t>
            </a:r>
            <a:r>
              <a:rPr lang="en-US" sz="5200" b="1" u="sng" dirty="0"/>
              <a:t>Colombo</a:t>
            </a:r>
            <a:r>
              <a:rPr lang="en-US" dirty="0"/>
              <a:t> convinced Spain, however, to back his effort to reach Asia by sailing west across the Atlantic – a route he believed would be shorter and quicker </a:t>
            </a:r>
            <a:endParaRPr lang="en-US" sz="4000" dirty="0"/>
          </a:p>
          <a:p>
            <a:pPr fontAlgn="auto">
              <a:spcAft>
                <a:spcPts val="0"/>
              </a:spcAft>
              <a:buFont typeface="Arial" pitchFamily="34" charset="0"/>
              <a:buChar char="•"/>
              <a:defRPr/>
            </a:pPr>
            <a:r>
              <a:rPr lang="en-US" dirty="0"/>
              <a:t>This route led to the discovery of the American continents and established Spain’s claim to a “new world”</a:t>
            </a:r>
            <a:endParaRPr lang="en-US" sz="4000" dirty="0"/>
          </a:p>
          <a:p>
            <a:pPr fontAlgn="auto">
              <a:spcAft>
                <a:spcPts val="0"/>
              </a:spcAft>
              <a:buFont typeface="Arial" pitchFamily="34" charset="0"/>
              <a:buChar char="•"/>
              <a:defRPr/>
            </a:pPr>
            <a:endParaRPr lang="en-US" dirty="0"/>
          </a:p>
        </p:txBody>
      </p:sp>
      <p:sp>
        <p:nvSpPr>
          <p:cNvPr id="4" name="Content Placeholder 3"/>
          <p:cNvSpPr>
            <a:spLocks noGrp="1"/>
          </p:cNvSpPr>
          <p:nvPr>
            <p:ph sz="half" idx="2"/>
          </p:nvPr>
        </p:nvSpPr>
        <p:spPr/>
        <p:txBody>
          <a:bodyPr rtlCol="0">
            <a:normAutofit/>
          </a:bodyPr>
          <a:lstStyle/>
          <a:p>
            <a:pPr fontAlgn="auto">
              <a:spcAft>
                <a:spcPts val="0"/>
              </a:spcAft>
              <a:buFont typeface="Arial" pitchFamily="34" charset="0"/>
              <a:buChar char="•"/>
              <a:defRPr/>
            </a:pPr>
            <a:endParaRPr lang="en-US"/>
          </a:p>
        </p:txBody>
      </p:sp>
      <p:pic>
        <p:nvPicPr>
          <p:cNvPr id="22532" name="Picture 2"/>
          <p:cNvPicPr>
            <a:picLocks noChangeAspect="1" noChangeArrowheads="1"/>
          </p:cNvPicPr>
          <p:nvPr/>
        </p:nvPicPr>
        <p:blipFill>
          <a:blip r:embed="rId2" cstate="print"/>
          <a:srcRect/>
          <a:stretch>
            <a:fillRect/>
          </a:stretch>
        </p:blipFill>
        <p:spPr bwMode="auto">
          <a:xfrm>
            <a:off x="4572000" y="1447800"/>
            <a:ext cx="4572000" cy="548197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spanish explo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1" y="304800"/>
            <a:ext cx="9165102"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045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z="6600" b="1" dirty="0"/>
              <a:t>Christopher Columbus</a:t>
            </a:r>
          </a:p>
        </p:txBody>
      </p:sp>
      <p:sp>
        <p:nvSpPr>
          <p:cNvPr id="3" name="Content Placeholder 2"/>
          <p:cNvSpPr>
            <a:spLocks noGrp="1"/>
          </p:cNvSpPr>
          <p:nvPr>
            <p:ph sz="half" idx="1"/>
          </p:nvPr>
        </p:nvSpPr>
        <p:spPr/>
        <p:txBody>
          <a:bodyPr rtlCol="0">
            <a:normAutofit/>
          </a:bodyPr>
          <a:lstStyle/>
          <a:p>
            <a:pPr fontAlgn="auto">
              <a:spcAft>
                <a:spcPts val="0"/>
              </a:spcAft>
              <a:buFont typeface="Arial" pitchFamily="34" charset="0"/>
              <a:buChar char="•"/>
              <a:defRPr/>
            </a:pPr>
            <a:endParaRPr lang="en-US"/>
          </a:p>
        </p:txBody>
      </p:sp>
      <p:sp>
        <p:nvSpPr>
          <p:cNvPr id="4" name="Content Placeholder 3"/>
          <p:cNvSpPr>
            <a:spLocks noGrp="1"/>
          </p:cNvSpPr>
          <p:nvPr>
            <p:ph sz="half" idx="2"/>
          </p:nvPr>
        </p:nvSpPr>
        <p:spPr>
          <a:xfrm>
            <a:off x="4648200" y="1600200"/>
            <a:ext cx="4495800" cy="5257800"/>
          </a:xfrm>
        </p:spPr>
        <p:txBody>
          <a:bodyPr rtlCol="0">
            <a:normAutofit fontScale="62500" lnSpcReduction="20000"/>
          </a:bodyPr>
          <a:lstStyle/>
          <a:p>
            <a:pPr fontAlgn="auto">
              <a:spcAft>
                <a:spcPts val="0"/>
              </a:spcAft>
              <a:buFont typeface="Arial" pitchFamily="34" charset="0"/>
              <a:buChar char="•"/>
              <a:defRPr/>
            </a:pPr>
            <a:r>
              <a:rPr lang="en-US" sz="3400" dirty="0"/>
              <a:t>Oct. 1492: Columbus landed in the West Indies</a:t>
            </a:r>
          </a:p>
          <a:p>
            <a:pPr fontAlgn="auto">
              <a:spcAft>
                <a:spcPts val="0"/>
              </a:spcAft>
              <a:buFont typeface="Arial" pitchFamily="34" charset="0"/>
              <a:buChar char="•"/>
              <a:defRPr/>
            </a:pPr>
            <a:r>
              <a:rPr lang="en-US" sz="3400" dirty="0"/>
              <a:t>Columbus enslaved and tortured the natives and made them mine for gold</a:t>
            </a:r>
          </a:p>
          <a:p>
            <a:pPr fontAlgn="auto">
              <a:spcAft>
                <a:spcPts val="0"/>
              </a:spcAft>
              <a:buFont typeface="Arial" pitchFamily="34" charset="0"/>
              <a:buChar char="•"/>
              <a:defRPr/>
            </a:pPr>
            <a:r>
              <a:rPr lang="en-US" sz="3400" dirty="0"/>
              <a:t>Named governor by the Spanish king, Columbus would later be removed from office due to corruption and abuse of power charges</a:t>
            </a:r>
          </a:p>
          <a:p>
            <a:pPr fontAlgn="auto">
              <a:spcAft>
                <a:spcPts val="0"/>
              </a:spcAft>
              <a:buFont typeface="Arial" pitchFamily="34" charset="0"/>
              <a:buChar char="•"/>
              <a:defRPr/>
            </a:pPr>
            <a:r>
              <a:rPr lang="en-US" sz="3400" dirty="0"/>
              <a:t>Within 50 years of his arrival, </a:t>
            </a:r>
            <a:r>
              <a:rPr lang="en-US" sz="7000" b="1" u="sng" dirty="0"/>
              <a:t>90% </a:t>
            </a:r>
            <a:r>
              <a:rPr lang="en-US" sz="3400" dirty="0"/>
              <a:t>of the native </a:t>
            </a:r>
            <a:r>
              <a:rPr lang="en-US" sz="3400" dirty="0" err="1"/>
              <a:t>Carib</a:t>
            </a:r>
            <a:r>
              <a:rPr lang="en-US" sz="3400" dirty="0"/>
              <a:t> population had died from exposure to European diseases like smallpox, measles, and influenza</a:t>
            </a:r>
          </a:p>
          <a:p>
            <a:pPr fontAlgn="auto">
              <a:spcAft>
                <a:spcPts val="0"/>
              </a:spcAft>
              <a:buFont typeface="Arial" pitchFamily="34" charset="0"/>
              <a:buChar char="•"/>
              <a:defRPr/>
            </a:pPr>
            <a:endParaRPr lang="en-US" dirty="0"/>
          </a:p>
        </p:txBody>
      </p:sp>
      <p:pic>
        <p:nvPicPr>
          <p:cNvPr id="23556" name="Picture 2" descr="File:Christopher Columbus.PNG"/>
          <p:cNvPicPr>
            <a:picLocks noChangeAspect="1" noChangeArrowheads="1"/>
          </p:cNvPicPr>
          <p:nvPr/>
        </p:nvPicPr>
        <p:blipFill>
          <a:blip r:embed="rId2" cstate="print"/>
          <a:srcRect/>
          <a:stretch>
            <a:fillRect/>
          </a:stretch>
        </p:blipFill>
        <p:spPr bwMode="auto">
          <a:xfrm>
            <a:off x="381000" y="1447800"/>
            <a:ext cx="4244975" cy="51054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christopher columbus in the new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034"/>
            <a:ext cx="8153400" cy="6866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969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christopher columbus in the new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67800" cy="6861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350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christopher columbus in the new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7202" cy="5724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650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encrypted-tbn0.gstatic.com/images?q=tbn:ANd9GcSSDFSxM_36vZnWt_6DvIiA5rGG12MtazzvrWirk-1U6k7-iBtaNQ"/>
          <p:cNvPicPr>
            <a:picLocks noChangeAspect="1" noChangeArrowheads="1"/>
          </p:cNvPicPr>
          <p:nvPr/>
        </p:nvPicPr>
        <p:blipFill>
          <a:blip r:embed="rId2" cstate="print"/>
          <a:srcRect/>
          <a:stretch>
            <a:fillRect/>
          </a:stretch>
        </p:blipFill>
        <p:spPr bwMode="auto">
          <a:xfrm>
            <a:off x="1" y="143892"/>
            <a:ext cx="9144000" cy="627595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t>But Was Columbus First?</a:t>
            </a:r>
          </a:p>
        </p:txBody>
      </p:sp>
      <p:sp>
        <p:nvSpPr>
          <p:cNvPr id="3" name="Content Placeholder 2"/>
          <p:cNvSpPr>
            <a:spLocks noGrp="1"/>
          </p:cNvSpPr>
          <p:nvPr>
            <p:ph sz="half" idx="1"/>
          </p:nvPr>
        </p:nvSpPr>
        <p:spPr>
          <a:xfrm>
            <a:off x="0" y="1417638"/>
            <a:ext cx="3854085" cy="5440362"/>
          </a:xfrm>
        </p:spPr>
        <p:txBody>
          <a:bodyPr/>
          <a:lstStyle/>
          <a:p>
            <a:r>
              <a:rPr lang="en-US" sz="2200" dirty="0"/>
              <a:t>Asian nomads arrived between 10,000 and 30,000 years ago (the Native Americans)</a:t>
            </a:r>
          </a:p>
          <a:p>
            <a:r>
              <a:rPr lang="en-US" sz="2200" dirty="0"/>
              <a:t>The </a:t>
            </a:r>
            <a:r>
              <a:rPr lang="en-US" sz="3600" b="1" u="sng" dirty="0"/>
              <a:t>Vikings</a:t>
            </a:r>
            <a:r>
              <a:rPr lang="en-US" sz="2200" dirty="0"/>
              <a:t> established trading outposts in Newfoundland (Canada) around 1000 AD</a:t>
            </a:r>
          </a:p>
          <a:p>
            <a:r>
              <a:rPr lang="en-US" sz="2200" dirty="0"/>
              <a:t>Plus, there is some limited evidence to support that the Chinese, Japanese, Africans, and/or Polynesians arrived in the Americas BEFORE Columbus</a:t>
            </a:r>
          </a:p>
        </p:txBody>
      </p:sp>
      <p:sp>
        <p:nvSpPr>
          <p:cNvPr id="4" name="Content Placeholder 3"/>
          <p:cNvSpPr>
            <a:spLocks noGrp="1"/>
          </p:cNvSpPr>
          <p:nvPr>
            <p:ph sz="half" idx="2"/>
          </p:nvPr>
        </p:nvSpPr>
        <p:spPr/>
        <p:txBody>
          <a:bodyPr/>
          <a:lstStyle/>
          <a:p>
            <a:endParaRPr lang="en-US"/>
          </a:p>
        </p:txBody>
      </p:sp>
      <p:pic>
        <p:nvPicPr>
          <p:cNvPr id="3074" name="Picture 2" descr="http://www.learningenrichment.org/graph/eyes_viking_map.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4085" y="1892608"/>
            <a:ext cx="5289915" cy="3669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063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BeringiaStateMuseumIllinois6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6555"/>
            <a:ext cx="9144000" cy="6884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116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Lets distinguish Fact </a:t>
            </a:r>
            <a:r>
              <a:rPr lang="en-US" dirty="0" err="1"/>
              <a:t>vs</a:t>
            </a:r>
            <a:r>
              <a:rPr lang="en-US" dirty="0"/>
              <a:t> Myth</a:t>
            </a:r>
          </a:p>
        </p:txBody>
      </p:sp>
      <p:sp>
        <p:nvSpPr>
          <p:cNvPr id="6" name="Subtitle 5"/>
          <p:cNvSpPr>
            <a:spLocks noGrp="1"/>
          </p:cNvSpPr>
          <p:nvPr>
            <p:ph type="subTitle" idx="1"/>
          </p:nvPr>
        </p:nvSpPr>
        <p:spPr/>
        <p:txBody>
          <a:bodyPr/>
          <a:lstStyle/>
          <a:p>
            <a:r>
              <a:rPr lang="en-US" dirty="0"/>
              <a:t>Native Americans had extremely complex societies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image.slidesharecdn.com/spanishfrenchandenglishcolonies-120721114252-phpapp01/95/spanish-french-and-english-colonies-5-728.jpg?cb=13428712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36"/>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087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Why is America called America?</a:t>
            </a:r>
          </a:p>
        </p:txBody>
      </p:sp>
      <p:sp>
        <p:nvSpPr>
          <p:cNvPr id="5" name="Subtitle 4"/>
          <p:cNvSpPr>
            <a:spLocks noGrp="1"/>
          </p:cNvSpPr>
          <p:nvPr>
            <p:ph type="subTitle" idx="1"/>
          </p:nvPr>
        </p:nvSpPr>
        <p:spPr/>
        <p:txBody>
          <a:bodyPr/>
          <a:lstStyle/>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ages.barnesandnoble.com/images/12280000/122844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8197"/>
            <a:ext cx="4651066" cy="6839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457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Which Nation Dominates the Early Period of Exploration?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07690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9BC9A-48E1-49C7-A1CD-01D4CC828834}"/>
              </a:ext>
            </a:extLst>
          </p:cNvPr>
          <p:cNvSpPr>
            <a:spLocks noGrp="1"/>
          </p:cNvSpPr>
          <p:nvPr>
            <p:ph type="title"/>
          </p:nvPr>
        </p:nvSpPr>
        <p:spPr>
          <a:xfrm>
            <a:off x="457200" y="274638"/>
            <a:ext cx="8229600" cy="1143000"/>
          </a:xfrm>
        </p:spPr>
        <p:txBody>
          <a:bodyPr/>
          <a:lstStyle/>
          <a:p>
            <a:r>
              <a:rPr lang="en-US"/>
              <a:t>Warm-Up </a:t>
            </a:r>
            <a:endParaRPr lang="en-US" dirty="0"/>
          </a:p>
        </p:txBody>
      </p:sp>
      <p:sp>
        <p:nvSpPr>
          <p:cNvPr id="3" name="Content Placeholder 2">
            <a:extLst>
              <a:ext uri="{FF2B5EF4-FFF2-40B4-BE49-F238E27FC236}">
                <a16:creationId xmlns:a16="http://schemas.microsoft.com/office/drawing/2014/main" id="{C30696A5-5C73-4D8A-B7F0-B1DE11DE0F50}"/>
              </a:ext>
            </a:extLst>
          </p:cNvPr>
          <p:cNvSpPr>
            <a:spLocks noGrp="1"/>
          </p:cNvSpPr>
          <p:nvPr>
            <p:ph idx="1"/>
          </p:nvPr>
        </p:nvSpPr>
        <p:spPr>
          <a:xfrm>
            <a:off x="457200" y="1600200"/>
            <a:ext cx="5638800" cy="4525963"/>
          </a:xfrm>
        </p:spPr>
        <p:txBody>
          <a:bodyPr/>
          <a:lstStyle/>
          <a:p>
            <a:r>
              <a:rPr lang="en-US" sz="2400"/>
              <a:t>European explorers during the 15</a:t>
            </a:r>
            <a:r>
              <a:rPr lang="en-US" sz="2400" baseline="30000"/>
              <a:t>th</a:t>
            </a:r>
            <a:r>
              <a:rPr lang="en-US" sz="2400"/>
              <a:t> century could not have made their discoveries without being financed for their voyages. Like Columbus, other explorers had to ask their king and queens for support. </a:t>
            </a:r>
          </a:p>
          <a:p>
            <a:endParaRPr lang="en-US" sz="2400"/>
          </a:p>
          <a:p>
            <a:r>
              <a:rPr lang="en-US" sz="2400" u="sng"/>
              <a:t>For you</a:t>
            </a:r>
            <a:r>
              <a:rPr lang="en-US" sz="2400"/>
              <a:t>:  Give an example of something you wanted badly and explain how you convinced, or failed to convince, someone to provide the means for you to get what you wanted? Did you go to multiple people?</a:t>
            </a:r>
            <a:endParaRPr lang="en-US" sz="2400" dirty="0"/>
          </a:p>
        </p:txBody>
      </p:sp>
      <p:pic>
        <p:nvPicPr>
          <p:cNvPr id="1026" name="Picture 2" descr="Image result for european exploration">
            <a:extLst>
              <a:ext uri="{FF2B5EF4-FFF2-40B4-BE49-F238E27FC236}">
                <a16:creationId xmlns:a16="http://schemas.microsoft.com/office/drawing/2014/main" id="{BAD3E94D-F0BE-4356-A2C5-21C8E05E1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737519"/>
            <a:ext cx="2590800" cy="338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81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The Spanish Conquistadores</a:t>
            </a:r>
          </a:p>
        </p:txBody>
      </p:sp>
      <p:sp>
        <p:nvSpPr>
          <p:cNvPr id="3" name="Content Placeholder 2"/>
          <p:cNvSpPr>
            <a:spLocks noGrp="1"/>
          </p:cNvSpPr>
          <p:nvPr>
            <p:ph sz="half" idx="1"/>
          </p:nvPr>
        </p:nvSpPr>
        <p:spPr>
          <a:xfrm>
            <a:off x="0" y="1600200"/>
            <a:ext cx="4495800" cy="5257800"/>
          </a:xfrm>
        </p:spPr>
        <p:txBody>
          <a:bodyPr/>
          <a:lstStyle/>
          <a:p>
            <a:r>
              <a:rPr lang="en-US" sz="2000" dirty="0"/>
              <a:t>Following Columbus’ establishment of permanent Spanish settlements in the Caribbean, the Spanish sent military expeditions into the continental Americas to explore and conquer</a:t>
            </a:r>
          </a:p>
          <a:p>
            <a:r>
              <a:rPr lang="en-US" sz="2000" dirty="0"/>
              <a:t>Conquistadores, such as Hernan Cortes and Francisco Pizarro, quickly toppled the large Native empires of the </a:t>
            </a:r>
            <a:r>
              <a:rPr lang="en-US" sz="3600" b="1" u="sng" dirty="0"/>
              <a:t>Aztec</a:t>
            </a:r>
            <a:r>
              <a:rPr lang="en-US" sz="2000" dirty="0"/>
              <a:t> and </a:t>
            </a:r>
            <a:r>
              <a:rPr lang="en-US" sz="3600" b="1" u="sng" dirty="0"/>
              <a:t>Inca</a:t>
            </a:r>
            <a:r>
              <a:rPr lang="en-US" sz="2000" dirty="0"/>
              <a:t> peoples and expanded Spanish control of both the people and resources of the Americas</a:t>
            </a:r>
          </a:p>
        </p:txBody>
      </p:sp>
      <p:sp>
        <p:nvSpPr>
          <p:cNvPr id="4" name="Content Placeholder 3"/>
          <p:cNvSpPr>
            <a:spLocks noGrp="1"/>
          </p:cNvSpPr>
          <p:nvPr>
            <p:ph sz="half" idx="2"/>
          </p:nvPr>
        </p:nvSpPr>
        <p:spPr/>
        <p:txBody>
          <a:bodyPr/>
          <a:lstStyle/>
          <a:p>
            <a:endParaRPr lang="en-US"/>
          </a:p>
        </p:txBody>
      </p:sp>
      <p:pic>
        <p:nvPicPr>
          <p:cNvPr id="9218" name="Picture 2" descr="Image result for spanish conquistad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2394" y="1401226"/>
            <a:ext cx="4343400" cy="542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48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b="1" dirty="0"/>
              <a:t>Spanish Advantages Over Natives</a:t>
            </a:r>
          </a:p>
        </p:txBody>
      </p:sp>
      <p:sp>
        <p:nvSpPr>
          <p:cNvPr id="3" name="Content Placeholder 2"/>
          <p:cNvSpPr>
            <a:spLocks noGrp="1"/>
          </p:cNvSpPr>
          <p:nvPr>
            <p:ph sz="half" idx="1"/>
          </p:nvPr>
        </p:nvSpPr>
        <p:spPr>
          <a:xfrm>
            <a:off x="0" y="1295400"/>
            <a:ext cx="4495800" cy="5562600"/>
          </a:xfrm>
        </p:spPr>
        <p:txBody>
          <a:bodyPr rtlCol="0">
            <a:normAutofit fontScale="85000" lnSpcReduction="10000"/>
          </a:bodyPr>
          <a:lstStyle/>
          <a:p>
            <a:pPr fontAlgn="auto">
              <a:spcAft>
                <a:spcPts val="0"/>
              </a:spcAft>
              <a:buFont typeface="Arial" pitchFamily="34" charset="0"/>
              <a:buChar char="•"/>
              <a:defRPr/>
            </a:pPr>
            <a:r>
              <a:rPr lang="en-US" dirty="0"/>
              <a:t>So how did a few hundred Spaniards defeat millions of natives?</a:t>
            </a:r>
          </a:p>
          <a:p>
            <a:pPr lvl="1" fontAlgn="auto">
              <a:spcAft>
                <a:spcPts val="0"/>
              </a:spcAft>
              <a:buFont typeface="Arial" pitchFamily="34" charset="0"/>
              <a:buChar char="–"/>
              <a:defRPr/>
            </a:pPr>
            <a:r>
              <a:rPr lang="en-US" dirty="0"/>
              <a:t>superior military technology</a:t>
            </a:r>
          </a:p>
          <a:p>
            <a:pPr lvl="2" fontAlgn="auto">
              <a:spcAft>
                <a:spcPts val="0"/>
              </a:spcAft>
              <a:buFont typeface="Arial" pitchFamily="34" charset="0"/>
              <a:buChar char="•"/>
              <a:defRPr/>
            </a:pPr>
            <a:r>
              <a:rPr lang="en-US" sz="4200" b="1" u="sng" dirty="0"/>
              <a:t>horses</a:t>
            </a:r>
          </a:p>
          <a:p>
            <a:pPr lvl="2" fontAlgn="auto">
              <a:spcAft>
                <a:spcPts val="0"/>
              </a:spcAft>
              <a:buFont typeface="Arial" pitchFamily="34" charset="0"/>
              <a:buChar char="•"/>
              <a:defRPr/>
            </a:pPr>
            <a:r>
              <a:rPr lang="en-US" sz="4200" b="1" u="sng" dirty="0"/>
              <a:t>armor</a:t>
            </a:r>
          </a:p>
          <a:p>
            <a:pPr lvl="2" fontAlgn="auto">
              <a:spcAft>
                <a:spcPts val="0"/>
              </a:spcAft>
              <a:buFont typeface="Arial" pitchFamily="34" charset="0"/>
              <a:buChar char="•"/>
              <a:defRPr/>
            </a:pPr>
            <a:r>
              <a:rPr lang="en-US" sz="4200" b="1" u="sng" dirty="0"/>
              <a:t>Guns &amp; cannons</a:t>
            </a:r>
          </a:p>
          <a:p>
            <a:pPr lvl="1" fontAlgn="auto">
              <a:spcAft>
                <a:spcPts val="0"/>
              </a:spcAft>
              <a:buFont typeface="Arial" pitchFamily="34" charset="0"/>
              <a:buChar char="–"/>
              <a:defRPr/>
            </a:pPr>
            <a:r>
              <a:rPr lang="en-US" dirty="0"/>
              <a:t>rivalries between native groups kept them from cooperating</a:t>
            </a:r>
          </a:p>
          <a:p>
            <a:pPr lvl="1" fontAlgn="auto">
              <a:spcAft>
                <a:spcPts val="0"/>
              </a:spcAft>
              <a:buFont typeface="Arial" pitchFamily="34" charset="0"/>
              <a:buChar char="–"/>
              <a:defRPr/>
            </a:pPr>
            <a:r>
              <a:rPr lang="en-US" sz="3900" b="1" u="sng" dirty="0"/>
              <a:t>disease</a:t>
            </a:r>
            <a:r>
              <a:rPr lang="en-US" dirty="0"/>
              <a:t> decimated the native population and destroyed their religious faith systems</a:t>
            </a:r>
          </a:p>
          <a:p>
            <a:pPr fontAlgn="auto">
              <a:spcAft>
                <a:spcPts val="0"/>
              </a:spcAft>
              <a:buFont typeface="Arial" pitchFamily="34" charset="0"/>
              <a:buChar char="•"/>
              <a:defRPr/>
            </a:pPr>
            <a:endParaRPr lang="en-US" dirty="0"/>
          </a:p>
        </p:txBody>
      </p:sp>
      <p:sp>
        <p:nvSpPr>
          <p:cNvPr id="4" name="Content Placeholder 3"/>
          <p:cNvSpPr>
            <a:spLocks noGrp="1"/>
          </p:cNvSpPr>
          <p:nvPr>
            <p:ph sz="half" idx="2"/>
          </p:nvPr>
        </p:nvSpPr>
        <p:spPr/>
        <p:txBody>
          <a:bodyPr rtlCol="0">
            <a:normAutofit/>
          </a:bodyPr>
          <a:lstStyle/>
          <a:p>
            <a:pPr fontAlgn="auto">
              <a:spcAft>
                <a:spcPts val="0"/>
              </a:spcAft>
              <a:buFont typeface="Arial" pitchFamily="34" charset="0"/>
              <a:buChar char="•"/>
              <a:defRPr/>
            </a:pPr>
            <a:endParaRPr lang="en-US"/>
          </a:p>
        </p:txBody>
      </p:sp>
      <p:pic>
        <p:nvPicPr>
          <p:cNvPr id="26628" name="Picture 2" descr="http://www.polyvore.com/cgi/img-thing?.out=jpg&amp;size=l&amp;tid=46850980"/>
          <p:cNvPicPr>
            <a:picLocks noChangeAspect="1" noChangeArrowheads="1"/>
          </p:cNvPicPr>
          <p:nvPr/>
        </p:nvPicPr>
        <p:blipFill>
          <a:blip r:embed="rId2" cstate="print"/>
          <a:srcRect/>
          <a:stretch>
            <a:fillRect/>
          </a:stretch>
        </p:blipFill>
        <p:spPr bwMode="auto">
          <a:xfrm>
            <a:off x="4495800" y="1600200"/>
            <a:ext cx="4648200" cy="46482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0"/>
            <a:ext cx="8229600" cy="1219200"/>
          </a:xfrm>
        </p:spPr>
        <p:txBody>
          <a:bodyPr/>
          <a:lstStyle/>
          <a:p>
            <a:r>
              <a:rPr lang="en-US" sz="7200" b="1" dirty="0"/>
              <a:t>The Spanish Empire</a:t>
            </a:r>
          </a:p>
        </p:txBody>
      </p:sp>
      <p:sp>
        <p:nvSpPr>
          <p:cNvPr id="3" name="Content Placeholder 2"/>
          <p:cNvSpPr>
            <a:spLocks noGrp="1"/>
          </p:cNvSpPr>
          <p:nvPr>
            <p:ph sz="half" idx="1"/>
          </p:nvPr>
        </p:nvSpPr>
        <p:spPr/>
        <p:txBody>
          <a:bodyPr rtlCol="0">
            <a:normAutofit/>
          </a:bodyPr>
          <a:lstStyle/>
          <a:p>
            <a:pPr fontAlgn="auto">
              <a:spcAft>
                <a:spcPts val="0"/>
              </a:spcAft>
              <a:buFont typeface="Arial" pitchFamily="34" charset="0"/>
              <a:buChar char="•"/>
              <a:defRPr/>
            </a:pPr>
            <a:endParaRPr lang="en-US"/>
          </a:p>
        </p:txBody>
      </p:sp>
      <p:sp>
        <p:nvSpPr>
          <p:cNvPr id="4" name="Content Placeholder 3"/>
          <p:cNvSpPr>
            <a:spLocks noGrp="1"/>
          </p:cNvSpPr>
          <p:nvPr>
            <p:ph sz="half" idx="2"/>
          </p:nvPr>
        </p:nvSpPr>
        <p:spPr>
          <a:xfrm>
            <a:off x="4648200" y="1600200"/>
            <a:ext cx="4495800" cy="5257800"/>
          </a:xfrm>
        </p:spPr>
        <p:txBody>
          <a:bodyPr rtlCol="0">
            <a:normAutofit lnSpcReduction="10000"/>
          </a:bodyPr>
          <a:lstStyle/>
          <a:p>
            <a:pPr fontAlgn="auto">
              <a:spcAft>
                <a:spcPts val="0"/>
              </a:spcAft>
              <a:buFont typeface="Arial" pitchFamily="34" charset="0"/>
              <a:buChar char="•"/>
              <a:defRPr/>
            </a:pPr>
            <a:r>
              <a:rPr lang="en-US" dirty="0"/>
              <a:t>Spain developed an American empire stretching from Northern California to South America</a:t>
            </a:r>
          </a:p>
          <a:p>
            <a:pPr fontAlgn="auto">
              <a:spcAft>
                <a:spcPts val="0"/>
              </a:spcAft>
              <a:buFont typeface="Arial" pitchFamily="34" charset="0"/>
              <a:buChar char="•"/>
              <a:defRPr/>
            </a:pPr>
            <a:r>
              <a:rPr lang="en-US" dirty="0"/>
              <a:t>Spain’s rivals (primarily </a:t>
            </a:r>
            <a:r>
              <a:rPr lang="en-US" sz="3900" b="1" u="sng" dirty="0"/>
              <a:t>England</a:t>
            </a:r>
            <a:r>
              <a:rPr lang="en-US" dirty="0"/>
              <a:t> and </a:t>
            </a:r>
            <a:r>
              <a:rPr lang="en-US" sz="3900" b="1" u="sng" dirty="0"/>
              <a:t>France</a:t>
            </a:r>
            <a:r>
              <a:rPr lang="en-US" dirty="0"/>
              <a:t>, but also the Dutch Republic, Portugal, and even Sweden) began to show an interest in creating their own American empires</a:t>
            </a:r>
          </a:p>
        </p:txBody>
      </p:sp>
      <p:pic>
        <p:nvPicPr>
          <p:cNvPr id="27652" name="Picture 2" descr="http://www.irwinator.com/126/1-14.jpg"/>
          <p:cNvPicPr>
            <a:picLocks noChangeAspect="1" noChangeArrowheads="1"/>
          </p:cNvPicPr>
          <p:nvPr/>
        </p:nvPicPr>
        <p:blipFill>
          <a:blip r:embed="rId2" cstate="print"/>
          <a:srcRect/>
          <a:stretch>
            <a:fillRect/>
          </a:stretch>
        </p:blipFill>
        <p:spPr bwMode="auto">
          <a:xfrm>
            <a:off x="0" y="1151965"/>
            <a:ext cx="4343400" cy="570603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z="8000" b="1" dirty="0"/>
              <a:t>Spain Gets RICH!</a:t>
            </a:r>
          </a:p>
        </p:txBody>
      </p:sp>
      <p:sp>
        <p:nvSpPr>
          <p:cNvPr id="3" name="Content Placeholder 2"/>
          <p:cNvSpPr>
            <a:spLocks noGrp="1"/>
          </p:cNvSpPr>
          <p:nvPr>
            <p:ph sz="half" idx="1"/>
          </p:nvPr>
        </p:nvSpPr>
        <p:spPr/>
        <p:txBody>
          <a:bodyPr rtlCol="0">
            <a:normAutofit/>
          </a:bodyPr>
          <a:lstStyle/>
          <a:p>
            <a:pPr fontAlgn="auto">
              <a:spcAft>
                <a:spcPts val="0"/>
              </a:spcAft>
              <a:buFont typeface="Arial" pitchFamily="34" charset="0"/>
              <a:buChar char="•"/>
              <a:defRPr/>
            </a:pPr>
            <a:endParaRPr lang="en-US"/>
          </a:p>
        </p:txBody>
      </p:sp>
      <p:sp>
        <p:nvSpPr>
          <p:cNvPr id="4" name="Content Placeholder 3"/>
          <p:cNvSpPr>
            <a:spLocks noGrp="1"/>
          </p:cNvSpPr>
          <p:nvPr>
            <p:ph sz="half" idx="2"/>
          </p:nvPr>
        </p:nvSpPr>
        <p:spPr>
          <a:xfrm>
            <a:off x="4648200" y="1600200"/>
            <a:ext cx="4495800" cy="5257800"/>
          </a:xfrm>
        </p:spPr>
        <p:txBody>
          <a:bodyPr rtlCol="0">
            <a:normAutofit/>
          </a:bodyPr>
          <a:lstStyle/>
          <a:p>
            <a:pPr fontAlgn="auto">
              <a:spcAft>
                <a:spcPts val="0"/>
              </a:spcAft>
              <a:buFont typeface="Arial" pitchFamily="34" charset="0"/>
              <a:buChar char="•"/>
              <a:defRPr/>
            </a:pPr>
            <a:r>
              <a:rPr lang="en-US" dirty="0"/>
              <a:t>Spain limited colonists to trading only with Spanish merchants</a:t>
            </a:r>
          </a:p>
          <a:p>
            <a:pPr fontAlgn="auto">
              <a:spcAft>
                <a:spcPts val="0"/>
              </a:spcAft>
              <a:buFont typeface="Arial" pitchFamily="34" charset="0"/>
              <a:buChar char="•"/>
              <a:defRPr/>
            </a:pPr>
            <a:r>
              <a:rPr lang="en-US" dirty="0"/>
              <a:t>Colonists traded raw materials for Spanish manufactured goods</a:t>
            </a:r>
          </a:p>
          <a:p>
            <a:pPr fontAlgn="auto">
              <a:spcAft>
                <a:spcPts val="0"/>
              </a:spcAft>
              <a:buFont typeface="Arial" pitchFamily="34" charset="0"/>
              <a:buChar char="•"/>
              <a:defRPr/>
            </a:pPr>
            <a:r>
              <a:rPr lang="en-US" dirty="0"/>
              <a:t>Spanish wealth came from exploiting American </a:t>
            </a:r>
            <a:r>
              <a:rPr lang="en-US" sz="3600" b="1" u="sng" dirty="0"/>
              <a:t>gold</a:t>
            </a:r>
            <a:r>
              <a:rPr lang="en-US" dirty="0"/>
              <a:t>, </a:t>
            </a:r>
            <a:r>
              <a:rPr lang="en-US" sz="3900" b="1" u="sng" dirty="0"/>
              <a:t>silver</a:t>
            </a:r>
            <a:r>
              <a:rPr lang="en-US" dirty="0"/>
              <a:t>, &amp; </a:t>
            </a:r>
            <a:r>
              <a:rPr lang="en-US" sz="3900" b="1" u="sng" dirty="0"/>
              <a:t>sugar</a:t>
            </a:r>
            <a:r>
              <a:rPr lang="en-US" dirty="0"/>
              <a:t> resources using slave labor</a:t>
            </a:r>
          </a:p>
        </p:txBody>
      </p:sp>
      <p:pic>
        <p:nvPicPr>
          <p:cNvPr id="28676" name="Picture 2" descr="http://timsmcc.myweb.uga.edu/portfolio/Images/gold%20coins.jpg"/>
          <p:cNvPicPr>
            <a:picLocks noChangeAspect="1" noChangeArrowheads="1"/>
          </p:cNvPicPr>
          <p:nvPr/>
        </p:nvPicPr>
        <p:blipFill>
          <a:blip r:embed="rId2" cstate="print"/>
          <a:srcRect/>
          <a:stretch>
            <a:fillRect/>
          </a:stretch>
        </p:blipFill>
        <p:spPr bwMode="auto">
          <a:xfrm>
            <a:off x="180975" y="1905000"/>
            <a:ext cx="4467225" cy="4038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were the primary motivations for the European Conquest of the America’s?</a:t>
            </a:r>
          </a:p>
        </p:txBody>
      </p:sp>
      <p:sp>
        <p:nvSpPr>
          <p:cNvPr id="6" name="Subtitle 5"/>
          <p:cNvSpPr>
            <a:spLocks noGrp="1"/>
          </p:cNvSpPr>
          <p:nvPr>
            <p:ph type="subTitle" idx="1"/>
          </p:nvPr>
        </p:nvSpPr>
        <p:spPr/>
        <p:txBody>
          <a:bodyPr/>
          <a:lstStyle/>
          <a:p>
            <a:endParaRPr lang="en-US" dirty="0"/>
          </a:p>
          <a:p>
            <a:r>
              <a:rPr lang="en-US" dirty="0"/>
              <a:t>Why do countries conquer other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sz="8800" b="1" dirty="0"/>
              <a:t>The Five G’s</a:t>
            </a:r>
          </a:p>
        </p:txBody>
      </p:sp>
      <p:sp>
        <p:nvSpPr>
          <p:cNvPr id="3" name="Content Placeholder 2"/>
          <p:cNvSpPr>
            <a:spLocks noGrp="1"/>
          </p:cNvSpPr>
          <p:nvPr>
            <p:ph sz="half" idx="1"/>
          </p:nvPr>
        </p:nvSpPr>
        <p:spPr>
          <a:xfrm>
            <a:off x="0" y="1143000"/>
            <a:ext cx="4800600" cy="5715000"/>
          </a:xfrm>
        </p:spPr>
        <p:txBody>
          <a:bodyPr/>
          <a:lstStyle/>
          <a:p>
            <a:r>
              <a:rPr lang="en-US" sz="1800" dirty="0"/>
              <a:t>What were the primary motivating forces that drew Europeans to the Americas?</a:t>
            </a:r>
          </a:p>
          <a:p>
            <a:pPr lvl="1"/>
            <a:r>
              <a:rPr lang="en-US" sz="3600" b="1" u="sng" dirty="0"/>
              <a:t>God</a:t>
            </a:r>
            <a:r>
              <a:rPr lang="en-US" sz="1600" dirty="0"/>
              <a:t>: The opportunity for religious freedom, or to act as Christian missionaries to the Native Americans</a:t>
            </a:r>
          </a:p>
          <a:p>
            <a:pPr lvl="1"/>
            <a:r>
              <a:rPr lang="en-US" sz="3600" b="1" u="sng" dirty="0"/>
              <a:t>Glory</a:t>
            </a:r>
            <a:r>
              <a:rPr lang="en-US" sz="1600" dirty="0"/>
              <a:t>: To build empires or to become famous</a:t>
            </a:r>
          </a:p>
          <a:p>
            <a:pPr lvl="1"/>
            <a:r>
              <a:rPr lang="en-US" sz="3600" b="1" u="sng" dirty="0"/>
              <a:t>Gold</a:t>
            </a:r>
            <a:r>
              <a:rPr lang="en-US" sz="1600" dirty="0"/>
              <a:t>: To get rich</a:t>
            </a:r>
          </a:p>
          <a:p>
            <a:r>
              <a:rPr lang="en-US" sz="1800" dirty="0"/>
              <a:t>What primary advantages allowed them to reach these goals?</a:t>
            </a:r>
          </a:p>
          <a:p>
            <a:pPr lvl="1"/>
            <a:r>
              <a:rPr lang="en-US" sz="3600" b="1" u="sng" dirty="0"/>
              <a:t>Germs</a:t>
            </a:r>
            <a:r>
              <a:rPr lang="en-US" sz="1600" dirty="0"/>
              <a:t>: Diseases wiped out much of the Native population</a:t>
            </a:r>
          </a:p>
          <a:p>
            <a:pPr lvl="1"/>
            <a:r>
              <a:rPr lang="en-US" sz="3600" b="1" u="sng" dirty="0"/>
              <a:t>Guns</a:t>
            </a:r>
            <a:r>
              <a:rPr lang="en-US" sz="1600" dirty="0"/>
              <a:t>: Military advantage over the Natives</a:t>
            </a:r>
          </a:p>
        </p:txBody>
      </p:sp>
      <p:sp>
        <p:nvSpPr>
          <p:cNvPr id="4" name="Content Placeholder 3"/>
          <p:cNvSpPr>
            <a:spLocks noGrp="1"/>
          </p:cNvSpPr>
          <p:nvPr>
            <p:ph sz="half" idx="2"/>
          </p:nvPr>
        </p:nvSpPr>
        <p:spPr/>
        <p:txBody>
          <a:bodyPr/>
          <a:lstStyle/>
          <a:p>
            <a:endParaRPr lang="en-US"/>
          </a:p>
        </p:txBody>
      </p:sp>
      <p:pic>
        <p:nvPicPr>
          <p:cNvPr id="1026" name="Picture 2" descr="http://all-kids.us/pieces%20of%20eig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392238"/>
            <a:ext cx="4257675" cy="4908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654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artolome de las casas">
            <a:extLst>
              <a:ext uri="{FF2B5EF4-FFF2-40B4-BE49-F238E27FC236}">
                <a16:creationId xmlns:a16="http://schemas.microsoft.com/office/drawing/2014/main" id="{BB418875-06C1-490C-9D67-21F534E94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4800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784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artolome de las casas">
            <a:extLst>
              <a:ext uri="{FF2B5EF4-FFF2-40B4-BE49-F238E27FC236}">
                <a16:creationId xmlns:a16="http://schemas.microsoft.com/office/drawing/2014/main" id="{97D5D219-6355-4EDB-9A8A-8EB9D7E11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1295400"/>
            <a:ext cx="90678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056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3810000" cy="304800"/>
          </a:xfrm>
        </p:spPr>
        <p:txBody>
          <a:bodyPr/>
          <a:lstStyle/>
          <a:p>
            <a:pPr algn="l"/>
            <a:r>
              <a:rPr lang="en-US" sz="3000" b="1" i="1" u="sng" dirty="0"/>
              <a:t>Short ESSAY Response</a:t>
            </a:r>
          </a:p>
        </p:txBody>
      </p:sp>
      <p:sp>
        <p:nvSpPr>
          <p:cNvPr id="6" name="Content Placeholder 5"/>
          <p:cNvSpPr>
            <a:spLocks noGrp="1"/>
          </p:cNvSpPr>
          <p:nvPr>
            <p:ph idx="1"/>
          </p:nvPr>
        </p:nvSpPr>
        <p:spPr>
          <a:xfrm>
            <a:off x="-1" y="304800"/>
            <a:ext cx="5528101" cy="6553200"/>
          </a:xfrm>
        </p:spPr>
        <p:txBody>
          <a:bodyPr/>
          <a:lstStyle/>
          <a:p>
            <a:pPr marL="457200" indent="-457200">
              <a:buAutoNum type="arabicPeriod"/>
            </a:pPr>
            <a:r>
              <a:rPr lang="en-US" sz="2500" dirty="0"/>
              <a:t>Read the article titled “Discovery Day, a national holiday reflecting America’s diversity.” </a:t>
            </a:r>
          </a:p>
          <a:p>
            <a:pPr marL="457200" indent="-457200">
              <a:buAutoNum type="arabicPeriod"/>
            </a:pPr>
            <a:r>
              <a:rPr lang="en-US" sz="2500" dirty="0"/>
              <a:t>Who discovered America? Identify at least three groups that may have arrived before </a:t>
            </a:r>
            <a:r>
              <a:rPr lang="en-US" sz="2500"/>
              <a:t>Columbus? </a:t>
            </a:r>
            <a:r>
              <a:rPr lang="en-US" sz="2500" dirty="0"/>
              <a:t>Provide as much specific </a:t>
            </a:r>
            <a:r>
              <a:rPr lang="en-US" sz="2500" b="1" u="sng" dirty="0"/>
              <a:t>evidence</a:t>
            </a:r>
            <a:r>
              <a:rPr lang="en-US" sz="2500" dirty="0"/>
              <a:t> as possible!</a:t>
            </a:r>
          </a:p>
          <a:p>
            <a:pPr marL="0" indent="0">
              <a:buNone/>
            </a:pPr>
            <a:r>
              <a:rPr lang="en-US" sz="2500" dirty="0"/>
              <a:t>3. Based on what you've learned, </a:t>
            </a:r>
            <a:r>
              <a:rPr lang="en-US" sz="2500" b="1" i="1" dirty="0"/>
              <a:t>do you believe we should celebrate Columbus Day as a national holiday? Did Columbus ultimately have a positive or negative impact on the world? </a:t>
            </a:r>
            <a:r>
              <a:rPr lang="en-US" sz="2500" dirty="0"/>
              <a:t>Give me SPECIFIC evidence to corroborate your opinion.</a:t>
            </a:r>
          </a:p>
          <a:p>
            <a:pPr marL="0" indent="0">
              <a:buNone/>
            </a:pPr>
            <a:r>
              <a:rPr lang="en-US" sz="2500" dirty="0"/>
              <a:t>Reg=100 Words, Honors=200 Words</a:t>
            </a:r>
          </a:p>
        </p:txBody>
      </p:sp>
      <p:sp>
        <p:nvSpPr>
          <p:cNvPr id="1028" name="AutoShape 4" descr="data:image/jpeg;base64,/9j/4AAQSkZJRgABAQAAAQABAAD/2wCEAAkGBxQSEhUUEhQVFRUUFxQYFxcUFxQUFRUVFxcYFxYVFBQYHCggGBwlHBcVITEhJSkrLi4uFx8zODMsNygtLisBCgoKDg0OGhAQGywkICQsLCwsLCwsLC8sLCwsLCwsLCwsLCwsLCwsLCwsLCwsLCwsLCwsLCwsLCwsLCwsLCwsLP/AABEIAOYA2wMBEQACEQEDEQH/xAAcAAAABwEBAAAAAAAAAAAAAAAAAQIEBQYHAwj/xABJEAACAQMCAwUFBgIFCwIHAAABAgMABBESIQUGMRMiQVFhBzJxgZEUI0JScqFiwXOCkrHRFSQzNENTorKzwvBU8QgWRGSDk+H/xAAbAQEBAAMBAQEAAAAAAAAAAAAAAQIEBQMGB//EADwRAAIBAwIEAwUGBAYCAwAAAAABAgMEEQUhEjFBURMicWGBkaHRBhQyM7HBI0Jy4RU0Q1JT8JLxJERi/9oADAMBAAIRAxEAPwDYqyADQBMwAySAPM7CoVJt4QkyqBksMeZIx8jTK5lUJN4SCmnVBqZlVfNiFH1NG0uYhCU3iKy/YHFKrDKkMD4qQR9RRNPkJQlF4aBJIq7sQB5kgD6mmQouTwkDtVxq1DT55GPrTpkcEs8ONwRSqwyrBh5ggj9qJp8hKEovDWDjDfROxVJI2YdVV1Yj4gHNRST6mcqNSKzKLS9BUt3Gpw0iKfJmUH6E0ckuZI0pyWYxb9wt7hFAZnUA9CWAB+BNXKIqc28JPIIrtHPcdGI8FZWOPkaiknyEqU4/iTXuOpPifCqYpNnCG+jc4SRGPkrqx+gNRST5M9JUakFmUWl6HI8ThHWaL/8AYg/nU449yq2rPlB/BnZbtCxQOhYdVDKWA9VznxFVSTeDF0pqPE4vHfAcVyjEhHVipwwVgSp8mA6dD18qqafIkqc4pOSazyG68WgL9mJoi+caNaas+WnOc+lY8cc4yejtayjxuDx3w8DqWZVBZiFUdSxAA+JNZNpczyjCUniKyxoOLQFSwni0jALCRMDPTJztWPHHuev3Wtnh4Hn0YJeLQKQGmiUkAgNIgJU9CAT0PnRziubEbWtJZUG/cxwblNJfUugDJbI04G5OrpissrGTz8OfFw4eew2i4zbswVZ4WYnACyIST5AA71iqkHyaPeVnXisyg0vRji5uFRSzsqKOrMQqjJwMk+uKybSWWeEacpy4YrL7IEUquoZSGVhkMpBBB6EEdRRPO6I4uDcWsMM1SCaA70IA0BWvaMM2Ev6ov+ota11+Uzr6Ftexz7f0ZmkvF9Vh9mfJ0Sq8eR+Aq+pfkSCP1elc51M0+D4H1sbNK9VePJpp+uxYjD9v4gsErN2cUa4UHHSNCceRLNufIVs48Wqot7I5SkrKxdaC80pP9X9B1wSD7FxQ20bMYpRnSTnB7MuCfUFSM+Rq014VbgXJnhdzV3pyrzS4k+ZI+1Ef5onpMv8AySV63n5ZrfZ9f/JfoyoR8aI4e1oc6+2ChcHPZk6iMfrBGP4q01VapOD55O7KyTvVc/y8OX68v0ONrfPFw6VUJHaXIVsbd0RBiPngD61IzcaTS7mdWhCpfRclnEM/Ml+ZOWEtLaGeJ3EoZNTZGMspOVH4cEfSvWtRVOmpxe5o2OpTu7idGolw79PcR/NFwkl0kk4bEltAx7PSG1NGSANW2NX7VhWknNZ7Gzp9OULaUaTWVNrftkbyQOOGIWPca6ygzkDEThiB4DUDt6Vg21Ry+Wf2PaEoPUZKK3UN/ii2ezqO27SQwpOriNQxlKFTk76dIHivjW3aRhnyp8upxNblccEVUlFrLxjp6i/aJI8ktvaq2lJSNXkSWCjV5gbnHqKXUpOUYZ5mGiQhCnVrtZcVsRnAFsor+JI1ue1SR0y/ZaGYBkJIG4HU/SsKfhxqJb5N27++VLOU5uHC0ntnK5Fas0t9cgnSdzqwvYlB4kHVqBz4dK1lwOT4k36HVrOuqcXTlFbfzenQkOJ3jW3E5ZUB+7lyfVCFBVviDj5is5zcKzkjwoUI3GnRpy/mT+OXyOlpxMrFxKSIkdo8QB6ELJLJn4HSSPnVVTyzcfYYVbWLqW1Oa5J59UkObjlWNeGLdAt2hWOQjI0aXIGgDwIBG/mKydBeFxp7njDU6ktQdu0uDLRxluZL57GCV2Csi5Piza3Uuc9WKoACc7n1NSUnVcIszjThZxr1oRWU9vTCePmSvN3K8Npau8RfLNEp1kMMaicjbrmvW4t4U4Ph9hpabqVa6uYxqY2y9tugyfhq3F9bRSZ0vawZ07HaFiMH4ivNwU6kU+yNhXEqFnVqQ5qcufqcbeNrWS/tA5aPsJjv5hVYNjpnDEH/ANqqThKdPO2DObjcU7e5ccS4l+v9g+RVhM0Oq3laTWSJgz9muASCVAxtjG5qWyhleV5LrDrKlPFSKjj8OFn4l358XNhN6BD9JENb1x+Wz53SHi8h7/0Y45U/1K2/oY/+UVaP5cfQ8dR/zdT+pkma9TTCoB2VoNgsUBB848Oe4tJIowC7GMgE6QdLqx3+ANeNem5wcUb+l3MLe5jUqcln9Cpcd5Flkht+yCdqkKRSgtgEqowwPjjcfTyrVq2spRjjmdqy1ulTq1PEzwuTa2JLivLFwkyXNmyCUIqurdCQoUn1BAGRt0yKzlQmpKcOZqW+o286Ure5Tcc5TXqd+WeXp1uHu7xlMzAgKm4XIAydse6AAB69ayo0ZcXHPmed9qFGVCNtbryLnnmx5zxwSS7txHFp1aw3fJAxpYHcA/mFelxTdSOEeOk3cLav4lTOMPkRR5Nb/KAnOjsQyyEZOrtAvljGNfe614/dW6vF0N1avFWTo78XLPTGfpsceG8jubOWCZkDtKJI2UlwCECjVkDY7j51I2r8Nxl3yWtrEVcwrU08JYafqIbli/uFjhuZYxBERuh1OwGw/CMkDIBP71PBqzxGbWDNajY0HKrQi+OXfkvmSs/LBa9WUhDbiDsipJ1e6yYxjGMEb5r2dDNTPTGDShqPDaOnvx8XF7OeSp8U4P8AZrZrae6tI/vhJF2s2hiuhkbIK7Z7h8fHevD7tNQcNueUdFazbfeFXaeXHEtlz+Jb+UDdODJNcQTwlB2ZhZXGoEb6lQeHrWxQjVT87Ryb+rZTivAi0875/wDbIfmO+tOIXC2sE+m9gaQAFJQvc3de006RgrkEHw9aV6PicuZlpmoq1lJSWYy5iJOHXMM0d7xCWIRWoy7jJbTv+FI+8ckV4xo1XUjKeNjerahZRtqlKgpLi78l82RfLNvdyLLLw65gMbSNqbJ2Yd4BhJFldmB+dSNGrFvhaPWpqOn1oRVWMm0sf93LHbctdtcXcjtG8NygUGNtTBjoOrYYGGTI3r0VBucm+ppvVIxoUY0vxQefZjf6jbgPI7rDcxXDJiYRhChLEFCzBiCBjcjb41jSteFSUupsXmtRnVp1aSeY5zn242Gq8q8RMYtWmjFuD1BztnIAGnUd99JOPWsPu9Xh4G9j1eqWEajuIwfG/wBfiSvHeStccP2Z9EkChVLZAcA6gSy7qwbJyPM+letS2ylwvDRqWesOM5+Msxm8v3jKflviM8MkdxPG2dGlSdgVcEk6Yx4Z86wlRrTjiTR7Q1Cwo1Yzo02uefevUXf8p3fbRSwSxo0UMUeok5DKpViO4QQQas7epxJxfJIxo6paqlOnVg2nJv4+8dcN5OZI7hpZRJPcRumo50rqG+/U5OMnyA2qwtmk3J7s8a+rRnOnGEcQg08ddjjy9y5fW7RqbiMQK+po1ycgnLAEpnc+tKVGrDCzsZ32oWVwpSVN8bWz/wCssnMFg09vJEhVWcAAt06gnO3kK2KseKDS6nJs60aNaNSW6Qvg1q0MEUbkFo0RSV6EqMbbdKU4uMUmY3VVVa06keTeR0RXoeAVAO80AktQgkmgDFCgJqYAlTVArNTAwJzVAAaBmWc4+1CVLk2nDohLIrFC5VpNUg95Yo1PexuCx/Kdsb1HsTJMcH4/fR8Luri+iKXEImZAyBAyhAyHA2wCSPlRAzr2e8mji5uZ7qaXKso1KVLvI4LF3ZgcgDG3r6UIdfZ/PNwvjDWTPqjkkMLgZ0liMwyhfBt1HwYjwpyMhxyxJjmiUec92PrHIaj5hF59s93o4XIM4MkkKfHvhyB8kNZBkDyfL9n5buJRsWW7Of4iTCp/ZfpUSIcfYKiRWt7O+FUOoY+SxRl2J+T0Rclf5d9qF+98uZA0U86L2UiqVjSSQKAjDDAgEeJG3Q0Jk2Tj/NVpZNGlzMIzKTpyGOw6s2kHSuTjJ2/esikpZXscyB4nSRD0ZGDKfgRUGTvQAoAUARFAERQBUAg0AVAOCKECoQAFCoPFCgxQCSKEON1cCNHd8hUVmOASdKgk4A3Ow8KEKzyfz1BxF5UiDI0ZyqyY1SR9O0AHTfYjwyvnUyUtNVEMD9nF0ljxiRLohWPbQ63wAspdTkk9NWkjP8Q86dSo1/mi9tTH9kmmRWvA0KLkFiZFIBwOg3G52zgeNMgxzkvmd+B3NxBdwuQ2nWqadQdMhXTVgMjAnfPlWKA55R7Ti3GzeLGUhSUSuTuFWNQsaFhsXJVNvj5Ue4yR/HWurPjdxc28LuyTylMxSOja1Kn3QMjDHofCr1CZK8x8Rv8AinDJJJ7fQ1rcRPpSOVC0TRyK7aXJJ0kg7eGaF5kFPz6G4OOHiIq2QGk1DSYxJ2nu9dROAfDqaZITXEJX4fy9HCQUm4hI7MOjCLbOfLKLEuPJzTkgyhWZa0nt5JEzoa3nCgjLJlZUGfDIx9ahDnx/jMt5O887Eu5z44Vfwog8FA2A/wAauSo3GXiK8B4NCpA+0uvdQ75uHGt2fzVM4P6VHiKdCnbkH2oRXxWCdRBcNsu+YpT/AAE7q38J+RNMkyaHVGQUGQUGQjQCWoUSaAIrQHbNDEFAGKFQDQBZoXoId/AEZxnB/YkdcZoYmO8L9olzacQnh4qfuySO4p0wsoyjRKN2jdceZ3B86hSgTcdEN+95w9GijSXUqtuArdY307Kr4fC52HTpUB6N5d43He28dxD7sg6H3kYbMjeoOR+/jWSGCs89ezeHiDGZZOwnIwzaQ6SADAMi5G4G2oHpjOcCoypFGsOSLCykD3N21yyMGEVsmhSy7jXJqPj4AivCdenHqdK30i5r7qOF3exY+Oc6x3GNVlBJjobgLKR8Fxt9a1pX3+1HZpfZuPOc/giNHOdyqhIuyhUdFhiRFHwG+K8nd1DfhoNpHmm/Vjdubb3/ANRJ8tI/bFef3mr/ALj3/wAIs/8AjQcfN96Dn7Q5+IQ/3rRXNVdRLSLN/wCmvmJh5kZZBI1vaO4/E1vGH/tLjf1r0V5UXM1Z6BaS5ZXvHPHuL2nEtH2+3lVo8hZLeTorEFgUbbfHqa943yf4kc+t9m5c6U8+uwz4/wAppxTiHa21zCIpeyDRvqjmiSONIzojYYfZNseY+NbMKsJ8mcW4025t/wAyG3foR3COVw/G+zeBoLa3ZpMOpUGC2wqOzN72tghZvHW1ehooiudOKz8YvJZIEeSKCNiiqDlYE3aUg+LE5x16DwqgTyfwqfiV9E0USRrCbcyPCuiNEixhiM++wTw6nfzqDBrnMvtQt7S8S2CNL3tM7RnJiY7KiKB32BO48Om52rJkRfAf/On7UAdAChUJYUKJIoBJoDtQxAKAMmhQZoUh+buLm0s57hVDNEhKg9NRwAW9ATn5UBjXIXGoopn4lfX5EpLIYVBeSZSBvIoBwmSMAYA09R0rEhNc5i045C01gxN3bLkxspSSWHxGk+8R1BGfEH3hVB19lt1b8Q4dLw6aNQY172gAa1Y5SbI/2it4+YB8cUQO/AOx4HHLEs7XU0jAsi4SGNgMA+OGIxncnYbCtercRp7LdnXsdIrXGJS8se/0IbjPM1xc5Ej4U/gTup8x+L55rnVK8582fV2um0LZeVZfd8yHzXidIOgBQBY3oAUAMUAWKAGKDGSctOZpRE0E2Z4JFKNG7MDoIwQkq95dvjWxTuZw57o5F5otvcbryy7r90QqcnSyMzcJnYh1KvDJJ2E6ow7ys2Qsyeo+ldGnWhU5M+TvNOrWr/iLbuuX9iQuhNy/YmMMPtt8SSV3W3hjGMqT7z9/r0Gf4cn1OeyW9mPJqWkX+U+IkKQpkjEn+zU79s/nI2dh1GfM7Uh25X5/vOIcV028YNp0ZG20RAn79nxkSHwXodh4FqA1vFUAoAHFCiCtQBbVALrIxBQAJoBDUBh/FOYuIcMu5Y+Ir9qt7ktqU/6KRDsTATsmF2Mfpv4NWKMug/g5N4J2DcQ7a4e1B3jBY6GJA0MFXtAQcDdvEb43rLYxIb2a2aycWa5tUaCzg7RjrYkKjIVVGck5JJ1YycAegNYtnpCLk+Fcyxcd5kQa4rFFgidmaR0UI8zN7zdMqD9fh0rnV7rPlgfW6bokaeKldZl27FTLVpH0SSSwFioBzw/h8s7aYY2kP8I6fqboPmazjCUuSPGtcUqCzUkkW3hfs6mfBnkWMflXvt8zsoP1rahZSf4mcW4+0NKO1KOfa9l9SzW3s9s1HeEkh82dl/ZMVsKzpo5U9fu3yaXuX7nW65U4dEheSNERRlmeRwAPVmavT7vSx+E1nrF4/wDU+SKzFecvysEWVQxOASbqMZ6DvsAvzJqfdaXYyjrd4v5/kvoS137OLdt4pZE22ziRfjvg/vXnKzg+WxuU/tFXj+NJ/IrvFfZ9cxZMemYfw91/7DHf5GtaVpNctzrW+v29Taflft3XxKrPbsjFXVlYdQwKkfEGtaSaeGdmFSNRcUWmvYcqhmKikKsGUkFcEEHBBHiCOlE2t0SUIzjwyWUPeZXbisUaOyi7h1CNmIVbhGxmJj0STIGG2B3BxnNdGhdKWIy5nyWp6L4WatBeXqu3oNJrTjfEzHaTpMEiIBMsXYxjT3dcj4HaEDyznw863D5ssXOl1/kGzgtuHnTJca3kuMBnbQFBIzkAkuMeQG25zWXQxGnKHOnELS8hg4kztHciMqZdDMol2jlR0zlSTggnb0I3JDJttUoRoAjWLAWaAXWRiFigCoDLOMe02ez4hJFc2zC2yAgxiUKNu2Q50yBjvjO22+cipnALlLJZcUtGJKTW7AljnBjI3yc96Nl674I+FMlMe5G4fJ9udeHy9paNkXBnUBPs+/8Ap4s4OoA6WX56e8KjMopt4RYOY+MxkC2s0WK1jOyoAokb87AdRnpnr1O/Tl3Nw5eWPI+10nS1Qj4lRed/L+5Xa1Tuio4yxCgEknAAGST4ADxok3yMZSjFZk8JF85d9n+cPd7eIiU7/wD5HHT4D610KNn1mfMX+v4zC3/8voX+0tUiUJGioo6KoAH0Fb8YpLCPmalWVSXFNtv2nfFU82ULm/2o29mxiiX7RMudQVsRIfJnwcn0UH1IqEMX5r5vub99U75UHuRr3Yk/Svif4jk1MlK8z0Bo/s19pTWZS2uiXttgrbloP8Y/Tw8PKhDfoXDAMpBUgEEHIIO4IPiKpUM+K8GhuV0zIG8j0Zf0sNxWEqcZrzI2La7rW8s05Y/Rmb8zcjSQAvDmWMdRgdog9QPeHqPpWhVtZR/CfWWGt06z4Kvll8mVBkrSwd7InFMF2wWG543cXVhJZrK6zgAxMG0tMi+9bM3XJBOD4lQD69C2uG/JI+S1nSlD+PRW3VfuUbi/M7XNpaWTw/e2jFFcEl2XGhYuzxkNsox/CNq3cnzTRu/K/LifZrF7qJWubaBUBfcxkgEjGcahgDPUb46mskTBaBVAKAKsWBJoBZrIxCzQFR5758h4aFUqZZnGoRqwXC9NUjb6RnIGxJwfImoCgz+0+0v17HiFl90Ts8b9o0Z/OvdUqfVTn0NCkTxbkO5hQy8Nle6tblQuYWIdkY40TIuA658eg3yF3qFJ+9hXh1qLCIgyNh7uQficgERg/lAxt5AeZrSu6uFwo+m0LT//ALE1/T9SvVzj61bHa1tmldUjBZmOAB1J/wDPGsoxcnhHnVqwpRc5vCRrXKfKqWi62w8xG7+Cg/hj8h6+P7V1aFsqay+Z8NqOqTunwraC6d/UsYrZOS2Y5zN7XZkuHS1SHsY2KhpFZmk0nBbZgFUnp12wfHFTJCG5r9rE91EIoU+zBl+9ZX1O2eqo2AUX9znqPGMGdO3lQqHvL/AZr2YQ266mO5ydKqufec+AoQt/EfY9fxmMR9nPqXLlHCLG2fdPaEFhjG4HypgpVeOcs3Vnj7TC8WosqlsFWK41aSCc9R8auCE5yp7Q7uyge2ixJq2h1gsYWJ37NfxZzsp2zv5gwG5cg8Pu4bUfb52lmc6yGIbsgQMR6vE+J8ATgdMmrJSyEVQUTnjlFSrXFuAGALSINgwGSzr5N4kePx66Vxb588T6PSNWlGSo1ns+T7ewzZlrmn16Yjp8fMbEHwIqJtcitJ7M1jkbiUV2ut44/tUWA76F7Rl6K+vGd+h9fjXXtqviR35o+C1iw+61cx/DLl9Cy39/FAhkmkSNB1Z2Cr9T4+lbJyTNuYfbJCh02cRmx/tJMxxn9C+83xOn51MkNI4bfJPDHNGcpKiup9GGR8DvQo5zQCD8aoFmhiETQGGc23SW/MXa3qF4AYmGRqAj7HQjBfxKsgY48wfGoyovnNfDeG31o8xaDCoxS4jKBkIGQMjc77aD8MVClT9knGWtuG3bvkqkqiJT07V0BZB6Z0k/M1hUmoQcjbsrV3NZU/j6EFPMXYsxJZiST5k7kmuK5NvLP0SnCMIqMeS5CP2qHoazyDy2LePtpF++kA2PWNDuF+J6n5Dwrq2tDgWXzZ8PrGo/eKnhwflXzfctdbZxCI5vvjb2VzKvvJDIV/VpIX9yKEZ5Ym8BWIRwoUSaAtfJnEI7SXN4LiNWj1R9gnZzPrxpcTZD6MLtpOCT9WCGt8tcyXC3ctn3rhBA80EkoCy6l0/cSOO5J7w74z1G5zVBSecuNC9sWeWa5aeCRNUTwJDDG7EI6hVywID4y7HJ+gMoj2J2NpLdsZwWuIwHgU47PC+84HjIuQQD4bjcbRA3wCsuYGXGOLQ2ya5m0+QG7MfJV8f7qwqTUFls2ba0q3M+CmvojLOZea5bslf9HF4ID73rIfE+nQfvXMrXDnstkfY6fpVO18z3l37ehW2atY7GBDVCkjy/xU2s6SjOAcOB+JD7w/mPUCvWjUcJ5RqX1pG6oOm+fT16Fd4vZSXHE+wvbwjL4W4myyCNhqiZVyqqGBXYaRlq66edz87cXFuLXItPOfAeFcPsXijYTXkmgI5dXlXvKS+F2jXSCOm+cb1ngwLt7Gix4VFqzgPMF/R2jftnV9KIhdmqgRQHU0MSO4/xiKzgeec4RMdBlmJOFVR4kmoDNOI81cJ4wpjuhJbNGC0csmhWHmEZSwJOB3GG+Nt6mUUgOA+zi1vZD9m4kkiruw7BlmC9M6XYbeGrGKpSc5uiithFY24xFbjJyclpX3LOfFsH/iNc27nmXD2PrtAteGm6zW8v0KzWkfRlp9n/AAT7Rca3H3cOGPkz/gX9iT8B51s2tLjnl9Dj61eeBQ4YvzS293X6Gu4rrnw2QUJkiuaeGm5s7iBdmlidV/VjK/uBQh5VuUIJBBBBIII3BGxBHgQdqxKhvQoM4/f+7egN15Nt7fillBFf24eSAdmkmrOpQgYESRMCvd05UnqKoOx5sS34gttDbySRwKsKpbws7iMRrokWTXhkyWXSR+HOc1SZHHtPhhg4VO6W6wvctAHGmNX1doGy5QkEjDHqdyahTNPZJCx4tblQTp7Zmx+FexkTUfTLqPmKiIjYOZOeY4NUcGJZRsT1jQ+pHvH0HzIrWrXahtHdndsNEqV8TqeWPzZmt/xCSZzJK5Zj4ny8gOgHoK5kpuTyz66jb06MFCmsIZu1Y5NhHSztHlcJEpdz0C9fifIetZRg5vETzq16dKLnUeEduLcMktpDFKAGAVtjkEHxB8fEfEGrOnKDxI87W6p3NPxIchnWJsDri1hbXNj2lxK0MtqViEioZQ0MhJjWRBg4VtagjpkbGulaz4oYfQ+M1618KuqsVtL9SK5b4HwoyA3XEQUBHcSGeEN6PK690fDf1FbZwTcOE8xcPISG3ubbACpHGksY26KqpnJ8BiskQngKAHyqZB0qmJmHt0gnkt4EhikkQOzyNGjOF0rpQMF/Wx/q1AZHc3lvLPDqg+zxRrGkywnVI+knXKdWO+wP7eNQyLVyD2I42Wsi4tY0mfv51dkIQGDZ3/0hH0FMpbssI8UlFdRd/dGWR5G6uxY+md8fLp8q4c5Zk2fpVvTVKnGC6HAisT3wbPyRwv7PaRqRh3HaP55bcA/AaR8q7NvDgpo/P9VuvvFzJp7LZe4sBWvc5oRWhMCWoDOOb/ZTFdyyTxTGGSQ6mUqHjL+LAAgqT1O533qEM6477Kr+33RFuE/NAct84mw30zTBckFwPh8sc5V4sNE0TNFKiiRtMivoXtMFWbAHqGxuDvAabLxtxIrTQNCjdpDNLDoxEs8apGXAIbUjFcuQRgdSelBo1lwx4z/rE0mwx2jIQNgAMIi5HU7nx+FUhmvtgvXuClpBmRYGDzuSuFkYaUQnbUVViSBkjUM1hUqRgss2Le3qV5cFNZZWuDFrWJ442AMp+8dQQzqPdjz4KNzgYyTv5Dm1bqUtlsfYafo1GhiU/NL5IArUO4D40L6E/wAt8pTXeG/0cXjIw6+iL+I+vStijbSqP2HKv9Wo2y4VvLt9TU+CcEhtU0QrjPvMd2Y+bN/LpXUp0o01hHxd1e1bmfFUfu6Fc9pvDNcSTgbxnS36H6fRsf2jWte08xUl0OroFzwVXSb2fL1RmjCuafYRZJ8rQRSziC4XVDcDs3XJXJyHQ5BBBDKuCPOtm1lw1PU5et0fEtZNc47/AFKz7QeX7ew4iI1Vzbskb6FkHaAHUpUOwODlcjIOxrqM+GyJ5G5OuL6VZIQYoY5A3bP3lUq2oKnTtGGB0wNt8dKGLPSpoBBoDrWRiM+I8Uht11zyxxKPGRlX6ZO/yoDPOaueeESAq8IvDnwiAHxEsmD81zU2Kiv8rXFq1txG5trb7PtHAAJXmyJW73ve70XYV4XLxTZ0tJpeJdwXbf4bkVXHPv0PeC2nbXEUXg7qD+nOW/bNZ0o8U0jxvKvhUJz7I3kCu5yPzV7gBqgPNCFb47zxY2hKzXC6x1jjzLIPiqZ0/PFQhSb/ANtkIJEVrI4z1kdIyR5hVDf31MlSH/CvaEOIpKluTbSRxO5XuyTvhSf83yNGxxktk+njVTIzhwHkFoZpJvtLSyspBWXB1ttvJqU5w4IB3GwOT4UEZ7SGeJkkW2eOTMyiSAkK2pc6mjCkPuWHe884oyhWnMs8UMXZ3MRXukRwRuCVxlhIZcrCMnZUUHp7la1W5jDZbs7Fho9W5xKXlj37+hCXV40hy3mTgbKCepA8z4k5J8Sa5lSpKbyz7C2tKVvHhprH7jcmvM20dIIGdgqAszHAVRkn4CrFNvCW5jUqRpx4pvCND5Y5BC4kvMMeoiByo/pD+I+g2+NdCjaJPMz5TUddlLMLfZd+vuL8qADA2A6AbAD0Fb/LY+abbeWHQDHjNn20Esf50YD442/fFYTXFFo2LWr4VaE+zMNYb1xGsH6LF5WQrefs5EcdUZX+aEN/KrF8LTJWh4lOUe6a+RN2vIVsLqa54ndxaGlkZI2mUM6FiUM7k56Y7o8tz4V21vufmso4bQOafaTnTZ8ITyjWSNd/IJbRgf8AER4bDxoyGl8n280djbpcZEqxKHBbUcj8zAnJxjO9CEvmgF1kYmNe1bke9mupLuFBMjKg0ofvUCqARoPvDOT3c9elRgzeeeP7pOwMLo2J2LyMX3XcxuPuyAG7o86Ipt3OvEoJbBGtXjeJ5VAMWNPdVmxgdCCBtWrePFM7ugQzct9kzO8Vyj7RFk9nkQa/iz+ASN9EK/8AdWxaxzVRytbnw2cva0jY67B8IIklCgsxACgkk9AAMkn0xQGD8++1GW4ZorNzFb9NY7sso8Tq6op8AMHzPhUBmjSfzqEORNCnWyu3hkWSJijoQysp3UjxH/njQHpbk7m+G8shdSMsbINEwJwEcYJwPJtiPHfHhRyUVlszpUpVJKMFlsq3N/Nn2nCRBkjU+9qZGk2xghSO76HPyrn1rpy2ifV2GiRp4nW3fboiotWkfQxjhCKxMhlf8VSLYnJ/KNyPj5V70qEpnPvNTo22zeZdjWfZvxDhsi4s5NU5HfEvdn+SnbT+jIrqUqMaa25nx17qFa6l53t0XQvQr2Oew80ARoAZoEYXxSPTNKv5ZJB9HIrizXnfqfo1tLiowfsX6DCRa8pGyizN7KUvmF21yydusb6FjUlSY1B75bfcE9PGu1T3imfnN3Hgrzj7WRV57N+I8Nl+0cOl7XSDjQFWYKeqtG2VcYx0O+OlZ4Nc0zkHjM13ZrJcpomDyI4CtHuh2JRt1OCNqqIWGgO1UxCNAQnMPKtpejFxCrt0DjuyL8JBv8ulCopHMfLKcPsUhiZnVrlny4GoaoyMHGxxp64FaV7+Bep9D9nfz5f0/uinVzT7EtPs0H+fD+ik/wC2tmz/ADTi6/8A5N/1L9zXcV1j4gieaVzZXQ/+3n/6bVDE8pT/AF2HTPjUMlyOSjJAzj49B6mgEGhB/wAM4S8242XxY9PkPGvGrXjTXtOnY6ZWut1tHv8AQtdhYpCuEHXqT1JHif3rmVarqPc+ytLGjaxxTXv6sdZryN0AGemST4Dcn0AHU0w2RyUVl8i48I5Ddo2luiYwEcrGDhyQpOXb8GOuBv546Vv0LRvzT+B83qGupZp0N/8A9fQw0b7k5J3Prmt7GD5aU3LdvLEq5UggkEHIIJBB8CCOlUwbyaPyf7Xrm2wl2DcxDA1EgToOmznaT+tv61UyG58E4zDdwrNbuHjbxGxU7ZVh1VhtkGqUfUMQjQyMT5j/ANauP6aX/nNcat+Yz9Csf8tT/pRFGvI3UbVyiP8AMrf+hj/5a7NH8tH55qP+bqf1Mlq9TTEk0AWKA60MQUARoVFS9pkWbQH8sqH6qy/zFal4v4Z3NAli6a7pmVGuWfaFh5An0X0X8YkX6ox/kK97Z/xUcvWocVlJ9sP5mwg12D4QY8wf6rcf0E3/AE2qEPJ6y6SDpVhjdWGQQf3HxByKhVyOCqTsM7nYDff4VG8bmUIuUuFLLJ/hnL/Rpvkg/wC4/wAq0a110gfTafoSWKlx/wCP1LCqgDYbDpj+QrRznmfTRiorC5AAqGWRtf8AEEiGWO/gB1Py/nXrToyqcjUu72lbRzN79upVL/i8khzkqAdgpIx65659a6dKhGC9p8dfanWunu8R7IZy3LMcszN13Zi3Xr1r2OZk59oaYIEDQAzQG0f/AA7sdN6M7Zt9vXEuT9MfSqg+RsdUxBQyMK4vLqnmb80sh+rk1xKjzNn6NbLhowXsX6DJzWBso3Pl+HRawL5RRj6KK7VL8CPzm8lxV5v2sfmvQ1hBoBNAdaGICKAFAQnOlt2llMPFV1j+oQ39wrxuFmmzo6XU8O6g+7x8TGDXFTP0Ec8Mu+ymjl/3box+AI1ftmvSnLhkmeFzS8WjOHdM3lGHh0rtn5s1vgacXXVBMPzRSj6oRVB5PsrF58BBtgZY9Bt/5tXjUrRprLNyzsa11LEFt36Fp4bwxIRtux6sevy8hXMq15VH7D7Ky02larbd9x6a8MHSBQdMkFxXj4TuxYZvzdVHw863KNq3vM+fv9ajT8lHd9+xWZpixLMSSfE9a6MYqKwj5SpWnUk5TeWc6p5ZCzQBGgDoAUBo3sY5rW0uTBLgR3RRdZ20SrqCZP5TqK+hIPnVQPQxqkwM+NXYhglk/IjH547o+uKwnLhi2bFrSdWtGC6sw5uua4rP0SKwsAt4e0dUHV2Vf7RC/wA6RWXgtSXBTlN9E2b5GuAAOgAA+W1dxLCPzSTy2w6pBJoBJoDtQxDPShQjQhzmQMpU9GBB+BGDUayj0jJxaa6GD8QtDFI8bdUYqfXB6/MYPzrhTjwyaP0ihVVWnGa6obGsT2Nh5G4p29omT3ovu3z17vuk/FcGuxb1OOmvYfBavbOhdNJbS3RFc0c8IgaK3w7YIaTqi7b6fzn16fGvOvdKO0DcsNElUxOtsu3V/QzGJFUBVGAOgFcyUnJ5Z9bTpQpx4YLCFUyZ4OF3dLGupzgfufQDxrKEJTeInjcXNK3jxVHgrnHuIswUI6lHRWIRgWBIyVkwcgjbbbeulRt1Dd8z4++1epceWO0f+8yBJrZOO3uFQgVAA0AKEAKDIdBkWG3/AP7QZPS3st5n+32SlzmaAiOXPVsDKSf1h19Q1VAR7TOKaYkgHWQ6m/QnT6tj+ya07yeIqPc+h0C2cqjqv+Xb3szVq5x9dgsPs/se1vEONogZD8tlH9og/Kve1jmpnsczW6/hWsl1lsbDiuufCNiSKAIioAUyBVUxFMKFE0IChTLfaZwzROswHdmG/pIm37rp+hrmXtPEuJdT7LQLjjouk+ceXoym1pHfO8F26KyK7Kr41qDgNjOM+fU1kpNJpM8p0ac5KUoptcjiTWJ6BVSkVxTjSRZVe+/l4L+o/wAq2aNtKW75HH1DV6VuuGHml8l6lTu7tpG1Ocn9gPIDwFdGNOMFhHx9xdVK8+ObyzgazNcI0AqSMr7wIz01AjPwzUId+FyRLKhmQyRBh2iK2lmTxCsOh/wqgsVzyRI8JuLGRbyAEZ7IEXEeRnE1v1B+BPn0q4BVSu5z1HXzHxFQCSKEDBoAxQGnewi97O7uNTaY/szO/l926YY/AM/1NG0lkzpwc5KK6jvj/FWup3lOQCcKPyoPdH8z6k1xqs/Em2fodjaq2oKn8fUYOa8zdSRp/sx4X2cDTMN5jt59muw+p1H6V0rOnwxy+p8br9yp11SXKP6suhrcPnwjVKEagE5pgC6piGWoAUAVARXMvCRdW7RbBveQnwcdPkeh9DXlVp+JFo37G6dtWVRcuvoYrcQlGKuCGUkEHwI2IrjSjh4Z+gU5xnFSi8pnOsTMXDCzsFQFmY4AUZJPkAKsYuWyMKk4wi5SeEio8W46zZWPKr0J/EfP4CujRtVHeR8lqGtTqZhR2j36sgia3DgNiaEBQgAaA0bgntL4sVCLGLoA9TA0jEeRaPA+eM0BbbTj886qLzl4uDvqSJfjkRyJkf2qpCx8pcsWev7TDZXFlKpI0yM8ZIx1MayFWXfofEdKAk+bOTbXiKaZl0uPcmQASKfj+Jf4Tt8OtUGH8f8AZhf27kLCZ0z3ZIcMD+pM6kPx29TUwCm3FqyY1AjIzg9cZK7jwOVYYO+1QDfFCotnK1i0YMhJHaLpwCRlMhu8PEEqpx6Vz7qsn5In1uiaa4fx6i36fUna0j6UkuX+FNdTpEvicsfyoPeb+Q9SK9KUHOXCat7dK1pOo/d6m3wQhFVVGFUBQPIAYArtRWFg/Opzc5OUub3OtUxCNAEaATimwF0MQUACaAFAERQpQvaNy9qH2qMbgASgeIGwk+XQ+m/hWhd0c+dH02h6hwvwJvbp9PeZ3iuefUiopWRgyEhlIII6gjcEVU2nlGE4xnFxksplG43w1omJO6sThvU+DeRrq0ayqep8RqOnTtpZ5x6P9iLr3OYwUIAUIxdvO0bq6HDIwZTscMpyDg7HcUIbNwX2nwaR9ovbpSQpIS2t1UNjvrsjEjOcHNUFksvaRw1sD7fKDk7yRBeoOxPYgYGKuQWvl7isVzHrgladNRAkZNAODghToUMAQdxmgJUihRH8qBnl7ne6ikvJniGzSSlz4FzNJv5e7o3Gx6+JqMhy4LwTJEko26qp8fIn09K0bi4wuGJ9NpOj8TVastui/dlkIrnn1oaDJ/YfE7AAUDeN2bByNy99lh1OPvZcF/4R+FPl4+p9K61vR4I5fNnwur3/AN5q4j+Fcvb7Sy1snIDoAqASaAKsQKFZGICKAFACgCoAmGfhTbG5kngyvnXlY27GWEEwsdx/uifD9PkfDp5VzLq34PNHkfZaTqnjx8Oo/Mvn/cqZWtM7giWMMCGGQeoPQ1U2nlGM4RnFxksorHFeXSMtFuPy+I/T5/31v0rvO0z5a/0SUczobrt29Cvspzg7EefWt3OeR87KLi8PmJoQBoQFAXmw5q4bFgjg6Mwz79zJINh3SQ6kEk5zsPCgHXGPa7eyYW30WkY6LEqs2MdC7jGPgoq8Q3OHCPaHxSRuxW6U9qNIMwXYscdwgZ1EtsBn0FTORuSdvLPFbyzTXEk11NiGKMllHZ6WHbzHIZ4wsjABhu2nrp2wnUjBZkzat7StcPFOOfb0IThnAVjwznW3gPwj4Dx+dc+pdSltHZH1VjolKg+Op5pfJEuTWqd3kEaF4jSeQuUdGLi4XvdY0P4fJ2Hn5Dw+PToW1vjzSPktY1XjzRpPbq+/sL7W+fOBqKEATQBUAg0AVYgWorIxARQCaAOgCoAsUKIljDAhgCCMEHcEHwIqNJrDMotrdPczfmvktosy2wLR7koN2T9P5l/cetc+vauO8D6zTdZVTFOvtLo+5SiK0T6DKE0aKNruwjk99QfXo31G9ekKs48matezoV/xx9/X4kNdcrg/6N8ejbj+0N62oXn+5HFr/Z6L3oyx7GRlxwCdeiav0kfzwa2Fc031OTV0a7hyjn0wN/8AJE/+6f6Vl49PueH+G3X/ABs6x8BnP4MfEr/jWLuKfc9oaReS/kx719R3DyvIfeZV+GWrzd5BctzbpfZ64l+NpfMlrDl+OMhiWZgQQclcEbgjTvt8a153c3y2Ovb6Fb0955k/byJjHU75PiepPmT41rNt7s7EKcILEVhewFQ9EkdIYmdgiKWZjgBQSSfQCqk28IwqVI005SeEjSeT+ShCVmuQGkGCqdVTyJ/M37D1610aFqo+aXM+R1TWXWzSo7R79/7F3rdPn28gxQChQBmgEUARoBNYg6YrIgdCCCKAAoA6AIigCIoXIQFCla5h5Ohucun3Uv5lHdY/xr/Mb/GtarbRnutmday1etb+WXmj2f7Gc8Z5entj96nd/OuWQ/1vD54rnTozhzR9Va6jQuF5Jb9nzIrFeWTeCxQYFGgwJpguAAVMFyHQoBVJgKonnYYLJwLku4uMFl7JPzSAgkfwp1PzwK2YW05c9jk3esW9DaL4pdl+7NI4Dy3DaL92uXPvSNu5+fgPQV0aVGNPkfJ3moVrqX8R7dlyJlFr2NEVigBQAzQCM0AVAJJoAs1MA7KapAMKDAVCCSKAAoAUAKAFC5G0t9GskcTMBJKHManqwjAL4+AYUKd2Geo2P0oE8PKK9xTk21mydHZsfGLudfEr7p+leE7eEuh07fV7misKWV2e5W7z2byDeKZWHgJFKn+0uc/QVqysmuTOvR+0UOVSD93/AH9yHuuSbxP9kG/Q6n+8g15O1qrodCGtWc/5seqGZ5XvP/TyfQf415+BU7Hv/ilp/wAiDXlS9P8A9PJ/wj+9qv3er2J/ilov9RfP6D625CvH6oifrcf3Lms42lRnhPXbSPJt+i+pOcP9mnjPN/ViXH/G3+Fe8bH/AHM5tb7RP/Th8foWvhfLVtb4MUQ1D8bd9/7R6fKtqFCEOSONcalc19pyeO3Qlh1r1NENRQgo0KHQYCFAINCZCoMgoBJoUTQHZaGIo0AnFAEaAICgFUAVAR/E+OW1uyJPPFE0nuCR1Ut64Ph69KAq3EuMxy3UV3Ekc1tYiYXFxglodagkw7ZfChWJXbS+2c0Lk68w8bS7EMFjfwRTO6SjLHU6JlhFpGCCzBQVO+Adj0oCJm5Q4o8jsbwGMyOyRrNPHhGm7TSXCHoCQNjgDHShRxJyXf6mZb1gJGlZkM0+AGabRGrAZA0PGusAEYyBsKhCF5kupoXZTfC2VI1g0A3cyoxkWYlLgp97MoKLo66NzpG1APb9ZglsrcQeN0iklllCT6cPI8sbyjQVTKqRofB2IHQULkY2YuO+8d+Fa2UmZHN4XYujxRmWF0DRsrbqgBL5Un8NMkFcucS0XlvHJxIv2KgSRslymtIYbneUOv3coBBZCd9GeoWiBG2vbJhpeJdqjxRmIf56kZEizdke1VMmYEsyx+85TGxAwYLP/wDLlxc6JYbtnVLgkJMZom0Lr1xSKVOlxLJJ1X3QgGMDBA5Q8icQXSXvlk0NGVXVKo0KJiVYkNq70w3I3CDptgTJM8L5NmWRXnuO2CyRuoLSd1R27PGOmpS0sZGfyYPQUKXQGqMh0IEaATigCNAChRBoUSRQHahiKFAGaFE0IFQB0AVAIkhViCyglTkZAJB8wT0NAVDmLhsH22zTJjFy8vaQxp91dGNO1+/AGGII/F1BPXwAt0Vsq40qo0qFXCgaVHRRjoPSgO4WhUA0KQV7ytazSdpJGWbWsmC8mjtFK4kEerSGwignG4GDkE0Jk6cQ5ct531yoTlNBAd1R0AYAPGpCvjW2Mg4ztQmRsnJNoCzBJNTjEjGectLuSDK2vLlSe6TkrgYxgVMGQH5HsSDmDUWILMzyF3OJAS7ltTZEsgOT3g2+cCgEryPYg7QYGCAoeURrkuQyR6tKMO0fSwAK6jjFCMmeH2CQoEjBC5Zu8zOxZiWZmdiWYkknJNCDkLmqUXigCoQAFAAihROKATQgRoUJqARmhTtihiKFAHmhQzQMSRQgVAAGgBQCXiBIYgErnSSBlcjBwfDbagFqKFQoUKgjQxCIoBNAdDQyDoBJFCMTQgsChUHQoBQgZoBAoULFCAxQCSKA54oUA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CEAAkGBxQSEhUUEhQVFRUUFxQYFxcUFxQUFRUVFxcYFxYVFBQYHCggGBwlHBcVITEhJSkrLi4uFx8zODMsNygtLisBCgoKDg0OGhAQGywkICQsLCwsLCwsLC8sLCwsLCwsLCwsLCwsLCwsLCwsLCwsLCwsLCwsLCwsLCwsLCwsLCwsLP/AABEIAOYA2wMBEQACEQEDEQH/xAAcAAAABwEBAAAAAAAAAAAAAAAAAQIEBQYHAwj/xABJEAACAQMCAwUFBgIFCwIHAAABAgMABBESIQUGMRMiQVFhBzJxgZEUI0JScqFiwXOCkrHRFSQzNENTorKzwvBU8QgWRGSDk+H/xAAbAQEBAAMBAQEAAAAAAAAAAAAAAQIEBQMGB//EADwRAAIBAwIEAwUGBAYCAwAAAAABAgMEEQUhEjFBURMicWGBkaHRBhQyM7HBI0Jy4RU0Q1JT8JLxJERi/9oADAMBAAIRAxEAPwDYqyADQBMwAySAPM7CoVJt4QkyqBksMeZIx8jTK5lUJN4SCmnVBqZlVfNiFH1NG0uYhCU3iKy/YHFKrDKkMD4qQR9RRNPkJQlF4aBJIq7sQB5kgD6mmQouTwkDtVxq1DT55GPrTpkcEs8ONwRSqwyrBh5ggj9qJp8hKEovDWDjDfROxVJI2YdVV1Yj4gHNRST6mcqNSKzKLS9BUt3Gpw0iKfJmUH6E0ckuZI0pyWYxb9wt7hFAZnUA9CWAB+BNXKIqc28JPIIrtHPcdGI8FZWOPkaiknyEqU4/iTXuOpPifCqYpNnCG+jc4SRGPkrqx+gNRST5M9JUakFmUWl6HI8ThHWaL/8AYg/nU449yq2rPlB/BnZbtCxQOhYdVDKWA9VznxFVSTeDF0pqPE4vHfAcVyjEhHVipwwVgSp8mA6dD18qqafIkqc4pOSazyG68WgL9mJoi+caNaas+WnOc+lY8cc4yejtayjxuDx3w8DqWZVBZiFUdSxAA+JNZNpczyjCUniKyxoOLQFSwni0jALCRMDPTJztWPHHuev3Wtnh4Hn0YJeLQKQGmiUkAgNIgJU9CAT0PnRziubEbWtJZUG/cxwblNJfUugDJbI04G5OrpissrGTz8OfFw4eew2i4zbswVZ4WYnACyIST5AA71iqkHyaPeVnXisyg0vRji5uFRSzsqKOrMQqjJwMk+uKybSWWeEacpy4YrL7IEUquoZSGVhkMpBBB6EEdRRPO6I4uDcWsMM1SCaA70IA0BWvaMM2Ev6ov+ota11+Uzr6Ftexz7f0ZmkvF9Vh9mfJ0Sq8eR+Aq+pfkSCP1elc51M0+D4H1sbNK9VePJpp+uxYjD9v4gsErN2cUa4UHHSNCceRLNufIVs48Wqot7I5SkrKxdaC80pP9X9B1wSD7FxQ20bMYpRnSTnB7MuCfUFSM+Rq014VbgXJnhdzV3pyrzS4k+ZI+1Ef5onpMv8AySV63n5ZrfZ9f/JfoyoR8aI4e1oc6+2ChcHPZk6iMfrBGP4q01VapOD55O7KyTvVc/y8OX68v0ONrfPFw6VUJHaXIVsbd0RBiPngD61IzcaTS7mdWhCpfRclnEM/Ml+ZOWEtLaGeJ3EoZNTZGMspOVH4cEfSvWtRVOmpxe5o2OpTu7idGolw79PcR/NFwkl0kk4bEltAx7PSG1NGSANW2NX7VhWknNZ7Gzp9OULaUaTWVNrftkbyQOOGIWPca6ygzkDEThiB4DUDt6Vg21Ry+Wf2PaEoPUZKK3UN/ii2ezqO27SQwpOriNQxlKFTk76dIHivjW3aRhnyp8upxNblccEVUlFrLxjp6i/aJI8ktvaq2lJSNXkSWCjV5gbnHqKXUpOUYZ5mGiQhCnVrtZcVsRnAFsor+JI1ue1SR0y/ZaGYBkJIG4HU/SsKfhxqJb5N27++VLOU5uHC0ntnK5Fas0t9cgnSdzqwvYlB4kHVqBz4dK1lwOT4k36HVrOuqcXTlFbfzenQkOJ3jW3E5ZUB+7lyfVCFBVviDj5is5zcKzkjwoUI3GnRpy/mT+OXyOlpxMrFxKSIkdo8QB6ELJLJn4HSSPnVVTyzcfYYVbWLqW1Oa5J59UkObjlWNeGLdAt2hWOQjI0aXIGgDwIBG/mKydBeFxp7njDU6ktQdu0uDLRxluZL57GCV2Csi5Piza3Uuc9WKoACc7n1NSUnVcIszjThZxr1oRWU9vTCePmSvN3K8Npau8RfLNEp1kMMaicjbrmvW4t4U4Ph9hpabqVa6uYxqY2y9tugyfhq3F9bRSZ0vawZ07HaFiMH4ivNwU6kU+yNhXEqFnVqQ5qcufqcbeNrWS/tA5aPsJjv5hVYNjpnDEH/ANqqThKdPO2DObjcU7e5ccS4l+v9g+RVhM0Oq3laTWSJgz9muASCVAxtjG5qWyhleV5LrDrKlPFSKjj8OFn4l358XNhN6BD9JENb1x+Wz53SHi8h7/0Y45U/1K2/oY/+UVaP5cfQ8dR/zdT+pkma9TTCoB2VoNgsUBB848Oe4tJIowC7GMgE6QdLqx3+ANeNem5wcUb+l3MLe5jUqcln9Cpcd5Flkht+yCdqkKRSgtgEqowwPjjcfTyrVq2spRjjmdqy1ulTq1PEzwuTa2JLivLFwkyXNmyCUIqurdCQoUn1BAGRt0yKzlQmpKcOZqW+o286Ure5Tcc5TXqd+WeXp1uHu7xlMzAgKm4XIAydse6AAB69ayo0ZcXHPmed9qFGVCNtbryLnnmx5zxwSS7txHFp1aw3fJAxpYHcA/mFelxTdSOEeOk3cLav4lTOMPkRR5Nb/KAnOjsQyyEZOrtAvljGNfe614/dW6vF0N1avFWTo78XLPTGfpsceG8jubOWCZkDtKJI2UlwCECjVkDY7j51I2r8Nxl3yWtrEVcwrU08JYafqIbli/uFjhuZYxBERuh1OwGw/CMkDIBP71PBqzxGbWDNajY0HKrQi+OXfkvmSs/LBa9WUhDbiDsipJ1e6yYxjGMEb5r2dDNTPTGDShqPDaOnvx8XF7OeSp8U4P8AZrZrae6tI/vhJF2s2hiuhkbIK7Z7h8fHevD7tNQcNueUdFazbfeFXaeXHEtlz+Jb+UDdODJNcQTwlB2ZhZXGoEb6lQeHrWxQjVT87Ryb+rZTivAi0875/wDbIfmO+tOIXC2sE+m9gaQAFJQvc3de006RgrkEHw9aV6PicuZlpmoq1lJSWYy5iJOHXMM0d7xCWIRWoy7jJbTv+FI+8ckV4xo1XUjKeNjerahZRtqlKgpLi78l82RfLNvdyLLLw65gMbSNqbJ2Yd4BhJFldmB+dSNGrFvhaPWpqOn1oRVWMm0sf93LHbctdtcXcjtG8NygUGNtTBjoOrYYGGTI3r0VBucm+ppvVIxoUY0vxQefZjf6jbgPI7rDcxXDJiYRhChLEFCzBiCBjcjb41jSteFSUupsXmtRnVp1aSeY5zn242Gq8q8RMYtWmjFuD1BztnIAGnUd99JOPWsPu9Xh4G9j1eqWEajuIwfG/wBfiSvHeStccP2Z9EkChVLZAcA6gSy7qwbJyPM+letS2ylwvDRqWesOM5+Msxm8v3jKflviM8MkdxPG2dGlSdgVcEk6Yx4Z86wlRrTjiTR7Q1Cwo1Yzo02uefevUXf8p3fbRSwSxo0UMUeok5DKpViO4QQQas7epxJxfJIxo6paqlOnVg2nJv4+8dcN5OZI7hpZRJPcRumo50rqG+/U5OMnyA2qwtmk3J7s8a+rRnOnGEcQg08ddjjy9y5fW7RqbiMQK+po1ycgnLAEpnc+tKVGrDCzsZ32oWVwpSVN8bWz/wCssnMFg09vJEhVWcAAt06gnO3kK2KseKDS6nJs60aNaNSW6Qvg1q0MEUbkFo0RSV6EqMbbdKU4uMUmY3VVVa06keTeR0RXoeAVAO80AktQgkmgDFCgJqYAlTVArNTAwJzVAAaBmWc4+1CVLk2nDohLIrFC5VpNUg95Yo1PexuCx/Kdsb1HsTJMcH4/fR8Luri+iKXEImZAyBAyhAyHA2wCSPlRAzr2e8mji5uZ7qaXKso1KVLvI4LF3ZgcgDG3r6UIdfZ/PNwvjDWTPqjkkMLgZ0liMwyhfBt1HwYjwpyMhxyxJjmiUec92PrHIaj5hF59s93o4XIM4MkkKfHvhyB8kNZBkDyfL9n5buJRsWW7Of4iTCp/ZfpUSIcfYKiRWt7O+FUOoY+SxRl2J+T0Rclf5d9qF+98uZA0U86L2UiqVjSSQKAjDDAgEeJG3Q0Jk2Tj/NVpZNGlzMIzKTpyGOw6s2kHSuTjJ2/esikpZXscyB4nSRD0ZGDKfgRUGTvQAoAUARFAERQBUAg0AVAOCKECoQAFCoPFCgxQCSKEON1cCNHd8hUVmOASdKgk4A3Ow8KEKzyfz1BxF5UiDI0ZyqyY1SR9O0AHTfYjwyvnUyUtNVEMD9nF0ljxiRLohWPbQ63wAspdTkk9NWkjP8Q86dSo1/mi9tTH9kmmRWvA0KLkFiZFIBwOg3G52zgeNMgxzkvmd+B3NxBdwuQ2nWqadQdMhXTVgMjAnfPlWKA55R7Ti3GzeLGUhSUSuTuFWNQsaFhsXJVNvj5Ue4yR/HWurPjdxc28LuyTylMxSOja1Kn3QMjDHofCr1CZK8x8Rv8AinDJJJ7fQ1rcRPpSOVC0TRyK7aXJJ0kg7eGaF5kFPz6G4OOHiIq2QGk1DSYxJ2nu9dROAfDqaZITXEJX4fy9HCQUm4hI7MOjCLbOfLKLEuPJzTkgyhWZa0nt5JEzoa3nCgjLJlZUGfDIx9ahDnx/jMt5O887Eu5z44Vfwog8FA2A/wAauSo3GXiK8B4NCpA+0uvdQ75uHGt2fzVM4P6VHiKdCnbkH2oRXxWCdRBcNsu+YpT/AAE7q38J+RNMkyaHVGQUGQUGQjQCWoUSaAIrQHbNDEFAGKFQDQBZoXoId/AEZxnB/YkdcZoYmO8L9olzacQnh4qfuySO4p0wsoyjRKN2jdceZ3B86hSgTcdEN+95w9GijSXUqtuArdY307Kr4fC52HTpUB6N5d43He28dxD7sg6H3kYbMjeoOR+/jWSGCs89ezeHiDGZZOwnIwzaQ6SADAMi5G4G2oHpjOcCoypFGsOSLCykD3N21yyMGEVsmhSy7jXJqPj4AivCdenHqdK30i5r7qOF3exY+Oc6x3GNVlBJjobgLKR8Fxt9a1pX3+1HZpfZuPOc/giNHOdyqhIuyhUdFhiRFHwG+K8nd1DfhoNpHmm/Vjdubb3/ANRJ8tI/bFef3mr/ALj3/wAIs/8AjQcfN96Dn7Q5+IQ/3rRXNVdRLSLN/wCmvmJh5kZZBI1vaO4/E1vGH/tLjf1r0V5UXM1Z6BaS5ZXvHPHuL2nEtH2+3lVo8hZLeTorEFgUbbfHqa943yf4kc+t9m5c6U8+uwz4/wAppxTiHa21zCIpeyDRvqjmiSONIzojYYfZNseY+NbMKsJ8mcW4025t/wAyG3foR3COVw/G+zeBoLa3ZpMOpUGC2wqOzN72tghZvHW1ehooiudOKz8YvJZIEeSKCNiiqDlYE3aUg+LE5x16DwqgTyfwqfiV9E0USRrCbcyPCuiNEixhiM++wTw6nfzqDBrnMvtQt7S8S2CNL3tM7RnJiY7KiKB32BO48Om52rJkRfAf/On7UAdAChUJYUKJIoBJoDtQxAKAMmhQZoUh+buLm0s57hVDNEhKg9NRwAW9ATn5UBjXIXGoopn4lfX5EpLIYVBeSZSBvIoBwmSMAYA09R0rEhNc5i045C01gxN3bLkxspSSWHxGk+8R1BGfEH3hVB19lt1b8Q4dLw6aNQY172gAa1Y5SbI/2it4+YB8cUQO/AOx4HHLEs7XU0jAsi4SGNgMA+OGIxncnYbCtercRp7LdnXsdIrXGJS8se/0IbjPM1xc5Ej4U/gTup8x+L55rnVK8582fV2um0LZeVZfd8yHzXidIOgBQBY3oAUAMUAWKAGKDGSctOZpRE0E2Z4JFKNG7MDoIwQkq95dvjWxTuZw57o5F5otvcbryy7r90QqcnSyMzcJnYh1KvDJJ2E6ow7ys2Qsyeo+ldGnWhU5M+TvNOrWr/iLbuuX9iQuhNy/YmMMPtt8SSV3W3hjGMqT7z9/r0Gf4cn1OeyW9mPJqWkX+U+IkKQpkjEn+zU79s/nI2dh1GfM7Uh25X5/vOIcV028YNp0ZG20RAn79nxkSHwXodh4FqA1vFUAoAHFCiCtQBbVALrIxBQAJoBDUBh/FOYuIcMu5Y+Ir9qt7ktqU/6KRDsTATsmF2Mfpv4NWKMug/g5N4J2DcQ7a4e1B3jBY6GJA0MFXtAQcDdvEb43rLYxIb2a2aycWa5tUaCzg7RjrYkKjIVVGck5JJ1YycAegNYtnpCLk+Fcyxcd5kQa4rFFgidmaR0UI8zN7zdMqD9fh0rnV7rPlgfW6bokaeKldZl27FTLVpH0SSSwFioBzw/h8s7aYY2kP8I6fqboPmazjCUuSPGtcUqCzUkkW3hfs6mfBnkWMflXvt8zsoP1rahZSf4mcW4+0NKO1KOfa9l9SzW3s9s1HeEkh82dl/ZMVsKzpo5U9fu3yaXuX7nW65U4dEheSNERRlmeRwAPVmavT7vSx+E1nrF4/wDU+SKzFecvysEWVQxOASbqMZ6DvsAvzJqfdaXYyjrd4v5/kvoS137OLdt4pZE22ziRfjvg/vXnKzg+WxuU/tFXj+NJ/IrvFfZ9cxZMemYfw91/7DHf5GtaVpNctzrW+v29Taflft3XxKrPbsjFXVlYdQwKkfEGtaSaeGdmFSNRcUWmvYcqhmKikKsGUkFcEEHBBHiCOlE2t0SUIzjwyWUPeZXbisUaOyi7h1CNmIVbhGxmJj0STIGG2B3BxnNdGhdKWIy5nyWp6L4WatBeXqu3oNJrTjfEzHaTpMEiIBMsXYxjT3dcj4HaEDyznw863D5ssXOl1/kGzgtuHnTJca3kuMBnbQFBIzkAkuMeQG25zWXQxGnKHOnELS8hg4kztHciMqZdDMol2jlR0zlSTggnb0I3JDJttUoRoAjWLAWaAXWRiFigCoDLOMe02ez4hJFc2zC2yAgxiUKNu2Q50yBjvjO22+cipnALlLJZcUtGJKTW7AljnBjI3yc96Nl674I+FMlMe5G4fJ9udeHy9paNkXBnUBPs+/8Ap4s4OoA6WX56e8KjMopt4RYOY+MxkC2s0WK1jOyoAokb87AdRnpnr1O/Tl3Nw5eWPI+10nS1Qj4lRed/L+5Xa1Tuio4yxCgEknAAGST4ADxok3yMZSjFZk8JF85d9n+cPd7eIiU7/wD5HHT4D610KNn1mfMX+v4zC3/8voX+0tUiUJGioo6KoAH0Fb8YpLCPmalWVSXFNtv2nfFU82ULm/2o29mxiiX7RMudQVsRIfJnwcn0UH1IqEMX5r5vub99U75UHuRr3Yk/Svif4jk1MlK8z0Bo/s19pTWZS2uiXttgrbloP8Y/Tw8PKhDfoXDAMpBUgEEHIIO4IPiKpUM+K8GhuV0zIG8j0Zf0sNxWEqcZrzI2La7rW8s05Y/Rmb8zcjSQAvDmWMdRgdog9QPeHqPpWhVtZR/CfWWGt06z4Kvll8mVBkrSwd7InFMF2wWG543cXVhJZrK6zgAxMG0tMi+9bM3XJBOD4lQD69C2uG/JI+S1nSlD+PRW3VfuUbi/M7XNpaWTw/e2jFFcEl2XGhYuzxkNsox/CNq3cnzTRu/K/LifZrF7qJWubaBUBfcxkgEjGcahgDPUb46mskTBaBVAKAKsWBJoBZrIxCzQFR5758h4aFUqZZnGoRqwXC9NUjb6RnIGxJwfImoCgz+0+0v17HiFl90Ts8b9o0Z/OvdUqfVTn0NCkTxbkO5hQy8Nle6tblQuYWIdkY40TIuA658eg3yF3qFJ+9hXh1qLCIgyNh7uQficgERg/lAxt5AeZrSu6uFwo+m0LT//ALE1/T9SvVzj61bHa1tmldUjBZmOAB1J/wDPGsoxcnhHnVqwpRc5vCRrXKfKqWi62w8xG7+Cg/hj8h6+P7V1aFsqay+Z8NqOqTunwraC6d/UsYrZOS2Y5zN7XZkuHS1SHsY2KhpFZmk0nBbZgFUnp12wfHFTJCG5r9rE91EIoU+zBl+9ZX1O2eqo2AUX9znqPGMGdO3lQqHvL/AZr2YQ266mO5ydKqufec+AoQt/EfY9fxmMR9nPqXLlHCLG2fdPaEFhjG4HypgpVeOcs3Vnj7TC8WosqlsFWK41aSCc9R8auCE5yp7Q7uyge2ixJq2h1gsYWJ37NfxZzsp2zv5gwG5cg8Pu4bUfb52lmc6yGIbsgQMR6vE+J8ATgdMmrJSyEVQUTnjlFSrXFuAGALSINgwGSzr5N4kePx66Vxb588T6PSNWlGSo1ns+T7ewzZlrmn16Yjp8fMbEHwIqJtcitJ7M1jkbiUV2ut44/tUWA76F7Rl6K+vGd+h9fjXXtqviR35o+C1iw+61cx/DLl9Cy39/FAhkmkSNB1Z2Cr9T4+lbJyTNuYfbJCh02cRmx/tJMxxn9C+83xOn51MkNI4bfJPDHNGcpKiup9GGR8DvQo5zQCD8aoFmhiETQGGc23SW/MXa3qF4AYmGRqAj7HQjBfxKsgY48wfGoyovnNfDeG31o8xaDCoxS4jKBkIGQMjc77aD8MVClT9knGWtuG3bvkqkqiJT07V0BZB6Z0k/M1hUmoQcjbsrV3NZU/j6EFPMXYsxJZiST5k7kmuK5NvLP0SnCMIqMeS5CP2qHoazyDy2LePtpF++kA2PWNDuF+J6n5Dwrq2tDgWXzZ8PrGo/eKnhwflXzfctdbZxCI5vvjb2VzKvvJDIV/VpIX9yKEZ5Ym8BWIRwoUSaAtfJnEI7SXN4LiNWj1R9gnZzPrxpcTZD6MLtpOCT9WCGt8tcyXC3ctn3rhBA80EkoCy6l0/cSOO5J7w74z1G5zVBSecuNC9sWeWa5aeCRNUTwJDDG7EI6hVywID4y7HJ+gMoj2J2NpLdsZwWuIwHgU47PC+84HjIuQQD4bjcbRA3wCsuYGXGOLQ2ya5m0+QG7MfJV8f7qwqTUFls2ba0q3M+CmvojLOZea5bslf9HF4ID73rIfE+nQfvXMrXDnstkfY6fpVO18z3l37ehW2atY7GBDVCkjy/xU2s6SjOAcOB+JD7w/mPUCvWjUcJ5RqX1pG6oOm+fT16Fd4vZSXHE+wvbwjL4W4myyCNhqiZVyqqGBXYaRlq66edz87cXFuLXItPOfAeFcPsXijYTXkmgI5dXlXvKS+F2jXSCOm+cb1ngwLt7Gix4VFqzgPMF/R2jftnV9KIhdmqgRQHU0MSO4/xiKzgeec4RMdBlmJOFVR4kmoDNOI81cJ4wpjuhJbNGC0csmhWHmEZSwJOB3GG+Nt6mUUgOA+zi1vZD9m4kkiruw7BlmC9M6XYbeGrGKpSc5uiithFY24xFbjJyclpX3LOfFsH/iNc27nmXD2PrtAteGm6zW8v0KzWkfRlp9n/AAT7Rca3H3cOGPkz/gX9iT8B51s2tLjnl9Dj61eeBQ4YvzS293X6Gu4rrnw2QUJkiuaeGm5s7iBdmlidV/VjK/uBQh5VuUIJBBBBIII3BGxBHgQdqxKhvQoM4/f+7egN15Nt7fillBFf24eSAdmkmrOpQgYESRMCvd05UnqKoOx5sS34gttDbySRwKsKpbws7iMRrokWTXhkyWXSR+HOc1SZHHtPhhg4VO6W6wvctAHGmNX1doGy5QkEjDHqdyahTNPZJCx4tblQTp7Zmx+FexkTUfTLqPmKiIjYOZOeY4NUcGJZRsT1jQ+pHvH0HzIrWrXahtHdndsNEqV8TqeWPzZmt/xCSZzJK5Zj4ny8gOgHoK5kpuTyz66jb06MFCmsIZu1Y5NhHSztHlcJEpdz0C9fifIetZRg5vETzq16dKLnUeEduLcMktpDFKAGAVtjkEHxB8fEfEGrOnKDxI87W6p3NPxIchnWJsDri1hbXNj2lxK0MtqViEioZQ0MhJjWRBg4VtagjpkbGulaz4oYfQ+M1618KuqsVtL9SK5b4HwoyA3XEQUBHcSGeEN6PK690fDf1FbZwTcOE8xcPISG3ubbACpHGksY26KqpnJ8BiskQngKAHyqZB0qmJmHt0gnkt4EhikkQOzyNGjOF0rpQMF/Wx/q1AZHc3lvLPDqg+zxRrGkywnVI+knXKdWO+wP7eNQyLVyD2I42Wsi4tY0mfv51dkIQGDZ3/0hH0FMpbssI8UlFdRd/dGWR5G6uxY+md8fLp8q4c5Zk2fpVvTVKnGC6HAisT3wbPyRwv7PaRqRh3HaP55bcA/AaR8q7NvDgpo/P9VuvvFzJp7LZe4sBWvc5oRWhMCWoDOOb/ZTFdyyTxTGGSQ6mUqHjL+LAAgqT1O533qEM6477Kr+33RFuE/NAct84mw30zTBckFwPh8sc5V4sNE0TNFKiiRtMivoXtMFWbAHqGxuDvAabLxtxIrTQNCjdpDNLDoxEs8apGXAIbUjFcuQRgdSelBo1lwx4z/rE0mwx2jIQNgAMIi5HU7nx+FUhmvtgvXuClpBmRYGDzuSuFkYaUQnbUVViSBkjUM1hUqRgss2Le3qV5cFNZZWuDFrWJ442AMp+8dQQzqPdjz4KNzgYyTv5Dm1bqUtlsfYafo1GhiU/NL5IArUO4D40L6E/wAt8pTXeG/0cXjIw6+iL+I+vStijbSqP2HKv9Wo2y4VvLt9TU+CcEhtU0QrjPvMd2Y+bN/LpXUp0o01hHxd1e1bmfFUfu6Fc9pvDNcSTgbxnS36H6fRsf2jWte08xUl0OroFzwVXSb2fL1RmjCuafYRZJ8rQRSziC4XVDcDs3XJXJyHQ5BBBDKuCPOtm1lw1PU5et0fEtZNc47/AFKz7QeX7ew4iI1Vzbskb6FkHaAHUpUOwODlcjIOxrqM+GyJ5G5OuL6VZIQYoY5A3bP3lUq2oKnTtGGB0wNt8dKGLPSpoBBoDrWRiM+I8Uht11zyxxKPGRlX6ZO/yoDPOaueeESAq8IvDnwiAHxEsmD81zU2Kiv8rXFq1txG5trb7PtHAAJXmyJW73ve70XYV4XLxTZ0tJpeJdwXbf4bkVXHPv0PeC2nbXEUXg7qD+nOW/bNZ0o8U0jxvKvhUJz7I3kCu5yPzV7gBqgPNCFb47zxY2hKzXC6x1jjzLIPiqZ0/PFQhSb/ANtkIJEVrI4z1kdIyR5hVDf31MlSH/CvaEOIpKluTbSRxO5XuyTvhSf83yNGxxktk+njVTIzhwHkFoZpJvtLSyspBWXB1ttvJqU5w4IB3GwOT4UEZ7SGeJkkW2eOTMyiSAkK2pc6mjCkPuWHe884oyhWnMs8UMXZ3MRXukRwRuCVxlhIZcrCMnZUUHp7la1W5jDZbs7Fho9W5xKXlj37+hCXV40hy3mTgbKCepA8z4k5J8Sa5lSpKbyz7C2tKVvHhprH7jcmvM20dIIGdgqAszHAVRkn4CrFNvCW5jUqRpx4pvCND5Y5BC4kvMMeoiByo/pD+I+g2+NdCjaJPMz5TUddlLMLfZd+vuL8qADA2A6AbAD0Fb/LY+abbeWHQDHjNn20Esf50YD442/fFYTXFFo2LWr4VaE+zMNYb1xGsH6LF5WQrefs5EcdUZX+aEN/KrF8LTJWh4lOUe6a+RN2vIVsLqa54ndxaGlkZI2mUM6FiUM7k56Y7o8tz4V21vufmso4bQOafaTnTZ8ITyjWSNd/IJbRgf8AER4bDxoyGl8n280djbpcZEqxKHBbUcj8zAnJxjO9CEvmgF1kYmNe1bke9mupLuFBMjKg0ofvUCqARoPvDOT3c9elRgzeeeP7pOwMLo2J2LyMX3XcxuPuyAG7o86Ipt3OvEoJbBGtXjeJ5VAMWNPdVmxgdCCBtWrePFM7ugQzct9kzO8Vyj7RFk9nkQa/iz+ASN9EK/8AdWxaxzVRytbnw2cva0jY67B8IIklCgsxACgkk9AAMkn0xQGD8++1GW4ZorNzFb9NY7sso8Tq6op8AMHzPhUBmjSfzqEORNCnWyu3hkWSJijoQysp3UjxH/njQHpbk7m+G8shdSMsbINEwJwEcYJwPJtiPHfHhRyUVlszpUpVJKMFlsq3N/Nn2nCRBkjU+9qZGk2xghSO76HPyrn1rpy2ifV2GiRp4nW3fboiotWkfQxjhCKxMhlf8VSLYnJ/KNyPj5V70qEpnPvNTo22zeZdjWfZvxDhsi4s5NU5HfEvdn+SnbT+jIrqUqMaa25nx17qFa6l53t0XQvQr2Oew80ARoAZoEYXxSPTNKv5ZJB9HIrizXnfqfo1tLiowfsX6DCRa8pGyizN7KUvmF21yydusb6FjUlSY1B75bfcE9PGu1T3imfnN3Hgrzj7WRV57N+I8Nl+0cOl7XSDjQFWYKeqtG2VcYx0O+OlZ4Nc0zkHjM13ZrJcpomDyI4CtHuh2JRt1OCNqqIWGgO1UxCNAQnMPKtpejFxCrt0DjuyL8JBv8ulCopHMfLKcPsUhiZnVrlny4GoaoyMHGxxp64FaV7+Bep9D9nfz5f0/uinVzT7EtPs0H+fD+ik/wC2tmz/ADTi6/8A5N/1L9zXcV1j4gieaVzZXQ/+3n/6bVDE8pT/AF2HTPjUMlyOSjJAzj49B6mgEGhB/wAM4S8242XxY9PkPGvGrXjTXtOnY6ZWut1tHv8AQtdhYpCuEHXqT1JHif3rmVarqPc+ytLGjaxxTXv6sdZryN0AGemST4Dcn0AHU0w2RyUVl8i48I5Ddo2luiYwEcrGDhyQpOXb8GOuBv546Vv0LRvzT+B83qGupZp0N/8A9fQw0b7k5J3Prmt7GD5aU3LdvLEq5UggkEHIIJBB8CCOlUwbyaPyf7Xrm2wl2DcxDA1EgToOmznaT+tv61UyG58E4zDdwrNbuHjbxGxU7ZVh1VhtkGqUfUMQjQyMT5j/ANauP6aX/nNcat+Yz9Csf8tT/pRFGvI3UbVyiP8AMrf+hj/5a7NH8tH55qP+bqf1Mlq9TTEk0AWKA60MQUARoVFS9pkWbQH8sqH6qy/zFal4v4Z3NAli6a7pmVGuWfaFh5An0X0X8YkX6ox/kK97Z/xUcvWocVlJ9sP5mwg12D4QY8wf6rcf0E3/AE2qEPJ6y6SDpVhjdWGQQf3HxByKhVyOCqTsM7nYDff4VG8bmUIuUuFLLJ/hnL/Rpvkg/wC4/wAq0a110gfTafoSWKlx/wCP1LCqgDYbDpj+QrRznmfTRiorC5AAqGWRtf8AEEiGWO/gB1Py/nXrToyqcjUu72lbRzN79upVL/i8khzkqAdgpIx65659a6dKhGC9p8dfanWunu8R7IZy3LMcszN13Zi3Xr1r2OZk59oaYIEDQAzQG0f/AA7sdN6M7Zt9vXEuT9MfSqg+RsdUxBQyMK4vLqnmb80sh+rk1xKjzNn6NbLhowXsX6DJzWBso3Pl+HRawL5RRj6KK7VL8CPzm8lxV5v2sfmvQ1hBoBNAdaGICKAFAQnOlt2llMPFV1j+oQ39wrxuFmmzo6XU8O6g+7x8TGDXFTP0Ec8Mu+ymjl/3box+AI1ftmvSnLhkmeFzS8WjOHdM3lGHh0rtn5s1vgacXXVBMPzRSj6oRVB5PsrF58BBtgZY9Bt/5tXjUrRprLNyzsa11LEFt36Fp4bwxIRtux6sevy8hXMq15VH7D7Ky02larbd9x6a8MHSBQdMkFxXj4TuxYZvzdVHw863KNq3vM+fv9ajT8lHd9+xWZpixLMSSfE9a6MYqKwj5SpWnUk5TeWc6p5ZCzQBGgDoAUBo3sY5rW0uTBLgR3RRdZ20SrqCZP5TqK+hIPnVQPQxqkwM+NXYhglk/IjH547o+uKwnLhi2bFrSdWtGC6sw5uua4rP0SKwsAt4e0dUHV2Vf7RC/wA6RWXgtSXBTlN9E2b5GuAAOgAA+W1dxLCPzSTy2w6pBJoBJoDtQxDPShQjQhzmQMpU9GBB+BGDUayj0jJxaa6GD8QtDFI8bdUYqfXB6/MYPzrhTjwyaP0ihVVWnGa6obGsT2Nh5G4p29omT3ovu3z17vuk/FcGuxb1OOmvYfBavbOhdNJbS3RFc0c8IgaK3w7YIaTqi7b6fzn16fGvOvdKO0DcsNElUxOtsu3V/QzGJFUBVGAOgFcyUnJ5Z9bTpQpx4YLCFUyZ4OF3dLGupzgfufQDxrKEJTeInjcXNK3jxVHgrnHuIswUI6lHRWIRgWBIyVkwcgjbbbeulRt1Dd8z4++1epceWO0f+8yBJrZOO3uFQgVAA0AKEAKDIdBkWG3/AP7QZPS3st5n+32SlzmaAiOXPVsDKSf1h19Q1VAR7TOKaYkgHWQ6m/QnT6tj+ya07yeIqPc+h0C2cqjqv+Xb3szVq5x9dgsPs/se1vEONogZD8tlH9og/Kve1jmpnsczW6/hWsl1lsbDiuufCNiSKAIioAUyBVUxFMKFE0IChTLfaZwzROswHdmG/pIm37rp+hrmXtPEuJdT7LQLjjouk+ceXoym1pHfO8F26KyK7Kr41qDgNjOM+fU1kpNJpM8p0ac5KUoptcjiTWJ6BVSkVxTjSRZVe+/l4L+o/wAq2aNtKW75HH1DV6VuuGHml8l6lTu7tpG1Ocn9gPIDwFdGNOMFhHx9xdVK8+ObyzgazNcI0AqSMr7wIz01AjPwzUId+FyRLKhmQyRBh2iK2lmTxCsOh/wqgsVzyRI8JuLGRbyAEZ7IEXEeRnE1v1B+BPn0q4BVSu5z1HXzHxFQCSKEDBoAxQGnewi97O7uNTaY/szO/l926YY/AM/1NG0lkzpwc5KK6jvj/FWup3lOQCcKPyoPdH8z6k1xqs/Em2fodjaq2oKn8fUYOa8zdSRp/sx4X2cDTMN5jt59muw+p1H6V0rOnwxy+p8br9yp11SXKP6suhrcPnwjVKEagE5pgC6piGWoAUAVARXMvCRdW7RbBveQnwcdPkeh9DXlVp+JFo37G6dtWVRcuvoYrcQlGKuCGUkEHwI2IrjSjh4Z+gU5xnFSi8pnOsTMXDCzsFQFmY4AUZJPkAKsYuWyMKk4wi5SeEio8W46zZWPKr0J/EfP4CujRtVHeR8lqGtTqZhR2j36sgia3DgNiaEBQgAaA0bgntL4sVCLGLoA9TA0jEeRaPA+eM0BbbTj886qLzl4uDvqSJfjkRyJkf2qpCx8pcsWev7TDZXFlKpI0yM8ZIx1MayFWXfofEdKAk+bOTbXiKaZl0uPcmQASKfj+Jf4Tt8OtUGH8f8AZhf27kLCZ0z3ZIcMD+pM6kPx29TUwCm3FqyY1AjIzg9cZK7jwOVYYO+1QDfFCotnK1i0YMhJHaLpwCRlMhu8PEEqpx6Vz7qsn5In1uiaa4fx6i36fUna0j6UkuX+FNdTpEvicsfyoPeb+Q9SK9KUHOXCat7dK1pOo/d6m3wQhFVVGFUBQPIAYArtRWFg/Opzc5OUub3OtUxCNAEaATimwF0MQUACaAFAERQpQvaNy9qH2qMbgASgeIGwk+XQ+m/hWhd0c+dH02h6hwvwJvbp9PeZ3iuefUiopWRgyEhlIII6gjcEVU2nlGE4xnFxksplG43w1omJO6sThvU+DeRrq0ayqep8RqOnTtpZ5x6P9iLr3OYwUIAUIxdvO0bq6HDIwZTscMpyDg7HcUIbNwX2nwaR9ovbpSQpIS2t1UNjvrsjEjOcHNUFksvaRw1sD7fKDk7yRBeoOxPYgYGKuQWvl7isVzHrgladNRAkZNAODghToUMAQdxmgJUihRH8qBnl7ne6ikvJniGzSSlz4FzNJv5e7o3Gx6+JqMhy4LwTJEko26qp8fIn09K0bi4wuGJ9NpOj8TVastui/dlkIrnn1oaDJ/YfE7AAUDeN2bByNy99lh1OPvZcF/4R+FPl4+p9K61vR4I5fNnwur3/AN5q4j+Fcvb7Sy1snIDoAqASaAKsQKFZGICKAFACgCoAmGfhTbG5kngyvnXlY27GWEEwsdx/uifD9PkfDp5VzLq34PNHkfZaTqnjx8Oo/Mvn/cqZWtM7giWMMCGGQeoPQ1U2nlGM4RnFxksorHFeXSMtFuPy+I/T5/31v0rvO0z5a/0SUczobrt29Cvspzg7EefWt3OeR87KLi8PmJoQBoQFAXmw5q4bFgjg6Mwz79zJINh3SQ6kEk5zsPCgHXGPa7eyYW30WkY6LEqs2MdC7jGPgoq8Q3OHCPaHxSRuxW6U9qNIMwXYscdwgZ1EtsBn0FTORuSdvLPFbyzTXEk11NiGKMllHZ6WHbzHIZ4wsjABhu2nrp2wnUjBZkzat7StcPFOOfb0IThnAVjwznW3gPwj4Dx+dc+pdSltHZH1VjolKg+Op5pfJEuTWqd3kEaF4jSeQuUdGLi4XvdY0P4fJ2Hn5Dw+PToW1vjzSPktY1XjzRpPbq+/sL7W+fOBqKEATQBUAg0AVYgWorIxARQCaAOgCoAsUKIljDAhgCCMEHcEHwIqNJrDMotrdPczfmvktosy2wLR7koN2T9P5l/cetc+vauO8D6zTdZVTFOvtLo+5SiK0T6DKE0aKNruwjk99QfXo31G9ekKs48matezoV/xx9/X4kNdcrg/6N8ejbj+0N62oXn+5HFr/Z6L3oyx7GRlxwCdeiav0kfzwa2Fc031OTV0a7hyjn0wN/8AJE/+6f6Vl49PueH+G3X/ABs6x8BnP4MfEr/jWLuKfc9oaReS/kx719R3DyvIfeZV+GWrzd5BctzbpfZ64l+NpfMlrDl+OMhiWZgQQclcEbgjTvt8a153c3y2Ovb6Fb0955k/byJjHU75PiepPmT41rNt7s7EKcILEVhewFQ9EkdIYmdgiKWZjgBQSSfQCqk28IwqVI005SeEjSeT+ShCVmuQGkGCqdVTyJ/M37D1610aFqo+aXM+R1TWXWzSo7R79/7F3rdPn28gxQChQBmgEUARoBNYg6YrIgdCCCKAAoA6AIigCIoXIQFCla5h5Ohucun3Uv5lHdY/xr/Mb/GtarbRnutmday1etb+WXmj2f7Gc8Z5entj96nd/OuWQ/1vD54rnTozhzR9Va6jQuF5Jb9nzIrFeWTeCxQYFGgwJpguAAVMFyHQoBVJgKonnYYLJwLku4uMFl7JPzSAgkfwp1PzwK2YW05c9jk3esW9DaL4pdl+7NI4Dy3DaL92uXPvSNu5+fgPQV0aVGNPkfJ3moVrqX8R7dlyJlFr2NEVigBQAzQCM0AVAJJoAs1MA7KapAMKDAVCCSKAAoAUAKAFC5G0t9GskcTMBJKHManqwjAL4+AYUKd2Geo2P0oE8PKK9xTk21mydHZsfGLudfEr7p+leE7eEuh07fV7misKWV2e5W7z2byDeKZWHgJFKn+0uc/QVqysmuTOvR+0UOVSD93/AH9yHuuSbxP9kG/Q6n+8g15O1qrodCGtWc/5seqGZ5XvP/TyfQf415+BU7Hv/ilp/wAiDXlS9P8A9PJ/wj+9qv3er2J/ilov9RfP6D625CvH6oifrcf3Lms42lRnhPXbSPJt+i+pOcP9mnjPN/ViXH/G3+Fe8bH/AHM5tb7RP/Th8foWvhfLVtb4MUQ1D8bd9/7R6fKtqFCEOSONcalc19pyeO3Qlh1r1NENRQgo0KHQYCFAINCZCoMgoBJoUTQHZaGIo0AnFAEaAICgFUAVAR/E+OW1uyJPPFE0nuCR1Ut64Ph69KAq3EuMxy3UV3Ekc1tYiYXFxglodagkw7ZfChWJXbS+2c0Lk68w8bS7EMFjfwRTO6SjLHU6JlhFpGCCzBQVO+Adj0oCJm5Q4o8jsbwGMyOyRrNPHhGm7TSXCHoCQNjgDHShRxJyXf6mZb1gJGlZkM0+AGabRGrAZA0PGusAEYyBsKhCF5kupoXZTfC2VI1g0A3cyoxkWYlLgp97MoKLo66NzpG1APb9ZglsrcQeN0iklllCT6cPI8sbyjQVTKqRofB2IHQULkY2YuO+8d+Fa2UmZHN4XYujxRmWF0DRsrbqgBL5Un8NMkFcucS0XlvHJxIv2KgSRslymtIYbneUOv3coBBZCd9GeoWiBG2vbJhpeJdqjxRmIf56kZEizdke1VMmYEsyx+85TGxAwYLP/wDLlxc6JYbtnVLgkJMZom0Lr1xSKVOlxLJJ1X3QgGMDBA5Q8icQXSXvlk0NGVXVKo0KJiVYkNq70w3I3CDptgTJM8L5NmWRXnuO2CyRuoLSd1R27PGOmpS0sZGfyYPQUKXQGqMh0IEaATigCNAChRBoUSRQHahiKFAGaFE0IFQB0AVAIkhViCyglTkZAJB8wT0NAVDmLhsH22zTJjFy8vaQxp91dGNO1+/AGGII/F1BPXwAt0Vsq40qo0qFXCgaVHRRjoPSgO4WhUA0KQV7ytazSdpJGWbWsmC8mjtFK4kEerSGwignG4GDkE0Jk6cQ5ct531yoTlNBAd1R0AYAPGpCvjW2Mg4ztQmRsnJNoCzBJNTjEjGectLuSDK2vLlSe6TkrgYxgVMGQH5HsSDmDUWILMzyF3OJAS7ltTZEsgOT3g2+cCgEryPYg7QYGCAoeURrkuQyR6tKMO0fSwAK6jjFCMmeH2CQoEjBC5Zu8zOxZiWZmdiWYkknJNCDkLmqUXigCoQAFAAihROKATQgRoUJqARmhTtihiKFAHmhQzQMSRQgVAAGgBQCXiBIYgErnSSBlcjBwfDbagFqKFQoUKgjQxCIoBNAdDQyDoBJFCMTQgsChUHQoBQgZoBAoULFCAxQCSKA54oUA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data:image/jpeg;base64,/9j/4AAQSkZJRgABAQAAAQABAAD/2wCEAAkGBxQSEhUUEhQVFRUUFxQYFxcUFxQUFRUVFxcYFxYVFBQYHCggGBwlHBcVITEhJSkrLi4uFx8zODMsNygtLisBCgoKDg0OGhAQGywkICQsLCwsLCwsLC8sLCwsLCwsLCwsLCwsLCwsLCwsLCwsLCwsLCwsLCwsLCwsLCwsLCwsLP/AABEIAOYA2wMBEQACEQEDEQH/xAAcAAAABwEBAAAAAAAAAAAAAAAAAQIEBQYHAwj/xABJEAACAQMCAwUFBgIFCwIHAAABAgMABBESIQUGMRMiQVFhBzJxgZEUI0JScqFiwXOCkrHRFSQzNENTorKzwvBU8QgWRGSDk+H/xAAbAQEBAAMBAQEAAAAAAAAAAAAAAQIEBQMGB//EADwRAAIBAwIEAwUGBAYCAwAAAAABAgMEEQUhEjFBURMicWGBkaHRBhQyM7HBI0Jy4RU0Q1JT8JLxJERi/9oADAMBAAIRAxEAPwDYqyADQBMwAySAPM7CoVJt4QkyqBksMeZIx8jTK5lUJN4SCmnVBqZlVfNiFH1NG0uYhCU3iKy/YHFKrDKkMD4qQR9RRNPkJQlF4aBJIq7sQB5kgD6mmQouTwkDtVxq1DT55GPrTpkcEs8ONwRSqwyrBh5ggj9qJp8hKEovDWDjDfROxVJI2YdVV1Yj4gHNRST6mcqNSKzKLS9BUt3Gpw0iKfJmUH6E0ckuZI0pyWYxb9wt7hFAZnUA9CWAB+BNXKIqc28JPIIrtHPcdGI8FZWOPkaiknyEqU4/iTXuOpPifCqYpNnCG+jc4SRGPkrqx+gNRST5M9JUakFmUWl6HI8ThHWaL/8AYg/nU449yq2rPlB/BnZbtCxQOhYdVDKWA9VznxFVSTeDF0pqPE4vHfAcVyjEhHVipwwVgSp8mA6dD18qqafIkqc4pOSazyG68WgL9mJoi+caNaas+WnOc+lY8cc4yejtayjxuDx3w8DqWZVBZiFUdSxAA+JNZNpczyjCUniKyxoOLQFSwni0jALCRMDPTJztWPHHuev3Wtnh4Hn0YJeLQKQGmiUkAgNIgJU9CAT0PnRziubEbWtJZUG/cxwblNJfUugDJbI04G5OrpissrGTz8OfFw4eew2i4zbswVZ4WYnACyIST5AA71iqkHyaPeVnXisyg0vRji5uFRSzsqKOrMQqjJwMk+uKybSWWeEacpy4YrL7IEUquoZSGVhkMpBBB6EEdRRPO6I4uDcWsMM1SCaA70IA0BWvaMM2Ev6ov+ota11+Uzr6Ftexz7f0ZmkvF9Vh9mfJ0Sq8eR+Aq+pfkSCP1elc51M0+D4H1sbNK9VePJpp+uxYjD9v4gsErN2cUa4UHHSNCceRLNufIVs48Wqot7I5SkrKxdaC80pP9X9B1wSD7FxQ20bMYpRnSTnB7MuCfUFSM+Rq014VbgXJnhdzV3pyrzS4k+ZI+1Ef5onpMv8AySV63n5ZrfZ9f/JfoyoR8aI4e1oc6+2ChcHPZk6iMfrBGP4q01VapOD55O7KyTvVc/y8OX68v0ONrfPFw6VUJHaXIVsbd0RBiPngD61IzcaTS7mdWhCpfRclnEM/Ml+ZOWEtLaGeJ3EoZNTZGMspOVH4cEfSvWtRVOmpxe5o2OpTu7idGolw79PcR/NFwkl0kk4bEltAx7PSG1NGSANW2NX7VhWknNZ7Gzp9OULaUaTWVNrftkbyQOOGIWPca6ygzkDEThiB4DUDt6Vg21Ry+Wf2PaEoPUZKK3UN/ii2ezqO27SQwpOriNQxlKFTk76dIHivjW3aRhnyp8upxNblccEVUlFrLxjp6i/aJI8ktvaq2lJSNXkSWCjV5gbnHqKXUpOUYZ5mGiQhCnVrtZcVsRnAFsor+JI1ue1SR0y/ZaGYBkJIG4HU/SsKfhxqJb5N27++VLOU5uHC0ntnK5Fas0t9cgnSdzqwvYlB4kHVqBz4dK1lwOT4k36HVrOuqcXTlFbfzenQkOJ3jW3E5ZUB+7lyfVCFBVviDj5is5zcKzkjwoUI3GnRpy/mT+OXyOlpxMrFxKSIkdo8QB6ELJLJn4HSSPnVVTyzcfYYVbWLqW1Oa5J59UkObjlWNeGLdAt2hWOQjI0aXIGgDwIBG/mKydBeFxp7njDU6ktQdu0uDLRxluZL57GCV2Csi5Piza3Uuc9WKoACc7n1NSUnVcIszjThZxr1oRWU9vTCePmSvN3K8Npau8RfLNEp1kMMaicjbrmvW4t4U4Ph9hpabqVa6uYxqY2y9tugyfhq3F9bRSZ0vawZ07HaFiMH4ivNwU6kU+yNhXEqFnVqQ5qcufqcbeNrWS/tA5aPsJjv5hVYNjpnDEH/ANqqThKdPO2DObjcU7e5ccS4l+v9g+RVhM0Oq3laTWSJgz9muASCVAxtjG5qWyhleV5LrDrKlPFSKjj8OFn4l358XNhN6BD9JENb1x+Wz53SHi8h7/0Y45U/1K2/oY/+UVaP5cfQ8dR/zdT+pkma9TTCoB2VoNgsUBB848Oe4tJIowC7GMgE6QdLqx3+ANeNem5wcUb+l3MLe5jUqcln9Cpcd5Flkht+yCdqkKRSgtgEqowwPjjcfTyrVq2spRjjmdqy1ulTq1PEzwuTa2JLivLFwkyXNmyCUIqurdCQoUn1BAGRt0yKzlQmpKcOZqW+o286Ure5Tcc5TXqd+WeXp1uHu7xlMzAgKm4XIAydse6AAB69ayo0ZcXHPmed9qFGVCNtbryLnnmx5zxwSS7txHFp1aw3fJAxpYHcA/mFelxTdSOEeOk3cLav4lTOMPkRR5Nb/KAnOjsQyyEZOrtAvljGNfe614/dW6vF0N1avFWTo78XLPTGfpsceG8jubOWCZkDtKJI2UlwCECjVkDY7j51I2r8Nxl3yWtrEVcwrU08JYafqIbli/uFjhuZYxBERuh1OwGw/CMkDIBP71PBqzxGbWDNajY0HKrQi+OXfkvmSs/LBa9WUhDbiDsipJ1e6yYxjGMEb5r2dDNTPTGDShqPDaOnvx8XF7OeSp8U4P8AZrZrae6tI/vhJF2s2hiuhkbIK7Z7h8fHevD7tNQcNueUdFazbfeFXaeXHEtlz+Jb+UDdODJNcQTwlB2ZhZXGoEb6lQeHrWxQjVT87Ryb+rZTivAi0875/wDbIfmO+tOIXC2sE+m9gaQAFJQvc3de006RgrkEHw9aV6PicuZlpmoq1lJSWYy5iJOHXMM0d7xCWIRWoy7jJbTv+FI+8ckV4xo1XUjKeNjerahZRtqlKgpLi78l82RfLNvdyLLLw65gMbSNqbJ2Yd4BhJFldmB+dSNGrFvhaPWpqOn1oRVWMm0sf93LHbctdtcXcjtG8NygUGNtTBjoOrYYGGTI3r0VBucm+ppvVIxoUY0vxQefZjf6jbgPI7rDcxXDJiYRhChLEFCzBiCBjcjb41jSteFSUupsXmtRnVp1aSeY5zn242Gq8q8RMYtWmjFuD1BztnIAGnUd99JOPWsPu9Xh4G9j1eqWEajuIwfG/wBfiSvHeStccP2Z9EkChVLZAcA6gSy7qwbJyPM+letS2ylwvDRqWesOM5+Msxm8v3jKflviM8MkdxPG2dGlSdgVcEk6Yx4Z86wlRrTjiTR7Q1Cwo1Yzo02uefevUXf8p3fbRSwSxo0UMUeok5DKpViO4QQQas7epxJxfJIxo6paqlOnVg2nJv4+8dcN5OZI7hpZRJPcRumo50rqG+/U5OMnyA2qwtmk3J7s8a+rRnOnGEcQg08ddjjy9y5fW7RqbiMQK+po1ycgnLAEpnc+tKVGrDCzsZ32oWVwpSVN8bWz/wCssnMFg09vJEhVWcAAt06gnO3kK2KseKDS6nJs60aNaNSW6Qvg1q0MEUbkFo0RSV6EqMbbdKU4uMUmY3VVVa06keTeR0RXoeAVAO80AktQgkmgDFCgJqYAlTVArNTAwJzVAAaBmWc4+1CVLk2nDohLIrFC5VpNUg95Yo1PexuCx/Kdsb1HsTJMcH4/fR8Luri+iKXEImZAyBAyhAyHA2wCSPlRAzr2e8mji5uZ7qaXKso1KVLvI4LF3ZgcgDG3r6UIdfZ/PNwvjDWTPqjkkMLgZ0liMwyhfBt1HwYjwpyMhxyxJjmiUec92PrHIaj5hF59s93o4XIM4MkkKfHvhyB8kNZBkDyfL9n5buJRsWW7Of4iTCp/ZfpUSIcfYKiRWt7O+FUOoY+SxRl2J+T0Rclf5d9qF+98uZA0U86L2UiqVjSSQKAjDDAgEeJG3Q0Jk2Tj/NVpZNGlzMIzKTpyGOw6s2kHSuTjJ2/esikpZXscyB4nSRD0ZGDKfgRUGTvQAoAUARFAERQBUAg0AVAOCKECoQAFCoPFCgxQCSKEON1cCNHd8hUVmOASdKgk4A3Ow8KEKzyfz1BxF5UiDI0ZyqyY1SR9O0AHTfYjwyvnUyUtNVEMD9nF0ljxiRLohWPbQ63wAspdTkk9NWkjP8Q86dSo1/mi9tTH9kmmRWvA0KLkFiZFIBwOg3G52zgeNMgxzkvmd+B3NxBdwuQ2nWqadQdMhXTVgMjAnfPlWKA55R7Ti3GzeLGUhSUSuTuFWNQsaFhsXJVNvj5Ue4yR/HWurPjdxc28LuyTylMxSOja1Kn3QMjDHofCr1CZK8x8Rv8AinDJJJ7fQ1rcRPpSOVC0TRyK7aXJJ0kg7eGaF5kFPz6G4OOHiIq2QGk1DSYxJ2nu9dROAfDqaZITXEJX4fy9HCQUm4hI7MOjCLbOfLKLEuPJzTkgyhWZa0nt5JEzoa3nCgjLJlZUGfDIx9ahDnx/jMt5O887Eu5z44Vfwog8FA2A/wAauSo3GXiK8B4NCpA+0uvdQ75uHGt2fzVM4P6VHiKdCnbkH2oRXxWCdRBcNsu+YpT/AAE7q38J+RNMkyaHVGQUGQUGQjQCWoUSaAIrQHbNDEFAGKFQDQBZoXoId/AEZxnB/YkdcZoYmO8L9olzacQnh4qfuySO4p0wsoyjRKN2jdceZ3B86hSgTcdEN+95w9GijSXUqtuArdY307Kr4fC52HTpUB6N5d43He28dxD7sg6H3kYbMjeoOR+/jWSGCs89ezeHiDGZZOwnIwzaQ6SADAMi5G4G2oHpjOcCoypFGsOSLCykD3N21yyMGEVsmhSy7jXJqPj4AivCdenHqdK30i5r7qOF3exY+Oc6x3GNVlBJjobgLKR8Fxt9a1pX3+1HZpfZuPOc/giNHOdyqhIuyhUdFhiRFHwG+K8nd1DfhoNpHmm/Vjdubb3/ANRJ8tI/bFef3mr/ALj3/wAIs/8AjQcfN96Dn7Q5+IQ/3rRXNVdRLSLN/wCmvmJh5kZZBI1vaO4/E1vGH/tLjf1r0V5UXM1Z6BaS5ZXvHPHuL2nEtH2+3lVo8hZLeTorEFgUbbfHqa943yf4kc+t9m5c6U8+uwz4/wAppxTiHa21zCIpeyDRvqjmiSONIzojYYfZNseY+NbMKsJ8mcW4025t/wAyG3foR3COVw/G+zeBoLa3ZpMOpUGC2wqOzN72tghZvHW1ehooiudOKz8YvJZIEeSKCNiiqDlYE3aUg+LE5x16DwqgTyfwqfiV9E0USRrCbcyPCuiNEixhiM++wTw6nfzqDBrnMvtQt7S8S2CNL3tM7RnJiY7KiKB32BO48Om52rJkRfAf/On7UAdAChUJYUKJIoBJoDtQxAKAMmhQZoUh+buLm0s57hVDNEhKg9NRwAW9ATn5UBjXIXGoopn4lfX5EpLIYVBeSZSBvIoBwmSMAYA09R0rEhNc5i045C01gxN3bLkxspSSWHxGk+8R1BGfEH3hVB19lt1b8Q4dLw6aNQY172gAa1Y5SbI/2it4+YB8cUQO/AOx4HHLEs7XU0jAsi4SGNgMA+OGIxncnYbCtercRp7LdnXsdIrXGJS8se/0IbjPM1xc5Ej4U/gTup8x+L55rnVK8582fV2um0LZeVZfd8yHzXidIOgBQBY3oAUAMUAWKAGKDGSctOZpRE0E2Z4JFKNG7MDoIwQkq95dvjWxTuZw57o5F5otvcbryy7r90QqcnSyMzcJnYh1KvDJJ2E6ow7ys2Qsyeo+ldGnWhU5M+TvNOrWr/iLbuuX9iQuhNy/YmMMPtt8SSV3W3hjGMqT7z9/r0Gf4cn1OeyW9mPJqWkX+U+IkKQpkjEn+zU79s/nI2dh1GfM7Uh25X5/vOIcV028YNp0ZG20RAn79nxkSHwXodh4FqA1vFUAoAHFCiCtQBbVALrIxBQAJoBDUBh/FOYuIcMu5Y+Ir9qt7ktqU/6KRDsTATsmF2Mfpv4NWKMug/g5N4J2DcQ7a4e1B3jBY6GJA0MFXtAQcDdvEb43rLYxIb2a2aycWa5tUaCzg7RjrYkKjIVVGck5JJ1YycAegNYtnpCLk+Fcyxcd5kQa4rFFgidmaR0UI8zN7zdMqD9fh0rnV7rPlgfW6bokaeKldZl27FTLVpH0SSSwFioBzw/h8s7aYY2kP8I6fqboPmazjCUuSPGtcUqCzUkkW3hfs6mfBnkWMflXvt8zsoP1rahZSf4mcW4+0NKO1KOfa9l9SzW3s9s1HeEkh82dl/ZMVsKzpo5U9fu3yaXuX7nW65U4dEheSNERRlmeRwAPVmavT7vSx+E1nrF4/wDU+SKzFecvysEWVQxOASbqMZ6DvsAvzJqfdaXYyjrd4v5/kvoS137OLdt4pZE22ziRfjvg/vXnKzg+WxuU/tFXj+NJ/IrvFfZ9cxZMemYfw91/7DHf5GtaVpNctzrW+v29Taflft3XxKrPbsjFXVlYdQwKkfEGtaSaeGdmFSNRcUWmvYcqhmKikKsGUkFcEEHBBHiCOlE2t0SUIzjwyWUPeZXbisUaOyi7h1CNmIVbhGxmJj0STIGG2B3BxnNdGhdKWIy5nyWp6L4WatBeXqu3oNJrTjfEzHaTpMEiIBMsXYxjT3dcj4HaEDyznw863D5ssXOl1/kGzgtuHnTJca3kuMBnbQFBIzkAkuMeQG25zWXQxGnKHOnELS8hg4kztHciMqZdDMol2jlR0zlSTggnb0I3JDJttUoRoAjWLAWaAXWRiFigCoDLOMe02ez4hJFc2zC2yAgxiUKNu2Q50yBjvjO22+cipnALlLJZcUtGJKTW7AljnBjI3yc96Nl674I+FMlMe5G4fJ9udeHy9paNkXBnUBPs+/8Ap4s4OoA6WX56e8KjMopt4RYOY+MxkC2s0WK1jOyoAokb87AdRnpnr1O/Tl3Nw5eWPI+10nS1Qj4lRed/L+5Xa1Tuio4yxCgEknAAGST4ADxok3yMZSjFZk8JF85d9n+cPd7eIiU7/wD5HHT4D610KNn1mfMX+v4zC3/8voX+0tUiUJGioo6KoAH0Fb8YpLCPmalWVSXFNtv2nfFU82ULm/2o29mxiiX7RMudQVsRIfJnwcn0UH1IqEMX5r5vub99U75UHuRr3Yk/Svif4jk1MlK8z0Bo/s19pTWZS2uiXttgrbloP8Y/Tw8PKhDfoXDAMpBUgEEHIIO4IPiKpUM+K8GhuV0zIG8j0Zf0sNxWEqcZrzI2La7rW8s05Y/Rmb8zcjSQAvDmWMdRgdog9QPeHqPpWhVtZR/CfWWGt06z4Kvll8mVBkrSwd7InFMF2wWG543cXVhJZrK6zgAxMG0tMi+9bM3XJBOD4lQD69C2uG/JI+S1nSlD+PRW3VfuUbi/M7XNpaWTw/e2jFFcEl2XGhYuzxkNsox/CNq3cnzTRu/K/LifZrF7qJWubaBUBfcxkgEjGcahgDPUb46mskTBaBVAKAKsWBJoBZrIxCzQFR5758h4aFUqZZnGoRqwXC9NUjb6RnIGxJwfImoCgz+0+0v17HiFl90Ts8b9o0Z/OvdUqfVTn0NCkTxbkO5hQy8Nle6tblQuYWIdkY40TIuA658eg3yF3qFJ+9hXh1qLCIgyNh7uQficgERg/lAxt5AeZrSu6uFwo+m0LT//ALE1/T9SvVzj61bHa1tmldUjBZmOAB1J/wDPGsoxcnhHnVqwpRc5vCRrXKfKqWi62w8xG7+Cg/hj8h6+P7V1aFsqay+Z8NqOqTunwraC6d/UsYrZOS2Y5zN7XZkuHS1SHsY2KhpFZmk0nBbZgFUnp12wfHFTJCG5r9rE91EIoU+zBl+9ZX1O2eqo2AUX9znqPGMGdO3lQqHvL/AZr2YQ266mO5ydKqufec+AoQt/EfY9fxmMR9nPqXLlHCLG2fdPaEFhjG4HypgpVeOcs3Vnj7TC8WosqlsFWK41aSCc9R8auCE5yp7Q7uyge2ixJq2h1gsYWJ37NfxZzsp2zv5gwG5cg8Pu4bUfb52lmc6yGIbsgQMR6vE+J8ATgdMmrJSyEVQUTnjlFSrXFuAGALSINgwGSzr5N4kePx66Vxb588T6PSNWlGSo1ns+T7ewzZlrmn16Yjp8fMbEHwIqJtcitJ7M1jkbiUV2ut44/tUWA76F7Rl6K+vGd+h9fjXXtqviR35o+C1iw+61cx/DLl9Cy39/FAhkmkSNB1Z2Cr9T4+lbJyTNuYfbJCh02cRmx/tJMxxn9C+83xOn51MkNI4bfJPDHNGcpKiup9GGR8DvQo5zQCD8aoFmhiETQGGc23SW/MXa3qF4AYmGRqAj7HQjBfxKsgY48wfGoyovnNfDeG31o8xaDCoxS4jKBkIGQMjc77aD8MVClT9knGWtuG3bvkqkqiJT07V0BZB6Z0k/M1hUmoQcjbsrV3NZU/j6EFPMXYsxJZiST5k7kmuK5NvLP0SnCMIqMeS5CP2qHoazyDy2LePtpF++kA2PWNDuF+J6n5Dwrq2tDgWXzZ8PrGo/eKnhwflXzfctdbZxCI5vvjb2VzKvvJDIV/VpIX9yKEZ5Ym8BWIRwoUSaAtfJnEI7SXN4LiNWj1R9gnZzPrxpcTZD6MLtpOCT9WCGt8tcyXC3ctn3rhBA80EkoCy6l0/cSOO5J7w74z1G5zVBSecuNC9sWeWa5aeCRNUTwJDDG7EI6hVywID4y7HJ+gMoj2J2NpLdsZwWuIwHgU47PC+84HjIuQQD4bjcbRA3wCsuYGXGOLQ2ya5m0+QG7MfJV8f7qwqTUFls2ba0q3M+CmvojLOZea5bslf9HF4ID73rIfE+nQfvXMrXDnstkfY6fpVO18z3l37ehW2atY7GBDVCkjy/xU2s6SjOAcOB+JD7w/mPUCvWjUcJ5RqX1pG6oOm+fT16Fd4vZSXHE+wvbwjL4W4myyCNhqiZVyqqGBXYaRlq66edz87cXFuLXItPOfAeFcPsXijYTXkmgI5dXlXvKS+F2jXSCOm+cb1ngwLt7Gix4VFqzgPMF/R2jftnV9KIhdmqgRQHU0MSO4/xiKzgeec4RMdBlmJOFVR4kmoDNOI81cJ4wpjuhJbNGC0csmhWHmEZSwJOB3GG+Nt6mUUgOA+zi1vZD9m4kkiruw7BlmC9M6XYbeGrGKpSc5uiithFY24xFbjJyclpX3LOfFsH/iNc27nmXD2PrtAteGm6zW8v0KzWkfRlp9n/AAT7Rca3H3cOGPkz/gX9iT8B51s2tLjnl9Dj61eeBQ4YvzS293X6Gu4rrnw2QUJkiuaeGm5s7iBdmlidV/VjK/uBQh5VuUIJBBBBIII3BGxBHgQdqxKhvQoM4/f+7egN15Nt7fillBFf24eSAdmkmrOpQgYESRMCvd05UnqKoOx5sS34gttDbySRwKsKpbws7iMRrokWTXhkyWXSR+HOc1SZHHtPhhg4VO6W6wvctAHGmNX1doGy5QkEjDHqdyahTNPZJCx4tblQTp7Zmx+FexkTUfTLqPmKiIjYOZOeY4NUcGJZRsT1jQ+pHvH0HzIrWrXahtHdndsNEqV8TqeWPzZmt/xCSZzJK5Zj4ny8gOgHoK5kpuTyz66jb06MFCmsIZu1Y5NhHSztHlcJEpdz0C9fifIetZRg5vETzq16dKLnUeEduLcMktpDFKAGAVtjkEHxB8fEfEGrOnKDxI87W6p3NPxIchnWJsDri1hbXNj2lxK0MtqViEioZQ0MhJjWRBg4VtagjpkbGulaz4oYfQ+M1618KuqsVtL9SK5b4HwoyA3XEQUBHcSGeEN6PK690fDf1FbZwTcOE8xcPISG3ubbACpHGksY26KqpnJ8BiskQngKAHyqZB0qmJmHt0gnkt4EhikkQOzyNGjOF0rpQMF/Wx/q1AZHc3lvLPDqg+zxRrGkywnVI+knXKdWO+wP7eNQyLVyD2I42Wsi4tY0mfv51dkIQGDZ3/0hH0FMpbssI8UlFdRd/dGWR5G6uxY+md8fLp8q4c5Zk2fpVvTVKnGC6HAisT3wbPyRwv7PaRqRh3HaP55bcA/AaR8q7NvDgpo/P9VuvvFzJp7LZe4sBWvc5oRWhMCWoDOOb/ZTFdyyTxTGGSQ6mUqHjL+LAAgqT1O533qEM6477Kr+33RFuE/NAct84mw30zTBckFwPh8sc5V4sNE0TNFKiiRtMivoXtMFWbAHqGxuDvAabLxtxIrTQNCjdpDNLDoxEs8apGXAIbUjFcuQRgdSelBo1lwx4z/rE0mwx2jIQNgAMIi5HU7nx+FUhmvtgvXuClpBmRYGDzuSuFkYaUQnbUVViSBkjUM1hUqRgss2Le3qV5cFNZZWuDFrWJ442AMp+8dQQzqPdjz4KNzgYyTv5Dm1bqUtlsfYafo1GhiU/NL5IArUO4D40L6E/wAt8pTXeG/0cXjIw6+iL+I+vStijbSqP2HKv9Wo2y4VvLt9TU+CcEhtU0QrjPvMd2Y+bN/LpXUp0o01hHxd1e1bmfFUfu6Fc9pvDNcSTgbxnS36H6fRsf2jWte08xUl0OroFzwVXSb2fL1RmjCuafYRZJ8rQRSziC4XVDcDs3XJXJyHQ5BBBDKuCPOtm1lw1PU5et0fEtZNc47/AFKz7QeX7ew4iI1Vzbskb6FkHaAHUpUOwODlcjIOxrqM+GyJ5G5OuL6VZIQYoY5A3bP3lUq2oKnTtGGB0wNt8dKGLPSpoBBoDrWRiM+I8Uht11zyxxKPGRlX6ZO/yoDPOaueeESAq8IvDnwiAHxEsmD81zU2Kiv8rXFq1txG5trb7PtHAAJXmyJW73ve70XYV4XLxTZ0tJpeJdwXbf4bkVXHPv0PeC2nbXEUXg7qD+nOW/bNZ0o8U0jxvKvhUJz7I3kCu5yPzV7gBqgPNCFb47zxY2hKzXC6x1jjzLIPiqZ0/PFQhSb/ANtkIJEVrI4z1kdIyR5hVDf31MlSH/CvaEOIpKluTbSRxO5XuyTvhSf83yNGxxktk+njVTIzhwHkFoZpJvtLSyspBWXB1ttvJqU5w4IB3GwOT4UEZ7SGeJkkW2eOTMyiSAkK2pc6mjCkPuWHe884oyhWnMs8UMXZ3MRXukRwRuCVxlhIZcrCMnZUUHp7la1W5jDZbs7Fho9W5xKXlj37+hCXV40hy3mTgbKCepA8z4k5J8Sa5lSpKbyz7C2tKVvHhprH7jcmvM20dIIGdgqAszHAVRkn4CrFNvCW5jUqRpx4pvCND5Y5BC4kvMMeoiByo/pD+I+g2+NdCjaJPMz5TUddlLMLfZd+vuL8qADA2A6AbAD0Fb/LY+abbeWHQDHjNn20Esf50YD442/fFYTXFFo2LWr4VaE+zMNYb1xGsH6LF5WQrefs5EcdUZX+aEN/KrF8LTJWh4lOUe6a+RN2vIVsLqa54ndxaGlkZI2mUM6FiUM7k56Y7o8tz4V21vufmso4bQOafaTnTZ8ITyjWSNd/IJbRgf8AER4bDxoyGl8n280djbpcZEqxKHBbUcj8zAnJxjO9CEvmgF1kYmNe1bke9mupLuFBMjKg0ofvUCqARoPvDOT3c9elRgzeeeP7pOwMLo2J2LyMX3XcxuPuyAG7o86Ipt3OvEoJbBGtXjeJ5VAMWNPdVmxgdCCBtWrePFM7ugQzct9kzO8Vyj7RFk9nkQa/iz+ASN9EK/8AdWxaxzVRytbnw2cva0jY67B8IIklCgsxACgkk9AAMkn0xQGD8++1GW4ZorNzFb9NY7sso8Tq6op8AMHzPhUBmjSfzqEORNCnWyu3hkWSJijoQysp3UjxH/njQHpbk7m+G8shdSMsbINEwJwEcYJwPJtiPHfHhRyUVlszpUpVJKMFlsq3N/Nn2nCRBkjU+9qZGk2xghSO76HPyrn1rpy2ifV2GiRp4nW3fboiotWkfQxjhCKxMhlf8VSLYnJ/KNyPj5V70qEpnPvNTo22zeZdjWfZvxDhsi4s5NU5HfEvdn+SnbT+jIrqUqMaa25nx17qFa6l53t0XQvQr2Oew80ARoAZoEYXxSPTNKv5ZJB9HIrizXnfqfo1tLiowfsX6DCRa8pGyizN7KUvmF21yydusb6FjUlSY1B75bfcE9PGu1T3imfnN3Hgrzj7WRV57N+I8Nl+0cOl7XSDjQFWYKeqtG2VcYx0O+OlZ4Nc0zkHjM13ZrJcpomDyI4CtHuh2JRt1OCNqqIWGgO1UxCNAQnMPKtpejFxCrt0DjuyL8JBv8ulCopHMfLKcPsUhiZnVrlny4GoaoyMHGxxp64FaV7+Bep9D9nfz5f0/uinVzT7EtPs0H+fD+ik/wC2tmz/ADTi6/8A5N/1L9zXcV1j4gieaVzZXQ/+3n/6bVDE8pT/AF2HTPjUMlyOSjJAzj49B6mgEGhB/wAM4S8242XxY9PkPGvGrXjTXtOnY6ZWut1tHv8AQtdhYpCuEHXqT1JHif3rmVarqPc+ytLGjaxxTXv6sdZryN0AGemST4Dcn0AHU0w2RyUVl8i48I5Ddo2luiYwEcrGDhyQpOXb8GOuBv546Vv0LRvzT+B83qGupZp0N/8A9fQw0b7k5J3Prmt7GD5aU3LdvLEq5UggkEHIIJBB8CCOlUwbyaPyf7Xrm2wl2DcxDA1EgToOmznaT+tv61UyG58E4zDdwrNbuHjbxGxU7ZVh1VhtkGqUfUMQjQyMT5j/ANauP6aX/nNcat+Yz9Csf8tT/pRFGvI3UbVyiP8AMrf+hj/5a7NH8tH55qP+bqf1Mlq9TTEk0AWKA60MQUARoVFS9pkWbQH8sqH6qy/zFal4v4Z3NAli6a7pmVGuWfaFh5An0X0X8YkX6ox/kK97Z/xUcvWocVlJ9sP5mwg12D4QY8wf6rcf0E3/AE2qEPJ6y6SDpVhjdWGQQf3HxByKhVyOCqTsM7nYDff4VG8bmUIuUuFLLJ/hnL/Rpvkg/wC4/wAq0a110gfTafoSWKlx/wCP1LCqgDYbDpj+QrRznmfTRiorC5AAqGWRtf8AEEiGWO/gB1Py/nXrToyqcjUu72lbRzN79upVL/i8khzkqAdgpIx65659a6dKhGC9p8dfanWunu8R7IZy3LMcszN13Zi3Xr1r2OZk59oaYIEDQAzQG0f/AA7sdN6M7Zt9vXEuT9MfSqg+RsdUxBQyMK4vLqnmb80sh+rk1xKjzNn6NbLhowXsX6DJzWBso3Pl+HRawL5RRj6KK7VL8CPzm8lxV5v2sfmvQ1hBoBNAdaGICKAFAQnOlt2llMPFV1j+oQ39wrxuFmmzo6XU8O6g+7x8TGDXFTP0Ec8Mu+ymjl/3box+AI1ftmvSnLhkmeFzS8WjOHdM3lGHh0rtn5s1vgacXXVBMPzRSj6oRVB5PsrF58BBtgZY9Bt/5tXjUrRprLNyzsa11LEFt36Fp4bwxIRtux6sevy8hXMq15VH7D7Ky02larbd9x6a8MHSBQdMkFxXj4TuxYZvzdVHw863KNq3vM+fv9ajT8lHd9+xWZpixLMSSfE9a6MYqKwj5SpWnUk5TeWc6p5ZCzQBGgDoAUBo3sY5rW0uTBLgR3RRdZ20SrqCZP5TqK+hIPnVQPQxqkwM+NXYhglk/IjH547o+uKwnLhi2bFrSdWtGC6sw5uua4rP0SKwsAt4e0dUHV2Vf7RC/wA6RWXgtSXBTlN9E2b5GuAAOgAA+W1dxLCPzSTy2w6pBJoBJoDtQxDPShQjQhzmQMpU9GBB+BGDUayj0jJxaa6GD8QtDFI8bdUYqfXB6/MYPzrhTjwyaP0ihVVWnGa6obGsT2Nh5G4p29omT3ovu3z17vuk/FcGuxb1OOmvYfBavbOhdNJbS3RFc0c8IgaK3w7YIaTqi7b6fzn16fGvOvdKO0DcsNElUxOtsu3V/QzGJFUBVGAOgFcyUnJ5Z9bTpQpx4YLCFUyZ4OF3dLGupzgfufQDxrKEJTeInjcXNK3jxVHgrnHuIswUI6lHRWIRgWBIyVkwcgjbbbeulRt1Dd8z4++1epceWO0f+8yBJrZOO3uFQgVAA0AKEAKDIdBkWG3/AP7QZPS3st5n+32SlzmaAiOXPVsDKSf1h19Q1VAR7TOKaYkgHWQ6m/QnT6tj+ya07yeIqPc+h0C2cqjqv+Xb3szVq5x9dgsPs/se1vEONogZD8tlH9og/Kve1jmpnsczW6/hWsl1lsbDiuufCNiSKAIioAUyBVUxFMKFE0IChTLfaZwzROswHdmG/pIm37rp+hrmXtPEuJdT7LQLjjouk+ceXoym1pHfO8F26KyK7Kr41qDgNjOM+fU1kpNJpM8p0ac5KUoptcjiTWJ6BVSkVxTjSRZVe+/l4L+o/wAq2aNtKW75HH1DV6VuuGHml8l6lTu7tpG1Ocn9gPIDwFdGNOMFhHx9xdVK8+ObyzgazNcI0AqSMr7wIz01AjPwzUId+FyRLKhmQyRBh2iK2lmTxCsOh/wqgsVzyRI8JuLGRbyAEZ7IEXEeRnE1v1B+BPn0q4BVSu5z1HXzHxFQCSKEDBoAxQGnewi97O7uNTaY/szO/l926YY/AM/1NG0lkzpwc5KK6jvj/FWup3lOQCcKPyoPdH8z6k1xqs/Em2fodjaq2oKn8fUYOa8zdSRp/sx4X2cDTMN5jt59muw+p1H6V0rOnwxy+p8br9yp11SXKP6suhrcPnwjVKEagE5pgC6piGWoAUAVARXMvCRdW7RbBveQnwcdPkeh9DXlVp+JFo37G6dtWVRcuvoYrcQlGKuCGUkEHwI2IrjSjh4Z+gU5xnFSi8pnOsTMXDCzsFQFmY4AUZJPkAKsYuWyMKk4wi5SeEio8W46zZWPKr0J/EfP4CujRtVHeR8lqGtTqZhR2j36sgia3DgNiaEBQgAaA0bgntL4sVCLGLoA9TA0jEeRaPA+eM0BbbTj886qLzl4uDvqSJfjkRyJkf2qpCx8pcsWev7TDZXFlKpI0yM8ZIx1MayFWXfofEdKAk+bOTbXiKaZl0uPcmQASKfj+Jf4Tt8OtUGH8f8AZhf27kLCZ0z3ZIcMD+pM6kPx29TUwCm3FqyY1AjIzg9cZK7jwOVYYO+1QDfFCotnK1i0YMhJHaLpwCRlMhu8PEEqpx6Vz7qsn5In1uiaa4fx6i36fUna0j6UkuX+FNdTpEvicsfyoPeb+Q9SK9KUHOXCat7dK1pOo/d6m3wQhFVVGFUBQPIAYArtRWFg/Opzc5OUub3OtUxCNAEaATimwF0MQUACaAFAERQpQvaNy9qH2qMbgASgeIGwk+XQ+m/hWhd0c+dH02h6hwvwJvbp9PeZ3iuefUiopWRgyEhlIII6gjcEVU2nlGE4xnFxksplG43w1omJO6sThvU+DeRrq0ayqep8RqOnTtpZ5x6P9iLr3OYwUIAUIxdvO0bq6HDIwZTscMpyDg7HcUIbNwX2nwaR9ovbpSQpIS2t1UNjvrsjEjOcHNUFksvaRw1sD7fKDk7yRBeoOxPYgYGKuQWvl7isVzHrgladNRAkZNAODghToUMAQdxmgJUihRH8qBnl7ne6ikvJniGzSSlz4FzNJv5e7o3Gx6+JqMhy4LwTJEko26qp8fIn09K0bi4wuGJ9NpOj8TVastui/dlkIrnn1oaDJ/YfE7AAUDeN2bByNy99lh1OPvZcF/4R+FPl4+p9K61vR4I5fNnwur3/AN5q4j+Fcvb7Sy1snIDoAqASaAKsQKFZGICKAFACgCoAmGfhTbG5kngyvnXlY27GWEEwsdx/uifD9PkfDp5VzLq34PNHkfZaTqnjx8Oo/Mvn/cqZWtM7giWMMCGGQeoPQ1U2nlGM4RnFxksorHFeXSMtFuPy+I/T5/31v0rvO0z5a/0SUczobrt29Cvspzg7EefWt3OeR87KLi8PmJoQBoQFAXmw5q4bFgjg6Mwz79zJINh3SQ6kEk5zsPCgHXGPa7eyYW30WkY6LEqs2MdC7jGPgoq8Q3OHCPaHxSRuxW6U9qNIMwXYscdwgZ1EtsBn0FTORuSdvLPFbyzTXEk11NiGKMllHZ6WHbzHIZ4wsjABhu2nrp2wnUjBZkzat7StcPFOOfb0IThnAVjwznW3gPwj4Dx+dc+pdSltHZH1VjolKg+Op5pfJEuTWqd3kEaF4jSeQuUdGLi4XvdY0P4fJ2Hn5Dw+PToW1vjzSPktY1XjzRpPbq+/sL7W+fOBqKEATQBUAg0AVYgWorIxARQCaAOgCoAsUKIljDAhgCCMEHcEHwIqNJrDMotrdPczfmvktosy2wLR7koN2T9P5l/cetc+vauO8D6zTdZVTFOvtLo+5SiK0T6DKE0aKNruwjk99QfXo31G9ekKs48matezoV/xx9/X4kNdcrg/6N8ejbj+0N62oXn+5HFr/Z6L3oyx7GRlxwCdeiav0kfzwa2Fc031OTV0a7hyjn0wN/8AJE/+6f6Vl49PueH+G3X/ABs6x8BnP4MfEr/jWLuKfc9oaReS/kx719R3DyvIfeZV+GWrzd5BctzbpfZ64l+NpfMlrDl+OMhiWZgQQclcEbgjTvt8a153c3y2Ovb6Fb0955k/byJjHU75PiepPmT41rNt7s7EKcILEVhewFQ9EkdIYmdgiKWZjgBQSSfQCqk28IwqVI005SeEjSeT+ShCVmuQGkGCqdVTyJ/M37D1610aFqo+aXM+R1TWXWzSo7R79/7F3rdPn28gxQChQBmgEUARoBNYg6YrIgdCCCKAAoA6AIigCIoXIQFCla5h5Ohucun3Uv5lHdY/xr/Mb/GtarbRnutmday1etb+WXmj2f7Gc8Z5entj96nd/OuWQ/1vD54rnTozhzR9Va6jQuF5Jb9nzIrFeWTeCxQYFGgwJpguAAVMFyHQoBVJgKonnYYLJwLku4uMFl7JPzSAgkfwp1PzwK2YW05c9jk3esW9DaL4pdl+7NI4Dy3DaL92uXPvSNu5+fgPQV0aVGNPkfJ3moVrqX8R7dlyJlFr2NEVigBQAzQCM0AVAJJoAs1MA7KapAMKDAVCCSKAAoAUAKAFC5G0t9GskcTMBJKHManqwjAL4+AYUKd2Geo2P0oE8PKK9xTk21mydHZsfGLudfEr7p+leE7eEuh07fV7misKWV2e5W7z2byDeKZWHgJFKn+0uc/QVqysmuTOvR+0UOVSD93/AH9yHuuSbxP9kG/Q6n+8g15O1qrodCGtWc/5seqGZ5XvP/TyfQf415+BU7Hv/ilp/wAiDXlS9P8A9PJ/wj+9qv3er2J/ilov9RfP6D625CvH6oifrcf3Lms42lRnhPXbSPJt+i+pOcP9mnjPN/ViXH/G3+Fe8bH/AHM5tb7RP/Th8foWvhfLVtb4MUQ1D8bd9/7R6fKtqFCEOSONcalc19pyeO3Qlh1r1NENRQgo0KHQYCFAINCZCoMgoBJoUTQHZaGIo0AnFAEaAICgFUAVAR/E+OW1uyJPPFE0nuCR1Ut64Ph69KAq3EuMxy3UV3Ekc1tYiYXFxglodagkw7ZfChWJXbS+2c0Lk68w8bS7EMFjfwRTO6SjLHU6JlhFpGCCzBQVO+Adj0oCJm5Q4o8jsbwGMyOyRrNPHhGm7TSXCHoCQNjgDHShRxJyXf6mZb1gJGlZkM0+AGabRGrAZA0PGusAEYyBsKhCF5kupoXZTfC2VI1g0A3cyoxkWYlLgp97MoKLo66NzpG1APb9ZglsrcQeN0iklllCT6cPI8sbyjQVTKqRofB2IHQULkY2YuO+8d+Fa2UmZHN4XYujxRmWF0DRsrbqgBL5Un8NMkFcucS0XlvHJxIv2KgSRslymtIYbneUOv3coBBZCd9GeoWiBG2vbJhpeJdqjxRmIf56kZEizdke1VMmYEsyx+85TGxAwYLP/wDLlxc6JYbtnVLgkJMZom0Lr1xSKVOlxLJJ1X3QgGMDBA5Q8icQXSXvlk0NGVXVKo0KJiVYkNq70w3I3CDptgTJM8L5NmWRXnuO2CyRuoLSd1R27PGOmpS0sZGfyYPQUKXQGqMh0IEaATigCNAChRBoUSRQHahiKFAGaFE0IFQB0AVAIkhViCyglTkZAJB8wT0NAVDmLhsH22zTJjFy8vaQxp91dGNO1+/AGGII/F1BPXwAt0Vsq40qo0qFXCgaVHRRjoPSgO4WhUA0KQV7ytazSdpJGWbWsmC8mjtFK4kEerSGwignG4GDkE0Jk6cQ5ct531yoTlNBAd1R0AYAPGpCvjW2Mg4ztQmRsnJNoCzBJNTjEjGectLuSDK2vLlSe6TkrgYxgVMGQH5HsSDmDUWILMzyF3OJAS7ltTZEsgOT3g2+cCgEryPYg7QYGCAoeURrkuQyR6tKMO0fSwAK6jjFCMmeH2CQoEjBC5Zu8zOxZiWZmdiWYkknJNCDkLmqUXigCoQAFAAihROKATQgRoUJqARmhTtihiKFAHmhQzQMSRQgVAAGgBQCXiBIYgErnSSBlcjBwfDbagFqKFQoUKgjQxCIoBNAdDQyDoBJFCMTQgsChUHQoBQgZoBAoULFCAxQCSKA54oUA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6" name="Picture 12" descr="http://www.transformcolumbusday.org/2007/images/columbusposterwaltp4_small.jpg"/>
          <p:cNvPicPr>
            <a:picLocks noChangeAspect="1" noChangeArrowheads="1"/>
          </p:cNvPicPr>
          <p:nvPr/>
        </p:nvPicPr>
        <p:blipFill>
          <a:blip r:embed="rId2" cstate="print"/>
          <a:srcRect/>
          <a:stretch>
            <a:fillRect/>
          </a:stretch>
        </p:blipFill>
        <p:spPr bwMode="auto">
          <a:xfrm>
            <a:off x="5974080" y="0"/>
            <a:ext cx="3169920" cy="3962400"/>
          </a:xfrm>
          <a:prstGeom prst="rect">
            <a:avLst/>
          </a:prstGeom>
          <a:noFill/>
        </p:spPr>
      </p:pic>
      <p:sp>
        <p:nvSpPr>
          <p:cNvPr id="1038" name="AutoShape 14" descr="data:image/jpeg;base64,/9j/4AAQSkZJRgABAQAAAQABAAD/2wCEAAkGBxQTEhQSEhQWFhUVGRcaGBgYGBwaFxYaGBkdGB8dHhwbHSggGx8lGxUYIjEhJSkrLi4uHCA1ODMsNygtLiwBCgoKDg0OGxAQGywmICYwLC4wNCwsLCwvLy80NC4sLCwsLCwsLCwuLSwsLCwsLCwsLCwsLCwsLCwsLCwsLCwsLP/AABEIAKgBKwMBEQACEQEDEQH/xAAcAAEAAgMBAQEAAAAAAAAAAAAABQYDBAcCAQj/xABNEAACAQMCAwUEBQYJCwQDAAABAgMABBESIQUGMQcTIkFRMmFxgRQjQpGhNVJicrLRJDM0VHOCkrGzFRYXU2OTosHC0uEIQ4PwNsPE/8QAGwEBAAIDAQEAAAAAAAAAAAAAAAMEAQIFBgf/xABCEQACAQIEAgYIAwYGAAcAAAAAAQIDEQQSITEFQQZRYXGBkRMiMqGxwdHwFDPhIzQ1QlKyFWJygtLxFiQ2Q1OSov/aAAwDAQACEQMRAD8A7jQCgFAKAUAoBQCgFAKAUAoBQCgFAKAUAoBQCgFAKAUAoBQCgFAKAUAoBQCgFAKAUAoBQCgFAKAhP86IGYrD3k+CQzQxtJGpHUGQeDPuzkUB5PNMQ9uK7U5xj6JO/wA8xxsMfOgsfBzfadXeSIZxmeCaFfvljUfOgJOx4nDNkwzRy42Pdur4xj80n1H3igMPE+O29u8cc8yRtLnRrOAcEA7nYbso38yBQEjQCgI/jfGoLSIzXEgjQbb5JYnoFUZLH3AE1lJt2QKPD2wWxlKvBMkP+t8JI95jUkgfAk+70sPCVVHNYj9JG9josUgZQykFWAII3BB3BB9MVWJD3QEJxXm2ztyVlnXUOqrl2B9CFBx88VFKtCOjZ0cNwnGYhZqcHbrei9+/gRi9o9hn+Mce/u22+4Vp+Jh9ouPo5j/6V5otqMCARuDuD61YOG007M+0MCgFAKAUAoBQCgFAKAUAoBQCgFAKAUAoBQCgFAKAUBTO0i5kjiDuP4CgzcCOTRPKdQVYxnHgJO4VgzbLsM6gJnl66SW2ieOF4EK4WKSPu2jA2A0DZRttjyxWhkj7/nO0jcxK7TyjrFbo0zj46AQv9YilgasnNLHOeHcRA9e5jP4CUn8K3i7GGit3/EeHzSgTL3MxyF+kxNBJvt4XYD1+y1XIVYPSSI3F8jFLwuQOzzTPOugRxiTDFI9yV1dXzkeJsk4GSau4alCDbXMhqSbLx2d3JawiRiS0JaFs9fqmKrn1ymg588iuTUhkk49RZTurkpx/jUVpC08xIUYAAGXd22VEHmxOwHzOACa1SbdkZOE81X8t1MZ7g+LoiA5WFPzV9T+c3mfcAB28NhlSV3uVJ1M3cQMab1aIztvZHxPXZm3Y5e2bQB/sm8Ufn0AJQf0Z9K8/iKfo6jiXISzRuRXaRzo6u1pbNpxtK465I9hT5YB3I3zttg1zq9V3yxPacA4LCcFia6vf2V838l49RzCqx7MZrXNHrB+h+VbnvLO2fOSYkyfUhQD094NdKi7wT7D5RxKl6PF1Y/5n5X09xK1IUhQEbzBxhbSBp3VmVSoIXGfEwXzPvrSpNQjmZbwODli6yowaTd9+xXK7wPtCjurmO3jhcd5q8TEbaVZugz+b6+dRQxGaSVtzrYzo9UwuHlWnNO1tEnzaW/iXSrB54UAoBQCgFAKAr3NfNsdiYxIjt3gYjRjbTjrkj86oatZU2lY6vDeE1cepOEkstt7879XceOUebVvjMEjZBFo3YglteryHT2fU9aUq2dtWNuKcJngFByknmvtytb6lkqY5AoBQCgFAKAUAoBQGnxfiUdtDJPM2lIxknzPkAB5sSQAPMkCgK/wfhks0gvb4DvckwQfYtEPT9aYrjU/luFwM51bMkMkknF3c6zHwxGZB3bFZL1lOGJdd1hByAF3bB38hlIXJ62urS1KWkXdQlgWSJAFLBepwOvnuffW6p3Nbm5/lAetSehZjMY7wRTIUlVHQ9VcBlPxB2rGRoXKPxLl17Xx2JLR76rVnyhz5xM38W36OdJ91WaMpR1j5EcknuaPA+c4bObvmLiKY93PFpPepMq5RjH11YUoce0ChzhRWcWoztOO+zXMU7rRkfxzmZ7qbv5dguRDFnaJTtqONjKw6nyGw2yTawmFVP1pb/AjqVM2i2K3f3eo1dIjUgfegLhypx36JOtxuU06J1AyTH1DADclG3x6FwASRVLG0HOOaO6JaM7OzK3cXJkdpCclyWJ9dRz/zryXefaqMYxpxUNklbu5Fy7L+XorqaR5hqWELhD0Zn1Yz6gaDt8KmoQUpa8jg9IuIVcLSjCk7OV9epK23mdijgVV0qqhcY0gADHTGOlXbLY+fynKUszbbPAEcKH2Y40BJ6Kqjck+gHU00iuw2vUrT5yk9Otvkim8V7TraNisSPNj7QwqfInc/diq8sTHkrnocN0YxNSOao1Hs3f34mfgfaPazsEcNCx6a8aCfTUOnzArMcRFuz0IsZ0cxVCOeFprs38vpcz9p/wCTpvjH/iLWcT+X5fEi6O/xCH+74M5p2b/lK3+Mn+E9VaX5kfvkz2PH/wCH1PD+5HQuOdosNtNJA0UjPGcZGnSTjPXOcb+lWZYhRk1Y8pg+jtbE0o1VOKT77/AkV5tT6AL9o2CH7AILfxhj6nA6jNbemSp57fexVfCJ/jng4yV+vltm7SO4J2hRXNzHbxwuO81eJiBjSpboM59n1rWGIUpJW3LWM6PVcLh5VpzTtbRX60uzrPfG+0OC2meBo5WZDgkBcZIB2y2fOk8QoyaszGD6O18TRjWjKKT7/oa1/wBptuioUR3ZlDFQQNGdwCfzseQzisPErkiWj0YxFSUlKSSTtfr7l1d5t2vaHatbvOdSFCAYzjWxIyNODgg4O+3Q5rKxEct2QVOjuKhXjRVmnrfklzv99xq8G7S4JpVieN4tZCqxIYZOwzjcZOB59fLrWI4lN2asTYvo1XoUnUjJStq1t5dZDdtPtWvwl/vStMT7S8fkdDol7NX/AG/Mr/I/Na2AnJjaRpO70gEAeHXnJ3/OHQHzqOnUyNu33qdXjHCpY900pJKN7897beXWXHg3ajFI4SeIwhjgOG1qP1tgQPfvU0cT/UrHn8X0Wq04OVGea3K1n4astHM3MUdnCszqzqzhRoxndWbO5AxhamqVVBJnG4fw6pjarpQaTSvr3pfMi+Wueo7y47iOJ18JbUxHljbAz6+taU6+eVrF3iHAqmCoelnNPW1lf4/oa3GO0iGCWSEwys0ZK7aQpI9+c4+VayxCTasTYXo3WxFKNVTilJX53+BPW3MURtEvJT3UbLnc5I3wBsNzt0AqVVVkzvQ5lTh1VYp4Wn60k7ffUVW57VoAcRwSMPUlV/DeoXiVyR2qfRSu1edRJ9l39Cxcpc0pfK5SN07vTq1YIy2ehByenmBUtKrnvocnifCp4CUVKSd72tfl1/8AZYKlOWKAqvE1+k8QSFs9zZqk7DHhkmkLCLPqIxG74/OZD5VhmURvaFxB2EPD4GKy3rFWcdYrdRmV+mASvhGfzjjcVmMbsw2e7/iUVpb6Y1xHCgCou5wowqjzJJwPUk1djSSWZkTlrZFC4Xw2aPiE9xdEm47uNXGQVieUd5oXHkkRiX4luowa3wdP0knNmKsrKxv8ZuLyVkgsVZ5ciVwrKpESMM7sQMsxCgefi9DU2LmqaSW/yNaazFss+VWkjNxxGITMqs0Vns8aeE+19mWU9M7qv2fzjzqtXO+wmjGxzvg3PUFnZR2kcMrzRLpdWGiNZSSX1MTnZy2wG9T0tUlBXNJdpTr3iTyym4mIaUjGQMKg38KjyAydzuau06eV5pay+9iKUr6LY82ckkz6I8EjcknAUep/cN6r43iVPDRu9WT4bCTrytEl7HhkTvIjvI7R6Q2DoTLDOF0nO3nkmvN4ni2LklJOyd7W38TtUOHYfM4u7a36jZl4An/tu6H3kuvzDZP3EVHQ43iqbvJ3XaSVeFUJr1dGRyXLoxjcaXXBODkEHoynzBwfePOvX4HHwxUM0TzuJw06E8sjCJtB29g9QOqk+YHp7vL+6hxDh936Sku9HpeAdIPw1sPiH6nJ/wBP6fA6V2QcZijkmR5FXvhGUJIAYqW2BzjJ17Dzrk0JZZNM7fSShLE0KdaisyV9tdHbXu0Ou6xjORjrnyxV08PZ3sc77WuMA28MUThlld9RUgg9yRlcj9Jh81qpiJppJfdj1nRjBtYidSorOKVr/wCa+vkveU7knlQ37yDvO7SMLqOMsS2cADb807/vqGnTzux3+L8VWAhF5buV7clpa/xRp82cBNlcGEtrGAyt0ypyNx5HIIrE4ZZZWWOGY9Y2gqqVuTXaXG54i0/AGLklkZUJPUhZVx/wkD5VJKTdDXrXxPP08PGhx1KCsmm/OLv7yt9m/wCUrf4yf4T1pS/Mj98mdjj/APD6nh/cjDz/APlC5/WH7K0qe3I34J+4Uu75stcn/wCOL8f/AOo1JL8jx+ZxI/8AqB/f8hWezj8pW/xk/wAJ6jpfmR++TOxx/wDh9Tw/uRj7QPyhc/rD9haVPbkb8E/cKXd82euK8sdzY2953me+YApp9nUGYb532TfbzrDhaKl1mMNxT02NqYXLbKt772snp4mPkzl4X05hL6AqM5IGScFVx1Hm34VmnDPKxvxbiLwNBVFG92lvbrfyIS6i0OyZzpJGfXBxUUtmdCnPPFS60mdD7Ymz9DJ81k/6Ks4n2o9z+R5ToqremS64/MgOROVRfPJrcokQXOkDUS2cAZ2HsnetKdPO2jqcZ4q8BCOWN3K++2m/xNDmzgZs7loNWoYDK2MEq3qPXqPlWs45ZZS1wzHLG4dVbWez7ywcYuWfgVrqOSs+gH3KsoH3DA+VbN3pR7/qcrC0o0+NVcvOF/FuNzF2S/y//wCJ/wC9azQ/M8GSdJ/3L/cvmQ3Ov8vuf6Rq0n7b7zocI/cqX+lFl5ktZH4PYugJRMl8Z2zkBiPQbjPv99bzT9FFnHwFWnDi1eMnq9vmvvqKdwUW5kxdmURkdYtOoNkYJ1A+HGc436VGrX127Dv4t4lU74bLm/zXtbw5+47PyJZWkUL/AEOVpUZsksRqBwBggKpGw6EVdoqCTyu5894zXxdWqvxUFFpctrebv4Ms1THHFAVXnKIwKbyGRo3LQROAqukoeZY11K3TT3rbqVOD1OBjKV2Cm8Pu+9vb68O5D/RYvdHDgtj4yMfuq/hqN22QzlYz2sRub21g6qH7+TbI0QYI++UxD7/SpMa1CCiuZrS1dyV41ypdfSriWAROs7rINchTQwjSMhsI2R9UCCPUggYyYMPi/RRcbXN508zuWDlHlv6IsjyOJJ5iutgNKhVzpRASSFXLHc5JZjtnArVasqks0jeMVFWR47Qjcjh9w1oxWVV1ZX2iikFwvoxQNgjfPTB3GsbZlfYy9j8uvP8A/fXO+a7KaSsise7e0lmwIlySyoD5a3IVV95yRt99UsRjYwlkT9Zk9OhKUc/I6JccNjt7qWCJQBAkEJIHtuE713J8yWm/AV5biU23Fd7O7w2FlJ9yIzhcemeb/a+P5rJJGcf1RH99R4pfsKcl1WJMLL9vUT6/qS1UDoEPzPZF4jIhAeIFgTsCPNT7jj7wK6HDcVKhWVuZQ4hh1VpX5oqsF5qAOCDgHB9+4+R9a9zRxCqK6PLTg4s2Ip9HiXp1YeRHmfccb+/z91LH4OFSDqR3XvOzwXjFbBVVC94N6r5rt+JM4rzeWPUfVTp/E+Wnm4PaGJS0kS94Fx4mWTxMB94IHnp8zirXo81KLR4zD8ThQ4tWVR2jJ5b8k1om/h2X6ii8v8wT2bl4GA1DDKRlWx0yPdnqKhjNxd4npsdw+hjIKNZbbW0aMXFeJzXc3eSkvI2FAA+5VA956e+sSk27s3w2Go4Olkp6RWru/NtnReN8GNpwNoXxryjPjpqaVTj5DA+VTzhko2fWvieSweMWL40qkdtUu5Rfx3Kh2b/lK3+Mn+E9RUvzI/fJnf4//D6nh/cj32lWbR8QlJG0ml1PqCoB+5lIrNVWqM16P1o1MDBLeN0/P6EY3MM5tBZah3IOcYGT4teCfTUc1pneXLyLi4dQWKeKt6/f2W27tDf7OPylb/GT/CetqX5kfvkyrx/+H1PD+5GPtA/KFz+sP2FpU9uRvwT9wpd3zZZOa/yHY/rx/wCHJW8/yoffJnI4b/Ga/c/jE1ex3+Wyf0Df4kdZw/t+H0J+lX7nH/WvhIpvFP46X9d/2jVaWz8Tv4f8qHcvgdX7TOCNPaRSxjU0AyQOpRgNWPXBUH4Zq7Xg3FSXI8P0ex0aGKlTm7KfxW3nd+Njl/BeNTWrmSB9DEYOwII94IIqrGTTvFntMXgqOLhkrRuvvqPEsk13Pk6pZpSPLdjjA2GwwB8ABWG232s2jGjhKNlaMI+46RzTy20PBo4hu0DLK+BnJbUG6eS94d/RasVKeWkuzX78zyPDeJRrcXlUe004r3W8XbbrZzrgfGJbWUTQkBgCNxkEHyP4fdUEZOLuj1mMwdLF0vRVduw1by6aV2kkOp3JZj6k7+Ww+FYvfUmpUoUoKnBWSVkdUTmJrLhNnIqB9eFIbYYw5O489h+NWVUcKUbHiXw6OO4pXhKVra6dehz7mTjEdyytFbR2+M5CH28464AG2D5edV5SzO9rHquH4OrhouNSq59/L3v4lr7GopO/nYfxXdgN6F9QK/cNf31Nhr533HE6Vyp+hpxftXuu62vvt5HWKunhhQFY7SR/AJD5JJbOx8gqXMTsT7gqkn4VvTtmV+sw9ij3vEBqCgNJI/sRoNUj/BfTfdjgDzIruTqQoxu2VFFyZd+SuW2tg88+DczBQ2ndYkXJWJT54LMS22ok+QAHFrVXVlmZajFRVi0VEbCgPE0qqpZyFVQSxJwAAMkknYACgPzPc8tpdcQulsI5JrdHyqxYUYOCRrcqqJq1BRnUVAI23rWtiqrhkp2Xa/l92JqVGmpXqX7l8+r4lg4NB3d/YwSRNCY5xmNgNvqpSpGklWUlThgTuD5g1y8PRnTqyc3e638UdDEVYVKUVBWs9vBlj43yfePdXE0P0do5nVwHldHGIkQggRMOqHzrbEYZVmne1uz9TWhiHRTVr3fX+hGPyReqgkEUbSrO5CJKN4pY0DeJwoyJIg2D5M1bSoKVFUr7c/vsNY13Gs6qW/L77TNDyfxB8ZS3iHmWlZyPgqIAf7QqvHh8V7UvJFiXEJNerHzNPnPklLa1SaWZ55u/gUagFiGp8ELGNtwTuxY7VbVOFOEsito+/wAyo6k6k453fVd3kQPHODidfDhZFHgb/pP6J/DrXNwWNnh53vpzOni8JGvC3PkYuznk2S/uCkilIIWHf5yCfMRqR1LY3I6Lv1Iz6ypi41aSy8zzapSp1Nd0dnTs5sAcmNj7jI+PwOa5v4aHb5nffSPHtWzLyRaLW3WNFjQYVFCqOuFUYA336CpkklZHFqVJVJuct2233sql1Dwe8mZC9s8wJ1BJQr5XY50MCceeajlRhLVovYfi2Mw8ctOo7dTs/jcycvycKjmEdo1v3x1KpVtTEgeJQ5Jy2ASVBzisxpwi9ER4niOKxKtVm2urZeS0N/jfFbFm+iXMsRZtOY2bpkjTqx7OWxjOMnpW0oqSsyChXqUJ+kpuzXM27PgFrEweO3iRl6MqAMNsdcZ6E1qqUIu6SJauPxVWLjUqSafJt28iH5rvrFgy3UTTLD/GMkbP9H1AMdRTxL4dLELkgYJGMUnGEtJDC4zEYZuVGTXX1eK2ZC28vB44C5hkit5vD30iTKrD2h42OtFbSME6QdvUCtFSp7WLU+MY6cozlPbbRW8rW80TXK1nw12ElnGoeMAjKyJIquCAxWQBsMA2GIwd8E1tGlBO6RFX4pjK0XCpNtPdad5Kz8t2ru0j28bu/tFlDZ8vP4Vl0oN3aNIcSxcIKnCo0ltZ2+B6n4XazRiBkjaOMgiMYwhGR0HTqRWXTi1ZrQ0pY3EUqjqwm1J7vm/ux94Xw21jYvbxwq2MExqoOCc4JXyyv4UjThF3ikYrYzEVo5as5SXa2zCvKtnkn6NESSSSyBjk+85rX0FP+lE74rjdF6WWnU7fAlwMbCpTnt3ITiHJ9lMS0lumonJK5Qk77nQRnrUUqMJbo6VDjGNorLCo7dtn8bmzwjl+2tv4iFUPTVuWx6amyfxraNOMdkQ4riGJxP502+zl5LQkmUEEEZB6g+dblRNp3RXjyNYa9f0dc5zjU2n+xq0/LFQ/h6fV99x1f8cx+TJ6R27lfztf3mWfk+yeRpGgUswAO7YwoAGFzpGwA2FZdGDd7EcOMY2EFCNRpLu797XfiZr3li1liSGSEGOPOhQWGnPXBUg1l0oNJWNKPE8VRqSqwn60t3ZO/miJTs5sAcmNj7jI2PwINafhodvmXn0jx7WkkvBFlsbKOFBHEiog8lGB8fj76mjFRVkcetXqVp56km32mxWSIUAoDUsOFwwAiCGOIHr3aKmfjpAzQG3QCgFAcc7TObGuFnihP8Ht9eTv9fLFnOfWNHHT7TLnoBnn4nEftFRjzav3dR0MNh/2cq0uSdvqWzg/BHtrGKC0kjRwFZ5JIzIJGYZdiA6nLMeudgMVPzIlF2KtwueTiV7b3bKixWJmXvYyTHdSE6QY9Qz3agE5Od2IBPWt8qSM04ubvy+JeoOLRMjSLIjImrUysGC6RlskeYHlWjiSNK10avD+KTXMFpcQIsaSsryLKcsISrYK6dtR8BHuNYaSdiG7aTRnXiDwwPLeaF0GQkxhmURhjpJG5zowW+dLXehstrsq3asjyW0EsRBSGZZHOCwVCrL3hC7sE1hsDyrLpqScXzNpXhaa5GlwvluxmJgjurmaYIGaeNj3SahqHsjuRkbhDk4++ovw9NK2VWHp6jftv79xCchcZmhuIbnTmORCs4Vh9YMZR1UkAOGA6+RYelV6eJp4aUoNu19NNixPDVcTGM0le2rvudFi7QVdC0dtJnUQBIyKCAcZypYjodsVNPidGDtr5EUOF15q6t5kZxHmGW/kisO67pJtTzskxLGCPGpM6FK62eNSR9ksNuoko4yFZNwT06/+yKvgp0GlNrXq/wCkZeb7RJms+FJGgjkYSSKFGmO3tyrEAdBqbQg9xNSR5sjkuRtc/wAojsWhjUd5MUgt1HhxLIdKlcezo3fI6aaxDczPY88fsoLPhlzGiKA0Tpj7U0sq6BqY7szOw3OTvWM2t2Zy6WRFQ81cQjjAMlqdCgEmCQkhR1J+k9dutc//ABdt2UPf+h0/8GSV3P3fqSXBSRwlp5PbmhmuZDv7U6tMRvvhQwUD0UV0payOUlaBh41aA8BdDvoslYE+scQdT8dSg0T9YNeoOY+IPDPw+7i0iSRJYm1DIZHjWbBwQdmiB6+Z9agr1pUablHsJ8PQjXqqEvcYrzmS6kUgTd3nG8SKCuMdNYfrjzz1rmvi1bqj5P6nVXB6C3b930KTHw+KWJZZIonkcando01MzbsT4epOc1DVr1fSy9Z79bJaWHpeijeKenUiY7LYlj4oFjRVD28+oKAo2eEgnHXzG/qa6nDpylmzNvb5nK4lCMcuVJb/ACJTteu5EngCO65jOdLEZ8R9DU+J9pHoui9KnOhPNFPXmr8ig/5Tm/10v9tv31X8T0/4Wh/RHyRO8C57u7dhqkaaPPiSQ6iRnfDHxA+m5HuNSQqzjzuczGcBwmIi8sVGXJx0923z7TtPCuIpcRJNEco4yPUeoOPMHIPvFXoyUldHzzE4eeHqypVN1937nyPF5xm3iJEs8SEYBDOoIyM9Cc9KxKpGO7RtSweIqq9OnJrsTPlnxu3lOmKeJ29FdSfuB91I1IS2aM1cFiaSzVKcku1M3XcDckAe/atysk3ojWtOJQysViljdgMkIwYgHzODWqnF6Jk1TDVqUVKpBpPrTQXicJZkEsetSQV1jUCOuRnPnTPG9rh4Wsoqbg7PZ2djbrYgFAKAUAoBQCgNPjEcjQTLAwWVo3EbHcBypCk+7OKA4TbQhU7ooV7sd20bDxIVGCrD4fIggjIINeYxEalOq82+56bDypzpLLtseo57oJFw+G4YQ3DrDpYBmijIJfu5DuAEVgFOrGdsV08HipVW1Jarmc/FYVUksj0btYt3MvCJJYo7C2+phKEO+MqqIAFi2IJ1kjO/shvWr66zScG0oR2Nvgc0csb2bxLC6IUkgXZQjArqjx1jbfDfI4IoxFpxytWPfDZ72zRYZLc3cUahUlgZRNpUADvI5GUFsD2lY59K0dmV9Y6Gvx7iVzdxPbwWksQlBRprjQixqwwxCBy7tgkAYAzjyrZJI3WaSska/wDld0vIbaAPLCiiKfCgrC2klCXG+ohcMvQAr0Jwc2JM1pqK22M3BZY7G6uLfKx28kRukzgJGwbRMM9Au8bY8tRx6DEldEckoSa5blL5QGYYj+itebxztVl3s7GDbVGPciS4LbzmJSskQUFwAYmZtnYbnvQM7elQV6lNT1TvpzS5dzNqMquXRq2vJ9feWfs9s3727mkcOQUgQhNIARe8bHiPVpQDv9j3V2sDGKoKSVr6737OpdRy8XOU6rzO9tNrdpZoeEot1JdZJeSOOPBxhVQs2Btncvk/AVdvpYrW1ual1wh5L+G4cr3NvE/dLk6u+kOlmIxjAjAA/Wal9LGLa3KpzLO99caUdo7e0kIBUKTNOuVYnUCNKbqNt21HyFcviGNjS/ZJXb37F4F3CUXN+kbtbYhuYrCRbaYi4lyV0gaYsEvhANowRu3ka52ErRqV4RyLft+pexM5xpSed7dn0L1z2RDwq5Rdvqe5X/5MQgf8WK9NHWRw5aRPnPIEPCbpfJbcxj4sojH4kUjrIS0iRnPcJL8OhVijZlOQAThIdJ9oEdXHlVLiE1DDyk1fb49hZwt/TKztuRLcFkJ/lcwHoqwj/wDUa87+Lgv/AG1/+v8AkdZ53/O/d9DR4RB/BIvPwnc9T4jUtep+3kYoT/ZpG92dtp4ou+NUMy4/O3jfHx+rz8jXb4XL2l3HP4krxizZ7Zf5RB/Rn9qreJ9pdx6Lop+RU/1fIw9k9hFNJcLNGkg0JsyhseI9M9KxQipSaaJOk2Iq0YU5U5OLu9nbkQPPHBltbySJPYOHQfmhvLf0OR8MVpUjlm0dPg+Mli8JGpP2tn3rn4/EvnY5csbeaMnZJAR7tS7j4ZXPzNT4Z6NHmelVOKrwmt2tfB/qQPGOWIHuZWm4jBHJI7MVC5C5OcFtQAI6b1DKCzO8lf77Tp4XileGHgqWGk4pJXva/crMqfHeFtaztCzKxXSQynYhgGBHyNaSjZ2Z3MHio4uiqqTV76Ps0Zc1aTiHBnLktLaOSGO5dVUE5PUnQ5+JVd+tSfmUnf8Al+/gefap8O4tFQ0jUW3U2+XivC7IvsrvRHfAE7SRuvu2Hef9B++lB2mi50koOpgrr+Vp/L5ldbVdXJwPFPKcD0Mj/vaofa8fmdZZcLh9doR+C/Q/RFnbLFGkaDCooVR7lGB/dXUiklZHyirVlVm5y3bbfiZqyRigFAKAUAoBQFX5v5PS7+tjIiuQAA+Mq6j7Eig7jc4YeJT0yMqYa9CFaNpE1CvOjK8TmHHOE3Nvhpo3heJlkSYKZIFZDsxkUYCnJBD6SQTsK5cMNWw1TNFZl2dXcdSWJo4iGVvK99evvJux7Q7c4F0DCxwNanvICTtkMviUfrKMetX6dWM9Fv1PRkTcqftrx3RZL/gUV0scgcq6+KGeJsOmodVYbMpGMqcqakzWI6lpamvJc30BSJ5rGVnz3ZlL27yaQCfCocMQDk6QPgKxoyBuSMLR310u09rDGSys1sWmfKkqwV3CqpBBGdJIPwrKaRJFyfOxnSK3sIApKxRg9WJLOx6/pSOx9Mk1te5OnCnE+cM5Y+mXDXt5AvdLFotoZly4JbU0roRhCcABTkgDcKcit0rFCtUzyuc95atZ4oY1e2ugyqAR9Gn2I+EdcLFYKtUqSajz7Ds4bE0Y0oqUlsWXlDlsEfwtJP4Qbj6P3iGN7dkmlJ0EgMrSRujg9cRv5ACuhDDRjTV46tLN22SObOs3UaT0TdvMnLNBw+a1tjcO6XBuNRl7sDvNpcgqq4JLOAvofcKljBKFoqyWxG5PNdvctwNYNxQHFuCXU3dArMgDtI4zEWP1kjP17wZ9rPSuBjo0515Nxfn1adR1MNTn6KNn7v1M/EDNNE0RniCuCCe5bUPQg99gEHcHHpUFH0dKamou6/zL/ib1KNScXFta9n6nu/FzcLAs18zCBkcARIA7oQVaTc69x0O3uq++KzW1NeZV/wAO65Gbi8t1dJ3VxeKYtSvpjgVWJQhlBLFgQGAOMb4o+LSt6tPXtd/oY/w985adx6k7x5/pEt28kgQoAUQIisQTpUDYkqMnqfuqpicZPEQySgrXvzJqWE9G8yZvxu56Tb+9Fx/y/vrnNRW8feyfLLrNDg7fwOLJydJ/aNT11/5iRrQ/LRl5Fi1cVhOfYSZvj4NOB7/Fn5Gu7wrd9xU4j+Wu83O2X+UQf0Z/aq7ifaXceh6KfkVP9XyITkXmdLFpmdGfWoAC4G4JO5PTr760p1MjbsdHjPDJ4+MIxklZu9yH49xZ7qd55MAuRsOigDAA+QrSUnJuTOhgsJDC0Y0YbL39ZduEWctrwW5mGVefSR1yIyVTPuyGc59CDUqTjSb6/gecxValiuMUqT1UL/8A21dvNJd5S+XOHpcXMUMkgjVzgsfhnAztkkYGfM+fSooRTaWx6LH4ieHw8qsI5muXz7luza5w4THa3HcxS96oVTnYlCc+E42z9r+sKSioSyp3IOFYupiqHpakMru/Ht+XgdA7HRm1mB/1p/YWrOF2l3/JHlulTtiYf6fmznvG7R7G8kRNtDNoO/sODjfz8LY+OarSjklbqPVYOrDHYSM5c0r96396Jjsq4b3t6JCPDCpf3aj4VH4k/wBWpKEbz7ih0kxPosHkW8nbw3f08TtVXz52KAUAoBQCgFAKAUBWOO8/WNpL3M031gxqVEZ9Gd/FoBwcYOnrgjbepIUpz9lXMOSW5h47znw6CFbhnjl7wExqgDySY2/q4xgliADtnO1YhTnN5YrUOSSuyh9n/MLwa5ZlCcPubmcQkHazcyEiNtgFjbOAw2DDfGagqwtJrmianKy7Dp19YRTJomjSVOul1DL8cMCKgTsTNJmnxS8gsbZpGCxxQrsqgKPciqNsk7Ae+sq7YvlRz3s85rs5Lh5+JFkvdTiPvgBBAoJHdxZP1TbYJfSSTjJ3q4qUlBStoVZVM0rPcqHNHPV1ezmUSywxg/VRI7JoUdC2gjVJ5knp0FdPDYOOXNPmVp1XeyNm57ReJyxJEZwgQAFol0ySY+07tkg7b6QvnWsOH85vyMut1Ir8FxPIwlaeYkMGRjK7MGXbWCxO/ofT41vTwlOd3bTl9TDqSR0flrmtboC04hHFJJ9ksgaObHnpYELJjqvzG2whlQyvJLw7fvqNlO+qJjgPErexurqF2FvbP3DQKwYQh2Dd5oYjSoJ0eHIGc7CudiKTT2LVGa5mj2lc8LoeytHDO4KzSqcrEh6qp6GRhtt7IPrWcLhpVZdgrVlFWOWLCoGBkD0ydvxrt/gsP/QvIo+nqf1PzMgkI2DOPg7fvqOXDsI96a8jdYqutpvzZOcqW3ed9JNIzRRNFrAldJI4pTo70Nq0sqMPECuynOryrk1+H0KdS2VWZbhjazj7TLHe8PsWhkktLx3aEd4yi4VwyJuynIOnUoIDbYJBrV8Nw8lokbLHV1/My/f6PrRk8LTLqGzBwWGfPxKRn4g1V/A0P6fe/qS/jq/9XuX0EfZ9CqgLPcahnxExktnpkd3jA9wHSo58Mw8lt72bLH109/ciDh7P7uOJY0lgfTkeLWu2c5yA2+CdtPkN99q9XhMZzc1LfsJafEXGKi4+8z8D7P54byC5eWMrCzNhdWptUbx43AA/jM/KrWFwfoHe9/AixOM9NHLa3iSXPPJr30kbpIqBFK4YE5yc+VS1aLm7pnT4PxmGApyhKLd3fQrf+iib+cR/2WqL8NLrR2P/ABZR/wDjfmif5b7N4YHEszd867qMaY1PrjJLEe8491SQw6TvLU5eP6SVsRF06SyJ763fny+PaW7ilgs8MkL50yKVOOoz5jPmOtTyipJpnBw9eVCrGrDdO5zC67KZw31c8TJncsGVgPgAwPn5iqjw0+TR7On0roOPr05J9lmvPT4G1ddlJ0oI5xkA6ywO7fogdAB65NZ/DNbMgp9K1eTqU9OVny7etlr5H5caxieN3Vyz6sqCMeEDG/wqajTcE7nE4xxKOOqxnGLVlbXvbObdqd8sl8wXH1SKhPqwyx+7Vj5VWrO82ev6OUJUsEnL+Zt+G3yv4l07JOG93aNMR4pnO/6KeEf8Ws/OpsNH1W+s870nxPpMUqS2ive9X7rF5qyebFAKAUAoBQCgFAc07XOf/oi/RLZ/4S4Bdh/7CH/rYdB5Dxfm5mo0XUfYaylY4QjV26aUVZbFSWurPgPjI9Qp/Ej+7Fax0qtdaT+KMv2UX/kHnWO3iayvIw9q5c6tOorrOSrpvrQkncDI9CNxy8ZgZqTqQ1LVGurZZHQ+CcNGgf5N4iTB9mMhLiOMD7KkkSKB+aWOK5jfWi0l1M9zcvxRMLziN00/c+JTNpSCEj7SxqANXoTqOwxvWL8kZst2cr4ryrNNBdcWjH1LzzSrGwxIbd21CUe7xE6SPZGcmunhsU6SUZL1SnUpqTutyoxjxaR6Aj3DJGPvH4+6upTeWbgtrXRWlqrm+IdWIh5jLn0X0+LdPhms1Xnfo14936iOizG9IwGw8qn20Roasw1DGSOhBBwVI3BB8iD51HUgpxszaLs7nQOV+Y3uLeaCQK06oVIbZJQwIViOmCdiPI/KqTg5JxftL39pLe2q2OeSW7wHuJF0vGFVhsR7IOQRsQQc1Nh5rJltZrc0mtbmB7ipnI1sYmua1zmbF57Er0jigUDOuCVT+iMo+fhlMfOqGNs0nzJqR3fiXCYLgKJ4Y5Qh1L3iK2k+o1DY1zyY3KAUAoBQCgFAKAUAoBQCgKJxLsxgld5BPKGdix1aWGWJJ8h6+tVnhlumz02H6T16UFBwi0lbS628WXHhdksEMcK9I1VR78DGfn1qeMcsUkefxFeVerKrLdts2q2IRQCgFAKAUAoCv888zpw+0e4YanPgiT8+RgcD3AAFifQHqcCtoRcnZGG7H5au7qSaRpZWLyOSzserE+f/AI8hgV1acFFWRBJ3MkMdWoETPckJzqXc4wR6jr8jufvrE4yUs8d+rrMpq1mZbdcgkeXUeYPoa3hNTV0atWMR2bUNmHRhsw+BG4rE6UJ+0kzKk1sy2cjRRzPI9yRM6MgjWVu8KeEMSocnqSPL7NVKeHpOpLRcreRJKcrIv/MvMgjs5IgNc1wrQwxDdnaQaOnoM5J91VsVSUSSnK5RuYuQJOG263RlWdPq1kXGmRWbAATch11E+h89960w+KlTl6yvfzMzpqS0ImC3MaeL238T/H0HuA2HwrrUYOKvLd6v77CtJ3emxruakNTxQyZLO+ME0c46IcP7422b7tm/q1Wr+raouW/dzN4a+qWPnbgokje8jY61UF16q6KOo9GC+fQ4xWtaDhepF9/aZi7+qznhYk46/wDOsOSSuzKR0vkvsinuNMt4Wt4juEAHfuPgdo/6wJ9w61SqYpvSBLGn1nauAcvW1lH3VtEsa+ZG7OfVmPiY/E1Ubb1ZISlYAoBQCgFAKAUAoBQCgFAKAUAoBQCgFAKAUAoBQH5v7Y+Z/pd8YkP1NrlFwchnONbfeNI/VPrV7CwsszIqj5FKgSr0UQskYkqeJoZQtbGDI1rq8SHS48/Jh6N6j8RUc6d3mjo/j2M2UuT2I6R8k50IQSCHkAII92ncb9ah/Evmku9/ob+jJLg9ioZ2ZY5cW9xIoYBlZgVxjqNulRZFfWz0k+y+hm/yLbyvxWyjbW30WOdNSs6EBTgblHIGQQRt5dKiw1ajWpKpbK3yejN6kJQm43ueebOZFvbhER1aC1AYYORJM49r3hF2B9SazhqUZVXLqMVJNRsVy7mya6hXNWsGT5QHiXGCT0889MVpO2V32C30MnLfC729AtLYyyISNQJ+qRdWxdiPCuADpG5xspNcpyjCFpN93w7iza70O5cidmlvYBZZMT3Ox7xh4Yz/ALNT7P6x8R9w2qtUqSm9SRRSL1UZkUAoBQCgFAKAUAoBQCgFAKAUAoBQCgFAKAUAoBQFd7QOP/QrCecEB9OiL3yPsvxx7XwU1tGLk7Iw3Y/KiLjA9K60UkrIrtmdJMVunY1Nu2uQc48jg1tTqqV0uQlGxuqanNDLG+KyYN62uADnAz643++lle9gaMtkpuc6nWJ0bUqEhWOV1KcdAwCk+uDVKdBOv2Ncvf5kyn6hKcWaOWEwYCrgacDGkjpgVZq0o1IZCOMmnciYpiwRpB9YoKE+uDj5g6Qa0orMlKXtLQzLTRbHxjU5qfKA+OwAJJwB1Naykoq7CVzqPInZgsqC44ihw2DHbklcDrqlA3ydsR+Q9rJJC8bE4l1XZbFqFPL3nVbCwigQRwxpGg6KihVHyAxVUkNigFAKAUAoBQCgFAKAUAoBQCgFAKAUAoBQCgFAKAUAoDh3/qD4wWmt7MdEUzN6FnJRfmAr/wBsVawsbyciOo9Dkqir6IWCKGT7ACvi32J1D3ZJz8uv31BG8fXXJu/dc2euhMxHYGujFpq6IGjJmtgfQaA9d4aGAXoDzmhk+UAJxudgKw2krsHV+zDkH2L68XxDDQQsPY9JXB+35qp9nqfFjTxcTiHVdlsWqcMvedWqqSCgFAKAUAoBQCgFAKAUAoBQCgFAKAUAoBQCgFAKAUAoBQH5O544t9K4hdTggq0hCYOQUj+rUg+9UB+ddLDxtBdpDN6kTCKsxI2bP0fNb5TW5ljhxWygkGzEJO7OPsHp+gT5H9E+R8qrqXoHZ+y/d+hvbP3m0ktWlIjsZlNbmD7QCgFAKAvvZXyd9KkF3Ov8HhbwKRtNIvn70Q4+LDH2WB5WMxGZ5I7cyxShbVncK55MKAUAoBQCgFAKAUAoBQCgFAKAUAoBQCgFAKAUAoBQCgFARXNfEPo9lczg4McMjD9YKcfjigPyOFxt6V2ErKyK17mxbdakiaslIxU6NBJRgjblqgnrozdGGGXT19n1/N9x93vqvGTpaP2fh+hu1m7yUhlq7GRE0Zw1bpp7GD7msgZoCS5b4O15dQ2y/bYayDgrEpBkYH107D9JlqpjKuSnZbskpRuz9LWlskSJHGoVEUKqjoqqMAD4AVxS0ZaAUAoBQCgFAKAUAoBQCgFAKAUAoBQCgFAKAUAoBQCgFAKAofbXfd3wuRQcGaSKMYzv4u8YbdMpG3Xby86loxzVEjWTsj83muoyAz23Wt4mrJWKrCNGfXFGCOulqCSN0amajZsfYpCvTcenp8P3VEs1PWOq6voZ0e5nhugCcez5jzU+uOuKzTqKLvHbq5rwDjffc2JL0Aaidv7/AIVYnXjGOa5ooNuxe4+y+/MMMseiTvY45GVj3ckTSYJQhtiE1dcg7Hw5ABo0cblVp6ksqV9jonZnyO9h3k1wyNPIoUBMlY0ByQGIBJY4zsB4VG+MmtXrOrK5JCOVF8qE2FAKAUAoBQCgFAKAUAoBQCgFAKAUAoBQCgFAKAUAoBQCgFAcn/8AUFKe4tU8jI7fNU0j5Ykb8Ks4RXqeBHUehww10GRGe2FbxNWSkVWEaM9kVkGncx5qKSMpkc6YqFo3ueQKwZDH1/H/AM1rKMXujKuti1dmXLBvr6MaR3ULLJMcDGlWyE+LkYx6aj5VWryjBWitWbwTe5+oqokooBQCgFAKAUAoBQCgFAKAUAoBQCgFAKAUAoBQCgFAKAUAoBQCgI/ivBLa50i5gim05094ivpz1xkbZwPuoDRk5L4ecZsbU4GB9Smw/s0B4/zG4b/MbX/cp+6gPv8AmPw7+Y23+5T91bKUlzMWRr/6POG/zSP72/7qz6SXWxlR8PZ1wz+aR/e3/dT0kutjKuoyQ8gcNXOLKA5/OQN+1nFYzy6xYyf5jcN/mNr/ALlP3VqZNiHlSxUaVs7YAeXcx/8AbQEhY8PihBWGKONSckIgUE4xkhQN8Ab+6gNmgFAKAUAoB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jpeg;base64,/9j/4AAQSkZJRgABAQAAAQABAAD/2wCEAAkGBxQTEhQSEhQWFhUVGRcaGBgYGBwaFxYaGBkdGB8dHhwbHSggGx8lGxUYIjEhJSkrLi4uHCA1ODMsNygtLiwBCgoKDg0OGxAQGywmICYwLC4wNCwsLCwvLy80NC4sLCwsLCwsLCwuLSwsLCwsLCwsLCwsLCwsLCwsLCwsLCwsLP/AABEIAKgBKwMBEQACEQEDEQH/xAAcAAEAAgMBAQEAAAAAAAAAAAAABQYDBAcCAQj/xABNEAACAQMCAwUEBQYJCwQDAAABAgMABBESIQUGMQcTIkFRMmFxgRQjQpGhNVJicrLRJDM0VHOCkrGzFRYXU2OTosHC0uEIQ4PwNsPE/8QAGwEBAAIDAQEAAAAAAAAAAAAAAAMEAQIFBgf/xABCEQACAQIEAgYIAwYGAAcAAAAAAQIDEQQSITEFQQZRYXGBkRMiMqGxwdHwFDPhIzQ1QlKyFWJygtLxFiQ2Q1OSov/aAAwDAQACEQMRAD8A7jQCgFAKAUAoBQCgFAKAUAoBQCgFAKAUAoBQCgFAKAUAoBQCgFAKAUAoBQCgFAKAUAoBQCgFAKAhP86IGYrD3k+CQzQxtJGpHUGQeDPuzkUB5PNMQ9uK7U5xj6JO/wA8xxsMfOgsfBzfadXeSIZxmeCaFfvljUfOgJOx4nDNkwzRy42Pdur4xj80n1H3igMPE+O29u8cc8yRtLnRrOAcEA7nYbso38yBQEjQCgI/jfGoLSIzXEgjQbb5JYnoFUZLH3AE1lJt2QKPD2wWxlKvBMkP+t8JI95jUkgfAk+70sPCVVHNYj9JG9josUgZQykFWAII3BB3BB9MVWJD3QEJxXm2ztyVlnXUOqrl2B9CFBx88VFKtCOjZ0cNwnGYhZqcHbrei9+/gRi9o9hn+Mce/u22+4Vp+Jh9ouPo5j/6V5otqMCARuDuD61YOG007M+0MCgFAKAUAoBQCgFAKAUAoBQCgFAKAUAoBQCgFAKAUBTO0i5kjiDuP4CgzcCOTRPKdQVYxnHgJO4VgzbLsM6gJnl66SW2ieOF4EK4WKSPu2jA2A0DZRttjyxWhkj7/nO0jcxK7TyjrFbo0zj46AQv9YilgasnNLHOeHcRA9e5jP4CUn8K3i7GGit3/EeHzSgTL3MxyF+kxNBJvt4XYD1+y1XIVYPSSI3F8jFLwuQOzzTPOugRxiTDFI9yV1dXzkeJsk4GSau4alCDbXMhqSbLx2d3JawiRiS0JaFs9fqmKrn1ymg588iuTUhkk49RZTurkpx/jUVpC08xIUYAAGXd22VEHmxOwHzOACa1SbdkZOE81X8t1MZ7g+LoiA5WFPzV9T+c3mfcAB28NhlSV3uVJ1M3cQMab1aIztvZHxPXZm3Y5e2bQB/sm8Ufn0AJQf0Z9K8/iKfo6jiXISzRuRXaRzo6u1pbNpxtK465I9hT5YB3I3zttg1zq9V3yxPacA4LCcFia6vf2V838l49RzCqx7MZrXNHrB+h+VbnvLO2fOSYkyfUhQD094NdKi7wT7D5RxKl6PF1Y/5n5X09xK1IUhQEbzBxhbSBp3VmVSoIXGfEwXzPvrSpNQjmZbwODli6yowaTd9+xXK7wPtCjurmO3jhcd5q8TEbaVZugz+b6+dRQxGaSVtzrYzo9UwuHlWnNO1tEnzaW/iXSrB54UAoBQCgFAKAr3NfNsdiYxIjt3gYjRjbTjrkj86oatZU2lY6vDeE1cepOEkstt7879XceOUebVvjMEjZBFo3YglteryHT2fU9aUq2dtWNuKcJngFByknmvtytb6lkqY5AoBQCgFAKAUAoBQGnxfiUdtDJPM2lIxknzPkAB5sSQAPMkCgK/wfhks0gvb4DvckwQfYtEPT9aYrjU/luFwM51bMkMkknF3c6zHwxGZB3bFZL1lOGJdd1hByAF3bB38hlIXJ62urS1KWkXdQlgWSJAFLBepwOvnuffW6p3Nbm5/lAetSehZjMY7wRTIUlVHQ9VcBlPxB2rGRoXKPxLl17Xx2JLR76rVnyhz5xM38W36OdJ91WaMpR1j5EcknuaPA+c4bObvmLiKY93PFpPepMq5RjH11YUoce0ChzhRWcWoztOO+zXMU7rRkfxzmZ7qbv5dguRDFnaJTtqONjKw6nyGw2yTawmFVP1pb/AjqVM2i2K3f3eo1dIjUgfegLhypx36JOtxuU06J1AyTH1DADclG3x6FwASRVLG0HOOaO6JaM7OzK3cXJkdpCclyWJ9dRz/zryXefaqMYxpxUNklbu5Fy7L+XorqaR5hqWELhD0Zn1Yz6gaDt8KmoQUpa8jg9IuIVcLSjCk7OV9epK23mdijgVV0qqhcY0gADHTGOlXbLY+fynKUszbbPAEcKH2Y40BJ6Kqjck+gHU00iuw2vUrT5yk9Otvkim8V7TraNisSPNj7QwqfInc/diq8sTHkrnocN0YxNSOao1Hs3f34mfgfaPazsEcNCx6a8aCfTUOnzArMcRFuz0IsZ0cxVCOeFprs38vpcz9p/wCTpvjH/iLWcT+X5fEi6O/xCH+74M5p2b/lK3+Mn+E9VaX5kfvkz2PH/wCH1PD+5HQuOdosNtNJA0UjPGcZGnSTjPXOcb+lWZYhRk1Y8pg+jtbE0o1VOKT77/AkV5tT6AL9o2CH7AILfxhj6nA6jNbemSp57fexVfCJ/jng4yV+vltm7SO4J2hRXNzHbxwuO81eJiBjSpboM59n1rWGIUpJW3LWM6PVcLh5VpzTtbRX60uzrPfG+0OC2meBo5WZDgkBcZIB2y2fOk8QoyaszGD6O18TRjWjKKT7/oa1/wBptuioUR3ZlDFQQNGdwCfzseQzisPErkiWj0YxFSUlKSSTtfr7l1d5t2vaHatbvOdSFCAYzjWxIyNODgg4O+3Q5rKxEct2QVOjuKhXjRVmnrfklzv99xq8G7S4JpVieN4tZCqxIYZOwzjcZOB59fLrWI4lN2asTYvo1XoUnUjJStq1t5dZDdtPtWvwl/vStMT7S8fkdDol7NX/AG/Mr/I/Na2AnJjaRpO70gEAeHXnJ3/OHQHzqOnUyNu33qdXjHCpY900pJKN7897beXWXHg3ajFI4SeIwhjgOG1qP1tgQPfvU0cT/UrHn8X0Wq04OVGea3K1n4astHM3MUdnCszqzqzhRoxndWbO5AxhamqVVBJnG4fw6pjarpQaTSvr3pfMi+Wueo7y47iOJ18JbUxHljbAz6+taU6+eVrF3iHAqmCoelnNPW1lf4/oa3GO0iGCWSEwys0ZK7aQpI9+c4+VayxCTasTYXo3WxFKNVTilJX53+BPW3MURtEvJT3UbLnc5I3wBsNzt0AqVVVkzvQ5lTh1VYp4Wn60k7ffUVW57VoAcRwSMPUlV/DeoXiVyR2qfRSu1edRJ9l39Cxcpc0pfK5SN07vTq1YIy2ehByenmBUtKrnvocnifCp4CUVKSd72tfl1/8AZYKlOWKAqvE1+k8QSFs9zZqk7DHhkmkLCLPqIxG74/OZD5VhmURvaFxB2EPD4GKy3rFWcdYrdRmV+mASvhGfzjjcVmMbsw2e7/iUVpb6Y1xHCgCou5wowqjzJJwPUk1djSSWZkTlrZFC4Xw2aPiE9xdEm47uNXGQVieUd5oXHkkRiX4luowa3wdP0knNmKsrKxv8ZuLyVkgsVZ5ciVwrKpESMM7sQMsxCgefi9DU2LmqaSW/yNaazFss+VWkjNxxGITMqs0Vns8aeE+19mWU9M7qv2fzjzqtXO+wmjGxzvg3PUFnZR2kcMrzRLpdWGiNZSSX1MTnZy2wG9T0tUlBXNJdpTr3iTyym4mIaUjGQMKg38KjyAydzuau06eV5pay+9iKUr6LY82ckkz6I8EjcknAUep/cN6r43iVPDRu9WT4bCTrytEl7HhkTvIjvI7R6Q2DoTLDOF0nO3nkmvN4ni2LklJOyd7W38TtUOHYfM4u7a36jZl4An/tu6H3kuvzDZP3EVHQ43iqbvJ3XaSVeFUJr1dGRyXLoxjcaXXBODkEHoynzBwfePOvX4HHwxUM0TzuJw06E8sjCJtB29g9QOqk+YHp7vL+6hxDh936Sku9HpeAdIPw1sPiH6nJ/wBP6fA6V2QcZijkmR5FXvhGUJIAYqW2BzjJ17Dzrk0JZZNM7fSShLE0KdaisyV9tdHbXu0Ou6xjORjrnyxV08PZ3sc77WuMA28MUThlld9RUgg9yRlcj9Jh81qpiJppJfdj1nRjBtYidSorOKVr/wCa+vkveU7knlQ37yDvO7SMLqOMsS2cADb807/vqGnTzux3+L8VWAhF5buV7clpa/xRp82cBNlcGEtrGAyt0ypyNx5HIIrE4ZZZWWOGY9Y2gqqVuTXaXG54i0/AGLklkZUJPUhZVx/wkD5VJKTdDXrXxPP08PGhx1KCsmm/OLv7yt9m/wCUrf4yf4T1pS/Mj98mdjj/APD6nh/cjDz/APlC5/WH7K0qe3I34J+4Uu75stcn/wCOL8f/AOo1JL8jx+ZxI/8AqB/f8hWezj8pW/xk/wAJ6jpfmR++TOxx/wDh9Tw/uRj7QPyhc/rD9haVPbkb8E/cKXd82euK8sdzY2953me+YApp9nUGYb532TfbzrDhaKl1mMNxT02NqYXLbKt772snp4mPkzl4X05hL6AqM5IGScFVx1Hm34VmnDPKxvxbiLwNBVFG92lvbrfyIS6i0OyZzpJGfXBxUUtmdCnPPFS60mdD7Ymz9DJ81k/6Ks4n2o9z+R5ToqremS64/MgOROVRfPJrcokQXOkDUS2cAZ2HsnetKdPO2jqcZ4q8BCOWN3K++2m/xNDmzgZs7loNWoYDK2MEq3qPXqPlWs45ZZS1wzHLG4dVbWez7ywcYuWfgVrqOSs+gH3KsoH3DA+VbN3pR7/qcrC0o0+NVcvOF/FuNzF2S/y//wCJ/wC9azQ/M8GSdJ/3L/cvmQ3Ov8vuf6Rq0n7b7zocI/cqX+lFl5ktZH4PYugJRMl8Z2zkBiPQbjPv99bzT9FFnHwFWnDi1eMnq9vmvvqKdwUW5kxdmURkdYtOoNkYJ1A+HGc436VGrX127Dv4t4lU74bLm/zXtbw5+47PyJZWkUL/AEOVpUZsksRqBwBggKpGw6EVdoqCTyu5894zXxdWqvxUFFpctrebv4Ms1THHFAVXnKIwKbyGRo3LQROAqukoeZY11K3TT3rbqVOD1OBjKV2Cm8Pu+9vb68O5D/RYvdHDgtj4yMfuq/hqN22QzlYz2sRub21g6qH7+TbI0QYI++UxD7/SpMa1CCiuZrS1dyV41ypdfSriWAROs7rINchTQwjSMhsI2R9UCCPUggYyYMPi/RRcbXN508zuWDlHlv6IsjyOJJ5iutgNKhVzpRASSFXLHc5JZjtnArVasqks0jeMVFWR47Qjcjh9w1oxWVV1ZX2iikFwvoxQNgjfPTB3GsbZlfYy9j8uvP8A/fXO+a7KaSsise7e0lmwIlySyoD5a3IVV95yRt99UsRjYwlkT9Zk9OhKUc/I6JccNjt7qWCJQBAkEJIHtuE713J8yWm/AV5biU23Fd7O7w2FlJ9yIzhcemeb/a+P5rJJGcf1RH99R4pfsKcl1WJMLL9vUT6/qS1UDoEPzPZF4jIhAeIFgTsCPNT7jj7wK6HDcVKhWVuZQ4hh1VpX5oqsF5qAOCDgHB9+4+R9a9zRxCqK6PLTg4s2Ip9HiXp1YeRHmfccb+/z91LH4OFSDqR3XvOzwXjFbBVVC94N6r5rt+JM4rzeWPUfVTp/E+Wnm4PaGJS0kS94Fx4mWTxMB94IHnp8zirXo81KLR4zD8ThQ4tWVR2jJ5b8k1om/h2X6ii8v8wT2bl4GA1DDKRlWx0yPdnqKhjNxd4npsdw+hjIKNZbbW0aMXFeJzXc3eSkvI2FAA+5VA956e+sSk27s3w2Go4Olkp6RWru/NtnReN8GNpwNoXxryjPjpqaVTj5DA+VTzhko2fWvieSweMWL40qkdtUu5Rfx3Kh2b/lK3+Mn+E9RUvzI/fJnf4//D6nh/cj32lWbR8QlJG0ml1PqCoB+5lIrNVWqM16P1o1MDBLeN0/P6EY3MM5tBZah3IOcYGT4teCfTUc1pneXLyLi4dQWKeKt6/f2W27tDf7OPylb/GT/CetqX5kfvkyrx/+H1PD+5GPtA/KFz+sP2FpU9uRvwT9wpd3zZZOa/yHY/rx/wCHJW8/yoffJnI4b/Ga/c/jE1ex3+Wyf0Df4kdZw/t+H0J+lX7nH/WvhIpvFP46X9d/2jVaWz8Tv4f8qHcvgdX7TOCNPaRSxjU0AyQOpRgNWPXBUH4Zq7Xg3FSXI8P0ex0aGKlTm7KfxW3nd+Njl/BeNTWrmSB9DEYOwII94IIqrGTTvFntMXgqOLhkrRuvvqPEsk13Pk6pZpSPLdjjA2GwwB8ABWG232s2jGjhKNlaMI+46RzTy20PBo4hu0DLK+BnJbUG6eS94d/RasVKeWkuzX78zyPDeJRrcXlUe004r3W8XbbrZzrgfGJbWUTQkBgCNxkEHyP4fdUEZOLuj1mMwdLF0vRVduw1by6aV2kkOp3JZj6k7+Ww+FYvfUmpUoUoKnBWSVkdUTmJrLhNnIqB9eFIbYYw5O489h+NWVUcKUbHiXw6OO4pXhKVra6dehz7mTjEdyytFbR2+M5CH28464AG2D5edV5SzO9rHquH4OrhouNSq59/L3v4lr7GopO/nYfxXdgN6F9QK/cNf31Nhr533HE6Vyp+hpxftXuu62vvt5HWKunhhQFY7SR/AJD5JJbOx8gqXMTsT7gqkn4VvTtmV+sw9ij3vEBqCgNJI/sRoNUj/BfTfdjgDzIruTqQoxu2VFFyZd+SuW2tg88+DczBQ2ndYkXJWJT54LMS22ok+QAHFrVXVlmZajFRVi0VEbCgPE0qqpZyFVQSxJwAAMkknYACgPzPc8tpdcQulsI5JrdHyqxYUYOCRrcqqJq1BRnUVAI23rWtiqrhkp2Xa/l92JqVGmpXqX7l8+r4lg4NB3d/YwSRNCY5xmNgNvqpSpGklWUlThgTuD5g1y8PRnTqyc3e638UdDEVYVKUVBWs9vBlj43yfePdXE0P0do5nVwHldHGIkQggRMOqHzrbEYZVmne1uz9TWhiHRTVr3fX+hGPyReqgkEUbSrO5CJKN4pY0DeJwoyJIg2D5M1bSoKVFUr7c/vsNY13Gs6qW/L77TNDyfxB8ZS3iHmWlZyPgqIAf7QqvHh8V7UvJFiXEJNerHzNPnPklLa1SaWZ55u/gUagFiGp8ELGNtwTuxY7VbVOFOEsito+/wAyo6k6k453fVd3kQPHODidfDhZFHgb/pP6J/DrXNwWNnh53vpzOni8JGvC3PkYuznk2S/uCkilIIWHf5yCfMRqR1LY3I6Lv1Iz6ypi41aSy8zzapSp1Nd0dnTs5sAcmNj7jI+PwOa5v4aHb5nffSPHtWzLyRaLW3WNFjQYVFCqOuFUYA336CpkklZHFqVJVJuct2233sql1Dwe8mZC9s8wJ1BJQr5XY50MCceeajlRhLVovYfi2Mw8ctOo7dTs/jcycvycKjmEdo1v3x1KpVtTEgeJQ5Jy2ASVBzisxpwi9ER4niOKxKtVm2urZeS0N/jfFbFm+iXMsRZtOY2bpkjTqx7OWxjOMnpW0oqSsyChXqUJ+kpuzXM27PgFrEweO3iRl6MqAMNsdcZ6E1qqUIu6SJauPxVWLjUqSafJt28iH5rvrFgy3UTTLD/GMkbP9H1AMdRTxL4dLELkgYJGMUnGEtJDC4zEYZuVGTXX1eK2ZC28vB44C5hkit5vD30iTKrD2h42OtFbSME6QdvUCtFSp7WLU+MY6cozlPbbRW8rW80TXK1nw12ElnGoeMAjKyJIquCAxWQBsMA2GIwd8E1tGlBO6RFX4pjK0XCpNtPdad5Kz8t2ru0j28bu/tFlDZ8vP4Vl0oN3aNIcSxcIKnCo0ltZ2+B6n4XazRiBkjaOMgiMYwhGR0HTqRWXTi1ZrQ0pY3EUqjqwm1J7vm/ux94Xw21jYvbxwq2MExqoOCc4JXyyv4UjThF3ikYrYzEVo5as5SXa2zCvKtnkn6NESSSSyBjk+85rX0FP+lE74rjdF6WWnU7fAlwMbCpTnt3ITiHJ9lMS0lumonJK5Qk77nQRnrUUqMJbo6VDjGNorLCo7dtn8bmzwjl+2tv4iFUPTVuWx6amyfxraNOMdkQ4riGJxP502+zl5LQkmUEEEZB6g+dblRNp3RXjyNYa9f0dc5zjU2n+xq0/LFQ/h6fV99x1f8cx+TJ6R27lfztf3mWfk+yeRpGgUswAO7YwoAGFzpGwA2FZdGDd7EcOMY2EFCNRpLu797XfiZr3li1liSGSEGOPOhQWGnPXBUg1l0oNJWNKPE8VRqSqwn60t3ZO/miJTs5sAcmNj7jI2PwINafhodvmXn0jx7WkkvBFlsbKOFBHEiog8lGB8fj76mjFRVkcetXqVp56km32mxWSIUAoDUsOFwwAiCGOIHr3aKmfjpAzQG3QCgFAcc7TObGuFnihP8Ht9eTv9fLFnOfWNHHT7TLnoBnn4nEftFRjzav3dR0MNh/2cq0uSdvqWzg/BHtrGKC0kjRwFZ5JIzIJGYZdiA6nLMeudgMVPzIlF2KtwueTiV7b3bKixWJmXvYyTHdSE6QY9Qz3agE5Od2IBPWt8qSM04ubvy+JeoOLRMjSLIjImrUysGC6RlskeYHlWjiSNK10avD+KTXMFpcQIsaSsryLKcsISrYK6dtR8BHuNYaSdiG7aTRnXiDwwPLeaF0GQkxhmURhjpJG5zowW+dLXehstrsq3asjyW0EsRBSGZZHOCwVCrL3hC7sE1hsDyrLpqScXzNpXhaa5GlwvluxmJgjurmaYIGaeNj3SahqHsjuRkbhDk4++ovw9NK2VWHp6jftv79xCchcZmhuIbnTmORCs4Vh9YMZR1UkAOGA6+RYelV6eJp4aUoNu19NNixPDVcTGM0le2rvudFi7QVdC0dtJnUQBIyKCAcZypYjodsVNPidGDtr5EUOF15q6t5kZxHmGW/kisO67pJtTzskxLGCPGpM6FK62eNSR9ksNuoko4yFZNwT06/+yKvgp0GlNrXq/wCkZeb7RJms+FJGgjkYSSKFGmO3tyrEAdBqbQg9xNSR5sjkuRtc/wAojsWhjUd5MUgt1HhxLIdKlcezo3fI6aaxDczPY88fsoLPhlzGiKA0Tpj7U0sq6BqY7szOw3OTvWM2t2Zy6WRFQ81cQjjAMlqdCgEmCQkhR1J+k9dutc//ABdt2UPf+h0/8GSV3P3fqSXBSRwlp5PbmhmuZDv7U6tMRvvhQwUD0UV0payOUlaBh41aA8BdDvoslYE+scQdT8dSg0T9YNeoOY+IPDPw+7i0iSRJYm1DIZHjWbBwQdmiB6+Z9agr1pUablHsJ8PQjXqqEvcYrzmS6kUgTd3nG8SKCuMdNYfrjzz1rmvi1bqj5P6nVXB6C3b930KTHw+KWJZZIonkcando01MzbsT4epOc1DVr1fSy9Z79bJaWHpeijeKenUiY7LYlj4oFjRVD28+oKAo2eEgnHXzG/qa6nDpylmzNvb5nK4lCMcuVJb/ACJTteu5EngCO65jOdLEZ8R9DU+J9pHoui9KnOhPNFPXmr8ig/5Tm/10v9tv31X8T0/4Wh/RHyRO8C57u7dhqkaaPPiSQ6iRnfDHxA+m5HuNSQqzjzuczGcBwmIi8sVGXJx0923z7TtPCuIpcRJNEco4yPUeoOPMHIPvFXoyUldHzzE4eeHqypVN1937nyPF5xm3iJEs8SEYBDOoIyM9Cc9KxKpGO7RtSweIqq9OnJrsTPlnxu3lOmKeJ29FdSfuB91I1IS2aM1cFiaSzVKcku1M3XcDckAe/atysk3ojWtOJQysViljdgMkIwYgHzODWqnF6Jk1TDVqUVKpBpPrTQXicJZkEsetSQV1jUCOuRnPnTPG9rh4Wsoqbg7PZ2djbrYgFAKAUAoBQCgNPjEcjQTLAwWVo3EbHcBypCk+7OKA4TbQhU7ooV7sd20bDxIVGCrD4fIggjIINeYxEalOq82+56bDypzpLLtseo57oJFw+G4YQ3DrDpYBmijIJfu5DuAEVgFOrGdsV08HipVW1Jarmc/FYVUksj0btYt3MvCJJYo7C2+phKEO+MqqIAFi2IJ1kjO/shvWr66zScG0oR2Nvgc0csb2bxLC6IUkgXZQjArqjx1jbfDfI4IoxFpxytWPfDZ72zRYZLc3cUahUlgZRNpUADvI5GUFsD2lY59K0dmV9Y6Gvx7iVzdxPbwWksQlBRprjQixqwwxCBy7tgkAYAzjyrZJI3WaSska/wDld0vIbaAPLCiiKfCgrC2klCXG+ohcMvQAr0Jwc2JM1pqK22M3BZY7G6uLfKx28kRukzgJGwbRMM9Au8bY8tRx6DEldEckoSa5blL5QGYYj+itebxztVl3s7GDbVGPciS4LbzmJSskQUFwAYmZtnYbnvQM7elQV6lNT1TvpzS5dzNqMquXRq2vJ9feWfs9s3727mkcOQUgQhNIARe8bHiPVpQDv9j3V2sDGKoKSVr6737OpdRy8XOU6rzO9tNrdpZoeEot1JdZJeSOOPBxhVQs2Btncvk/AVdvpYrW1ual1wh5L+G4cr3NvE/dLk6u+kOlmIxjAjAA/Wal9LGLa3KpzLO99caUdo7e0kIBUKTNOuVYnUCNKbqNt21HyFcviGNjS/ZJXb37F4F3CUXN+kbtbYhuYrCRbaYi4lyV0gaYsEvhANowRu3ka52ErRqV4RyLft+pexM5xpSed7dn0L1z2RDwq5Rdvqe5X/5MQgf8WK9NHWRw5aRPnPIEPCbpfJbcxj4sojH4kUjrIS0iRnPcJL8OhVijZlOQAThIdJ9oEdXHlVLiE1DDyk1fb49hZwt/TKztuRLcFkJ/lcwHoqwj/wDUa87+Lgv/AG1/+v8AkdZ53/O/d9DR4RB/BIvPwnc9T4jUtep+3kYoT/ZpG92dtp4ou+NUMy4/O3jfHx+rz8jXb4XL2l3HP4krxizZ7Zf5RB/Rn9qreJ9pdx6Lop+RU/1fIw9k9hFNJcLNGkg0JsyhseI9M9KxQipSaaJOk2Iq0YU5U5OLu9nbkQPPHBltbySJPYOHQfmhvLf0OR8MVpUjlm0dPg+Mli8JGpP2tn3rn4/EvnY5csbeaMnZJAR7tS7j4ZXPzNT4Z6NHmelVOKrwmt2tfB/qQPGOWIHuZWm4jBHJI7MVC5C5OcFtQAI6b1DKCzO8lf77Tp4XileGHgqWGk4pJXva/crMqfHeFtaztCzKxXSQynYhgGBHyNaSjZ2Z3MHio4uiqqTV76Ps0Zc1aTiHBnLktLaOSGO5dVUE5PUnQ5+JVd+tSfmUnf8Al+/gefap8O4tFQ0jUW3U2+XivC7IvsrvRHfAE7SRuvu2Hef9B++lB2mi50koOpgrr+Vp/L5ldbVdXJwPFPKcD0Mj/vaofa8fmdZZcLh9doR+C/Q/RFnbLFGkaDCooVR7lGB/dXUiklZHyirVlVm5y3bbfiZqyRigFAKAUAoBQFX5v5PS7+tjIiuQAA+Mq6j7Eig7jc4YeJT0yMqYa9CFaNpE1CvOjK8TmHHOE3Nvhpo3heJlkSYKZIFZDsxkUYCnJBD6SQTsK5cMNWw1TNFZl2dXcdSWJo4iGVvK99evvJux7Q7c4F0DCxwNanvICTtkMviUfrKMetX6dWM9Fv1PRkTcqftrx3RZL/gUV0scgcq6+KGeJsOmodVYbMpGMqcqakzWI6lpamvJc30BSJ5rGVnz3ZlL27yaQCfCocMQDk6QPgKxoyBuSMLR310u09rDGSys1sWmfKkqwV3CqpBBGdJIPwrKaRJFyfOxnSK3sIApKxRg9WJLOx6/pSOx9Mk1te5OnCnE+cM5Y+mXDXt5AvdLFotoZly4JbU0roRhCcABTkgDcKcit0rFCtUzyuc95atZ4oY1e2ugyqAR9Gn2I+EdcLFYKtUqSajz7Ds4bE0Y0oqUlsWXlDlsEfwtJP4Qbj6P3iGN7dkmlJ0EgMrSRujg9cRv5ACuhDDRjTV46tLN22SObOs3UaT0TdvMnLNBw+a1tjcO6XBuNRl7sDvNpcgqq4JLOAvofcKljBKFoqyWxG5PNdvctwNYNxQHFuCXU3dArMgDtI4zEWP1kjP17wZ9rPSuBjo0515Nxfn1adR1MNTn6KNn7v1M/EDNNE0RniCuCCe5bUPQg99gEHcHHpUFH0dKamou6/zL/ib1KNScXFta9n6nu/FzcLAs18zCBkcARIA7oQVaTc69x0O3uq++KzW1NeZV/wAO65Gbi8t1dJ3VxeKYtSvpjgVWJQhlBLFgQGAOMb4o+LSt6tPXtd/oY/w985adx6k7x5/pEt28kgQoAUQIisQTpUDYkqMnqfuqpicZPEQySgrXvzJqWE9G8yZvxu56Tb+9Fx/y/vrnNRW8feyfLLrNDg7fwOLJydJ/aNT11/5iRrQ/LRl5Fi1cVhOfYSZvj4NOB7/Fn5Gu7wrd9xU4j+Wu83O2X+UQf0Z/aq7ifaXceh6KfkVP9XyITkXmdLFpmdGfWoAC4G4JO5PTr760p1MjbsdHjPDJ4+MIxklZu9yH49xZ7qd55MAuRsOigDAA+QrSUnJuTOhgsJDC0Y0YbL39ZduEWctrwW5mGVefSR1yIyVTPuyGc59CDUqTjSb6/gecxValiuMUqT1UL/8A21dvNJd5S+XOHpcXMUMkgjVzgsfhnAztkkYGfM+fSooRTaWx6LH4ieHw8qsI5muXz7luza5w4THa3HcxS96oVTnYlCc+E42z9r+sKSioSyp3IOFYupiqHpakMru/Ht+XgdA7HRm1mB/1p/YWrOF2l3/JHlulTtiYf6fmznvG7R7G8kRNtDNoO/sODjfz8LY+OarSjklbqPVYOrDHYSM5c0r96396Jjsq4b3t6JCPDCpf3aj4VH4k/wBWpKEbz7ih0kxPosHkW8nbw3f08TtVXz52KAUAoBQCgFAKAUBWOO8/WNpL3M031gxqVEZ9Gd/FoBwcYOnrgjbepIUpz9lXMOSW5h47znw6CFbhnjl7wExqgDySY2/q4xgliADtnO1YhTnN5YrUOSSuyh9n/MLwa5ZlCcPubmcQkHazcyEiNtgFjbOAw2DDfGagqwtJrmianKy7Dp19YRTJomjSVOul1DL8cMCKgTsTNJmnxS8gsbZpGCxxQrsqgKPciqNsk7Ae+sq7YvlRz3s85rs5Lh5+JFkvdTiPvgBBAoJHdxZP1TbYJfSSTjJ3q4qUlBStoVZVM0rPcqHNHPV1ezmUSywxg/VRI7JoUdC2gjVJ5knp0FdPDYOOXNPmVp1XeyNm57ReJyxJEZwgQAFol0ySY+07tkg7b6QvnWsOH85vyMut1Ir8FxPIwlaeYkMGRjK7MGXbWCxO/ofT41vTwlOd3bTl9TDqSR0flrmtboC04hHFJJ9ksgaObHnpYELJjqvzG2whlQyvJLw7fvqNlO+qJjgPErexurqF2FvbP3DQKwYQh2Dd5oYjSoJ0eHIGc7CudiKTT2LVGa5mj2lc8LoeytHDO4KzSqcrEh6qp6GRhtt7IPrWcLhpVZdgrVlFWOWLCoGBkD0ydvxrt/gsP/QvIo+nqf1PzMgkI2DOPg7fvqOXDsI96a8jdYqutpvzZOcqW3ed9JNIzRRNFrAldJI4pTo70Nq0sqMPECuynOryrk1+H0KdS2VWZbhjazj7TLHe8PsWhkktLx3aEd4yi4VwyJuynIOnUoIDbYJBrV8Nw8lokbLHV1/My/f6PrRk8LTLqGzBwWGfPxKRn4g1V/A0P6fe/qS/jq/9XuX0EfZ9CqgLPcahnxExktnpkd3jA9wHSo58Mw8lt72bLH109/ciDh7P7uOJY0lgfTkeLWu2c5yA2+CdtPkN99q9XhMZzc1LfsJafEXGKi4+8z8D7P54byC5eWMrCzNhdWptUbx43AA/jM/KrWFwfoHe9/AixOM9NHLa3iSXPPJr30kbpIqBFK4YE5yc+VS1aLm7pnT4PxmGApyhKLd3fQrf+iib+cR/2WqL8NLrR2P/ABZR/wDjfmif5b7N4YHEszd867qMaY1PrjJLEe8491SQw6TvLU5eP6SVsRF06SyJ763fny+PaW7ilgs8MkL50yKVOOoz5jPmOtTyipJpnBw9eVCrGrDdO5zC67KZw31c8TJncsGVgPgAwPn5iqjw0+TR7On0roOPr05J9lmvPT4G1ddlJ0oI5xkA6ywO7fogdAB65NZ/DNbMgp9K1eTqU9OVny7etlr5H5caxieN3Vyz6sqCMeEDG/wqajTcE7nE4xxKOOqxnGLVlbXvbObdqd8sl8wXH1SKhPqwyx+7Vj5VWrO82ev6OUJUsEnL+Zt+G3yv4l07JOG93aNMR4pnO/6KeEf8Ws/OpsNH1W+s870nxPpMUqS2ive9X7rF5qyebFAKAUAoBQCgFAc07XOf/oi/RLZ/4S4Bdh/7CH/rYdB5Dxfm5mo0XUfYaylY4QjV26aUVZbFSWurPgPjI9Qp/Ej+7Fax0qtdaT+KMv2UX/kHnWO3iayvIw9q5c6tOorrOSrpvrQkncDI9CNxy8ZgZqTqQ1LVGurZZHQ+CcNGgf5N4iTB9mMhLiOMD7KkkSKB+aWOK5jfWi0l1M9zcvxRMLziN00/c+JTNpSCEj7SxqANXoTqOwxvWL8kZst2cr4ryrNNBdcWjH1LzzSrGwxIbd21CUe7xE6SPZGcmunhsU6SUZL1SnUpqTutyoxjxaR6Aj3DJGPvH4+6upTeWbgtrXRWlqrm+IdWIh5jLn0X0+LdPhms1Xnfo14936iOizG9IwGw8qn20Roasw1DGSOhBBwVI3BB8iD51HUgpxszaLs7nQOV+Y3uLeaCQK06oVIbZJQwIViOmCdiPI/KqTg5JxftL39pLe2q2OeSW7wHuJF0vGFVhsR7IOQRsQQc1Nh5rJltZrc0mtbmB7ipnI1sYmua1zmbF57Er0jigUDOuCVT+iMo+fhlMfOqGNs0nzJqR3fiXCYLgKJ4Y5Qh1L3iK2k+o1DY1zyY3KAUAoBQCgFAKAUAoBQCgKJxLsxgld5BPKGdix1aWGWJJ8h6+tVnhlumz02H6T16UFBwi0lbS628WXHhdksEMcK9I1VR78DGfn1qeMcsUkefxFeVerKrLdts2q2IRQCgFAKAUAoCv888zpw+0e4YanPgiT8+RgcD3AAFifQHqcCtoRcnZGG7H5au7qSaRpZWLyOSzserE+f/AI8hgV1acFFWRBJ3MkMdWoETPckJzqXc4wR6jr8jufvrE4yUs8d+rrMpq1mZbdcgkeXUeYPoa3hNTV0atWMR2bUNmHRhsw+BG4rE6UJ+0kzKk1sy2cjRRzPI9yRM6MgjWVu8KeEMSocnqSPL7NVKeHpOpLRcreRJKcrIv/MvMgjs5IgNc1wrQwxDdnaQaOnoM5J91VsVSUSSnK5RuYuQJOG263RlWdPq1kXGmRWbAATch11E+h89960w+KlTl6yvfzMzpqS0ImC3MaeL238T/H0HuA2HwrrUYOKvLd6v77CtJ3emxruakNTxQyZLO+ME0c46IcP7422b7tm/q1Wr+raouW/dzN4a+qWPnbgokje8jY61UF16q6KOo9GC+fQ4xWtaDhepF9/aZi7+qznhYk46/wDOsOSSuzKR0vkvsinuNMt4Wt4juEAHfuPgdo/6wJ9w61SqYpvSBLGn1nauAcvW1lH3VtEsa+ZG7OfVmPiY/E1Ubb1ZISlYAoBQCgFAKAUAoBQCgFAKAUAoBQCgFAKAUAoBQH5v7Y+Z/pd8YkP1NrlFwchnONbfeNI/VPrV7CwsszIqj5FKgSr0UQskYkqeJoZQtbGDI1rq8SHS48/Jh6N6j8RUc6d3mjo/j2M2UuT2I6R8k50IQSCHkAII92ncb9ah/Evmku9/ob+jJLg9ioZ2ZY5cW9xIoYBlZgVxjqNulRZFfWz0k+y+hm/yLbyvxWyjbW30WOdNSs6EBTgblHIGQQRt5dKiw1ajWpKpbK3yejN6kJQm43ueebOZFvbhER1aC1AYYORJM49r3hF2B9SazhqUZVXLqMVJNRsVy7mya6hXNWsGT5QHiXGCT0889MVpO2V32C30MnLfC729AtLYyyISNQJ+qRdWxdiPCuADpG5xspNcpyjCFpN93w7iza70O5cidmlvYBZZMT3Ox7xh4Yz/ALNT7P6x8R9w2qtUqSm9SRRSL1UZkUAoBQCgFAKAUAoBQCgFAKAUAoBQCgFAKAUAoBQFd7QOP/QrCecEB9OiL3yPsvxx7XwU1tGLk7Iw3Y/KiLjA9K60UkrIrtmdJMVunY1Nu2uQc48jg1tTqqV0uQlGxuqanNDLG+KyYN62uADnAz643++lle9gaMtkpuc6nWJ0bUqEhWOV1KcdAwCk+uDVKdBOv2Ncvf5kyn6hKcWaOWEwYCrgacDGkjpgVZq0o1IZCOMmnciYpiwRpB9YoKE+uDj5g6Qa0orMlKXtLQzLTRbHxjU5qfKA+OwAJJwB1Naykoq7CVzqPInZgsqC44ihw2DHbklcDrqlA3ydsR+Q9rJJC8bE4l1XZbFqFPL3nVbCwigQRwxpGg6KihVHyAxVUkNigFAKAUAoBQCgFAKAUAoBQCgFAKAUAoBQCgFAKAUAoDh3/qD4wWmt7MdEUzN6FnJRfmAr/wBsVawsbyciOo9Dkqir6IWCKGT7ACvi32J1D3ZJz8uv31BG8fXXJu/dc2euhMxHYGujFpq6IGjJmtgfQaA9d4aGAXoDzmhk+UAJxudgKw2krsHV+zDkH2L68XxDDQQsPY9JXB+35qp9nqfFjTxcTiHVdlsWqcMvedWqqSCgFAKAUAoBQCgFAKAUAoBQCgFAKAUAoBQCgFAKAUAoBQH5O544t9K4hdTggq0hCYOQUj+rUg+9UB+ddLDxtBdpDN6kTCKsxI2bP0fNb5TW5ljhxWygkGzEJO7OPsHp+gT5H9E+R8qrqXoHZ+y/d+hvbP3m0ktWlIjsZlNbmD7QCgFAKAvvZXyd9KkF3Ov8HhbwKRtNIvn70Q4+LDH2WB5WMxGZ5I7cyxShbVncK55MKAUAoBQCgFAKAUAoBQCgFAKAUAoBQCgFAKAUAoBQCgFARXNfEPo9lczg4McMjD9YKcfjigPyOFxt6V2ErKyK17mxbdakiaslIxU6NBJRgjblqgnrozdGGGXT19n1/N9x93vqvGTpaP2fh+hu1m7yUhlq7GRE0Zw1bpp7GD7msgZoCS5b4O15dQ2y/bYayDgrEpBkYH107D9JlqpjKuSnZbskpRuz9LWlskSJHGoVEUKqjoqqMAD4AVxS0ZaAUAoBQCgFAKAUAoBQCgFAKAUAoBQCgFAKAUAoBQCgFAKAofbXfd3wuRQcGaSKMYzv4u8YbdMpG3Xby86loxzVEjWTsj83muoyAz23Wt4mrJWKrCNGfXFGCOulqCSN0amajZsfYpCvTcenp8P3VEs1PWOq6voZ0e5nhugCcez5jzU+uOuKzTqKLvHbq5rwDjffc2JL0Aaidv7/AIVYnXjGOa5ooNuxe4+y+/MMMseiTvY45GVj3ckTSYJQhtiE1dcg7Hw5ABo0cblVp6ksqV9jonZnyO9h3k1wyNPIoUBMlY0ByQGIBJY4zsB4VG+MmtXrOrK5JCOVF8qE2FAKAUAoBQCgFAKAUAoBQCgFAKAUAoBQCgFAKAUAoBQCgFAcn/8AUFKe4tU8jI7fNU0j5Ykb8Ks4RXqeBHUehww10GRGe2FbxNWSkVWEaM9kVkGncx5qKSMpkc6YqFo3ueQKwZDH1/H/AM1rKMXujKuti1dmXLBvr6MaR3ULLJMcDGlWyE+LkYx6aj5VWryjBWitWbwTe5+oqokooBQCgFAKAUAoBQCgFAKAUAoBQCgFAKAUAoBQCgFAKAUAoBQCgI/ivBLa50i5gim05094ivpz1xkbZwPuoDRk5L4ecZsbU4GB9Smw/s0B4/zG4b/MbX/cp+6gPv8AmPw7+Y23+5T91bKUlzMWRr/6POG/zSP72/7qz6SXWxlR8PZ1wz+aR/e3/dT0kutjKuoyQ8gcNXOLKA5/OQN+1nFYzy6xYyf5jcN/mNr/ALlP3VqZNiHlSxUaVs7YAeXcx/8AbQEhY8PihBWGKONSckIgUE4xkhQN8Ab+6gNmgFAKAUAoB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2" name="Picture 18" descr="https://encrypted-tbn3.gstatic.com/images?q=tbn:ANd9GcSj0X29xoJc-nGChh8m2i0bvgdIKB2haxiCGIlGp_j_66Y6U4XvHw"/>
          <p:cNvPicPr>
            <a:picLocks noChangeAspect="1" noChangeArrowheads="1"/>
          </p:cNvPicPr>
          <p:nvPr/>
        </p:nvPicPr>
        <p:blipFill>
          <a:blip r:embed="rId3" cstate="print"/>
          <a:srcRect/>
          <a:stretch>
            <a:fillRect/>
          </a:stretch>
        </p:blipFill>
        <p:spPr bwMode="auto">
          <a:xfrm>
            <a:off x="5528101" y="3962400"/>
            <a:ext cx="3615899" cy="28956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TotalTime>
  <Words>909</Words>
  <Application>Microsoft Office PowerPoint</Application>
  <PresentationFormat>On-screen Show (4:3)</PresentationFormat>
  <Paragraphs>77</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Quote of the Day</vt:lpstr>
      <vt:lpstr>PRE-TEST  Who discovered America?</vt:lpstr>
      <vt:lpstr>The Age of Exploration</vt:lpstr>
      <vt:lpstr>PowerPoint Presentation</vt:lpstr>
      <vt:lpstr>The Crusades &amp; Trade</vt:lpstr>
      <vt:lpstr>Why Not Explore Sooner? </vt:lpstr>
      <vt:lpstr>Why Not Explore Sooner?</vt:lpstr>
      <vt:lpstr>Which nation will be the first to reach ASIA by sea?</vt:lpstr>
      <vt:lpstr>PowerPoint Presentation</vt:lpstr>
      <vt:lpstr>PowerPoint Presentation</vt:lpstr>
      <vt:lpstr>Cristoforo Colombo, Cristobal Colon, Christophorus Columbus</vt:lpstr>
      <vt:lpstr>Spanish Exploration</vt:lpstr>
      <vt:lpstr>PowerPoint Presentation</vt:lpstr>
      <vt:lpstr>Christopher Columbus</vt:lpstr>
      <vt:lpstr>PowerPoint Presentation</vt:lpstr>
      <vt:lpstr>PowerPoint Presentation</vt:lpstr>
      <vt:lpstr>PowerPoint Presentation</vt:lpstr>
      <vt:lpstr>PowerPoint Presentation</vt:lpstr>
      <vt:lpstr>But Was Columbus First?</vt:lpstr>
      <vt:lpstr>PowerPoint Presentation</vt:lpstr>
      <vt:lpstr>Lets distinguish Fact vs Myth</vt:lpstr>
      <vt:lpstr>PowerPoint Presentation</vt:lpstr>
      <vt:lpstr>Why is America called America?</vt:lpstr>
      <vt:lpstr>PowerPoint Presentation</vt:lpstr>
      <vt:lpstr>Which Nation Dominates the Early Period of Exploration?</vt:lpstr>
      <vt:lpstr>Warm-Up </vt:lpstr>
      <vt:lpstr>The Spanish Conquistadores</vt:lpstr>
      <vt:lpstr>Spanish Advantages Over Natives</vt:lpstr>
      <vt:lpstr>The Spanish Empire</vt:lpstr>
      <vt:lpstr>Spain Gets RICH!</vt:lpstr>
      <vt:lpstr>What were the primary motivations for the European Conquest of the America’s?</vt:lpstr>
      <vt:lpstr>The Five G’s</vt:lpstr>
      <vt:lpstr>PowerPoint Presentation</vt:lpstr>
      <vt:lpstr>PowerPoint Presentation</vt:lpstr>
      <vt:lpstr>Short ESSAY Response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Anthony antinucci</cp:lastModifiedBy>
  <cp:revision>62</cp:revision>
  <dcterms:created xsi:type="dcterms:W3CDTF">2012-10-03T00:55:27Z</dcterms:created>
  <dcterms:modified xsi:type="dcterms:W3CDTF">2018-08-23T17:12:00Z</dcterms:modified>
</cp:coreProperties>
</file>