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jpg" ContentType="image/jpeg"/>
  <Default Extension="gif" ContentType="image/gi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8" r:id="rId3"/>
    <p:sldId id="276" r:id="rId4"/>
    <p:sldId id="259" r:id="rId5"/>
    <p:sldId id="266" r:id="rId6"/>
    <p:sldId id="262" r:id="rId7"/>
    <p:sldId id="263" r:id="rId8"/>
    <p:sldId id="271" r:id="rId9"/>
    <p:sldId id="272" r:id="rId10"/>
    <p:sldId id="270" r:id="rId11"/>
    <p:sldId id="268" r:id="rId12"/>
    <p:sldId id="273" r:id="rId13"/>
    <p:sldId id="274" r:id="rId14"/>
    <p:sldId id="275" r:id="rId15"/>
    <p:sldId id="27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843"/>
    <p:restoredTop sz="91742"/>
  </p:normalViewPr>
  <p:slideViewPr>
    <p:cSldViewPr snapToGrid="0" snapToObjects="1">
      <p:cViewPr>
        <p:scale>
          <a:sx n="62" d="100"/>
          <a:sy n="62" d="100"/>
        </p:scale>
        <p:origin x="1392" y="1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BA6DB9-7C56-F04B-BF28-30433BC85497}" type="datetimeFigureOut">
              <a:rPr lang="en-US" smtClean="0"/>
              <a:t>1/11/18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DACFAE-1D00-CC4F-BBAD-6FE021BF3DB3}" type="slidenum">
              <a:rPr lang="en-US" smtClean="0"/>
              <a:t>‹#›</a:t>
            </a:fld>
            <a:endParaRPr lang="en-US"/>
          </a:p>
        </p:txBody>
      </p:sp>
    </p:spTree>
    <p:extLst>
      <p:ext uri="{BB962C8B-B14F-4D97-AF65-F5344CB8AC3E}">
        <p14:creationId xmlns:p14="http://schemas.microsoft.com/office/powerpoint/2010/main" val="13072234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DACFAE-1D00-CC4F-BBAD-6FE021BF3DB3}" type="slidenum">
              <a:rPr lang="en-US" smtClean="0"/>
              <a:t>13</a:t>
            </a:fld>
            <a:endParaRPr lang="en-US"/>
          </a:p>
        </p:txBody>
      </p:sp>
    </p:spTree>
    <p:extLst>
      <p:ext uri="{BB962C8B-B14F-4D97-AF65-F5344CB8AC3E}">
        <p14:creationId xmlns:p14="http://schemas.microsoft.com/office/powerpoint/2010/main" val="1747101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04CFE57-9922-854C-BF92-49289BB02E8D}" type="datetimeFigureOut">
              <a:rPr lang="en-US" smtClean="0"/>
              <a:t>1/11/18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14FD72-0F3B-ED47-A06B-202605C866C7}" type="slidenum">
              <a:rPr lang="en-US" smtClean="0"/>
              <a:t>‹#›</a:t>
            </a:fld>
            <a:endParaRPr lang="en-US"/>
          </a:p>
        </p:txBody>
      </p:sp>
    </p:spTree>
    <p:extLst>
      <p:ext uri="{BB962C8B-B14F-4D97-AF65-F5344CB8AC3E}">
        <p14:creationId xmlns:p14="http://schemas.microsoft.com/office/powerpoint/2010/main" val="1814530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4CFE57-9922-854C-BF92-49289BB02E8D}" type="datetimeFigureOut">
              <a:rPr lang="en-US" smtClean="0"/>
              <a:t>1/11/18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14FD72-0F3B-ED47-A06B-202605C866C7}" type="slidenum">
              <a:rPr lang="en-US" smtClean="0"/>
              <a:t>‹#›</a:t>
            </a:fld>
            <a:endParaRPr lang="en-US"/>
          </a:p>
        </p:txBody>
      </p:sp>
    </p:spTree>
    <p:extLst>
      <p:ext uri="{BB962C8B-B14F-4D97-AF65-F5344CB8AC3E}">
        <p14:creationId xmlns:p14="http://schemas.microsoft.com/office/powerpoint/2010/main" val="847330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04CFE57-9922-854C-BF92-49289BB02E8D}" type="datetimeFigureOut">
              <a:rPr lang="en-US" smtClean="0"/>
              <a:t>1/11/18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14FD72-0F3B-ED47-A06B-202605C866C7}" type="slidenum">
              <a:rPr lang="en-US" smtClean="0"/>
              <a:t>‹#›</a:t>
            </a:fld>
            <a:endParaRPr lang="en-US"/>
          </a:p>
        </p:txBody>
      </p:sp>
    </p:spTree>
    <p:extLst>
      <p:ext uri="{BB962C8B-B14F-4D97-AF65-F5344CB8AC3E}">
        <p14:creationId xmlns:p14="http://schemas.microsoft.com/office/powerpoint/2010/main" val="1686934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04CFE57-9922-854C-BF92-49289BB02E8D}" type="datetimeFigureOut">
              <a:rPr lang="en-US" smtClean="0"/>
              <a:t>1/11/18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14FD72-0F3B-ED47-A06B-202605C866C7}" type="slidenum">
              <a:rPr lang="en-US" smtClean="0"/>
              <a:t>‹#›</a:t>
            </a:fld>
            <a:endParaRPr lang="en-US"/>
          </a:p>
        </p:txBody>
      </p:sp>
    </p:spTree>
    <p:extLst>
      <p:ext uri="{BB962C8B-B14F-4D97-AF65-F5344CB8AC3E}">
        <p14:creationId xmlns:p14="http://schemas.microsoft.com/office/powerpoint/2010/main" val="1223521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04CFE57-9922-854C-BF92-49289BB02E8D}" type="datetimeFigureOut">
              <a:rPr lang="en-US" smtClean="0"/>
              <a:t>1/11/18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414FD72-0F3B-ED47-A06B-202605C866C7}" type="slidenum">
              <a:rPr lang="en-US" smtClean="0"/>
              <a:t>‹#›</a:t>
            </a:fld>
            <a:endParaRPr lang="en-US"/>
          </a:p>
        </p:txBody>
      </p:sp>
    </p:spTree>
    <p:extLst>
      <p:ext uri="{BB962C8B-B14F-4D97-AF65-F5344CB8AC3E}">
        <p14:creationId xmlns:p14="http://schemas.microsoft.com/office/powerpoint/2010/main" val="1563375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04CFE57-9922-854C-BF92-49289BB02E8D}" type="datetimeFigureOut">
              <a:rPr lang="en-US" smtClean="0"/>
              <a:t>1/11/18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414FD72-0F3B-ED47-A06B-202605C866C7}" type="slidenum">
              <a:rPr lang="en-US" smtClean="0"/>
              <a:t>‹#›</a:t>
            </a:fld>
            <a:endParaRPr lang="en-US"/>
          </a:p>
        </p:txBody>
      </p:sp>
    </p:spTree>
    <p:extLst>
      <p:ext uri="{BB962C8B-B14F-4D97-AF65-F5344CB8AC3E}">
        <p14:creationId xmlns:p14="http://schemas.microsoft.com/office/powerpoint/2010/main" val="11937251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4CFE57-9922-854C-BF92-49289BB02E8D}" type="datetimeFigureOut">
              <a:rPr lang="en-US" smtClean="0"/>
              <a:t>1/11/18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414FD72-0F3B-ED47-A06B-202605C866C7}" type="slidenum">
              <a:rPr lang="en-US" smtClean="0"/>
              <a:t>‹#›</a:t>
            </a:fld>
            <a:endParaRPr lang="en-US"/>
          </a:p>
        </p:txBody>
      </p:sp>
    </p:spTree>
    <p:extLst>
      <p:ext uri="{BB962C8B-B14F-4D97-AF65-F5344CB8AC3E}">
        <p14:creationId xmlns:p14="http://schemas.microsoft.com/office/powerpoint/2010/main" val="11467019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04CFE57-9922-854C-BF92-49289BB02E8D}" type="datetimeFigureOut">
              <a:rPr lang="en-US" smtClean="0"/>
              <a:t>1/11/18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14FD72-0F3B-ED47-A06B-202605C866C7}" type="slidenum">
              <a:rPr lang="en-US" smtClean="0"/>
              <a:t>‹#›</a:t>
            </a:fld>
            <a:endParaRPr lang="en-US"/>
          </a:p>
        </p:txBody>
      </p:sp>
    </p:spTree>
    <p:extLst>
      <p:ext uri="{BB962C8B-B14F-4D97-AF65-F5344CB8AC3E}">
        <p14:creationId xmlns:p14="http://schemas.microsoft.com/office/powerpoint/2010/main" val="1100854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04CFE57-9922-854C-BF92-49289BB02E8D}" type="datetimeFigureOut">
              <a:rPr lang="en-US" smtClean="0"/>
              <a:t>1/11/18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14FD72-0F3B-ED47-A06B-202605C866C7}" type="slidenum">
              <a:rPr lang="en-US" smtClean="0"/>
              <a:t>‹#›</a:t>
            </a:fld>
            <a:endParaRPr lang="en-US"/>
          </a:p>
        </p:txBody>
      </p:sp>
    </p:spTree>
    <p:extLst>
      <p:ext uri="{BB962C8B-B14F-4D97-AF65-F5344CB8AC3E}">
        <p14:creationId xmlns:p14="http://schemas.microsoft.com/office/powerpoint/2010/main" val="1482130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4CFE57-9922-854C-BF92-49289BB02E8D}" type="datetimeFigureOut">
              <a:rPr lang="en-US" smtClean="0"/>
              <a:t>1/11/18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14FD72-0F3B-ED47-A06B-202605C866C7}" type="slidenum">
              <a:rPr lang="en-US" smtClean="0"/>
              <a:t>‹#›</a:t>
            </a:fld>
            <a:endParaRPr lang="en-US"/>
          </a:p>
        </p:txBody>
      </p:sp>
    </p:spTree>
    <p:extLst>
      <p:ext uri="{BB962C8B-B14F-4D97-AF65-F5344CB8AC3E}">
        <p14:creationId xmlns:p14="http://schemas.microsoft.com/office/powerpoint/2010/main" val="1505046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4CFE57-9922-854C-BF92-49289BB02E8D}" type="datetimeFigureOut">
              <a:rPr lang="en-US" smtClean="0"/>
              <a:t>1/11/18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14FD72-0F3B-ED47-A06B-202605C866C7}" type="slidenum">
              <a:rPr lang="en-US" smtClean="0"/>
              <a:t>‹#›</a:t>
            </a:fld>
            <a:endParaRPr lang="en-US"/>
          </a:p>
        </p:txBody>
      </p:sp>
    </p:spTree>
    <p:extLst>
      <p:ext uri="{BB962C8B-B14F-4D97-AF65-F5344CB8AC3E}">
        <p14:creationId xmlns:p14="http://schemas.microsoft.com/office/powerpoint/2010/main" val="10795843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4CFE57-9922-854C-BF92-49289BB02E8D}" type="datetimeFigureOut">
              <a:rPr lang="en-US" smtClean="0"/>
              <a:t>1/11/18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14FD72-0F3B-ED47-A06B-202605C866C7}" type="slidenum">
              <a:rPr lang="en-US" smtClean="0"/>
              <a:t>‹#›</a:t>
            </a:fld>
            <a:endParaRPr lang="en-US"/>
          </a:p>
        </p:txBody>
      </p:sp>
    </p:spTree>
    <p:extLst>
      <p:ext uri="{BB962C8B-B14F-4D97-AF65-F5344CB8AC3E}">
        <p14:creationId xmlns:p14="http://schemas.microsoft.com/office/powerpoint/2010/main" val="20788496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tif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gif"/></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4" Type="http://schemas.openxmlformats.org/officeDocument/2006/relationships/image" Target="../media/image8.jpeg"/><Relationship Id="rId5" Type="http://schemas.openxmlformats.org/officeDocument/2006/relationships/image" Target="../media/image9.jpg"/><Relationship Id="rId6" Type="http://schemas.openxmlformats.org/officeDocument/2006/relationships/image" Target="../media/image10.jpg"/><Relationship Id="rId7" Type="http://schemas.openxmlformats.org/officeDocument/2006/relationships/image" Target="../media/image11.gif"/><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g"/><Relationship Id="rId3" Type="http://schemas.openxmlformats.org/officeDocument/2006/relationships/image" Target="../media/image1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tif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g"/><Relationship Id="rId3" Type="http://schemas.openxmlformats.org/officeDocument/2006/relationships/hyperlink" Target="http://www.kidsgeo.com/geography-for-kids/0023-the-international-dateline.php"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20459" y="299635"/>
            <a:ext cx="8014854" cy="1104966"/>
          </a:xfrm>
        </p:spPr>
        <p:txBody>
          <a:bodyPr/>
          <a:lstStyle/>
          <a:p>
            <a:r>
              <a:rPr lang="en-US" dirty="0">
                <a:latin typeface="Apple Chancery" charset="0"/>
                <a:ea typeface="Apple Chancery" charset="0"/>
                <a:cs typeface="Apple Chancery" charset="0"/>
              </a:rPr>
              <a:t>Age of Discovery 2</a:t>
            </a:r>
          </a:p>
        </p:txBody>
      </p:sp>
      <p:sp>
        <p:nvSpPr>
          <p:cNvPr id="3" name="Subtitle 2"/>
          <p:cNvSpPr>
            <a:spLocks noGrp="1"/>
          </p:cNvSpPr>
          <p:nvPr>
            <p:ph type="subTitle" idx="1"/>
          </p:nvPr>
        </p:nvSpPr>
        <p:spPr>
          <a:xfrm>
            <a:off x="1503218" y="1404601"/>
            <a:ext cx="9144000" cy="1655762"/>
          </a:xfrm>
        </p:spPr>
        <p:txBody>
          <a:bodyPr>
            <a:normAutofit/>
          </a:bodyPr>
          <a:lstStyle/>
          <a:p>
            <a:r>
              <a:rPr lang="en-US" sz="3200" dirty="0">
                <a:latin typeface="Apple Chancery" charset="0"/>
                <a:ea typeface="Apple Chancery" charset="0"/>
                <a:cs typeface="Apple Chancery" charset="0"/>
              </a:rPr>
              <a:t>Early French and English Explorers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86620" y="2056773"/>
            <a:ext cx="4577196" cy="4588668"/>
          </a:xfrm>
          <a:prstGeom prst="rect">
            <a:avLst/>
          </a:prstGeom>
        </p:spPr>
      </p:pic>
    </p:spTree>
    <p:extLst>
      <p:ext uri="{BB962C8B-B14F-4D97-AF65-F5344CB8AC3E}">
        <p14:creationId xmlns:p14="http://schemas.microsoft.com/office/powerpoint/2010/main" val="398371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86931" y="0"/>
            <a:ext cx="10706651" cy="1635604"/>
          </a:xfrm>
        </p:spPr>
        <p:txBody>
          <a:bodyPr>
            <a:noAutofit/>
          </a:bodyPr>
          <a:lstStyle/>
          <a:p>
            <a:pPr algn="ctr"/>
            <a:r>
              <a:rPr lang="en-US" sz="6000" dirty="0">
                <a:latin typeface="Apple Chancery" charset="0"/>
                <a:ea typeface="Apple Chancery" charset="0"/>
                <a:cs typeface="Apple Chancery" charset="0"/>
              </a:rPr>
              <a:t>Conquering the New World </a:t>
            </a:r>
          </a:p>
        </p:txBody>
      </p:sp>
      <p:sp>
        <p:nvSpPr>
          <p:cNvPr id="3" name="Content Placeholder 2"/>
          <p:cNvSpPr>
            <a:spLocks noGrp="1"/>
          </p:cNvSpPr>
          <p:nvPr>
            <p:ph idx="1"/>
          </p:nvPr>
        </p:nvSpPr>
        <p:spPr>
          <a:xfrm>
            <a:off x="286931" y="1788693"/>
            <a:ext cx="4804614" cy="4425013"/>
          </a:xfrm>
        </p:spPr>
        <p:txBody>
          <a:bodyPr>
            <a:normAutofit/>
          </a:bodyPr>
          <a:lstStyle/>
          <a:p>
            <a:r>
              <a:rPr lang="en-US" dirty="0">
                <a:latin typeface="Century Schoolbook" charset="0"/>
                <a:ea typeface="Century Schoolbook" charset="0"/>
                <a:cs typeface="Century Schoolbook" charset="0"/>
              </a:rPr>
              <a:t>In the 1400’s and 1500’s, early European explorers from Spain, England and Portugal all vied (fought) for the title of the world’s richest and most powerful country of their time and were intent (focused) on conquering land </a:t>
            </a:r>
            <a:r>
              <a:rPr lang="en-US">
                <a:latin typeface="Century Schoolbook" charset="0"/>
                <a:ea typeface="Century Schoolbook" charset="0"/>
                <a:cs typeface="Century Schoolbook" charset="0"/>
              </a:rPr>
              <a:t>and obtaining power in the New World.</a:t>
            </a:r>
            <a:endParaRPr lang="en-US" dirty="0">
              <a:latin typeface="Century Schoolbook" charset="0"/>
              <a:ea typeface="Century Schoolbook" charset="0"/>
              <a:cs typeface="Century Schoolbook"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04873" y="1500884"/>
            <a:ext cx="5688709" cy="5000632"/>
          </a:xfrm>
          <a:prstGeom prst="rect">
            <a:avLst/>
          </a:prstGeom>
        </p:spPr>
      </p:pic>
    </p:spTree>
    <p:extLst>
      <p:ext uri="{BB962C8B-B14F-4D97-AF65-F5344CB8AC3E}">
        <p14:creationId xmlns:p14="http://schemas.microsoft.com/office/powerpoint/2010/main" val="1484695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2670544" cy="1801814"/>
          </a:xfrm>
        </p:spPr>
        <p:txBody>
          <a:bodyPr>
            <a:normAutofit fontScale="90000"/>
          </a:bodyPr>
          <a:lstStyle/>
          <a:p>
            <a:r>
              <a:rPr lang="en-US" dirty="0">
                <a:latin typeface="Apple Chancery" charset="0"/>
                <a:ea typeface="Apple Chancery" charset="0"/>
                <a:cs typeface="Apple Chancery" charset="0"/>
              </a:rPr>
              <a:t>Sir Francis Drake </a:t>
            </a:r>
            <a:br>
              <a:rPr lang="en-US" dirty="0">
                <a:latin typeface="Apple Chancery" charset="0"/>
                <a:ea typeface="Apple Chancery" charset="0"/>
                <a:cs typeface="Apple Chancery" charset="0"/>
              </a:rPr>
            </a:br>
            <a:r>
              <a:rPr lang="en-US" dirty="0">
                <a:latin typeface="Apple Chancery" charset="0"/>
                <a:ea typeface="Apple Chancery" charset="0"/>
                <a:cs typeface="Apple Chancery" charset="0"/>
              </a:rPr>
              <a:t>The Life of a Sea Dog</a:t>
            </a:r>
          </a:p>
        </p:txBody>
      </p:sp>
      <p:sp>
        <p:nvSpPr>
          <p:cNvPr id="5" name="TextBox 4"/>
          <p:cNvSpPr txBox="1"/>
          <p:nvPr/>
        </p:nvSpPr>
        <p:spPr>
          <a:xfrm>
            <a:off x="5507665" y="365126"/>
            <a:ext cx="5826642" cy="369332"/>
          </a:xfrm>
          <a:prstGeom prst="rect">
            <a:avLst/>
          </a:prstGeom>
          <a:noFill/>
        </p:spPr>
        <p:txBody>
          <a:bodyPr wrap="square" rtlCol="0">
            <a:spAutoFit/>
          </a:bodyPr>
          <a:lstStyle/>
          <a:p>
            <a:r>
              <a:rPr lang="en-US" dirty="0">
                <a:latin typeface="Century Schoolbook" charset="0"/>
                <a:ea typeface="Century Schoolbook" charset="0"/>
                <a:cs typeface="Century Schoolbook" charset="0"/>
              </a:rPr>
              <a:t>1540    Born in </a:t>
            </a:r>
            <a:r>
              <a:rPr lang="en-US" dirty="0" err="1">
                <a:latin typeface="Century Schoolbook" charset="0"/>
                <a:ea typeface="Century Schoolbook" charset="0"/>
                <a:cs typeface="Century Schoolbook" charset="0"/>
              </a:rPr>
              <a:t>Tavistock</a:t>
            </a:r>
            <a:r>
              <a:rPr lang="en-US" dirty="0">
                <a:latin typeface="Century Schoolbook" charset="0"/>
                <a:ea typeface="Century Schoolbook" charset="0"/>
                <a:cs typeface="Century Schoolbook" charset="0"/>
              </a:rPr>
              <a:t>, England</a:t>
            </a:r>
            <a:endParaRPr lang="en-US" dirty="0"/>
          </a:p>
        </p:txBody>
      </p:sp>
      <p:cxnSp>
        <p:nvCxnSpPr>
          <p:cNvPr id="7" name="Straight Arrow Connector 6"/>
          <p:cNvCxnSpPr/>
          <p:nvPr/>
        </p:nvCxnSpPr>
        <p:spPr>
          <a:xfrm>
            <a:off x="6158023" y="216270"/>
            <a:ext cx="21265" cy="649287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508744" y="1020726"/>
            <a:ext cx="8931350" cy="6740307"/>
          </a:xfrm>
          <a:prstGeom prst="rect">
            <a:avLst/>
          </a:prstGeom>
          <a:noFill/>
        </p:spPr>
        <p:txBody>
          <a:bodyPr wrap="square" rtlCol="0">
            <a:spAutoFit/>
          </a:bodyPr>
          <a:lstStyle/>
          <a:p>
            <a:r>
              <a:rPr lang="en-US" dirty="0">
                <a:latin typeface="Century Schoolbook" charset="0"/>
                <a:ea typeface="Century Schoolbook" charset="0"/>
                <a:cs typeface="Century Schoolbook" charset="0"/>
              </a:rPr>
              <a:t>		  1577	Commissioned by England as a privateer to </a:t>
            </a:r>
          </a:p>
          <a:p>
            <a:r>
              <a:rPr lang="en-US" dirty="0">
                <a:latin typeface="Century Schoolbook" charset="0"/>
                <a:ea typeface="Century Schoolbook" charset="0"/>
                <a:cs typeface="Century Schoolbook" charset="0"/>
              </a:rPr>
              <a:t>			raid (attack), plunder (rob) and claim Spanish </a:t>
            </a:r>
          </a:p>
          <a:p>
            <a:r>
              <a:rPr lang="en-US" dirty="0">
                <a:latin typeface="Century Schoolbook" charset="0"/>
                <a:ea typeface="Century Schoolbook" charset="0"/>
                <a:cs typeface="Century Schoolbook" charset="0"/>
              </a:rPr>
              <a:t>			colonies in the Caribbean, South America, and </a:t>
            </a:r>
          </a:p>
          <a:p>
            <a:r>
              <a:rPr lang="en-US" dirty="0">
                <a:latin typeface="Century Schoolbook" charset="0"/>
                <a:ea typeface="Century Schoolbook" charset="0"/>
                <a:cs typeface="Century Schoolbook" charset="0"/>
              </a:rPr>
              <a:t>			Fort of St. Augustine, Florida.</a:t>
            </a:r>
          </a:p>
          <a:p>
            <a:endParaRPr lang="en-US" dirty="0">
              <a:latin typeface="Century Schoolbook" charset="0"/>
              <a:ea typeface="Century Schoolbook" charset="0"/>
              <a:cs typeface="Century Schoolbook" charset="0"/>
            </a:endParaRPr>
          </a:p>
          <a:p>
            <a:r>
              <a:rPr lang="en-US" dirty="0">
                <a:latin typeface="Century Schoolbook" charset="0"/>
                <a:ea typeface="Century Schoolbook" charset="0"/>
                <a:cs typeface="Century Schoolbook" charset="0"/>
              </a:rPr>
              <a:t>		1580      Queen Elizabeth awarded Drake a jewel with </a:t>
            </a:r>
          </a:p>
          <a:p>
            <a:r>
              <a:rPr lang="en-US" dirty="0">
                <a:latin typeface="Century Schoolbook" charset="0"/>
                <a:ea typeface="Century Schoolbook" charset="0"/>
                <a:cs typeface="Century Schoolbook" charset="0"/>
              </a:rPr>
              <a:t>			her portrait now known as the "Drake Jewel.” </a:t>
            </a:r>
          </a:p>
          <a:p>
            <a:endParaRPr lang="en-US" dirty="0">
              <a:latin typeface="Century Schoolbook" charset="0"/>
              <a:ea typeface="Century Schoolbook" charset="0"/>
              <a:cs typeface="Century Schoolbook" charset="0"/>
            </a:endParaRPr>
          </a:p>
          <a:p>
            <a:r>
              <a:rPr lang="en-US" dirty="0">
                <a:latin typeface="Century Schoolbook" charset="0"/>
                <a:ea typeface="Century Schoolbook" charset="0"/>
                <a:cs typeface="Century Schoolbook" charset="0"/>
              </a:rPr>
              <a:t>		1581	Queen Elizabeth knighted Drake for being </a:t>
            </a:r>
          </a:p>
          <a:p>
            <a:r>
              <a:rPr lang="en-US" dirty="0">
                <a:latin typeface="Century Schoolbook" charset="0"/>
                <a:ea typeface="Century Schoolbook" charset="0"/>
                <a:cs typeface="Century Schoolbook" charset="0"/>
              </a:rPr>
              <a:t>			the 2</a:t>
            </a:r>
            <a:r>
              <a:rPr lang="en-US" baseline="30000" dirty="0">
                <a:latin typeface="Century Schoolbook" charset="0"/>
                <a:ea typeface="Century Schoolbook" charset="0"/>
                <a:cs typeface="Century Schoolbook" charset="0"/>
              </a:rPr>
              <a:t>nd</a:t>
            </a:r>
            <a:r>
              <a:rPr lang="en-US" dirty="0">
                <a:latin typeface="Century Schoolbook" charset="0"/>
                <a:ea typeface="Century Schoolbook" charset="0"/>
                <a:cs typeface="Century Schoolbook" charset="0"/>
              </a:rPr>
              <a:t> explorer to successfully circumnavigate</a:t>
            </a:r>
          </a:p>
          <a:p>
            <a:r>
              <a:rPr lang="en-US" dirty="0">
                <a:latin typeface="Century Schoolbook" charset="0"/>
                <a:ea typeface="Century Schoolbook" charset="0"/>
                <a:cs typeface="Century Schoolbook" charset="0"/>
              </a:rPr>
              <a:t>			(go around) the globe </a:t>
            </a:r>
          </a:p>
          <a:p>
            <a:endParaRPr lang="en-US" dirty="0">
              <a:latin typeface="Century Schoolbook" charset="0"/>
              <a:ea typeface="Century Schoolbook" charset="0"/>
              <a:cs typeface="Century Schoolbook" charset="0"/>
            </a:endParaRPr>
          </a:p>
          <a:p>
            <a:r>
              <a:rPr lang="en-US" dirty="0">
                <a:latin typeface="Century Schoolbook" charset="0"/>
                <a:ea typeface="Century Schoolbook" charset="0"/>
                <a:cs typeface="Century Schoolbook" charset="0"/>
              </a:rPr>
              <a:t>		1585	Fought with the English Navy and defeated </a:t>
            </a:r>
          </a:p>
          <a:p>
            <a:r>
              <a:rPr lang="en-US" dirty="0">
                <a:latin typeface="Century Schoolbook" charset="0"/>
                <a:ea typeface="Century Schoolbook" charset="0"/>
                <a:cs typeface="Century Schoolbook" charset="0"/>
              </a:rPr>
              <a:t>			Spain making the New World safe for </a:t>
            </a:r>
          </a:p>
          <a:p>
            <a:r>
              <a:rPr lang="en-US" dirty="0">
                <a:latin typeface="Century Schoolbook" charset="0"/>
                <a:ea typeface="Century Schoolbook" charset="0"/>
                <a:cs typeface="Century Schoolbook" charset="0"/>
              </a:rPr>
              <a:t>			English settlers. The English considered him a hero, </a:t>
            </a:r>
          </a:p>
          <a:p>
            <a:r>
              <a:rPr lang="en-US" dirty="0">
                <a:latin typeface="Century Schoolbook" charset="0"/>
                <a:ea typeface="Century Schoolbook" charset="0"/>
                <a:cs typeface="Century Schoolbook" charset="0"/>
              </a:rPr>
              <a:t>			the Spanish called him a “Sea Dog”</a:t>
            </a:r>
          </a:p>
          <a:p>
            <a:endParaRPr lang="en-US" dirty="0">
              <a:latin typeface="Century Schoolbook" charset="0"/>
              <a:ea typeface="Century Schoolbook" charset="0"/>
              <a:cs typeface="Century Schoolbook" charset="0"/>
            </a:endParaRPr>
          </a:p>
          <a:p>
            <a:r>
              <a:rPr lang="en-US" dirty="0">
                <a:latin typeface="Century Schoolbook" charset="0"/>
                <a:ea typeface="Century Schoolbook" charset="0"/>
                <a:cs typeface="Century Schoolbook" charset="0"/>
              </a:rPr>
              <a:t>		1588	Named Vice-Admiral of the English fleet of </a:t>
            </a:r>
          </a:p>
          <a:p>
            <a:r>
              <a:rPr lang="en-US" dirty="0">
                <a:latin typeface="Century Schoolbook" charset="0"/>
                <a:ea typeface="Century Schoolbook" charset="0"/>
                <a:cs typeface="Century Schoolbook" charset="0"/>
              </a:rPr>
              <a:t>			ships</a:t>
            </a:r>
          </a:p>
          <a:p>
            <a:endParaRPr lang="en-US" dirty="0">
              <a:latin typeface="Century Schoolbook" charset="0"/>
              <a:ea typeface="Century Schoolbook" charset="0"/>
              <a:cs typeface="Century Schoolbook" charset="0"/>
            </a:endParaRPr>
          </a:p>
          <a:p>
            <a:r>
              <a:rPr lang="en-US" dirty="0">
                <a:latin typeface="Century Schoolbook" charset="0"/>
                <a:ea typeface="Century Schoolbook" charset="0"/>
                <a:cs typeface="Century Schoolbook" charset="0"/>
              </a:rPr>
              <a:t>		1596	Died in Panama on January 27th</a:t>
            </a:r>
          </a:p>
          <a:p>
            <a:endParaRPr lang="en-US" dirty="0">
              <a:latin typeface="Century Schoolbook" charset="0"/>
              <a:ea typeface="Century Schoolbook" charset="0"/>
              <a:cs typeface="Century Schoolbook" charset="0"/>
            </a:endParaRPr>
          </a:p>
          <a:p>
            <a:endParaRPr lang="en-US" dirty="0">
              <a:latin typeface="Century Schoolbook" charset="0"/>
              <a:ea typeface="Century Schoolbook" charset="0"/>
              <a:cs typeface="Century Schoolbook" charset="0"/>
            </a:endParaRPr>
          </a:p>
          <a:p>
            <a:endParaRPr lang="en-US" dirty="0"/>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3004" y="2515554"/>
            <a:ext cx="2873005" cy="3882439"/>
          </a:xfrm>
          <a:prstGeom prst="rect">
            <a:avLst/>
          </a:prstGeom>
        </p:spPr>
      </p:pic>
    </p:spTree>
    <p:extLst>
      <p:ext uri="{BB962C8B-B14F-4D97-AF65-F5344CB8AC3E}">
        <p14:creationId xmlns:p14="http://schemas.microsoft.com/office/powerpoint/2010/main" val="578559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527" y="480021"/>
            <a:ext cx="5539763" cy="1364672"/>
          </a:xfrm>
        </p:spPr>
        <p:txBody>
          <a:bodyPr/>
          <a:lstStyle/>
          <a:p>
            <a:r>
              <a:rPr lang="en-US" dirty="0">
                <a:latin typeface="Apple Chancery" charset="0"/>
                <a:ea typeface="Apple Chancery" charset="0"/>
                <a:cs typeface="Apple Chancery" charset="0"/>
              </a:rPr>
              <a:t>Francis Drake was</a:t>
            </a:r>
            <a:r>
              <a:rPr lang="is-IS" dirty="0">
                <a:latin typeface="Apple Chancery" charset="0"/>
                <a:ea typeface="Apple Chancery" charset="0"/>
                <a:cs typeface="Apple Chancery" charset="0"/>
              </a:rPr>
              <a:t>…</a:t>
            </a:r>
            <a:endParaRPr lang="en-US" dirty="0">
              <a:latin typeface="Apple Chancery" charset="0"/>
              <a:ea typeface="Apple Chancery" charset="0"/>
              <a:cs typeface="Apple Chancery" charset="0"/>
            </a:endParaRPr>
          </a:p>
        </p:txBody>
      </p:sp>
      <p:sp>
        <p:nvSpPr>
          <p:cNvPr id="3" name="Content Placeholder 2"/>
          <p:cNvSpPr>
            <a:spLocks noGrp="1"/>
          </p:cNvSpPr>
          <p:nvPr>
            <p:ph idx="1"/>
          </p:nvPr>
        </p:nvSpPr>
        <p:spPr>
          <a:xfrm>
            <a:off x="528526" y="1433945"/>
            <a:ext cx="5539763" cy="5049982"/>
          </a:xfrm>
        </p:spPr>
        <p:txBody>
          <a:bodyPr>
            <a:normAutofit/>
          </a:bodyPr>
          <a:lstStyle/>
          <a:p>
            <a:endParaRPr lang="en-US" dirty="0"/>
          </a:p>
          <a:p>
            <a:r>
              <a:rPr lang="en-US" sz="2400" dirty="0">
                <a:latin typeface="Apple Chancery" charset="0"/>
                <a:ea typeface="Apple Chancery" charset="0"/>
                <a:cs typeface="Apple Chancery" charset="0"/>
              </a:rPr>
              <a:t>An explorer</a:t>
            </a:r>
            <a:r>
              <a:rPr lang="en-US" sz="2400" dirty="0">
                <a:latin typeface="Century Schoolbook" charset="0"/>
                <a:ea typeface="Century Schoolbook" charset="0"/>
                <a:cs typeface="Century Schoolbook" charset="0"/>
              </a:rPr>
              <a:t>-he sailed to the New World and returned with information about the people, places and cultures of the region to which they’d traveled.</a:t>
            </a:r>
          </a:p>
          <a:p>
            <a:r>
              <a:rPr lang="en-US" sz="2400" dirty="0">
                <a:latin typeface="Apple Chancery" charset="0"/>
                <a:ea typeface="Apple Chancery" charset="0"/>
                <a:cs typeface="Apple Chancery" charset="0"/>
              </a:rPr>
              <a:t>A privateer</a:t>
            </a:r>
            <a:r>
              <a:rPr lang="en-US" sz="2400" dirty="0">
                <a:latin typeface="Century Schoolbook" charset="0"/>
                <a:ea typeface="Century Schoolbook" charset="0"/>
                <a:cs typeface="Century Schoolbook" charset="0"/>
              </a:rPr>
              <a:t>-someone allowed by one country to attack and board the ship of  another country (usually the enemy’s) to take what they found. They paid back the government who had sent them and kept a cut (portion) of the spoils (cargo) on an enemy ship.</a:t>
            </a:r>
          </a:p>
        </p:txBody>
      </p:sp>
      <p:pic>
        <p:nvPicPr>
          <p:cNvPr id="4" name="Picture 3"/>
          <p:cNvPicPr>
            <a:picLocks noChangeAspect="1"/>
          </p:cNvPicPr>
          <p:nvPr/>
        </p:nvPicPr>
        <p:blipFill>
          <a:blip r:embed="rId2"/>
          <a:stretch>
            <a:fillRect/>
          </a:stretch>
        </p:blipFill>
        <p:spPr>
          <a:xfrm>
            <a:off x="6795655" y="318121"/>
            <a:ext cx="4703220" cy="6165806"/>
          </a:xfrm>
          <a:prstGeom prst="rect">
            <a:avLst/>
          </a:prstGeom>
        </p:spPr>
      </p:pic>
    </p:spTree>
    <p:extLst>
      <p:ext uri="{BB962C8B-B14F-4D97-AF65-F5344CB8AC3E}">
        <p14:creationId xmlns:p14="http://schemas.microsoft.com/office/powerpoint/2010/main" val="19448976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771" y="446567"/>
            <a:ext cx="3732909" cy="2751025"/>
          </a:xfrm>
        </p:spPr>
        <p:txBody>
          <a:bodyPr>
            <a:normAutofit fontScale="90000"/>
          </a:bodyPr>
          <a:lstStyle/>
          <a:p>
            <a:pPr algn="ctr"/>
            <a:r>
              <a:rPr lang="en-US" dirty="0">
                <a:latin typeface="Apple Chancery" charset="0"/>
                <a:ea typeface="Apple Chancery" charset="0"/>
                <a:cs typeface="Apple Chancery" charset="0"/>
              </a:rPr>
              <a:t>Samuel de Champlain</a:t>
            </a:r>
            <a:br>
              <a:rPr lang="en-US" dirty="0">
                <a:latin typeface="Apple Chancery" charset="0"/>
                <a:ea typeface="Apple Chancery" charset="0"/>
                <a:cs typeface="Apple Chancery" charset="0"/>
              </a:rPr>
            </a:br>
            <a:r>
              <a:rPr lang="en-US" dirty="0">
                <a:latin typeface="Apple Chancery" charset="0"/>
                <a:ea typeface="Apple Chancery" charset="0"/>
                <a:cs typeface="Apple Chancery" charset="0"/>
              </a:rPr>
              <a:t>Father of </a:t>
            </a:r>
            <a:br>
              <a:rPr lang="en-US" dirty="0">
                <a:latin typeface="Apple Chancery" charset="0"/>
                <a:ea typeface="Apple Chancery" charset="0"/>
                <a:cs typeface="Apple Chancery" charset="0"/>
              </a:rPr>
            </a:br>
            <a:r>
              <a:rPr lang="en-US" dirty="0">
                <a:latin typeface="Apple Chancery" charset="0"/>
                <a:ea typeface="Apple Chancery" charset="0"/>
                <a:cs typeface="Apple Chancery" charset="0"/>
              </a:rPr>
              <a:t>“New France”</a:t>
            </a:r>
            <a:br>
              <a:rPr lang="en-US" dirty="0">
                <a:latin typeface="Apple Chancery" charset="0"/>
                <a:ea typeface="Apple Chancery" charset="0"/>
                <a:cs typeface="Apple Chancery" charset="0"/>
              </a:rPr>
            </a:br>
            <a:endParaRPr lang="en-US" dirty="0"/>
          </a:p>
        </p:txBody>
      </p:sp>
      <p:cxnSp>
        <p:nvCxnSpPr>
          <p:cNvPr id="13" name="Straight Arrow Connector 12"/>
          <p:cNvCxnSpPr/>
          <p:nvPr/>
        </p:nvCxnSpPr>
        <p:spPr>
          <a:xfrm>
            <a:off x="5872195" y="446567"/>
            <a:ext cx="65847" cy="6188149"/>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1360967" y="3197592"/>
            <a:ext cx="0" cy="396213"/>
          </a:xfrm>
          <a:prstGeom prst="line">
            <a:avLst/>
          </a:prstGeom>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5999786" y="633756"/>
            <a:ext cx="1935125" cy="369332"/>
          </a:xfrm>
          <a:prstGeom prst="rect">
            <a:avLst/>
          </a:prstGeom>
        </p:spPr>
        <p:txBody>
          <a:bodyPr wrap="square">
            <a:spAutoFit/>
          </a:bodyPr>
          <a:lstStyle/>
          <a:p>
            <a:r>
              <a:rPr lang="en-US" dirty="0"/>
              <a:t>Born in France</a:t>
            </a:r>
          </a:p>
        </p:txBody>
      </p:sp>
      <p:sp>
        <p:nvSpPr>
          <p:cNvPr id="27" name="TextBox 26"/>
          <p:cNvSpPr txBox="1"/>
          <p:nvPr/>
        </p:nvSpPr>
        <p:spPr>
          <a:xfrm>
            <a:off x="3588285" y="611608"/>
            <a:ext cx="2819099" cy="369332"/>
          </a:xfrm>
          <a:prstGeom prst="rect">
            <a:avLst/>
          </a:prstGeom>
          <a:noFill/>
        </p:spPr>
        <p:txBody>
          <a:bodyPr wrap="square" rtlCol="0">
            <a:spAutoFit/>
          </a:bodyPr>
          <a:lstStyle/>
          <a:p>
            <a:r>
              <a:rPr lang="en-US" dirty="0"/>
              <a:t>         August 13, 1567    </a:t>
            </a:r>
          </a:p>
        </p:txBody>
      </p:sp>
      <p:pic>
        <p:nvPicPr>
          <p:cNvPr id="28" name="Picture 2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2772" y="3197592"/>
            <a:ext cx="2374900" cy="3606800"/>
          </a:xfrm>
          <a:prstGeom prst="rect">
            <a:avLst/>
          </a:prstGeom>
        </p:spPr>
      </p:pic>
      <p:sp>
        <p:nvSpPr>
          <p:cNvPr id="31" name="TextBox 30"/>
          <p:cNvSpPr txBox="1"/>
          <p:nvPr/>
        </p:nvSpPr>
        <p:spPr>
          <a:xfrm>
            <a:off x="3926488" y="6005207"/>
            <a:ext cx="2142694" cy="369332"/>
          </a:xfrm>
          <a:prstGeom prst="rect">
            <a:avLst/>
          </a:prstGeom>
          <a:noFill/>
        </p:spPr>
        <p:txBody>
          <a:bodyPr wrap="square" rtlCol="0">
            <a:spAutoFit/>
          </a:bodyPr>
          <a:lstStyle/>
          <a:p>
            <a:r>
              <a:rPr lang="en-US" dirty="0"/>
              <a:t>December 25, 1635 </a:t>
            </a:r>
          </a:p>
        </p:txBody>
      </p:sp>
      <p:sp>
        <p:nvSpPr>
          <p:cNvPr id="33" name="TextBox 32"/>
          <p:cNvSpPr txBox="1"/>
          <p:nvPr/>
        </p:nvSpPr>
        <p:spPr>
          <a:xfrm rot="10800000" flipV="1">
            <a:off x="5970425" y="6005207"/>
            <a:ext cx="2615608" cy="369332"/>
          </a:xfrm>
          <a:prstGeom prst="rect">
            <a:avLst/>
          </a:prstGeom>
          <a:noFill/>
        </p:spPr>
        <p:txBody>
          <a:bodyPr wrap="square" rtlCol="0">
            <a:spAutoFit/>
          </a:bodyPr>
          <a:lstStyle/>
          <a:p>
            <a:r>
              <a:rPr lang="en-US" dirty="0"/>
              <a:t>Died in Quebec</a:t>
            </a:r>
            <a:r>
              <a:rPr lang="en-US"/>
              <a:t>, Canada</a:t>
            </a:r>
            <a:endParaRPr lang="en-US" dirty="0"/>
          </a:p>
        </p:txBody>
      </p:sp>
      <p:sp>
        <p:nvSpPr>
          <p:cNvPr id="35" name="TextBox 34"/>
          <p:cNvSpPr txBox="1"/>
          <p:nvPr/>
        </p:nvSpPr>
        <p:spPr>
          <a:xfrm>
            <a:off x="4514187" y="1237869"/>
            <a:ext cx="1561646" cy="369332"/>
          </a:xfrm>
          <a:prstGeom prst="rect">
            <a:avLst/>
          </a:prstGeom>
          <a:noFill/>
        </p:spPr>
        <p:txBody>
          <a:bodyPr wrap="none" rtlCol="0">
            <a:spAutoFit/>
          </a:bodyPr>
          <a:lstStyle/>
          <a:p>
            <a:r>
              <a:rPr lang="en-US" dirty="0">
                <a:ea typeface="Century Schoolbook" charset="0"/>
                <a:cs typeface="Century Schoolbook" charset="0"/>
              </a:rPr>
              <a:t>   1603-1604    </a:t>
            </a:r>
            <a:endParaRPr lang="en-US" dirty="0"/>
          </a:p>
        </p:txBody>
      </p:sp>
      <p:sp>
        <p:nvSpPr>
          <p:cNvPr id="36" name="TextBox 35"/>
          <p:cNvSpPr txBox="1"/>
          <p:nvPr/>
        </p:nvSpPr>
        <p:spPr>
          <a:xfrm>
            <a:off x="5970425" y="1272074"/>
            <a:ext cx="4969139" cy="646331"/>
          </a:xfrm>
          <a:prstGeom prst="rect">
            <a:avLst/>
          </a:prstGeom>
          <a:noFill/>
        </p:spPr>
        <p:txBody>
          <a:bodyPr wrap="square" rtlCol="0">
            <a:spAutoFit/>
          </a:bodyPr>
          <a:lstStyle/>
          <a:p>
            <a:r>
              <a:rPr lang="en-US" dirty="0">
                <a:ea typeface="Century Schoolbook" charset="0"/>
                <a:cs typeface="Century Schoolbook" charset="0"/>
              </a:rPr>
              <a:t>Explored and mapped North American Atlantic Coast and Great Lakes </a:t>
            </a:r>
            <a:endParaRPr lang="en-US" dirty="0"/>
          </a:p>
        </p:txBody>
      </p:sp>
      <p:sp>
        <p:nvSpPr>
          <p:cNvPr id="37" name="TextBox 36"/>
          <p:cNvSpPr txBox="1"/>
          <p:nvPr/>
        </p:nvSpPr>
        <p:spPr>
          <a:xfrm rot="10800000" flipV="1">
            <a:off x="4619099" y="1922701"/>
            <a:ext cx="1191352" cy="377131"/>
          </a:xfrm>
          <a:prstGeom prst="rect">
            <a:avLst/>
          </a:prstGeom>
          <a:noFill/>
        </p:spPr>
        <p:txBody>
          <a:bodyPr wrap="square" rtlCol="0">
            <a:spAutoFit/>
          </a:bodyPr>
          <a:lstStyle/>
          <a:p>
            <a:r>
              <a:rPr lang="en-US" dirty="0"/>
              <a:t>          1608</a:t>
            </a:r>
          </a:p>
        </p:txBody>
      </p:sp>
      <p:sp>
        <p:nvSpPr>
          <p:cNvPr id="39" name="TextBox 38"/>
          <p:cNvSpPr txBox="1"/>
          <p:nvPr/>
        </p:nvSpPr>
        <p:spPr>
          <a:xfrm>
            <a:off x="5911703" y="1958894"/>
            <a:ext cx="5854386" cy="369332"/>
          </a:xfrm>
          <a:prstGeom prst="rect">
            <a:avLst/>
          </a:prstGeom>
          <a:noFill/>
        </p:spPr>
        <p:txBody>
          <a:bodyPr wrap="square" rtlCol="0">
            <a:spAutoFit/>
          </a:bodyPr>
          <a:lstStyle/>
          <a:p>
            <a:r>
              <a:rPr lang="en-US" dirty="0">
                <a:ea typeface="Century Schoolbook" charset="0"/>
                <a:cs typeface="Century Schoolbook" charset="0"/>
              </a:rPr>
              <a:t>Founded and brought settlers to Quebec City, Canada</a:t>
            </a:r>
            <a:endParaRPr lang="en-US" dirty="0"/>
          </a:p>
        </p:txBody>
      </p:sp>
      <p:sp>
        <p:nvSpPr>
          <p:cNvPr id="40" name="TextBox 39"/>
          <p:cNvSpPr txBox="1"/>
          <p:nvPr/>
        </p:nvSpPr>
        <p:spPr>
          <a:xfrm>
            <a:off x="4837814" y="2558801"/>
            <a:ext cx="5784111" cy="1477328"/>
          </a:xfrm>
          <a:prstGeom prst="rect">
            <a:avLst/>
          </a:prstGeom>
          <a:noFill/>
        </p:spPr>
        <p:txBody>
          <a:bodyPr wrap="square" rtlCol="0">
            <a:spAutoFit/>
          </a:bodyPr>
          <a:lstStyle/>
          <a:p>
            <a:r>
              <a:rPr lang="en-US" dirty="0">
                <a:latin typeface="Century Schoolbook" charset="0"/>
                <a:ea typeface="Century Schoolbook" charset="0"/>
                <a:cs typeface="Century Schoolbook" charset="0"/>
              </a:rPr>
              <a:t>     </a:t>
            </a:r>
            <a:r>
              <a:rPr lang="en-US" dirty="0">
                <a:ea typeface="Century Schoolbook" charset="0"/>
                <a:cs typeface="Century Schoolbook" charset="0"/>
              </a:rPr>
              <a:t>1609     Discovered Lake Champlain and traded          	        	   furs with Huron Indians </a:t>
            </a:r>
          </a:p>
          <a:p>
            <a:endParaRPr lang="en-US" dirty="0">
              <a:ea typeface="Century Schoolbook" charset="0"/>
              <a:cs typeface="Century Schoolbook" charset="0"/>
            </a:endParaRPr>
          </a:p>
          <a:p>
            <a:r>
              <a:rPr lang="en-US" dirty="0">
                <a:ea typeface="Century Schoolbook" charset="0"/>
                <a:cs typeface="Century Schoolbook" charset="0"/>
              </a:rPr>
              <a:t>     1615   	   Helped Huron Indians battle Iroquois Indians </a:t>
            </a:r>
          </a:p>
          <a:p>
            <a:endParaRPr lang="en-US" dirty="0">
              <a:ea typeface="Century Schoolbook" charset="0"/>
              <a:cs typeface="Century Schoolbook" charset="0"/>
            </a:endParaRPr>
          </a:p>
        </p:txBody>
      </p:sp>
      <p:sp>
        <p:nvSpPr>
          <p:cNvPr id="42" name="TextBox 41"/>
          <p:cNvSpPr txBox="1"/>
          <p:nvPr/>
        </p:nvSpPr>
        <p:spPr>
          <a:xfrm>
            <a:off x="4338085" y="3915181"/>
            <a:ext cx="7853916" cy="2031325"/>
          </a:xfrm>
          <a:prstGeom prst="rect">
            <a:avLst/>
          </a:prstGeom>
          <a:noFill/>
        </p:spPr>
        <p:txBody>
          <a:bodyPr wrap="square" rtlCol="0">
            <a:spAutoFit/>
          </a:bodyPr>
          <a:lstStyle/>
          <a:p>
            <a:r>
              <a:rPr lang="en-US" dirty="0">
                <a:latin typeface="Century Schoolbook" charset="0"/>
                <a:ea typeface="Century Schoolbook" charset="0"/>
                <a:cs typeface="Century Schoolbook" charset="0"/>
              </a:rPr>
              <a:t>             </a:t>
            </a:r>
            <a:r>
              <a:rPr lang="en-US" dirty="0">
                <a:ea typeface="Century Schoolbook" charset="0"/>
                <a:cs typeface="Century Schoolbook" charset="0"/>
              </a:rPr>
              <a:t>1620    Became Governor of Quebec</a:t>
            </a:r>
          </a:p>
          <a:p>
            <a:endParaRPr lang="en-US" dirty="0">
              <a:ea typeface="Century Schoolbook" charset="0"/>
              <a:cs typeface="Century Schoolbook" charset="0"/>
            </a:endParaRPr>
          </a:p>
          <a:p>
            <a:r>
              <a:rPr lang="en-US" dirty="0">
                <a:ea typeface="Century Schoolbook" charset="0"/>
                <a:cs typeface="Century Schoolbook" charset="0"/>
              </a:rPr>
              <a:t>                1629    Fought and surrendered to the English and returned to France</a:t>
            </a:r>
          </a:p>
          <a:p>
            <a:endParaRPr lang="en-US" dirty="0">
              <a:ea typeface="Century Schoolbook" charset="0"/>
              <a:cs typeface="Century Schoolbook" charset="0"/>
            </a:endParaRPr>
          </a:p>
          <a:p>
            <a:r>
              <a:rPr lang="en-US" dirty="0">
                <a:ea typeface="Century Schoolbook" charset="0"/>
                <a:cs typeface="Century Schoolbook" charset="0"/>
              </a:rPr>
              <a:t>       1629-1632   Wrote of his discoveries and drew maps of his discoveries 		             because he was a skilled cartographer (mapmaker) and writer</a:t>
            </a:r>
          </a:p>
          <a:p>
            <a:r>
              <a:rPr lang="en-US" dirty="0">
                <a:ea typeface="Century Schoolbook" charset="0"/>
                <a:cs typeface="Century Schoolbook" charset="0"/>
              </a:rPr>
              <a:t>	1632    Returned to Quebec     </a:t>
            </a:r>
            <a:endParaRPr lang="en-US" dirty="0"/>
          </a:p>
        </p:txBody>
      </p:sp>
    </p:spTree>
    <p:extLst>
      <p:ext uri="{BB962C8B-B14F-4D97-AF65-F5344CB8AC3E}">
        <p14:creationId xmlns:p14="http://schemas.microsoft.com/office/powerpoint/2010/main" val="7643378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34619" y="81504"/>
            <a:ext cx="4560150" cy="2188961"/>
          </a:xfrm>
        </p:spPr>
        <p:txBody>
          <a:bodyPr>
            <a:normAutofit fontScale="90000"/>
          </a:bodyPr>
          <a:lstStyle/>
          <a:p>
            <a:pPr algn="ctr"/>
            <a:r>
              <a:rPr lang="en-US" sz="2400" dirty="0">
                <a:latin typeface="Century Schoolbook" charset="0"/>
                <a:ea typeface="Century Schoolbook" charset="0"/>
                <a:cs typeface="Century Schoolbook" charset="0"/>
              </a:rPr>
              <a:t>Samuel de Champlain was a </a:t>
            </a:r>
            <a:br>
              <a:rPr lang="en-US" sz="2400" dirty="0">
                <a:latin typeface="Century Schoolbook" charset="0"/>
                <a:ea typeface="Century Schoolbook" charset="0"/>
                <a:cs typeface="Century Schoolbook" charset="0"/>
              </a:rPr>
            </a:br>
            <a:r>
              <a:rPr lang="en-US" sz="2400" dirty="0">
                <a:latin typeface="Century Schoolbook" charset="0"/>
                <a:ea typeface="Century Schoolbook" charset="0"/>
                <a:cs typeface="Century Schoolbook" charset="0"/>
              </a:rPr>
              <a:t/>
            </a:r>
            <a:br>
              <a:rPr lang="en-US" sz="2400" dirty="0">
                <a:latin typeface="Century Schoolbook" charset="0"/>
                <a:ea typeface="Century Schoolbook" charset="0"/>
                <a:cs typeface="Century Schoolbook" charset="0"/>
              </a:rPr>
            </a:br>
            <a:r>
              <a:rPr lang="en-US" sz="4000" b="1" dirty="0">
                <a:latin typeface="Apple Chancery" charset="0"/>
                <a:ea typeface="Apple Chancery" charset="0"/>
                <a:cs typeface="Apple Chancery" charset="0"/>
              </a:rPr>
              <a:t>“Jack of All Trades”</a:t>
            </a:r>
            <a:br>
              <a:rPr lang="en-US" sz="4000" b="1" dirty="0">
                <a:latin typeface="Apple Chancery" charset="0"/>
                <a:ea typeface="Apple Chancery" charset="0"/>
                <a:cs typeface="Apple Chancery" charset="0"/>
              </a:rPr>
            </a:br>
            <a:r>
              <a:rPr lang="en-US" sz="3200" b="1" dirty="0">
                <a:latin typeface="Apple Chancery" charset="0"/>
                <a:ea typeface="Apple Chancery" charset="0"/>
                <a:cs typeface="Apple Chancery" charset="0"/>
              </a:rPr>
              <a:t> </a:t>
            </a:r>
            <a:r>
              <a:rPr lang="en-US" sz="3200" dirty="0">
                <a:latin typeface="Apple Chancery" charset="0"/>
                <a:ea typeface="Apple Chancery" charset="0"/>
                <a:cs typeface="Apple Chancery" charset="0"/>
              </a:rPr>
              <a:t> (</a:t>
            </a:r>
            <a:r>
              <a:rPr lang="en-US" sz="2400" dirty="0">
                <a:latin typeface="Century Schoolbook" charset="0"/>
                <a:ea typeface="Century Schoolbook" charset="0"/>
                <a:cs typeface="Century Schoolbook" charset="0"/>
              </a:rPr>
              <a:t>Someone skilled and able to do</a:t>
            </a:r>
            <a:br>
              <a:rPr lang="en-US" sz="2400" dirty="0">
                <a:latin typeface="Century Schoolbook" charset="0"/>
                <a:ea typeface="Century Schoolbook" charset="0"/>
                <a:cs typeface="Century Schoolbook" charset="0"/>
              </a:rPr>
            </a:br>
            <a:r>
              <a:rPr lang="en-US" sz="2400" dirty="0">
                <a:latin typeface="Century Schoolbook" charset="0"/>
                <a:ea typeface="Century Schoolbook" charset="0"/>
                <a:cs typeface="Century Schoolbook" charset="0"/>
              </a:rPr>
              <a:t>many different jobs well)</a:t>
            </a:r>
          </a:p>
        </p:txBody>
      </p:sp>
      <p:sp>
        <p:nvSpPr>
          <p:cNvPr id="3" name="Content Placeholder 2"/>
          <p:cNvSpPr>
            <a:spLocks noGrp="1"/>
          </p:cNvSpPr>
          <p:nvPr>
            <p:ph idx="1"/>
          </p:nvPr>
        </p:nvSpPr>
        <p:spPr>
          <a:xfrm>
            <a:off x="-2050465" y="-2992050"/>
            <a:ext cx="9463424" cy="2513417"/>
          </a:xfrm>
        </p:spPr>
        <p:txBody>
          <a:bodyPr>
            <a:normAutofit/>
          </a:bodyPr>
          <a:lstStyle/>
          <a:p>
            <a:pPr marL="0" indent="0">
              <a:buNone/>
            </a:pPr>
            <a:endParaRPr lang="en-US" dirty="0"/>
          </a:p>
          <a:p>
            <a:endParaRPr lang="en-US" sz="3600" dirty="0"/>
          </a:p>
        </p:txBody>
      </p:sp>
      <p:sp>
        <p:nvSpPr>
          <p:cNvPr id="7" name="TextBox 6"/>
          <p:cNvSpPr txBox="1"/>
          <p:nvPr/>
        </p:nvSpPr>
        <p:spPr>
          <a:xfrm>
            <a:off x="1862667" y="1456267"/>
            <a:ext cx="184731" cy="369332"/>
          </a:xfrm>
          <a:prstGeom prst="rect">
            <a:avLst/>
          </a:prstGeom>
          <a:noFill/>
        </p:spPr>
        <p:txBody>
          <a:bodyPr wrap="none" rtlCol="0">
            <a:spAutoFit/>
          </a:bodyPr>
          <a:lstStyle/>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281" y="4464109"/>
            <a:ext cx="2130565" cy="2253763"/>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4378" y="4608863"/>
            <a:ext cx="3197628" cy="1964257"/>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39070" y="4177503"/>
            <a:ext cx="2204747" cy="2635156"/>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07593" y="771943"/>
            <a:ext cx="3542441" cy="2107312"/>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5281" y="811301"/>
            <a:ext cx="3114273" cy="1750859"/>
          </a:xfrm>
          <a:prstGeom prst="rect">
            <a:avLst/>
          </a:prstGeom>
        </p:spPr>
      </p:pic>
      <p:sp>
        <p:nvSpPr>
          <p:cNvPr id="13" name="TextBox 12"/>
          <p:cNvSpPr txBox="1"/>
          <p:nvPr/>
        </p:nvSpPr>
        <p:spPr>
          <a:xfrm>
            <a:off x="120059" y="3208231"/>
            <a:ext cx="2728483" cy="1477328"/>
          </a:xfrm>
          <a:prstGeom prst="rect">
            <a:avLst/>
          </a:prstGeom>
          <a:noFill/>
        </p:spPr>
        <p:txBody>
          <a:bodyPr wrap="square" rtlCol="0">
            <a:spAutoFit/>
          </a:bodyPr>
          <a:lstStyle/>
          <a:p>
            <a:r>
              <a:rPr lang="en-US" dirty="0"/>
              <a:t>Soldier-a person who fights to protect his country and most of the time paid for his service</a:t>
            </a:r>
          </a:p>
          <a:p>
            <a:endParaRPr lang="en-US" dirty="0"/>
          </a:p>
        </p:txBody>
      </p:sp>
      <p:sp>
        <p:nvSpPr>
          <p:cNvPr id="14" name="TextBox 13"/>
          <p:cNvSpPr txBox="1"/>
          <p:nvPr/>
        </p:nvSpPr>
        <p:spPr>
          <a:xfrm>
            <a:off x="206219" y="143850"/>
            <a:ext cx="3497626" cy="923330"/>
          </a:xfrm>
          <a:prstGeom prst="rect">
            <a:avLst/>
          </a:prstGeom>
          <a:noFill/>
        </p:spPr>
        <p:txBody>
          <a:bodyPr wrap="square" rtlCol="0">
            <a:spAutoFit/>
          </a:bodyPr>
          <a:lstStyle/>
          <a:p>
            <a:r>
              <a:rPr lang="en-US" dirty="0"/>
              <a:t>Navigator-a person who plans and directs a ship’s voyage or course</a:t>
            </a:r>
          </a:p>
          <a:p>
            <a:endParaRPr lang="en-US" dirty="0"/>
          </a:p>
        </p:txBody>
      </p:sp>
      <p:sp>
        <p:nvSpPr>
          <p:cNvPr id="15" name="TextBox 14"/>
          <p:cNvSpPr txBox="1"/>
          <p:nvPr/>
        </p:nvSpPr>
        <p:spPr>
          <a:xfrm>
            <a:off x="3349902" y="3218540"/>
            <a:ext cx="1771264" cy="1473336"/>
          </a:xfrm>
          <a:prstGeom prst="rect">
            <a:avLst/>
          </a:prstGeom>
          <a:noFill/>
        </p:spPr>
        <p:txBody>
          <a:bodyPr wrap="square" rtlCol="0">
            <a:spAutoFit/>
          </a:bodyPr>
          <a:lstStyle/>
          <a:p>
            <a:r>
              <a:rPr lang="en-US" dirty="0"/>
              <a:t>Cartographer-someone who draws maps of places explored</a:t>
            </a:r>
          </a:p>
          <a:p>
            <a:endParaRPr lang="en-US" dirty="0"/>
          </a:p>
        </p:txBody>
      </p:sp>
      <p:sp>
        <p:nvSpPr>
          <p:cNvPr id="16" name="TextBox 15"/>
          <p:cNvSpPr txBox="1"/>
          <p:nvPr/>
        </p:nvSpPr>
        <p:spPr>
          <a:xfrm>
            <a:off x="5966690" y="2562160"/>
            <a:ext cx="2391152" cy="1477328"/>
          </a:xfrm>
          <a:prstGeom prst="rect">
            <a:avLst/>
          </a:prstGeom>
          <a:noFill/>
        </p:spPr>
        <p:txBody>
          <a:bodyPr wrap="square" rtlCol="0">
            <a:spAutoFit/>
          </a:bodyPr>
          <a:lstStyle/>
          <a:p>
            <a:r>
              <a:rPr lang="en-US" dirty="0"/>
              <a:t>Draughtsman-someone who draws plans and makes models of machines, buildings, and other devices </a:t>
            </a:r>
          </a:p>
        </p:txBody>
      </p:sp>
      <p:sp>
        <p:nvSpPr>
          <p:cNvPr id="18" name="TextBox 17"/>
          <p:cNvSpPr txBox="1"/>
          <p:nvPr/>
        </p:nvSpPr>
        <p:spPr>
          <a:xfrm>
            <a:off x="8357842" y="143850"/>
            <a:ext cx="3627415" cy="923330"/>
          </a:xfrm>
          <a:prstGeom prst="rect">
            <a:avLst/>
          </a:prstGeom>
          <a:noFill/>
        </p:spPr>
        <p:txBody>
          <a:bodyPr wrap="square" rtlCol="0">
            <a:spAutoFit/>
          </a:bodyPr>
          <a:lstStyle/>
          <a:p>
            <a:r>
              <a:rPr lang="en-US" dirty="0"/>
              <a:t>Explorer-someone who discovers and places no one has gone before</a:t>
            </a:r>
          </a:p>
          <a:p>
            <a:endParaRPr lang="en-US" dirty="0"/>
          </a:p>
        </p:txBody>
      </p:sp>
      <p:sp>
        <p:nvSpPr>
          <p:cNvPr id="19" name="TextBox 18"/>
          <p:cNvSpPr txBox="1"/>
          <p:nvPr/>
        </p:nvSpPr>
        <p:spPr>
          <a:xfrm>
            <a:off x="8431152" y="3009247"/>
            <a:ext cx="3345571" cy="1200329"/>
          </a:xfrm>
          <a:prstGeom prst="rect">
            <a:avLst/>
          </a:prstGeom>
          <a:noFill/>
        </p:spPr>
        <p:txBody>
          <a:bodyPr wrap="square" rtlCol="0">
            <a:spAutoFit/>
          </a:bodyPr>
          <a:lstStyle/>
          <a:p>
            <a:r>
              <a:rPr lang="en-US" dirty="0"/>
              <a:t>Writer-someone who writes to persuade, inform, or entertain readers </a:t>
            </a:r>
          </a:p>
          <a:p>
            <a:endParaRPr lang="en-US" dirty="0"/>
          </a:p>
        </p:txBody>
      </p:sp>
      <p:pic>
        <p:nvPicPr>
          <p:cNvPr id="21" name="Picture 2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45177" y="3946895"/>
            <a:ext cx="2660132" cy="2865764"/>
          </a:xfrm>
          <a:prstGeom prst="rect">
            <a:avLst/>
          </a:prstGeom>
        </p:spPr>
      </p:pic>
    </p:spTree>
    <p:extLst>
      <p:ext uri="{BB962C8B-B14F-4D97-AF65-F5344CB8AC3E}">
        <p14:creationId xmlns:p14="http://schemas.microsoft.com/office/powerpoint/2010/main" val="19895029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53563" y="423456"/>
            <a:ext cx="8569842" cy="1374705"/>
          </a:xfrm>
        </p:spPr>
        <p:txBody>
          <a:bodyPr>
            <a:normAutofit fontScale="90000"/>
          </a:bodyPr>
          <a:lstStyle/>
          <a:p>
            <a:pPr algn="ctr"/>
            <a:r>
              <a:rPr lang="en-US" dirty="0">
                <a:latin typeface="Apple Chancery" charset="0"/>
                <a:ea typeface="Apple Chancery" charset="0"/>
                <a:cs typeface="Apple Chancery" charset="0"/>
              </a:rPr>
              <a:t>Rene-Robert </a:t>
            </a:r>
            <a:r>
              <a:rPr lang="en-US" dirty="0" err="1">
                <a:latin typeface="Apple Chancery" charset="0"/>
                <a:ea typeface="Apple Chancery" charset="0"/>
                <a:cs typeface="Apple Chancery" charset="0"/>
              </a:rPr>
              <a:t>Cavelier</a:t>
            </a:r>
            <a:r>
              <a:rPr lang="en-US" dirty="0">
                <a:latin typeface="Apple Chancery" charset="0"/>
                <a:ea typeface="Apple Chancery" charset="0"/>
                <a:cs typeface="Apple Chancery" charset="0"/>
              </a:rPr>
              <a:t>, </a:t>
            </a:r>
            <a:r>
              <a:rPr lang="en-US" dirty="0" err="1">
                <a:latin typeface="Apple Chancery" charset="0"/>
                <a:ea typeface="Apple Chancery" charset="0"/>
                <a:cs typeface="Apple Chancery" charset="0"/>
              </a:rPr>
              <a:t>Sieur</a:t>
            </a:r>
            <a:r>
              <a:rPr lang="en-US" dirty="0">
                <a:latin typeface="Apple Chancery" charset="0"/>
                <a:ea typeface="Apple Chancery" charset="0"/>
                <a:cs typeface="Apple Chancery" charset="0"/>
              </a:rPr>
              <a:t> de La Salle</a:t>
            </a:r>
            <a:br>
              <a:rPr lang="en-US" dirty="0">
                <a:latin typeface="Apple Chancery" charset="0"/>
                <a:ea typeface="Apple Chancery" charset="0"/>
                <a:cs typeface="Apple Chancery" charset="0"/>
              </a:rPr>
            </a:br>
            <a:r>
              <a:rPr lang="en-US" dirty="0">
                <a:latin typeface="Apple Chancery" charset="0"/>
                <a:ea typeface="Apple Chancery" charset="0"/>
                <a:cs typeface="Apple Chancery" charset="0"/>
              </a:rPr>
              <a:t>An Explorer and </a:t>
            </a:r>
            <a:r>
              <a:rPr lang="en-US" dirty="0" err="1">
                <a:latin typeface="Apple Chancery" charset="0"/>
                <a:ea typeface="Apple Chancery" charset="0"/>
                <a:cs typeface="Apple Chancery" charset="0"/>
              </a:rPr>
              <a:t>Entrepeneur</a:t>
            </a:r>
            <a:endParaRPr lang="en-US" dirty="0"/>
          </a:p>
        </p:txBody>
      </p:sp>
      <p:sp>
        <p:nvSpPr>
          <p:cNvPr id="3" name="Content Placeholder 2"/>
          <p:cNvSpPr>
            <a:spLocks noGrp="1"/>
          </p:cNvSpPr>
          <p:nvPr>
            <p:ph idx="1"/>
          </p:nvPr>
        </p:nvSpPr>
        <p:spPr>
          <a:xfrm>
            <a:off x="574158" y="3735358"/>
            <a:ext cx="11064717" cy="3009027"/>
          </a:xfrm>
        </p:spPr>
        <p:txBody>
          <a:bodyPr>
            <a:normAutofit/>
          </a:bodyPr>
          <a:lstStyle/>
          <a:p>
            <a:r>
              <a:rPr lang="en-US" sz="2400" dirty="0">
                <a:latin typeface="Century Schoolbook" charset="0"/>
                <a:ea typeface="Century Schoolbook" charset="0"/>
                <a:cs typeface="Century Schoolbook" charset="0"/>
              </a:rPr>
              <a:t>Explored the Great Lakes and land along the banks of the Mississippi River, claimed the land  and set up fur-trading posts (2/3 of what is now the U.S.) in April, 1682</a:t>
            </a:r>
          </a:p>
          <a:p>
            <a:r>
              <a:rPr lang="en-US" sz="2400" dirty="0">
                <a:latin typeface="Century Schoolbook" charset="0"/>
                <a:ea typeface="Century Schoolbook" charset="0"/>
                <a:cs typeface="Century Schoolbook" charset="0"/>
              </a:rPr>
              <a:t>Why didn’t anyone want to settle in New France?  Convincing people to settle in New France was a challenge. They assumed the weather was cold and snowy as it was in Quebec, so they didn’t want to settle there</a:t>
            </a:r>
          </a:p>
          <a:p>
            <a:r>
              <a:rPr lang="en-US" sz="2400" dirty="0">
                <a:latin typeface="Century Schoolbook" charset="0"/>
                <a:ea typeface="Century Schoolbook" charset="0"/>
                <a:cs typeface="Century Schoolbook" charset="0"/>
              </a:rPr>
              <a:t>This land was later purchased by the U.S. in what was known as the Louisiana Purchase in 1803</a:t>
            </a:r>
          </a:p>
          <a:p>
            <a:pPr marL="0" indent="0">
              <a:buNone/>
            </a:pPr>
            <a:endParaRPr lang="en-US" sz="2400" dirty="0">
              <a:latin typeface="Century Schoolbook" charset="0"/>
              <a:ea typeface="Century Schoolbook" charset="0"/>
              <a:cs typeface="Century Schoolbook" charset="0"/>
            </a:endParaRPr>
          </a:p>
        </p:txBody>
      </p:sp>
      <p:sp>
        <p:nvSpPr>
          <p:cNvPr id="5" name="TextBox 4"/>
          <p:cNvSpPr txBox="1"/>
          <p:nvPr/>
        </p:nvSpPr>
        <p:spPr>
          <a:xfrm>
            <a:off x="2764698" y="2627362"/>
            <a:ext cx="8555200" cy="1107996"/>
          </a:xfrm>
          <a:prstGeom prst="rect">
            <a:avLst/>
          </a:prstGeom>
          <a:noFill/>
        </p:spPr>
        <p:txBody>
          <a:bodyPr wrap="square" rtlCol="0">
            <a:spAutoFit/>
          </a:bodyPr>
          <a:lstStyle/>
          <a:p>
            <a:r>
              <a:rPr lang="en-US" sz="2400" dirty="0">
                <a:latin typeface="Century Schoolbook" charset="0"/>
                <a:ea typeface="Century Schoolbook" charset="0"/>
                <a:cs typeface="Century Schoolbook" charset="0"/>
              </a:rPr>
              <a:t>            Born in France on November 21, 1643    </a:t>
            </a:r>
          </a:p>
          <a:p>
            <a:pPr algn="ctr"/>
            <a:r>
              <a:rPr lang="en-US" sz="2400" dirty="0">
                <a:latin typeface="Century Schoolbook" charset="0"/>
                <a:ea typeface="Century Schoolbook" charset="0"/>
                <a:cs typeface="Century Schoolbook" charset="0"/>
              </a:rPr>
              <a:t>Died in present-day Texas on March 19, 1687</a:t>
            </a:r>
          </a:p>
          <a:p>
            <a:pPr algn="ct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571" y="-58553"/>
            <a:ext cx="3074378" cy="3793911"/>
          </a:xfrm>
          <a:prstGeom prst="rect">
            <a:avLst/>
          </a:prstGeom>
        </p:spPr>
      </p:pic>
    </p:spTree>
    <p:extLst>
      <p:ext uri="{BB962C8B-B14F-4D97-AF65-F5344CB8AC3E}">
        <p14:creationId xmlns:p14="http://schemas.microsoft.com/office/powerpoint/2010/main" val="9562385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7263809" cy="1165963"/>
          </a:xfrm>
        </p:spPr>
        <p:txBody>
          <a:bodyPr>
            <a:normAutofit/>
          </a:bodyPr>
          <a:lstStyle/>
          <a:p>
            <a:r>
              <a:rPr lang="en-US" sz="3200" dirty="0">
                <a:latin typeface="Apple Chancery" charset="0"/>
                <a:ea typeface="Apple Chancery" charset="0"/>
                <a:cs typeface="Apple Chancery" charset="0"/>
              </a:rPr>
              <a:t>La Salle claims and names Louisiana territory after King Louis XV of France</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07558" y="1531088"/>
            <a:ext cx="3810000" cy="4051300"/>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5977" y="1509823"/>
            <a:ext cx="5658572" cy="4359349"/>
          </a:xfrm>
          <a:prstGeom prst="rect">
            <a:avLst/>
          </a:prstGeom>
        </p:spPr>
      </p:pic>
    </p:spTree>
    <p:extLst>
      <p:ext uri="{BB962C8B-B14F-4D97-AF65-F5344CB8AC3E}">
        <p14:creationId xmlns:p14="http://schemas.microsoft.com/office/powerpoint/2010/main" val="9213860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164008"/>
            <a:ext cx="10515600" cy="1325563"/>
          </a:xfrm>
        </p:spPr>
        <p:txBody>
          <a:bodyPr/>
          <a:lstStyle/>
          <a:p>
            <a:r>
              <a:rPr lang="en-US" dirty="0">
                <a:latin typeface="Apple Chancery" charset="0"/>
                <a:ea typeface="Apple Chancery" charset="0"/>
                <a:cs typeface="Apple Chancery" charset="0"/>
              </a:rPr>
              <a:t>Ferdinand Magellan</a:t>
            </a:r>
          </a:p>
        </p:txBody>
      </p:sp>
      <p:sp>
        <p:nvSpPr>
          <p:cNvPr id="3" name="Content Placeholder 2"/>
          <p:cNvSpPr>
            <a:spLocks noGrp="1"/>
          </p:cNvSpPr>
          <p:nvPr>
            <p:ph idx="1"/>
          </p:nvPr>
        </p:nvSpPr>
        <p:spPr>
          <a:xfrm>
            <a:off x="0" y="3896244"/>
            <a:ext cx="11962540" cy="3108695"/>
          </a:xfrm>
        </p:spPr>
        <p:txBody>
          <a:bodyPr>
            <a:normAutofit/>
          </a:bodyPr>
          <a:lstStyle/>
          <a:p>
            <a:r>
              <a:rPr lang="en-US" sz="2400" dirty="0">
                <a:latin typeface="Century Schoolbook" charset="0"/>
                <a:ea typeface="Century Schoolbook" charset="0"/>
                <a:cs typeface="Century Schoolbook" charset="0"/>
              </a:rPr>
              <a:t>1519-King Charles V of Spain provided funds for 5 ships for Magellan’s voyage when the king of Portugal didn’t help finance his trip. Magellan attempted to circumnavigate the globe, but died in 1521 during his voyage. His crew sailed on without him</a:t>
            </a:r>
          </a:p>
          <a:p>
            <a:r>
              <a:rPr lang="en-US" sz="2400" dirty="0">
                <a:latin typeface="Century Schoolbook" charset="0"/>
                <a:ea typeface="Century Schoolbook" charset="0"/>
                <a:cs typeface="Century Schoolbook" charset="0"/>
              </a:rPr>
              <a:t>1520-Magellan discovered a passage from the Atlantic Ocean to the Pacific Ocean which later became known as the Straits of Magellan. </a:t>
            </a:r>
          </a:p>
          <a:p>
            <a:r>
              <a:rPr lang="en-US" sz="2400" dirty="0">
                <a:latin typeface="Century Schoolbook" charset="0"/>
                <a:ea typeface="Century Schoolbook" charset="0"/>
                <a:cs typeface="Century Schoolbook" charset="0"/>
              </a:rPr>
              <a:t>1522-the Victoria was the only one of 5 ships to safely return to Spain that was provided for Magellan by King Charles V of Spain</a:t>
            </a:r>
          </a:p>
        </p:txBody>
      </p:sp>
      <p:sp>
        <p:nvSpPr>
          <p:cNvPr id="5" name="TextBox 4"/>
          <p:cNvSpPr txBox="1"/>
          <p:nvPr/>
        </p:nvSpPr>
        <p:spPr>
          <a:xfrm>
            <a:off x="6224084" y="434325"/>
            <a:ext cx="4615366" cy="923330"/>
          </a:xfrm>
          <a:prstGeom prst="rect">
            <a:avLst/>
          </a:prstGeom>
          <a:noFill/>
        </p:spPr>
        <p:txBody>
          <a:bodyPr wrap="none" rtlCol="0">
            <a:spAutoFit/>
          </a:bodyPr>
          <a:lstStyle/>
          <a:p>
            <a:r>
              <a:rPr lang="en-US" dirty="0">
                <a:latin typeface="Century Schoolbook" charset="0"/>
                <a:ea typeface="Century Schoolbook" charset="0"/>
                <a:cs typeface="Century Schoolbook" charset="0"/>
              </a:rPr>
              <a:t>Born in Portugal in 1480</a:t>
            </a:r>
          </a:p>
          <a:p>
            <a:r>
              <a:rPr lang="en-US" dirty="0">
                <a:latin typeface="Century Schoolbook" charset="0"/>
                <a:ea typeface="Century Schoolbook" charset="0"/>
                <a:cs typeface="Century Schoolbook" charset="0"/>
              </a:rPr>
              <a:t>Died in the Philippines on April 21, 1521</a:t>
            </a:r>
          </a:p>
          <a:p>
            <a:endParaRPr lang="en-US" dirty="0">
              <a:latin typeface="Century Schoolbook" charset="0"/>
              <a:ea typeface="Century Schoolbook" charset="0"/>
              <a:cs typeface="Century Schoolbook" charset="0"/>
            </a:endParaRPr>
          </a:p>
        </p:txBody>
      </p:sp>
      <p:pic>
        <p:nvPicPr>
          <p:cNvPr id="6" name="Picture 5"/>
          <p:cNvPicPr>
            <a:picLocks noChangeAspect="1"/>
          </p:cNvPicPr>
          <p:nvPr/>
        </p:nvPicPr>
        <p:blipFill>
          <a:blip r:embed="rId2"/>
          <a:stretch>
            <a:fillRect/>
          </a:stretch>
        </p:blipFill>
        <p:spPr>
          <a:xfrm>
            <a:off x="2324101" y="1280022"/>
            <a:ext cx="6991350" cy="2277774"/>
          </a:xfrm>
          <a:prstGeom prst="rect">
            <a:avLst/>
          </a:prstGeom>
        </p:spPr>
      </p:pic>
    </p:spTree>
    <p:extLst>
      <p:ext uri="{BB962C8B-B14F-4D97-AF65-F5344CB8AC3E}">
        <p14:creationId xmlns:p14="http://schemas.microsoft.com/office/powerpoint/2010/main" val="12518981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3193" y="485043"/>
            <a:ext cx="2958509" cy="3955311"/>
          </a:xfrm>
        </p:spPr>
      </p:pic>
      <p:sp>
        <p:nvSpPr>
          <p:cNvPr id="8" name="TextBox 7"/>
          <p:cNvSpPr txBox="1"/>
          <p:nvPr/>
        </p:nvSpPr>
        <p:spPr>
          <a:xfrm>
            <a:off x="3758808" y="1651382"/>
            <a:ext cx="7990113" cy="4524315"/>
          </a:xfrm>
          <a:prstGeom prst="rect">
            <a:avLst/>
          </a:prstGeom>
          <a:noFill/>
        </p:spPr>
        <p:txBody>
          <a:bodyPr wrap="square" rtlCol="0">
            <a:spAutoFit/>
          </a:bodyPr>
          <a:lstStyle/>
          <a:p>
            <a:r>
              <a:rPr lang="en-US" sz="2400" dirty="0">
                <a:latin typeface="Century Schoolbook" charset="0"/>
                <a:ea typeface="Century Schoolbook" charset="0"/>
                <a:cs typeface="Century Schoolbook" charset="0"/>
              </a:rPr>
              <a:t>The International Date Line (IDL) passes through the Pacific Ocean and is plotted on today’s charts and globes as the dividing line between ‘today’ and ‘tomorrow’.</a:t>
            </a:r>
          </a:p>
          <a:p>
            <a:r>
              <a:rPr lang="en-US" sz="2400" dirty="0">
                <a:latin typeface="Century Schoolbook" charset="0"/>
                <a:ea typeface="Century Schoolbook" charset="0"/>
                <a:cs typeface="Century Schoolbook" charset="0"/>
              </a:rPr>
              <a:t>When the 18 remaining crew members of Magellan’s expedition reached the Cape Verde Islands in July, 1522, they discovered their calendars were off by one day!</a:t>
            </a:r>
          </a:p>
          <a:p>
            <a:r>
              <a:rPr lang="en-US" sz="2400" dirty="0">
                <a:latin typeface="Century Schoolbook" charset="0"/>
                <a:ea typeface="Century Schoolbook" charset="0"/>
                <a:cs typeface="Century Schoolbook" charset="0"/>
              </a:rPr>
              <a:t>Magellan and his crew kept meticulous (accurate) records of their travels and realized the need for the international date line when they had crossed the equator. </a:t>
            </a:r>
          </a:p>
        </p:txBody>
      </p:sp>
      <p:sp>
        <p:nvSpPr>
          <p:cNvPr id="9" name="TextBox 8"/>
          <p:cNvSpPr txBox="1"/>
          <p:nvPr/>
        </p:nvSpPr>
        <p:spPr>
          <a:xfrm>
            <a:off x="3758808" y="190629"/>
            <a:ext cx="7228113" cy="707886"/>
          </a:xfrm>
          <a:prstGeom prst="rect">
            <a:avLst/>
          </a:prstGeom>
          <a:noFill/>
        </p:spPr>
        <p:txBody>
          <a:bodyPr wrap="square" rtlCol="0">
            <a:spAutoFit/>
          </a:bodyPr>
          <a:lstStyle/>
          <a:p>
            <a:pPr algn="ctr"/>
            <a:r>
              <a:rPr lang="en-US" sz="4000" dirty="0">
                <a:latin typeface="Apple Chancery" charset="0"/>
                <a:ea typeface="Apple Chancery" charset="0"/>
                <a:cs typeface="Apple Chancery" charset="0"/>
              </a:rPr>
              <a:t>An International Date Line</a:t>
            </a:r>
          </a:p>
        </p:txBody>
      </p:sp>
      <p:sp>
        <p:nvSpPr>
          <p:cNvPr id="2" name="TextBox 1"/>
          <p:cNvSpPr txBox="1"/>
          <p:nvPr/>
        </p:nvSpPr>
        <p:spPr>
          <a:xfrm>
            <a:off x="473193" y="4779749"/>
            <a:ext cx="3122062" cy="1846659"/>
          </a:xfrm>
          <a:prstGeom prst="rect">
            <a:avLst/>
          </a:prstGeom>
          <a:noFill/>
        </p:spPr>
        <p:txBody>
          <a:bodyPr wrap="square" rtlCol="0">
            <a:spAutoFit/>
          </a:bodyPr>
          <a:lstStyle/>
          <a:p>
            <a:r>
              <a:rPr lang="en-US" sz="2400" dirty="0">
                <a:latin typeface="Apple Chancery" charset="0"/>
                <a:ea typeface="Apple Chancery" charset="0"/>
                <a:cs typeface="Apple Chancery" charset="0"/>
              </a:rPr>
              <a:t>Click on the link for an explanation of the International Date Line </a:t>
            </a:r>
          </a:p>
          <a:p>
            <a:endParaRPr lang="en-US" dirty="0"/>
          </a:p>
        </p:txBody>
      </p:sp>
      <p:sp>
        <p:nvSpPr>
          <p:cNvPr id="3" name="TextBox 2"/>
          <p:cNvSpPr txBox="1"/>
          <p:nvPr/>
        </p:nvSpPr>
        <p:spPr>
          <a:xfrm>
            <a:off x="3835503" y="898515"/>
            <a:ext cx="8356497" cy="1107996"/>
          </a:xfrm>
          <a:prstGeom prst="rect">
            <a:avLst/>
          </a:prstGeom>
          <a:noFill/>
        </p:spPr>
        <p:txBody>
          <a:bodyPr wrap="square" rtlCol="0">
            <a:spAutoFit/>
          </a:bodyPr>
          <a:lstStyle/>
          <a:p>
            <a:r>
              <a:rPr lang="en-US" sz="2400" dirty="0">
                <a:hlinkClick r:id="rId3"/>
              </a:rPr>
              <a:t>http://www.kidsgeo.com/geography-for-kids/0023-the-international-dateline.php</a:t>
            </a:r>
            <a:r>
              <a:rPr lang="en-US" sz="2400" dirty="0"/>
              <a:t>  </a:t>
            </a:r>
          </a:p>
          <a:p>
            <a:endParaRPr lang="en-US" dirty="0"/>
          </a:p>
        </p:txBody>
      </p:sp>
    </p:spTree>
    <p:extLst>
      <p:ext uri="{BB962C8B-B14F-4D97-AF65-F5344CB8AC3E}">
        <p14:creationId xmlns:p14="http://schemas.microsoft.com/office/powerpoint/2010/main" val="1854925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1660" y="488637"/>
            <a:ext cx="4990080" cy="6001643"/>
          </a:xfrm>
          <a:prstGeom prst="rect">
            <a:avLst/>
          </a:prstGeom>
          <a:noFill/>
        </p:spPr>
        <p:txBody>
          <a:bodyPr wrap="square" rtlCol="0">
            <a:spAutoFit/>
          </a:bodyPr>
          <a:lstStyle/>
          <a:p>
            <a:r>
              <a:rPr lang="en-US" sz="2400" dirty="0">
                <a:solidFill>
                  <a:prstClr val="black"/>
                </a:solidFill>
                <a:latin typeface="Century Schoolbook" charset="0"/>
                <a:ea typeface="Century Schoolbook" charset="0"/>
                <a:cs typeface="Century Schoolbook" charset="0"/>
              </a:rPr>
              <a:t>On July 9, 1522 Magellan’s crew landed on the Cape Verde Islands in the Pacific. A boat was sent ashore for supplies. </a:t>
            </a:r>
          </a:p>
          <a:p>
            <a:r>
              <a:rPr lang="en-US" sz="2400" dirty="0">
                <a:solidFill>
                  <a:prstClr val="black"/>
                </a:solidFill>
                <a:latin typeface="Century Schoolbook" charset="0"/>
                <a:ea typeface="Century Schoolbook" charset="0"/>
                <a:cs typeface="Century Schoolbook" charset="0"/>
              </a:rPr>
              <a:t>The crew wasn’t sure what day it was. The men were told it was Thursday, but based on their excellent ship’s log, they knew it was really Wednesday. </a:t>
            </a:r>
          </a:p>
          <a:p>
            <a:r>
              <a:rPr lang="en-US" sz="2400" dirty="0">
                <a:solidFill>
                  <a:prstClr val="black"/>
                </a:solidFill>
                <a:latin typeface="Century Schoolbook" charset="0"/>
                <a:ea typeface="Century Schoolbook" charset="0"/>
                <a:cs typeface="Century Schoolbook" charset="0"/>
              </a:rPr>
              <a:t>They could not explain the mistake. </a:t>
            </a:r>
          </a:p>
          <a:p>
            <a:r>
              <a:rPr lang="en-US" sz="2400" dirty="0">
                <a:solidFill>
                  <a:prstClr val="black"/>
                </a:solidFill>
                <a:latin typeface="Century Schoolbook" charset="0"/>
                <a:ea typeface="Century Schoolbook" charset="0"/>
                <a:cs typeface="Century Schoolbook" charset="0"/>
              </a:rPr>
              <a:t>But, as they sailed to the west and returned to the same place the sun sets, they had actually gained a whole day or 24 hours.</a:t>
            </a:r>
          </a:p>
          <a:p>
            <a:endParaRPr lang="en-US" sz="2400" dirty="0">
              <a:latin typeface="Century Schoolbook" charset="0"/>
              <a:ea typeface="Century Schoolbook" charset="0"/>
              <a:cs typeface="Century Schoolbook" charset="0"/>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8455" y="1866591"/>
            <a:ext cx="4987635" cy="4201700"/>
          </a:xfrm>
          <a:prstGeom prst="rect">
            <a:avLst/>
          </a:prstGeom>
        </p:spPr>
      </p:pic>
      <p:sp>
        <p:nvSpPr>
          <p:cNvPr id="9" name="TextBox 8"/>
          <p:cNvSpPr txBox="1"/>
          <p:nvPr/>
        </p:nvSpPr>
        <p:spPr>
          <a:xfrm>
            <a:off x="4233267" y="304899"/>
            <a:ext cx="8657684" cy="1323439"/>
          </a:xfrm>
          <a:prstGeom prst="rect">
            <a:avLst/>
          </a:prstGeom>
          <a:noFill/>
        </p:spPr>
        <p:txBody>
          <a:bodyPr wrap="square" rtlCol="0">
            <a:spAutoFit/>
          </a:bodyPr>
          <a:lstStyle/>
          <a:p>
            <a:pPr algn="ctr"/>
            <a:r>
              <a:rPr lang="en-US" sz="4000" dirty="0">
                <a:latin typeface="Apple Chancery" charset="0"/>
                <a:ea typeface="Apple Chancery" charset="0"/>
                <a:cs typeface="Apple Chancery" charset="0"/>
              </a:rPr>
              <a:t> Does Anybody REALLY </a:t>
            </a:r>
          </a:p>
          <a:p>
            <a:pPr algn="ctr"/>
            <a:r>
              <a:rPr lang="en-US" sz="4000" dirty="0">
                <a:latin typeface="Apple Chancery" charset="0"/>
                <a:ea typeface="Apple Chancery" charset="0"/>
                <a:cs typeface="Apple Chancery" charset="0"/>
              </a:rPr>
              <a:t>know what time it is?</a:t>
            </a:r>
          </a:p>
        </p:txBody>
      </p:sp>
    </p:spTree>
    <p:extLst>
      <p:ext uri="{BB962C8B-B14F-4D97-AF65-F5344CB8AC3E}">
        <p14:creationId xmlns:p14="http://schemas.microsoft.com/office/powerpoint/2010/main" val="15478742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 y="441569"/>
            <a:ext cx="6781800" cy="1102554"/>
          </a:xfrm>
        </p:spPr>
        <p:txBody>
          <a:bodyPr>
            <a:normAutofit fontScale="90000"/>
          </a:bodyPr>
          <a:lstStyle/>
          <a:p>
            <a:pPr algn="ctr"/>
            <a:r>
              <a:rPr lang="en-US" dirty="0">
                <a:latin typeface="Apple Chancery" charset="0"/>
                <a:ea typeface="Apple Chancery" charset="0"/>
                <a:cs typeface="Apple Chancery" charset="0"/>
              </a:rPr>
              <a:t>A Seaman’s Tool of the Trade: </a:t>
            </a:r>
            <a:br>
              <a:rPr lang="en-US" dirty="0">
                <a:latin typeface="Apple Chancery" charset="0"/>
                <a:ea typeface="Apple Chancery" charset="0"/>
                <a:cs typeface="Apple Chancery" charset="0"/>
              </a:rPr>
            </a:br>
            <a:r>
              <a:rPr lang="en-US" dirty="0">
                <a:latin typeface="Apple Chancery" charset="0"/>
                <a:ea typeface="Apple Chancery" charset="0"/>
                <a:cs typeface="Apple Chancery" charset="0"/>
              </a:rPr>
              <a:t>The Magnetic Compass </a:t>
            </a:r>
          </a:p>
        </p:txBody>
      </p:sp>
      <p:sp>
        <p:nvSpPr>
          <p:cNvPr id="3" name="Content Placeholder 2"/>
          <p:cNvSpPr>
            <a:spLocks noGrp="1"/>
          </p:cNvSpPr>
          <p:nvPr>
            <p:ph idx="1"/>
          </p:nvPr>
        </p:nvSpPr>
        <p:spPr>
          <a:xfrm>
            <a:off x="266700" y="2762249"/>
            <a:ext cx="11391900" cy="4078261"/>
          </a:xfrm>
        </p:spPr>
        <p:txBody>
          <a:bodyPr>
            <a:normAutofit lnSpcReduction="10000"/>
          </a:bodyPr>
          <a:lstStyle/>
          <a:p>
            <a:r>
              <a:rPr lang="en-US" dirty="0">
                <a:latin typeface="Century Schoolbook" charset="0"/>
                <a:ea typeface="Century Schoolbook" charset="0"/>
                <a:cs typeface="Century Schoolbook" charset="0"/>
              </a:rPr>
              <a:t>How on earth did sailors find their way when it was cloudy or foggy? The magnetic compass was invented sometime around the 13</a:t>
            </a:r>
            <a:r>
              <a:rPr lang="en-US" baseline="30000" dirty="0">
                <a:latin typeface="Century Schoolbook" charset="0"/>
                <a:ea typeface="Century Schoolbook" charset="0"/>
                <a:cs typeface="Century Schoolbook" charset="0"/>
              </a:rPr>
              <a:t>th</a:t>
            </a:r>
            <a:r>
              <a:rPr lang="en-US" dirty="0">
                <a:latin typeface="Century Schoolbook" charset="0"/>
                <a:ea typeface="Century Schoolbook" charset="0"/>
                <a:cs typeface="Century Schoolbook" charset="0"/>
              </a:rPr>
              <a:t> century making it easy for sailors to always find their way home. </a:t>
            </a:r>
          </a:p>
          <a:p>
            <a:r>
              <a:rPr lang="en-US" dirty="0">
                <a:latin typeface="Century Schoolbook" charset="0"/>
                <a:ea typeface="Century Schoolbook" charset="0"/>
                <a:cs typeface="Century Schoolbook" charset="0"/>
              </a:rPr>
              <a:t>A compass is powered (works) with a magnet and makes the compass point North.</a:t>
            </a:r>
          </a:p>
          <a:p>
            <a:r>
              <a:rPr lang="en-US" dirty="0">
                <a:latin typeface="Century Schoolbook" charset="0"/>
                <a:ea typeface="Century Schoolbook" charset="0"/>
                <a:cs typeface="Century Schoolbook" charset="0"/>
              </a:rPr>
              <a:t>The magnets inside compasses are drawn (or attracted) to the magnetic North Pole (about 1,000 miles south of the actual North Pole) because of the Earth’s magnetic field.</a:t>
            </a:r>
          </a:p>
          <a:p>
            <a:r>
              <a:rPr lang="en-US" dirty="0">
                <a:latin typeface="Century Schoolbook" charset="0"/>
                <a:ea typeface="Century Schoolbook" charset="0"/>
                <a:cs typeface="Century Schoolbook" charset="0"/>
              </a:rPr>
              <a:t>So, in North America, a magnetic compass will point north.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V="1">
            <a:off x="7241700" y="166932"/>
            <a:ext cx="3540600" cy="2455591"/>
          </a:xfrm>
          <a:prstGeom prst="rect">
            <a:avLst/>
          </a:prstGeom>
        </p:spPr>
      </p:pic>
    </p:spTree>
    <p:extLst>
      <p:ext uri="{BB962C8B-B14F-4D97-AF65-F5344CB8AC3E}">
        <p14:creationId xmlns:p14="http://schemas.microsoft.com/office/powerpoint/2010/main" val="12426199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378" y="106145"/>
            <a:ext cx="10515600" cy="1325563"/>
          </a:xfrm>
        </p:spPr>
        <p:txBody>
          <a:bodyPr>
            <a:normAutofit/>
          </a:bodyPr>
          <a:lstStyle/>
          <a:p>
            <a:pPr algn="ctr"/>
            <a:r>
              <a:rPr lang="is-IS" dirty="0">
                <a:latin typeface="Apple Chancery" charset="0"/>
                <a:ea typeface="Apple Chancery" charset="0"/>
                <a:cs typeface="Apple Chancery" charset="0"/>
              </a:rPr>
              <a:t>Words are Powerful! (</a:t>
            </a:r>
            <a:r>
              <a:rPr lang="en-US" dirty="0">
                <a:latin typeface="Apple Chancery" charset="0"/>
                <a:ea typeface="Apple Chancery" charset="0"/>
                <a:cs typeface="Apple Chancery" charset="0"/>
              </a:rPr>
              <a:t>Vocabulary study)</a:t>
            </a:r>
            <a:br>
              <a:rPr lang="en-US" dirty="0">
                <a:latin typeface="Apple Chancery" charset="0"/>
                <a:ea typeface="Apple Chancery" charset="0"/>
                <a:cs typeface="Apple Chancery" charset="0"/>
              </a:rPr>
            </a:br>
            <a:endParaRPr lang="en-US" dirty="0">
              <a:latin typeface="Apple Chancery" charset="0"/>
              <a:ea typeface="Apple Chancery" charset="0"/>
              <a:cs typeface="Apple Chancery" charset="0"/>
            </a:endParaRPr>
          </a:p>
        </p:txBody>
      </p:sp>
      <p:sp>
        <p:nvSpPr>
          <p:cNvPr id="7" name="TextBox 6"/>
          <p:cNvSpPr txBox="1"/>
          <p:nvPr/>
        </p:nvSpPr>
        <p:spPr>
          <a:xfrm>
            <a:off x="0" y="558757"/>
            <a:ext cx="12430350" cy="4401205"/>
          </a:xfrm>
          <a:prstGeom prst="rect">
            <a:avLst/>
          </a:prstGeom>
          <a:noFill/>
        </p:spPr>
        <p:txBody>
          <a:bodyPr wrap="square" rtlCol="0">
            <a:spAutoFit/>
          </a:bodyPr>
          <a:lstStyle/>
          <a:p>
            <a:pPr marL="342900" indent="-342900">
              <a:buFont typeface="Arial" charset="0"/>
              <a:buChar char="•"/>
            </a:pPr>
            <a:r>
              <a:rPr lang="en-US" sz="2400" b="1" dirty="0">
                <a:latin typeface="Century Schoolbook" charset="0"/>
                <a:ea typeface="Century Schoolbook" charset="0"/>
                <a:cs typeface="Century Schoolbook" charset="0"/>
              </a:rPr>
              <a:t>Choose </a:t>
            </a:r>
            <a:r>
              <a:rPr lang="en-US" sz="2400" dirty="0">
                <a:latin typeface="Century Schoolbook" charset="0"/>
                <a:ea typeface="Century Schoolbook" charset="0"/>
                <a:cs typeface="Century Schoolbook" charset="0"/>
              </a:rPr>
              <a:t>3 words listed below </a:t>
            </a:r>
          </a:p>
          <a:p>
            <a:pPr marL="342900" indent="-342900">
              <a:buFont typeface="Arial" charset="0"/>
              <a:buChar char="•"/>
            </a:pPr>
            <a:r>
              <a:rPr lang="en-US" sz="2400" b="1" dirty="0">
                <a:latin typeface="Century Schoolbook" charset="0"/>
                <a:ea typeface="Century Schoolbook" charset="0"/>
                <a:cs typeface="Century Schoolbook" charset="0"/>
              </a:rPr>
              <a:t>Write </a:t>
            </a:r>
            <a:r>
              <a:rPr lang="en-US" sz="2400" dirty="0">
                <a:latin typeface="Century Schoolbook" charset="0"/>
                <a:ea typeface="Century Schoolbook" charset="0"/>
                <a:cs typeface="Century Schoolbook" charset="0"/>
              </a:rPr>
              <a:t>a </a:t>
            </a:r>
            <a:r>
              <a:rPr lang="en-US" sz="2400" b="1" dirty="0">
                <a:latin typeface="Century Schoolbook" charset="0"/>
                <a:ea typeface="Century Schoolbook" charset="0"/>
                <a:cs typeface="Century Schoolbook" charset="0"/>
              </a:rPr>
              <a:t>definition</a:t>
            </a:r>
            <a:r>
              <a:rPr lang="en-US" sz="2400" dirty="0">
                <a:latin typeface="Century Schoolbook" charset="0"/>
                <a:ea typeface="Century Schoolbook" charset="0"/>
                <a:cs typeface="Century Schoolbook" charset="0"/>
              </a:rPr>
              <a:t> of the word</a:t>
            </a:r>
          </a:p>
          <a:p>
            <a:pPr marL="342900" indent="-342900">
              <a:buFont typeface="Arial" charset="0"/>
              <a:buChar char="•"/>
            </a:pPr>
            <a:r>
              <a:rPr lang="en-US" sz="2400" b="1" dirty="0">
                <a:latin typeface="Century Schoolbook" charset="0"/>
                <a:ea typeface="Century Schoolbook" charset="0"/>
                <a:cs typeface="Century Schoolbook" charset="0"/>
              </a:rPr>
              <a:t>Write</a:t>
            </a:r>
            <a:r>
              <a:rPr lang="en-US" sz="2400" dirty="0">
                <a:latin typeface="Century Schoolbook" charset="0"/>
                <a:ea typeface="Century Schoolbook" charset="0"/>
                <a:cs typeface="Century Schoolbook" charset="0"/>
              </a:rPr>
              <a:t> a </a:t>
            </a:r>
            <a:r>
              <a:rPr lang="en-US" sz="2400" b="1" dirty="0">
                <a:latin typeface="Century Schoolbook" charset="0"/>
                <a:ea typeface="Century Schoolbook" charset="0"/>
                <a:cs typeface="Century Schoolbook" charset="0"/>
              </a:rPr>
              <a:t>sentence </a:t>
            </a:r>
            <a:r>
              <a:rPr lang="en-US" sz="2400" dirty="0">
                <a:latin typeface="Century Schoolbook" charset="0"/>
                <a:ea typeface="Century Schoolbook" charset="0"/>
                <a:cs typeface="Century Schoolbook" charset="0"/>
              </a:rPr>
              <a:t>using the word in context (to understand the word’s  meaning)</a:t>
            </a:r>
          </a:p>
          <a:p>
            <a:pPr marL="342900" indent="-342900">
              <a:buFont typeface="Arial" charset="0"/>
              <a:buChar char="•"/>
            </a:pPr>
            <a:r>
              <a:rPr lang="en-US" sz="2400" b="1" dirty="0">
                <a:latin typeface="Century Schoolbook" charset="0"/>
                <a:ea typeface="Century Schoolbook" charset="0"/>
                <a:cs typeface="Century Schoolbook" charset="0"/>
              </a:rPr>
              <a:t>Part of Speech </a:t>
            </a:r>
            <a:r>
              <a:rPr lang="en-US" sz="2400" dirty="0">
                <a:latin typeface="Century Schoolbook" charset="0"/>
                <a:ea typeface="Century Schoolbook" charset="0"/>
                <a:cs typeface="Century Schoolbook" charset="0"/>
              </a:rPr>
              <a:t>(Noun, Verb, Adjective)</a:t>
            </a:r>
          </a:p>
          <a:p>
            <a:pPr marL="342900" indent="-342900">
              <a:buFont typeface="Arial" charset="0"/>
              <a:buChar char="•"/>
            </a:pPr>
            <a:r>
              <a:rPr lang="en-US" sz="2400" b="1" dirty="0">
                <a:latin typeface="Century Schoolbook" charset="0"/>
                <a:ea typeface="Century Schoolbook" charset="0"/>
                <a:cs typeface="Century Schoolbook" charset="0"/>
              </a:rPr>
              <a:t>Synonym(s) </a:t>
            </a:r>
            <a:endParaRPr lang="en-US" sz="2400" dirty="0">
              <a:latin typeface="Century Schoolbook" charset="0"/>
              <a:ea typeface="Century Schoolbook" charset="0"/>
              <a:cs typeface="Century Schoolbook" charset="0"/>
            </a:endParaRPr>
          </a:p>
          <a:p>
            <a:pPr marL="342900" indent="-342900">
              <a:buFont typeface="Arial" charset="0"/>
              <a:buChar char="•"/>
            </a:pPr>
            <a:r>
              <a:rPr lang="en-US" sz="2400" b="1" dirty="0">
                <a:latin typeface="Century Schoolbook" charset="0"/>
                <a:ea typeface="Century Schoolbook" charset="0"/>
                <a:cs typeface="Century Schoolbook" charset="0"/>
              </a:rPr>
              <a:t>Multiple Meanings</a:t>
            </a:r>
          </a:p>
          <a:p>
            <a:pPr marL="342900" indent="-342900">
              <a:buFont typeface="Arial" charset="0"/>
              <a:buChar char="•"/>
            </a:pPr>
            <a:r>
              <a:rPr lang="en-US" sz="2400" b="1" dirty="0">
                <a:latin typeface="Century Schoolbook" charset="0"/>
                <a:ea typeface="Century Schoolbook" charset="0"/>
                <a:cs typeface="Century Schoolbook" charset="0"/>
              </a:rPr>
              <a:t>Create </a:t>
            </a:r>
            <a:r>
              <a:rPr lang="en-US" sz="2400" dirty="0">
                <a:latin typeface="Century Schoolbook" charset="0"/>
                <a:ea typeface="Century Schoolbook" charset="0"/>
                <a:cs typeface="Century Schoolbook" charset="0"/>
              </a:rPr>
              <a:t>other forms (</a:t>
            </a:r>
            <a:r>
              <a:rPr lang="en-US" sz="2400" b="1" dirty="0">
                <a:latin typeface="Century Schoolbook" charset="0"/>
                <a:ea typeface="Century Schoolbook" charset="0"/>
                <a:cs typeface="Century Schoolbook" charset="0"/>
              </a:rPr>
              <a:t>add</a:t>
            </a:r>
            <a:r>
              <a:rPr lang="en-US" sz="2400" dirty="0">
                <a:latin typeface="Century Schoolbook" charset="0"/>
                <a:ea typeface="Century Schoolbook" charset="0"/>
                <a:cs typeface="Century Schoolbook" charset="0"/>
              </a:rPr>
              <a:t> a </a:t>
            </a:r>
            <a:r>
              <a:rPr lang="en-US" sz="2400" b="1" dirty="0">
                <a:latin typeface="Century Schoolbook" charset="0"/>
                <a:ea typeface="Century Schoolbook" charset="0"/>
                <a:cs typeface="Century Schoolbook" charset="0"/>
              </a:rPr>
              <a:t>prefix </a:t>
            </a:r>
            <a:r>
              <a:rPr lang="en-US" sz="2400" dirty="0">
                <a:latin typeface="Century Schoolbook" charset="0"/>
                <a:ea typeface="Century Schoolbook" charset="0"/>
                <a:cs typeface="Century Schoolbook" charset="0"/>
              </a:rPr>
              <a:t>and/or a </a:t>
            </a:r>
            <a:r>
              <a:rPr lang="en-US" sz="2400" b="1" dirty="0">
                <a:latin typeface="Century Schoolbook" charset="0"/>
                <a:ea typeface="Century Schoolbook" charset="0"/>
                <a:cs typeface="Century Schoolbook" charset="0"/>
              </a:rPr>
              <a:t>suffix </a:t>
            </a:r>
            <a:r>
              <a:rPr lang="en-US" sz="2400" dirty="0">
                <a:latin typeface="Century Schoolbook" charset="0"/>
                <a:ea typeface="Century Schoolbook" charset="0"/>
                <a:cs typeface="Century Schoolbook" charset="0"/>
              </a:rPr>
              <a:t>to </a:t>
            </a:r>
            <a:r>
              <a:rPr lang="en-US" sz="2400" b="1" dirty="0">
                <a:latin typeface="Century Schoolbook" charset="0"/>
                <a:ea typeface="Century Schoolbook" charset="0"/>
                <a:cs typeface="Century Schoolbook" charset="0"/>
              </a:rPr>
              <a:t>create</a:t>
            </a:r>
            <a:r>
              <a:rPr lang="en-US" sz="2400" dirty="0">
                <a:latin typeface="Century Schoolbook" charset="0"/>
                <a:ea typeface="Century Schoolbook" charset="0"/>
                <a:cs typeface="Century Schoolbook" charset="0"/>
              </a:rPr>
              <a:t> a </a:t>
            </a:r>
            <a:r>
              <a:rPr lang="en-US" sz="2400" b="1" dirty="0">
                <a:latin typeface="Century Schoolbook" charset="0"/>
                <a:ea typeface="Century Schoolbook" charset="0"/>
                <a:cs typeface="Century Schoolbook" charset="0"/>
              </a:rPr>
              <a:t>new word </a:t>
            </a:r>
            <a:r>
              <a:rPr lang="en-US" sz="2400" dirty="0">
                <a:latin typeface="Century Schoolbook" charset="0"/>
                <a:ea typeface="Century Schoolbook" charset="0"/>
                <a:cs typeface="Century Schoolbook" charset="0"/>
              </a:rPr>
              <a:t>and </a:t>
            </a:r>
            <a:r>
              <a:rPr lang="en-US" sz="2400" b="1" dirty="0">
                <a:latin typeface="Century Schoolbook" charset="0"/>
                <a:ea typeface="Century Schoolbook" charset="0"/>
                <a:cs typeface="Century Schoolbook" charset="0"/>
              </a:rPr>
              <a:t>definition</a:t>
            </a:r>
            <a:r>
              <a:rPr lang="en-US" sz="2400" dirty="0">
                <a:latin typeface="Century Schoolbook" charset="0"/>
                <a:ea typeface="Century Schoolbook" charset="0"/>
                <a:cs typeface="Century Schoolbook" charset="0"/>
              </a:rPr>
              <a:t> </a:t>
            </a:r>
          </a:p>
          <a:p>
            <a:pPr marL="342900" indent="-342900">
              <a:buFont typeface="Arial" charset="0"/>
              <a:buChar char="•"/>
            </a:pPr>
            <a:r>
              <a:rPr lang="en-US" sz="2400" b="1" dirty="0">
                <a:latin typeface="Century Schoolbook" charset="0"/>
                <a:ea typeface="Century Schoolbook" charset="0"/>
                <a:cs typeface="Century Schoolbook" charset="0"/>
              </a:rPr>
              <a:t>Draw</a:t>
            </a:r>
            <a:r>
              <a:rPr lang="en-US" sz="2400" dirty="0">
                <a:latin typeface="Century Schoolbook" charset="0"/>
                <a:ea typeface="Century Schoolbook" charset="0"/>
                <a:cs typeface="Century Schoolbook" charset="0"/>
              </a:rPr>
              <a:t> a picture of the word</a:t>
            </a:r>
          </a:p>
          <a:p>
            <a:endParaRPr lang="en-US" sz="2400" dirty="0">
              <a:latin typeface="Century Schoolbook" charset="0"/>
              <a:ea typeface="Century Schoolbook" charset="0"/>
              <a:cs typeface="Century Schoolbook" charset="0"/>
            </a:endParaRPr>
          </a:p>
          <a:p>
            <a:endParaRPr lang="en-US" sz="2000" dirty="0">
              <a:latin typeface="Century Schoolbook" charset="0"/>
              <a:ea typeface="Century Schoolbook" charset="0"/>
              <a:cs typeface="Century Schoolbook" charset="0"/>
            </a:endParaRPr>
          </a:p>
          <a:p>
            <a:endParaRPr lang="en-US" sz="2000" dirty="0">
              <a:latin typeface="Century Schoolbook" charset="0"/>
              <a:ea typeface="Century Schoolbook" charset="0"/>
              <a:cs typeface="Century Schoolbook" charset="0"/>
            </a:endParaRPr>
          </a:p>
        </p:txBody>
      </p:sp>
      <p:sp>
        <p:nvSpPr>
          <p:cNvPr id="8" name="TextBox 7"/>
          <p:cNvSpPr txBox="1"/>
          <p:nvPr/>
        </p:nvSpPr>
        <p:spPr>
          <a:xfrm>
            <a:off x="204995" y="3927765"/>
            <a:ext cx="5385314" cy="3477875"/>
          </a:xfrm>
          <a:prstGeom prst="rect">
            <a:avLst/>
          </a:prstGeom>
          <a:noFill/>
        </p:spPr>
        <p:txBody>
          <a:bodyPr wrap="square" rtlCol="0">
            <a:spAutoFit/>
          </a:bodyPr>
          <a:lstStyle/>
          <a:p>
            <a:pPr marL="342900" indent="-342900">
              <a:buFont typeface="Arial" charset="0"/>
              <a:buChar char="•"/>
            </a:pPr>
            <a:r>
              <a:rPr lang="en-US" sz="2800" dirty="0">
                <a:latin typeface="Apple Chancery" charset="0"/>
                <a:ea typeface="Apple Chancery" charset="0"/>
                <a:cs typeface="Apple Chancery" charset="0"/>
              </a:rPr>
              <a:t>Soldier</a:t>
            </a:r>
          </a:p>
          <a:p>
            <a:pPr marL="342900" indent="-342900">
              <a:buFont typeface="Arial" charset="0"/>
              <a:buChar char="•"/>
            </a:pPr>
            <a:r>
              <a:rPr lang="en-US" sz="2800" dirty="0">
                <a:latin typeface="Apple Chancery" charset="0"/>
                <a:ea typeface="Apple Chancery" charset="0"/>
                <a:cs typeface="Apple Chancery" charset="0"/>
              </a:rPr>
              <a:t>Navigator</a:t>
            </a:r>
          </a:p>
          <a:p>
            <a:pPr marL="342900" indent="-342900">
              <a:buFont typeface="Arial" charset="0"/>
              <a:buChar char="•"/>
            </a:pPr>
            <a:r>
              <a:rPr lang="en-US" sz="2800" dirty="0">
                <a:latin typeface="Apple Chancery" charset="0"/>
                <a:ea typeface="Apple Chancery" charset="0"/>
                <a:cs typeface="Apple Chancery" charset="0"/>
              </a:rPr>
              <a:t>Cartographer</a:t>
            </a:r>
          </a:p>
          <a:p>
            <a:pPr marL="342900" indent="-342900">
              <a:buFont typeface="Arial" charset="0"/>
              <a:buChar char="•"/>
            </a:pPr>
            <a:r>
              <a:rPr lang="en-US" sz="2800" dirty="0">
                <a:latin typeface="Apple Chancery" charset="0"/>
                <a:ea typeface="Apple Chancery" charset="0"/>
                <a:cs typeface="Apple Chancery" charset="0"/>
              </a:rPr>
              <a:t>Draughtsman </a:t>
            </a:r>
          </a:p>
          <a:p>
            <a:pPr marL="342900" indent="-342900">
              <a:buFont typeface="Arial" charset="0"/>
              <a:buChar char="•"/>
            </a:pPr>
            <a:r>
              <a:rPr lang="en-US" sz="2800" dirty="0">
                <a:latin typeface="Apple Chancery" charset="0"/>
                <a:ea typeface="Apple Chancery" charset="0"/>
                <a:cs typeface="Apple Chancery" charset="0"/>
              </a:rPr>
              <a:t>Explorer</a:t>
            </a:r>
          </a:p>
          <a:p>
            <a:pPr marL="342900" indent="-342900">
              <a:buFont typeface="Arial" charset="0"/>
              <a:buChar char="•"/>
            </a:pPr>
            <a:r>
              <a:rPr lang="en-US" sz="2800" dirty="0">
                <a:latin typeface="Apple Chancery" charset="0"/>
                <a:ea typeface="Apple Chancery" charset="0"/>
                <a:cs typeface="Apple Chancery" charset="0"/>
              </a:rPr>
              <a:t>Writer</a:t>
            </a:r>
          </a:p>
          <a:p>
            <a:pPr marL="342900" indent="-342900">
              <a:buFont typeface="Arial" charset="0"/>
              <a:buChar char="•"/>
            </a:pPr>
            <a:r>
              <a:rPr lang="en-US" sz="2800" dirty="0">
                <a:latin typeface="Apple Chancery" charset="0"/>
                <a:ea typeface="Apple Chancery" charset="0"/>
                <a:cs typeface="Apple Chancery" charset="0"/>
              </a:rPr>
              <a:t>Privateer</a:t>
            </a:r>
          </a:p>
          <a:p>
            <a:endParaRPr lang="en-US" sz="2400" dirty="0">
              <a:latin typeface="Apple Chancery" charset="0"/>
              <a:ea typeface="Apple Chancery" charset="0"/>
              <a:cs typeface="Apple Chancery" charset="0"/>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8358" y="4087010"/>
            <a:ext cx="5508842" cy="2501900"/>
          </a:xfrm>
          <a:prstGeom prst="rect">
            <a:avLst/>
          </a:prstGeom>
        </p:spPr>
      </p:pic>
    </p:spTree>
    <p:extLst>
      <p:ext uri="{BB962C8B-B14F-4D97-AF65-F5344CB8AC3E}">
        <p14:creationId xmlns:p14="http://schemas.microsoft.com/office/powerpoint/2010/main" val="12344257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437" y="77208"/>
            <a:ext cx="10515600" cy="1325563"/>
          </a:xfrm>
        </p:spPr>
        <p:txBody>
          <a:bodyPr/>
          <a:lstStyle/>
          <a:p>
            <a:r>
              <a:rPr lang="en-US" dirty="0">
                <a:latin typeface="Apple Chancery" charset="0"/>
                <a:ea typeface="Apple Chancery" charset="0"/>
                <a:cs typeface="Apple Chancery" charset="0"/>
              </a:rPr>
              <a:t>The Life and Times of</a:t>
            </a:r>
            <a:r>
              <a:rPr lang="is-IS" dirty="0">
                <a:latin typeface="Apple Chancery" charset="0"/>
                <a:ea typeface="Apple Chancery" charset="0"/>
                <a:cs typeface="Apple Chancery" charset="0"/>
              </a:rPr>
              <a:t>…</a:t>
            </a:r>
            <a:endParaRPr lang="en-US" dirty="0">
              <a:latin typeface="Apple Chancery" charset="0"/>
              <a:ea typeface="Apple Chancery" charset="0"/>
              <a:cs typeface="Apple Chancery" charset="0"/>
            </a:endParaRPr>
          </a:p>
        </p:txBody>
      </p:sp>
      <p:sp>
        <p:nvSpPr>
          <p:cNvPr id="3" name="Content Placeholder 2"/>
          <p:cNvSpPr>
            <a:spLocks noGrp="1"/>
          </p:cNvSpPr>
          <p:nvPr>
            <p:ph idx="1"/>
          </p:nvPr>
        </p:nvSpPr>
        <p:spPr>
          <a:xfrm>
            <a:off x="0" y="1261768"/>
            <a:ext cx="8957909" cy="5247411"/>
          </a:xfrm>
        </p:spPr>
        <p:txBody>
          <a:bodyPr>
            <a:normAutofit fontScale="85000" lnSpcReduction="20000"/>
          </a:bodyPr>
          <a:lstStyle/>
          <a:p>
            <a:r>
              <a:rPr lang="en-US" b="1" dirty="0">
                <a:latin typeface="Century Schoolbook" charset="0"/>
                <a:ea typeface="Century Schoolbook" charset="0"/>
                <a:cs typeface="Century Schoolbook" charset="0"/>
              </a:rPr>
              <a:t>Choose </a:t>
            </a:r>
            <a:r>
              <a:rPr lang="en-US" dirty="0">
                <a:latin typeface="Century Schoolbook" charset="0"/>
                <a:ea typeface="Century Schoolbook" charset="0"/>
                <a:cs typeface="Century Schoolbook" charset="0"/>
              </a:rPr>
              <a:t>a famous explorer </a:t>
            </a:r>
          </a:p>
          <a:p>
            <a:r>
              <a:rPr lang="en-US" b="1" dirty="0">
                <a:latin typeface="Century Schoolbook" charset="0"/>
                <a:ea typeface="Century Schoolbook" charset="0"/>
                <a:cs typeface="Century Schoolbook" charset="0"/>
              </a:rPr>
              <a:t>Create</a:t>
            </a:r>
            <a:r>
              <a:rPr lang="en-US" dirty="0">
                <a:latin typeface="Century Schoolbook" charset="0"/>
                <a:ea typeface="Century Schoolbook" charset="0"/>
                <a:cs typeface="Century Schoolbook" charset="0"/>
              </a:rPr>
              <a:t> a timeline (refer to Slides 4 and 5 on this </a:t>
            </a:r>
          </a:p>
          <a:p>
            <a:pPr marL="0" indent="0">
              <a:buNone/>
            </a:pPr>
            <a:r>
              <a:rPr lang="en-US" dirty="0">
                <a:latin typeface="Century Schoolbook" charset="0"/>
                <a:ea typeface="Century Schoolbook" charset="0"/>
                <a:cs typeface="Century Schoolbook" charset="0"/>
              </a:rPr>
              <a:t>   power point for a model)</a:t>
            </a:r>
          </a:p>
          <a:p>
            <a:endParaRPr lang="en-US" dirty="0">
              <a:latin typeface="Century Schoolbook" charset="0"/>
              <a:ea typeface="Century Schoolbook" charset="0"/>
              <a:cs typeface="Century Schoolbook" charset="0"/>
            </a:endParaRPr>
          </a:p>
          <a:p>
            <a:pPr marL="0" indent="0">
              <a:buNone/>
            </a:pPr>
            <a:r>
              <a:rPr lang="en-US" b="1" dirty="0">
                <a:latin typeface="Century Schoolbook" charset="0"/>
                <a:ea typeface="Century Schoolbook" charset="0"/>
                <a:cs typeface="Century Schoolbook" charset="0"/>
              </a:rPr>
              <a:t>Include</a:t>
            </a:r>
            <a:r>
              <a:rPr lang="en-US" dirty="0">
                <a:latin typeface="Century Schoolbook" charset="0"/>
                <a:ea typeface="Century Schoolbook" charset="0"/>
                <a:cs typeface="Century Schoolbook" charset="0"/>
              </a:rPr>
              <a:t> the following </a:t>
            </a:r>
            <a:r>
              <a:rPr lang="en-US" b="1" dirty="0">
                <a:latin typeface="Century Schoolbook" charset="0"/>
                <a:ea typeface="Century Schoolbook" charset="0"/>
                <a:cs typeface="Century Schoolbook" charset="0"/>
              </a:rPr>
              <a:t>information</a:t>
            </a:r>
            <a:r>
              <a:rPr lang="en-US" dirty="0">
                <a:latin typeface="Century Schoolbook" charset="0"/>
                <a:ea typeface="Century Schoolbook" charset="0"/>
                <a:cs typeface="Century Schoolbook" charset="0"/>
              </a:rPr>
              <a:t> about your explorer: </a:t>
            </a:r>
          </a:p>
          <a:p>
            <a:r>
              <a:rPr lang="en-US" dirty="0">
                <a:latin typeface="Century Schoolbook" charset="0"/>
                <a:ea typeface="Century Schoolbook" charset="0"/>
                <a:cs typeface="Century Schoolbook" charset="0"/>
              </a:rPr>
              <a:t>Date and Place of Birth</a:t>
            </a:r>
          </a:p>
          <a:p>
            <a:r>
              <a:rPr lang="en-US" dirty="0">
                <a:latin typeface="Century Schoolbook" charset="0"/>
                <a:ea typeface="Century Schoolbook" charset="0"/>
                <a:cs typeface="Century Schoolbook" charset="0"/>
              </a:rPr>
              <a:t>Education (Where did they attend school)</a:t>
            </a:r>
          </a:p>
          <a:p>
            <a:r>
              <a:rPr lang="en-US" dirty="0">
                <a:latin typeface="Century Schoolbook" charset="0"/>
                <a:ea typeface="Century Schoolbook" charset="0"/>
                <a:cs typeface="Century Schoolbook" charset="0"/>
              </a:rPr>
              <a:t>Family (Wife, Children)</a:t>
            </a:r>
          </a:p>
          <a:p>
            <a:r>
              <a:rPr lang="en-US" dirty="0">
                <a:latin typeface="Century Schoolbook" charset="0"/>
                <a:ea typeface="Century Schoolbook" charset="0"/>
                <a:cs typeface="Century Schoolbook" charset="0"/>
              </a:rPr>
              <a:t>Voyages </a:t>
            </a:r>
          </a:p>
          <a:p>
            <a:r>
              <a:rPr lang="en-US" dirty="0">
                <a:latin typeface="Century Schoolbook" charset="0"/>
                <a:ea typeface="Century Schoolbook" charset="0"/>
                <a:cs typeface="Century Schoolbook" charset="0"/>
              </a:rPr>
              <a:t>Discoveries</a:t>
            </a:r>
          </a:p>
          <a:p>
            <a:r>
              <a:rPr lang="en-US" dirty="0">
                <a:latin typeface="Century Schoolbook" charset="0"/>
                <a:ea typeface="Century Schoolbook" charset="0"/>
                <a:cs typeface="Century Schoolbook" charset="0"/>
              </a:rPr>
              <a:t>Financial Support (country and name of monarch-king, queen, etc.)</a:t>
            </a:r>
          </a:p>
          <a:p>
            <a:r>
              <a:rPr lang="en-US" dirty="0">
                <a:latin typeface="Century Schoolbook" charset="0"/>
                <a:ea typeface="Century Schoolbook" charset="0"/>
                <a:cs typeface="Century Schoolbook" charset="0"/>
              </a:rPr>
              <a:t>Important Contributions to World History or Geography</a:t>
            </a:r>
          </a:p>
          <a:p>
            <a:r>
              <a:rPr lang="en-US" dirty="0">
                <a:latin typeface="Century Schoolbook" charset="0"/>
                <a:ea typeface="Century Schoolbook" charset="0"/>
                <a:cs typeface="Century Schoolbook" charset="0"/>
              </a:rPr>
              <a:t>Date and Place of Death</a:t>
            </a:r>
          </a:p>
          <a:p>
            <a:endParaRPr lang="en-US" dirty="0">
              <a:latin typeface="Century Schoolbook" charset="0"/>
              <a:ea typeface="Century Schoolbook" charset="0"/>
              <a:cs typeface="Century Schoolbook"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36973" y="564168"/>
            <a:ext cx="4170218" cy="6148321"/>
          </a:xfrm>
          <a:prstGeom prst="rect">
            <a:avLst/>
          </a:prstGeom>
        </p:spPr>
      </p:pic>
    </p:spTree>
    <p:extLst>
      <p:ext uri="{BB962C8B-B14F-4D97-AF65-F5344CB8AC3E}">
        <p14:creationId xmlns:p14="http://schemas.microsoft.com/office/powerpoint/2010/main" val="10672548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a:latin typeface="Apple Chancery" charset="0"/>
                <a:ea typeface="Apple Chancery" charset="0"/>
                <a:cs typeface="Apple Chancery" charset="0"/>
              </a:rPr>
              <a:t>Summary-What do YOU think?</a:t>
            </a:r>
          </a:p>
        </p:txBody>
      </p:sp>
      <p:sp>
        <p:nvSpPr>
          <p:cNvPr id="3" name="Content Placeholder 2"/>
          <p:cNvSpPr>
            <a:spLocks noGrp="1"/>
          </p:cNvSpPr>
          <p:nvPr>
            <p:ph idx="1"/>
          </p:nvPr>
        </p:nvSpPr>
        <p:spPr>
          <a:xfrm>
            <a:off x="838198" y="1953491"/>
            <a:ext cx="7661565" cy="4460694"/>
          </a:xfrm>
        </p:spPr>
        <p:txBody>
          <a:bodyPr>
            <a:normAutofit fontScale="92500" lnSpcReduction="10000"/>
          </a:bodyPr>
          <a:lstStyle/>
          <a:p>
            <a:r>
              <a:rPr lang="en-US" sz="3200" dirty="0">
                <a:latin typeface="Apple Chancery" charset="0"/>
                <a:ea typeface="Apple Chancery" charset="0"/>
                <a:cs typeface="Apple Chancery" charset="0"/>
              </a:rPr>
              <a:t>Write a summary describing good things that came as a result of Early European explorers and their discoveries</a:t>
            </a:r>
          </a:p>
          <a:p>
            <a:r>
              <a:rPr lang="en-US" sz="3200" dirty="0">
                <a:latin typeface="Apple Chancery" charset="0"/>
                <a:ea typeface="Apple Chancery" charset="0"/>
                <a:cs typeface="Apple Chancery" charset="0"/>
              </a:rPr>
              <a:t>Be sure to include:</a:t>
            </a:r>
          </a:p>
          <a:p>
            <a:r>
              <a:rPr lang="en-US" sz="3200" dirty="0">
                <a:latin typeface="Apple Chancery" charset="0"/>
                <a:ea typeface="Apple Chancery" charset="0"/>
                <a:cs typeface="Apple Chancery" charset="0"/>
              </a:rPr>
              <a:t> Names of important people</a:t>
            </a:r>
          </a:p>
          <a:p>
            <a:r>
              <a:rPr lang="en-US" sz="3200" dirty="0">
                <a:latin typeface="Apple Chancery" charset="0"/>
                <a:ea typeface="Apple Chancery" charset="0"/>
                <a:cs typeface="Apple Chancery" charset="0"/>
              </a:rPr>
              <a:t> Minor characters</a:t>
            </a:r>
          </a:p>
          <a:p>
            <a:r>
              <a:rPr lang="en-US" sz="3200" dirty="0">
                <a:latin typeface="Apple Chancery" charset="0"/>
                <a:ea typeface="Apple Chancery" charset="0"/>
                <a:cs typeface="Apple Chancery" charset="0"/>
              </a:rPr>
              <a:t>Important events and dates</a:t>
            </a:r>
          </a:p>
          <a:p>
            <a:r>
              <a:rPr lang="en-US" sz="3200" dirty="0">
                <a:latin typeface="Apple Chancery" charset="0"/>
                <a:ea typeface="Apple Chancery" charset="0"/>
                <a:cs typeface="Apple Chancery" charset="0"/>
              </a:rPr>
              <a:t>Your thoughts and opinions on what you think about Early Explorers and their discoveries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90709" y="2639291"/>
            <a:ext cx="3089094" cy="3089094"/>
          </a:xfrm>
          <a:prstGeom prst="rect">
            <a:avLst/>
          </a:prstGeom>
        </p:spPr>
      </p:pic>
    </p:spTree>
    <p:extLst>
      <p:ext uri="{BB962C8B-B14F-4D97-AF65-F5344CB8AC3E}">
        <p14:creationId xmlns:p14="http://schemas.microsoft.com/office/powerpoint/2010/main" val="9722005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2543</TotalTime>
  <Words>1089</Words>
  <Application>Microsoft Macintosh PowerPoint</Application>
  <PresentationFormat>Widescreen</PresentationFormat>
  <Paragraphs>126</Paragraphs>
  <Slides>15</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Apple Chancery</vt:lpstr>
      <vt:lpstr>Arial</vt:lpstr>
      <vt:lpstr>Calibri</vt:lpstr>
      <vt:lpstr>Calibri Light</vt:lpstr>
      <vt:lpstr>Century Schoolbook</vt:lpstr>
      <vt:lpstr>Office Theme</vt:lpstr>
      <vt:lpstr>Age of Discovery 2</vt:lpstr>
      <vt:lpstr>Conquering the New World </vt:lpstr>
      <vt:lpstr>Sir Francis Drake  The Life of a Sea Dog</vt:lpstr>
      <vt:lpstr>Francis Drake was…</vt:lpstr>
      <vt:lpstr>Samuel de Champlain Father of  “New France” </vt:lpstr>
      <vt:lpstr>Samuel de Champlain was a   “Jack of All Trades”   (Someone skilled and able to do many different jobs well)</vt:lpstr>
      <vt:lpstr>Rene-Robert Cavelier, Sieur de La Salle An Explorer and Entrepeneur</vt:lpstr>
      <vt:lpstr>La Salle claims and names Louisiana territory after King Louis XV of France</vt:lpstr>
      <vt:lpstr>Ferdinand Magellan</vt:lpstr>
      <vt:lpstr>PowerPoint Presentation</vt:lpstr>
      <vt:lpstr>PowerPoint Presentation</vt:lpstr>
      <vt:lpstr>A Seaman’s Tool of the Trade:  The Magnetic Compass </vt:lpstr>
      <vt:lpstr>Words are Powerful! (Vocabulary study) </vt:lpstr>
      <vt:lpstr>The Life and Times of…</vt:lpstr>
      <vt:lpstr>Summary-What do YOU think?</vt:lpstr>
    </vt:vector>
  </TitlesOfParts>
  <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 of Discovery 2</dc:title>
  <dc:creator>Microsoft Office User</dc:creator>
  <cp:lastModifiedBy>Nancy Hasty</cp:lastModifiedBy>
  <cp:revision>126</cp:revision>
  <dcterms:created xsi:type="dcterms:W3CDTF">2016-12-29T16:18:13Z</dcterms:created>
  <dcterms:modified xsi:type="dcterms:W3CDTF">2018-01-11T15:50:59Z</dcterms:modified>
</cp:coreProperties>
</file>